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3" r:id="rId8"/>
    <p:sldId id="264" r:id="rId9"/>
    <p:sldId id="265" r:id="rId10"/>
    <p:sldId id="266" r:id="rId11"/>
    <p:sldId id="296" r:id="rId12"/>
    <p:sldId id="267" r:id="rId13"/>
    <p:sldId id="269" r:id="rId14"/>
    <p:sldId id="268" r:id="rId15"/>
    <p:sldId id="270" r:id="rId16"/>
    <p:sldId id="271" r:id="rId17"/>
    <p:sldId id="272" r:id="rId18"/>
    <p:sldId id="273" r:id="rId19"/>
    <p:sldId id="274" r:id="rId20"/>
    <p:sldId id="275" r:id="rId21"/>
    <p:sldId id="295" r:id="rId22"/>
    <p:sldId id="276" r:id="rId23"/>
    <p:sldId id="277" r:id="rId24"/>
    <p:sldId id="278" r:id="rId25"/>
    <p:sldId id="279" r:id="rId26"/>
    <p:sldId id="280" r:id="rId27"/>
    <p:sldId id="298" r:id="rId28"/>
    <p:sldId id="281" r:id="rId29"/>
    <p:sldId id="282" r:id="rId30"/>
    <p:sldId id="283" r:id="rId31"/>
    <p:sldId id="284" r:id="rId32"/>
    <p:sldId id="285" r:id="rId33"/>
    <p:sldId id="299" r:id="rId34"/>
    <p:sldId id="287" r:id="rId35"/>
    <p:sldId id="288" r:id="rId36"/>
    <p:sldId id="289" r:id="rId37"/>
    <p:sldId id="290" r:id="rId38"/>
    <p:sldId id="291" r:id="rId39"/>
    <p:sldId id="292" r:id="rId40"/>
    <p:sldId id="293" r:id="rId4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FC7A1EF-6E9B-4B8D-B262-D0EB07821861}" type="datetimeFigureOut">
              <a:rPr lang="en-US" smtClean="0"/>
              <a:t>4/28/2016</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97A54B2-5969-48C0-8802-2660D814A82A}" type="slidenum">
              <a:rPr lang="en-US" smtClean="0"/>
              <a:t>‹#›</a:t>
            </a:fld>
            <a:endParaRPr lang="en-US"/>
          </a:p>
        </p:txBody>
      </p:sp>
    </p:spTree>
    <p:extLst>
      <p:ext uri="{BB962C8B-B14F-4D97-AF65-F5344CB8AC3E}">
        <p14:creationId xmlns:p14="http://schemas.microsoft.com/office/powerpoint/2010/main" val="693624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A9AD58A-335B-43AF-BFC1-533D30FA3110}" type="datetimeFigureOut">
              <a:rPr lang="en-US" smtClean="0"/>
              <a:t>4/28/2016</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62E3EFF-E668-401E-862F-411F268E0B66}" type="slidenum">
              <a:rPr lang="en-US" smtClean="0"/>
              <a:t>‹#›</a:t>
            </a:fld>
            <a:endParaRPr lang="en-US"/>
          </a:p>
        </p:txBody>
      </p:sp>
    </p:spTree>
    <p:extLst>
      <p:ext uri="{BB962C8B-B14F-4D97-AF65-F5344CB8AC3E}">
        <p14:creationId xmlns:p14="http://schemas.microsoft.com/office/powerpoint/2010/main" val="3380127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9382" y="178844"/>
            <a:ext cx="8245236" cy="2541431"/>
          </a:xfrm>
        </p:spPr>
        <p:txBody>
          <a:bodyPr bIns="0" anchor="b">
            <a:normAutofit/>
          </a:bodyPr>
          <a:lstStyle>
            <a:lvl1pPr algn="l">
              <a:defRPr sz="5400" baseline="0"/>
            </a:lvl1pPr>
          </a:lstStyle>
          <a:p>
            <a:endParaRPr lang="en-US" dirty="0"/>
          </a:p>
        </p:txBody>
      </p:sp>
      <p:sp>
        <p:nvSpPr>
          <p:cNvPr id="3" name="Subtitle 2"/>
          <p:cNvSpPr>
            <a:spLocks noGrp="1"/>
          </p:cNvSpPr>
          <p:nvPr>
            <p:ph type="subTitle" idx="1" hasCustomPrompt="1"/>
          </p:nvPr>
        </p:nvSpPr>
        <p:spPr>
          <a:xfrm>
            <a:off x="649382" y="2972343"/>
            <a:ext cx="8245236"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	</a:t>
            </a:r>
            <a:endParaRPr lang="en-US" dirty="0"/>
          </a:p>
        </p:txBody>
      </p:sp>
      <p:sp>
        <p:nvSpPr>
          <p:cNvPr id="6" name="Slide Number Placeholder 5"/>
          <p:cNvSpPr>
            <a:spLocks noGrp="1"/>
          </p:cNvSpPr>
          <p:nvPr>
            <p:ph type="sldNum" sz="quarter" idx="12"/>
          </p:nvPr>
        </p:nvSpPr>
        <p:spPr>
          <a:xfrm>
            <a:off x="0" y="6243810"/>
            <a:ext cx="802005" cy="503578"/>
          </a:xfrm>
        </p:spPr>
        <p:txBody>
          <a:bodyPr/>
          <a:lstStyle/>
          <a:p>
            <a:fld id="{1BD28585-AFFA-49D3-A962-E9B7AEF756B3}" type="slidenum">
              <a:rPr lang="en-US" smtClean="0"/>
              <a:t>‹#›</a:t>
            </a:fld>
            <a:endParaRPr lang="en-US" dirty="0"/>
          </a:p>
        </p:txBody>
      </p:sp>
      <p:cxnSp>
        <p:nvCxnSpPr>
          <p:cNvPr id="8" name="Straight Connector 7"/>
          <p:cNvCxnSpPr/>
          <p:nvPr/>
        </p:nvCxnSpPr>
        <p:spPr>
          <a:xfrm>
            <a:off x="279895" y="178844"/>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564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F988CB-AF09-4176-8710-69468D3D6EBB}" type="datetime1">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28585-AFFA-49D3-A962-E9B7AEF756B3}" type="slidenum">
              <a:rPr lang="en-US" smtClean="0"/>
              <a:t>‹#›</a:t>
            </a:fld>
            <a:endParaRPr lang="en-US"/>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85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2600E1-BBAA-428B-9299-0F82848FA923}" type="datetime1">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28585-AFFA-49D3-A962-E9B7AEF756B3}" type="slidenum">
              <a:rPr lang="en-US" smtClean="0"/>
              <a:t>‹#›</a:t>
            </a:fld>
            <a:endParaRPr lang="en-US"/>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5619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5485" y="108400"/>
            <a:ext cx="8619970" cy="695162"/>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34434" y="942109"/>
            <a:ext cx="8771021" cy="5140035"/>
          </a:xfrm>
        </p:spPr>
        <p:txBody>
          <a:bodyPr anchor="t">
            <a:normAutofit/>
          </a:bodyPr>
          <a:lstStyle>
            <a:lvl1pPr>
              <a:defRPr sz="3200" b="1"/>
            </a:lvl1pPr>
            <a:lvl2pPr>
              <a:defRPr sz="3200"/>
            </a:lvl2pPr>
            <a:lvl3pPr>
              <a:defRPr sz="3200"/>
            </a:lvl3pPr>
            <a:lvl4pPr>
              <a:defRPr sz="2000"/>
            </a:lvl4pPr>
            <a:lvl5pPr>
              <a:defRPr sz="18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220579" y="6420435"/>
            <a:ext cx="795746" cy="503578"/>
          </a:xfrm>
        </p:spPr>
        <p:txBody>
          <a:bodyPr/>
          <a:lstStyle/>
          <a:p>
            <a:fld id="{1BD28585-AFFA-49D3-A962-E9B7AEF756B3}" type="slidenum">
              <a:rPr lang="en-US" smtClean="0"/>
              <a:t>‹#›</a:t>
            </a:fld>
            <a:endParaRPr lang="en-US" dirty="0"/>
          </a:p>
        </p:txBody>
      </p:sp>
      <p:cxnSp>
        <p:nvCxnSpPr>
          <p:cNvPr id="8" name="Straight Connector 7"/>
          <p:cNvCxnSpPr/>
          <p:nvPr/>
        </p:nvCxnSpPr>
        <p:spPr>
          <a:xfrm>
            <a:off x="234434" y="0"/>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9" name="Picture 8"/>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772677">
            <a:off x="58820" y="5990865"/>
            <a:ext cx="645423" cy="859140"/>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9358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6983749" cy="1887950"/>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F72CFC6-E96A-41A0-8075-85EEDB921F37}" type="datetime1">
              <a:rPr lang="en-US" smtClean="0"/>
              <a:t>4/28/2016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28585-AFFA-49D3-A962-E9B7AEF756B3}" type="slidenum">
              <a:rPr lang="en-US" smtClean="0"/>
              <a:t>‹#›</a:t>
            </a:fld>
            <a:endParaRPr lang="en-US"/>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35245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CA17BE-027B-4129-B18D-ECDE76147057}" type="datetime1">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28585-AFFA-49D3-A962-E9B7AEF756B3}" type="slidenum">
              <a:rPr lang="en-US" smtClean="0"/>
              <a:t>‹#›</a:t>
            </a:fld>
            <a:endParaRPr lang="en-US"/>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322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88383C-81D9-447A-AFF2-12E415116D05}" type="datetime1">
              <a:rPr lang="en-US" smtClean="0"/>
              <a:t>4/28/2016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28585-AFFA-49D3-A962-E9B7AEF756B3}" type="slidenum">
              <a:rPr lang="en-US" smtClean="0"/>
              <a:t>‹#›</a:t>
            </a:fld>
            <a:endParaRPr lang="en-US"/>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85859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9F111D-887E-4866-B2E1-873D1B3D5678}" type="datetime1">
              <a:rPr lang="en-US" smtClean="0"/>
              <a:t>4/28/2016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28585-AFFA-49D3-A962-E9B7AEF756B3}" type="slidenum">
              <a:rPr lang="en-US" smtClean="0"/>
              <a:t>‹#›</a:t>
            </a:fld>
            <a:endParaRPr lang="en-US"/>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7976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1E559-6560-4CB8-9EAB-D99641473D06}" type="datetime1">
              <a:rPr lang="en-US" smtClean="0"/>
              <a:t>4/28/2016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28585-AFFA-49D3-A962-E9B7AEF756B3}" type="slidenum">
              <a:rPr lang="en-US" smtClean="0"/>
              <a:t>‹#›</a:t>
            </a:fld>
            <a:endParaRPr lang="en-US"/>
          </a:p>
        </p:txBody>
      </p:sp>
    </p:spTree>
    <p:extLst>
      <p:ext uri="{BB962C8B-B14F-4D97-AF65-F5344CB8AC3E}">
        <p14:creationId xmlns:p14="http://schemas.microsoft.com/office/powerpoint/2010/main" val="269238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3186C111-236E-4B27-A8A7-350A617E1071}" type="datetime1">
              <a:rPr lang="en-US" smtClean="0"/>
              <a:t>4/28/2016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28585-AFFA-49D3-A962-E9B7AEF756B3}" type="slidenum">
              <a:rPr lang="en-US" smtClean="0"/>
              <a:t>‹#›</a:t>
            </a:fld>
            <a:endParaRPr lang="en-US"/>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4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DAD2B67D-E265-4B4B-8067-B4C08A1F9EED}" type="datetime1">
              <a:rPr lang="en-US" smtClean="0"/>
              <a:t>4/28/2016</a:t>
            </a:fld>
            <a:endParaRPr lang="en-US"/>
          </a:p>
        </p:txBody>
      </p:sp>
      <p:sp>
        <p:nvSpPr>
          <p:cNvPr id="6" name="Footer Placeholder 5"/>
          <p:cNvSpPr>
            <a:spLocks noGrp="1"/>
          </p:cNvSpPr>
          <p:nvPr>
            <p:ph type="ftr" sz="quarter" idx="11"/>
          </p:nvPr>
        </p:nvSpPr>
        <p:spPr>
          <a:xfrm>
            <a:off x="1536252" y="318641"/>
            <a:ext cx="3152831" cy="320931"/>
          </a:xfrm>
        </p:spPr>
        <p:txBody>
          <a:bodyPr/>
          <a:lstStyle/>
          <a:p>
            <a:endParaRPr lang="en-US"/>
          </a:p>
        </p:txBody>
      </p:sp>
      <p:sp>
        <p:nvSpPr>
          <p:cNvPr id="7" name="Slide Number Placeholder 6"/>
          <p:cNvSpPr>
            <a:spLocks noGrp="1"/>
          </p:cNvSpPr>
          <p:nvPr>
            <p:ph type="sldNum" sz="quarter" idx="12"/>
          </p:nvPr>
        </p:nvSpPr>
        <p:spPr/>
        <p:txBody>
          <a:bodyPr/>
          <a:lstStyle/>
          <a:p>
            <a:fld id="{1BD28585-AFFA-49D3-A962-E9B7AEF756B3}" type="slidenum">
              <a:rPr lang="en-US" smtClean="0"/>
              <a:t>‹#›</a:t>
            </a:fld>
            <a:endParaRPr lang="en-US"/>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3214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7239512-8A31-4499-84AB-6348774B8C27}" type="datetime1">
              <a:rPr lang="en-US" smtClean="0"/>
              <a:t>4/28/2016</a:t>
            </a:fld>
            <a:endParaRPr lang="en-US"/>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1BD28585-AFFA-49D3-A962-E9B7AEF756B3}" type="slidenum">
              <a:rPr lang="en-US" smtClean="0"/>
              <a:t>‹#›</a:t>
            </a:fld>
            <a:endParaRPr lang="en-US"/>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9795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vabio.50webs.com/dnacloning.htm" TargetMode="External"/><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alfa-img.com/show/structural-dna-prokaryote.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bbc.co.uk/bitesize/higher/biology/cell_biology/viruses/revision/1/"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www.proprofs.com/flashcards/upload/q5938338.png" TargetMode="External"/><Relationship Id="rId4" Type="http://schemas.openxmlformats.org/officeDocument/2006/relationships/hyperlink" Target="http://www.bbc.co.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hyperlink" Target="http://faculty.smu.edu/svik/6312/figures/Fig3_17_3_35.html" TargetMode="External"/><Relationship Id="rId4" Type="http://schemas.openxmlformats.org/officeDocument/2006/relationships/hyperlink" Target="http://www.bbc.co.uk/education/guides/zf8nb9q/revision/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iomedfrontiers.org/allergy-2015-21/"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Green_fluorescent_protein"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health.com/health/gallery/0,,20433022,00.html" TargetMode="External"/><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health.com/health/gallery/0,,20433022,00.html"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rasbinbasnet.blogspot.com/" TargetMode="External"/><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hvp.osu.edu/resources/hcs300/biotech.htm"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www.dpi.nsw.gov.au/agriculture/horticulture/pests-diseases-hort/multiple/crown-gall-of-plants" TargetMode="Externa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foodsafetygrp3.blogspot.com/2010/07/gm-food.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lideplayer.com/slide/5823412/"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www.npr.org/sections/thesalt/2013/03/07/173611461/in-a-grain-of-golden-rice-a-world-of-controversy-over-gmo-food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vox.com/2016/3/4/11157334/gmo-labeling-bil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urekalert.org/multimedia/pub/55828.php"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cq.ubc.ca/restriction-endonucleases-molecular-scissors-for-specifically-cutting-dn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biology-pages.info/R/RestrictionEnzymes.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bbc.co.uk/schools/gcsebitesize/science/triple_edexcel/using_biology/biotechnology/revision/5/"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BD28585-AFFA-49D3-A962-E9B7AEF756B3}" type="slidenum">
              <a:rPr lang="en-US" smtClean="0"/>
              <a:t>1</a:t>
            </a:fld>
            <a:endParaRPr lang="en-US"/>
          </a:p>
        </p:txBody>
      </p:sp>
      <p:sp>
        <p:nvSpPr>
          <p:cNvPr id="5" name="Title 1"/>
          <p:cNvSpPr txBox="1">
            <a:spLocks/>
          </p:cNvSpPr>
          <p:nvPr/>
        </p:nvSpPr>
        <p:spPr>
          <a:xfrm>
            <a:off x="801782" y="331244"/>
            <a:ext cx="8245236" cy="2541431"/>
          </a:xfrm>
          <a:prstGeom prst="rect">
            <a:avLst/>
          </a:prstGeom>
        </p:spPr>
        <p:txBody>
          <a:bodyPr vert="horz" lIns="91440" tIns="45720" rIns="91440" bIns="0" rtlCol="0" anchor="b">
            <a:normAutofit/>
          </a:bodyPr>
          <a:lstStyle>
            <a:lvl1pPr algn="l" defTabSz="685800" rtl="0" eaLnBrk="1" latinLnBrk="0" hangingPunct="1">
              <a:lnSpc>
                <a:spcPct val="90000"/>
              </a:lnSpc>
              <a:spcBef>
                <a:spcPct val="0"/>
              </a:spcBef>
              <a:buNone/>
              <a:defRPr sz="5400" b="0" i="0" kern="1200" cap="none" baseline="0">
                <a:solidFill>
                  <a:schemeClr val="tx1"/>
                </a:solidFill>
                <a:effectLst/>
                <a:latin typeface="+mj-lt"/>
                <a:ea typeface="+mj-ea"/>
                <a:cs typeface="+mj-cs"/>
              </a:defRPr>
            </a:lvl1pPr>
          </a:lstStyle>
          <a:p>
            <a:r>
              <a:rPr lang="en-US" smtClean="0"/>
              <a:t>Genetic Engineering</a:t>
            </a:r>
            <a:endParaRPr lang="en-US" dirty="0"/>
          </a:p>
        </p:txBody>
      </p:sp>
      <p:sp>
        <p:nvSpPr>
          <p:cNvPr id="6" name="Subtitle 2"/>
          <p:cNvSpPr txBox="1">
            <a:spLocks/>
          </p:cNvSpPr>
          <p:nvPr/>
        </p:nvSpPr>
        <p:spPr>
          <a:xfrm>
            <a:off x="801782" y="3124743"/>
            <a:ext cx="8245236" cy="977621"/>
          </a:xfrm>
          <a:prstGeom prst="rect">
            <a:avLst/>
          </a:prstGeom>
        </p:spPr>
        <p:txBody>
          <a:bodyPr vert="horz" lIns="91440" tIns="91440" rIns="91440" bIns="91440" rtlCol="0">
            <a:normAutofit/>
          </a:bodyPr>
          <a:lstStyle>
            <a:lvl1pPr marL="0" indent="0" algn="l" defTabSz="685800" rtl="0" eaLnBrk="1" latinLnBrk="0" hangingPunct="1">
              <a:lnSpc>
                <a:spcPct val="120000"/>
              </a:lnSpc>
              <a:spcBef>
                <a:spcPts val="1000"/>
              </a:spcBef>
              <a:buClr>
                <a:schemeClr val="accent1"/>
              </a:buClr>
              <a:buSzPct val="100000"/>
              <a:buFont typeface="Arial" panose="020B0604020202020204" pitchFamily="34" charset="0"/>
              <a:buNone/>
              <a:defRPr sz="1600" b="0" kern="1200" cap="all" baseline="0">
                <a:solidFill>
                  <a:schemeClr val="tx1"/>
                </a:solidFill>
                <a:effectLst/>
                <a:latin typeface="+mn-lt"/>
                <a:ea typeface="+mn-ea"/>
                <a:cs typeface="+mn-cs"/>
              </a:defRPr>
            </a:lvl1pPr>
            <a:lvl2pPr marL="3429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500" kern="1200" cap="none" baseline="0">
                <a:solidFill>
                  <a:schemeClr val="tx1"/>
                </a:solidFill>
                <a:effectLst/>
                <a:latin typeface="+mn-lt"/>
                <a:ea typeface="+mn-ea"/>
                <a:cs typeface="+mn-cs"/>
              </a:defRPr>
            </a:lvl2pPr>
            <a:lvl3pPr marL="6858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350" kern="1200" cap="none">
                <a:solidFill>
                  <a:schemeClr val="tx1"/>
                </a:solidFill>
                <a:effectLst/>
                <a:latin typeface="+mn-lt"/>
                <a:ea typeface="+mn-ea"/>
                <a:cs typeface="+mn-cs"/>
              </a:defRPr>
            </a:lvl3pPr>
            <a:lvl4pPr marL="10287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baseline="0">
                <a:solidFill>
                  <a:schemeClr val="tx1"/>
                </a:solidFill>
                <a:effectLst/>
                <a:latin typeface="+mn-lt"/>
                <a:ea typeface="+mn-ea"/>
                <a:cs typeface="+mn-cs"/>
              </a:defRPr>
            </a:lvl4pPr>
            <a:lvl5pPr marL="1371600" indent="0" algn="ctr" defTabSz="685800" rtl="0" eaLnBrk="1" latinLnBrk="0" hangingPunct="1">
              <a:lnSpc>
                <a:spcPct val="120000"/>
              </a:lnSpc>
              <a:spcBef>
                <a:spcPts val="500"/>
              </a:spcBef>
              <a:buClr>
                <a:schemeClr val="accent1"/>
              </a:buClr>
              <a:buSzPct val="100000"/>
              <a:buFont typeface="Arial" panose="020B0604020202020204" pitchFamily="34" charset="0"/>
              <a:buNone/>
              <a:defRPr sz="1200" kern="1200" cap="none">
                <a:solidFill>
                  <a:schemeClr val="tx1"/>
                </a:solidFill>
                <a:effectLst/>
                <a:latin typeface="+mn-lt"/>
                <a:ea typeface="+mn-ea"/>
                <a:cs typeface="+mn-cs"/>
              </a:defRPr>
            </a:lvl5pPr>
            <a:lvl6pPr marL="17145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6pPr>
            <a:lvl7pPr marL="2057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a:solidFill>
                  <a:schemeClr val="tx1"/>
                </a:solidFill>
                <a:effectLst/>
                <a:latin typeface="+mn-lt"/>
                <a:ea typeface="+mn-ea"/>
                <a:cs typeface="+mn-cs"/>
              </a:defRPr>
            </a:lvl7pPr>
            <a:lvl8pPr marL="24003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8pPr>
            <a:lvl9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200" kern="1200" baseline="0">
                <a:solidFill>
                  <a:schemeClr val="tx1"/>
                </a:solidFill>
                <a:effectLst/>
                <a:latin typeface="+mn-lt"/>
                <a:ea typeface="+mn-ea"/>
                <a:cs typeface="+mn-cs"/>
              </a:defRPr>
            </a:lvl9pPr>
          </a:lstStyle>
          <a:p>
            <a:r>
              <a:rPr lang="en-US" dirty="0" smtClean="0"/>
              <a:t>By C. Kohn, Agricultural Sciences</a:t>
            </a:r>
            <a:br>
              <a:rPr lang="en-US" dirty="0" smtClean="0"/>
            </a:br>
            <a:r>
              <a:rPr lang="en-US" dirty="0" smtClean="0"/>
              <a:t>Waterford, W</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2971799" y="3753862"/>
            <a:ext cx="3563694" cy="2838451"/>
          </a:xfrm>
          <a:prstGeom prst="rect">
            <a:avLst/>
          </a:prstGeom>
        </p:spPr>
      </p:pic>
    </p:spTree>
    <p:extLst>
      <p:ext uri="{BB962C8B-B14F-4D97-AF65-F5344CB8AC3E}">
        <p14:creationId xmlns:p14="http://schemas.microsoft.com/office/powerpoint/2010/main" val="333899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Recombinant DNA</a:t>
            </a:r>
            <a:endParaRPr lang="en-US" dirty="0"/>
          </a:p>
        </p:txBody>
      </p:sp>
      <p:sp>
        <p:nvSpPr>
          <p:cNvPr id="3" name="Content Placeholder 2"/>
          <p:cNvSpPr>
            <a:spLocks noGrp="1"/>
          </p:cNvSpPr>
          <p:nvPr>
            <p:ph idx="1"/>
          </p:nvPr>
        </p:nvSpPr>
        <p:spPr>
          <a:xfrm>
            <a:off x="234434" y="942110"/>
            <a:ext cx="8771021" cy="3387004"/>
          </a:xfrm>
        </p:spPr>
        <p:txBody>
          <a:bodyPr>
            <a:normAutofit fontScale="62500" lnSpcReduction="20000"/>
          </a:bodyPr>
          <a:lstStyle/>
          <a:p>
            <a:r>
              <a:rPr lang="en-US" dirty="0"/>
              <a:t>DNA that has a new gene added to it is called </a:t>
            </a:r>
            <a:r>
              <a:rPr lang="en-US" u="sng" dirty="0"/>
              <a:t>recombinant DNA</a:t>
            </a:r>
            <a:r>
              <a:rPr lang="en-US" dirty="0"/>
              <a:t> (meaning a genome that combines the DNA of two different organisms</a:t>
            </a:r>
            <a:r>
              <a:rPr lang="en-US" dirty="0" smtClean="0"/>
              <a:t>). </a:t>
            </a:r>
          </a:p>
          <a:p>
            <a:pPr lvl="1"/>
            <a:r>
              <a:rPr lang="en-US" dirty="0" smtClean="0"/>
              <a:t>To </a:t>
            </a:r>
            <a:r>
              <a:rPr lang="en-US" dirty="0"/>
              <a:t>make sure that the new gene remains a part of this genome, it has to be ‘glued’ into the genome using DNA ligase. </a:t>
            </a:r>
            <a:endParaRPr lang="en-US" dirty="0" smtClean="0"/>
          </a:p>
          <a:p>
            <a:pPr lvl="1"/>
            <a:r>
              <a:rPr lang="en-US" u="sng" dirty="0" smtClean="0"/>
              <a:t>DNA </a:t>
            </a:r>
            <a:r>
              <a:rPr lang="en-US" u="sng" dirty="0"/>
              <a:t>ligase</a:t>
            </a:r>
            <a:r>
              <a:rPr lang="en-US" dirty="0"/>
              <a:t> is an enzyme that connects the phosphate and sugar molecules between the nucleotides of the genome and its newly-inserted </a:t>
            </a:r>
            <a:r>
              <a:rPr lang="en-US" dirty="0" smtClean="0"/>
              <a:t>gene</a:t>
            </a:r>
            <a:r>
              <a:rPr lang="en-US" dirty="0"/>
              <a:t> </a:t>
            </a:r>
            <a:r>
              <a:rPr lang="en-US" dirty="0" smtClean="0"/>
              <a:t>(DNA Ligase is sort of like ‘super glue’ for DNA). </a:t>
            </a:r>
          </a:p>
          <a:p>
            <a:pPr lvl="1"/>
            <a:r>
              <a:rPr lang="en-US" dirty="0" smtClean="0"/>
              <a:t>DNA Ligase prevents </a:t>
            </a:r>
            <a:r>
              <a:rPr lang="en-US" dirty="0"/>
              <a:t>the new gene from ‘falling out’ of its new genome and makes </a:t>
            </a:r>
            <a:r>
              <a:rPr lang="en-US" dirty="0" smtClean="0"/>
              <a:t>the addition of this DNA permanent</a:t>
            </a:r>
            <a:r>
              <a:rPr lang="en-US" dirty="0"/>
              <a:t>.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10</a:t>
            </a:fld>
            <a:endParaRPr lang="en-US" dirty="0"/>
          </a:p>
        </p:txBody>
      </p:sp>
      <p:sp>
        <p:nvSpPr>
          <p:cNvPr id="5" name="AutoShape 2" descr="https://www.denniskirk.com/dk/product_images/tb/1200pix/tb1742b.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23582" y="4252914"/>
            <a:ext cx="7343775" cy="249555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023582" y="6708569"/>
            <a:ext cx="6858000" cy="215444"/>
          </a:xfrm>
          <a:prstGeom prst="rect">
            <a:avLst/>
          </a:prstGeom>
        </p:spPr>
        <p:txBody>
          <a:bodyPr wrap="square">
            <a:spAutoFit/>
          </a:bodyPr>
          <a:lstStyle/>
          <a:p>
            <a:r>
              <a:rPr lang="en-US" sz="800" i="1" dirty="0" smtClean="0"/>
              <a:t>Source: https://www.addgene.org/plasmid-protocols/dna-ligation/</a:t>
            </a:r>
            <a:endParaRPr lang="en-US" sz="800" i="1" dirty="0"/>
          </a:p>
        </p:txBody>
      </p:sp>
    </p:spTree>
    <p:extLst>
      <p:ext uri="{BB962C8B-B14F-4D97-AF65-F5344CB8AC3E}">
        <p14:creationId xmlns:p14="http://schemas.microsoft.com/office/powerpoint/2010/main" val="3912676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Vectors &amp; Genetic Markers – The Movers and the Checkers</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11</a:t>
            </a:fld>
            <a:endParaRPr lang="en-US" dirty="0"/>
          </a:p>
        </p:txBody>
      </p:sp>
      <p:pic>
        <p:nvPicPr>
          <p:cNvPr id="2050" name="Picture 2" descr="http://sivabio.50webs.com/dna%20cl45.gif"/>
          <p:cNvPicPr>
            <a:picLocks noChangeAspect="1" noChangeArrowheads="1"/>
          </p:cNvPicPr>
          <p:nvPr/>
        </p:nvPicPr>
        <p:blipFill rotWithShape="1">
          <a:blip r:embed="rId2">
            <a:extLst>
              <a:ext uri="{28A0092B-C50C-407E-A947-70E740481C1C}">
                <a14:useLocalDpi xmlns:a14="http://schemas.microsoft.com/office/drawing/2010/main" val="0"/>
              </a:ext>
            </a:extLst>
          </a:blip>
          <a:srcRect b="37792"/>
          <a:stretch/>
        </p:blipFill>
        <p:spPr bwMode="auto">
          <a:xfrm>
            <a:off x="2279292" y="3644080"/>
            <a:ext cx="4789166" cy="30700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802397" y="6642556"/>
            <a:ext cx="1327608" cy="215444"/>
          </a:xfrm>
          <a:prstGeom prst="rect">
            <a:avLst/>
          </a:prstGeom>
        </p:spPr>
        <p:txBody>
          <a:bodyPr wrap="none">
            <a:spAutoFit/>
          </a:bodyPr>
          <a:lstStyle/>
          <a:p>
            <a:r>
              <a:rPr lang="en-US" sz="800" i="1" dirty="0" smtClean="0">
                <a:hlinkClick r:id="rId3"/>
              </a:rPr>
              <a:t>Source: sivabio.50webs.com</a:t>
            </a:r>
            <a:endParaRPr lang="en-US" sz="800" i="1" dirty="0"/>
          </a:p>
        </p:txBody>
      </p:sp>
    </p:spTree>
    <p:extLst>
      <p:ext uri="{BB962C8B-B14F-4D97-AF65-F5344CB8AC3E}">
        <p14:creationId xmlns:p14="http://schemas.microsoft.com/office/powerpoint/2010/main" val="1729687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Vectors</a:t>
            </a:r>
            <a:endParaRPr lang="en-US" dirty="0"/>
          </a:p>
        </p:txBody>
      </p:sp>
      <p:sp>
        <p:nvSpPr>
          <p:cNvPr id="3" name="Content Placeholder 2"/>
          <p:cNvSpPr>
            <a:spLocks noGrp="1"/>
          </p:cNvSpPr>
          <p:nvPr>
            <p:ph idx="1"/>
          </p:nvPr>
        </p:nvSpPr>
        <p:spPr>
          <a:xfrm>
            <a:off x="234434" y="803563"/>
            <a:ext cx="8771021" cy="4552208"/>
          </a:xfrm>
        </p:spPr>
        <p:txBody>
          <a:bodyPr>
            <a:normAutofit fontScale="62500" lnSpcReduction="20000"/>
          </a:bodyPr>
          <a:lstStyle/>
          <a:p>
            <a:r>
              <a:rPr lang="en-US" dirty="0"/>
              <a:t>A vector is necessary to deliver the new gene or genes to the host organism’s genome during the process of genetic modification. </a:t>
            </a:r>
            <a:endParaRPr lang="en-US" dirty="0" smtClean="0"/>
          </a:p>
          <a:p>
            <a:pPr lvl="1"/>
            <a:r>
              <a:rPr lang="en-US" dirty="0" smtClean="0"/>
              <a:t>A </a:t>
            </a:r>
            <a:r>
              <a:rPr lang="en-US" u="sng" dirty="0"/>
              <a:t>vector</a:t>
            </a:r>
            <a:r>
              <a:rPr lang="en-US" dirty="0"/>
              <a:t> is the substance that delivers the new gene to </a:t>
            </a:r>
            <a:r>
              <a:rPr lang="en-US" dirty="0" smtClean="0"/>
              <a:t>a different </a:t>
            </a:r>
            <a:r>
              <a:rPr lang="en-US" dirty="0"/>
              <a:t>genome for </a:t>
            </a:r>
            <a:r>
              <a:rPr lang="en-US" dirty="0" smtClean="0"/>
              <a:t>insertion into that DNA. </a:t>
            </a:r>
          </a:p>
          <a:p>
            <a:pPr lvl="1"/>
            <a:r>
              <a:rPr lang="en-US" dirty="0" smtClean="0"/>
              <a:t>The </a:t>
            </a:r>
            <a:r>
              <a:rPr lang="en-US" dirty="0"/>
              <a:t>most common vectors are plasmids, viruses, artificial chromosomes, or a particle of a heavy </a:t>
            </a:r>
            <a:r>
              <a:rPr lang="en-US" dirty="0" smtClean="0"/>
              <a:t>metal. </a:t>
            </a:r>
          </a:p>
          <a:p>
            <a:r>
              <a:rPr lang="en-US" dirty="0"/>
              <a:t>A </a:t>
            </a:r>
            <a:r>
              <a:rPr lang="en-US" u="sng" dirty="0"/>
              <a:t>plasmid</a:t>
            </a:r>
            <a:r>
              <a:rPr lang="en-US" dirty="0"/>
              <a:t> is a small piece of circular DNA that is found in bacteria. </a:t>
            </a:r>
            <a:endParaRPr lang="en-US" dirty="0" smtClean="0"/>
          </a:p>
          <a:p>
            <a:pPr lvl="1"/>
            <a:r>
              <a:rPr lang="en-US" dirty="0" smtClean="0"/>
              <a:t>A </a:t>
            </a:r>
            <a:r>
              <a:rPr lang="en-US" dirty="0"/>
              <a:t>plasmid is sort of like “extra DNA” for a bacterial cell and contains DNA for additional traits beyond what is found in the normal genome of a bacterial cell. </a:t>
            </a:r>
            <a:endParaRPr lang="en-US" dirty="0" smtClean="0"/>
          </a:p>
          <a:p>
            <a:pPr lvl="1"/>
            <a:r>
              <a:rPr lang="en-US" dirty="0"/>
              <a:t>A</a:t>
            </a:r>
            <a:r>
              <a:rPr lang="en-US" dirty="0" smtClean="0"/>
              <a:t> </a:t>
            </a:r>
            <a:r>
              <a:rPr lang="en-US" dirty="0"/>
              <a:t>bacterial cell can be modified by inserting a plasmid with a </a:t>
            </a:r>
            <a:r>
              <a:rPr lang="en-US" dirty="0" smtClean="0"/>
              <a:t>new gene from different organism </a:t>
            </a:r>
            <a:r>
              <a:rPr lang="en-US" dirty="0"/>
              <a:t>into the bacterial cell. </a:t>
            </a:r>
            <a:r>
              <a:rPr lang="en-US" dirty="0" smtClean="0"/>
              <a:t>More </a:t>
            </a:r>
            <a:r>
              <a:rPr lang="en-US" dirty="0"/>
              <a:t>on plasmids is included later in this presentation. </a:t>
            </a:r>
          </a:p>
          <a:p>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12</a:t>
            </a:fld>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2946401" y="5304736"/>
            <a:ext cx="3952238" cy="1548958"/>
          </a:xfrm>
          <a:prstGeom prst="rect">
            <a:avLst/>
          </a:prstGeom>
        </p:spPr>
      </p:pic>
      <p:sp>
        <p:nvSpPr>
          <p:cNvPr id="9" name="Rectangle 8"/>
          <p:cNvSpPr/>
          <p:nvPr/>
        </p:nvSpPr>
        <p:spPr>
          <a:xfrm>
            <a:off x="6985016" y="6564502"/>
            <a:ext cx="1157689"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alfa-img.com</a:t>
            </a:r>
            <a:endParaRPr lang="en-US" sz="800" i="1" dirty="0"/>
          </a:p>
        </p:txBody>
      </p:sp>
    </p:spTree>
    <p:extLst>
      <p:ext uri="{BB962C8B-B14F-4D97-AF65-F5344CB8AC3E}">
        <p14:creationId xmlns:p14="http://schemas.microsoft.com/office/powerpoint/2010/main" val="356804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284720" y="507777"/>
            <a:ext cx="1827817" cy="6180908"/>
          </a:xfrm>
          <a:prstGeom prst="rect">
            <a:avLst/>
          </a:prstGeom>
        </p:spPr>
      </p:pic>
      <p:sp>
        <p:nvSpPr>
          <p:cNvPr id="2" name="Title 1"/>
          <p:cNvSpPr>
            <a:spLocks noGrp="1"/>
          </p:cNvSpPr>
          <p:nvPr>
            <p:ph type="title"/>
          </p:nvPr>
        </p:nvSpPr>
        <p:spPr>
          <a:xfrm>
            <a:off x="385485" y="108400"/>
            <a:ext cx="8619970" cy="446269"/>
          </a:xfrm>
        </p:spPr>
        <p:txBody>
          <a:bodyPr>
            <a:normAutofit fontScale="90000"/>
          </a:bodyPr>
          <a:lstStyle/>
          <a:p>
            <a:r>
              <a:rPr lang="en-US" dirty="0" smtClean="0"/>
              <a:t>Viruses</a:t>
            </a:r>
            <a:endParaRPr lang="en-US" dirty="0"/>
          </a:p>
        </p:txBody>
      </p:sp>
      <p:sp>
        <p:nvSpPr>
          <p:cNvPr id="3" name="Content Placeholder 2"/>
          <p:cNvSpPr>
            <a:spLocks noGrp="1"/>
          </p:cNvSpPr>
          <p:nvPr>
            <p:ph idx="1"/>
          </p:nvPr>
        </p:nvSpPr>
        <p:spPr>
          <a:xfrm>
            <a:off x="234435" y="554669"/>
            <a:ext cx="7050285" cy="6120451"/>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u="sng" dirty="0"/>
              <a:t>Viruses</a:t>
            </a:r>
            <a:r>
              <a:rPr lang="en-US" dirty="0"/>
              <a:t> are a common cause of diseases in humans, animals, plants, and even bacteria. </a:t>
            </a:r>
            <a:endParaRPr lang="en-US" dirty="0" smtClean="0"/>
          </a:p>
          <a:p>
            <a:pPr lvl="1"/>
            <a:r>
              <a:rPr lang="en-US" dirty="0" smtClean="0"/>
              <a:t>Viruses </a:t>
            </a:r>
            <a:r>
              <a:rPr lang="en-US" dirty="0"/>
              <a:t>are not actually living organisms. A </a:t>
            </a:r>
            <a:r>
              <a:rPr lang="en-US" dirty="0" smtClean="0"/>
              <a:t>virus </a:t>
            </a:r>
            <a:br>
              <a:rPr lang="en-US" dirty="0" smtClean="0"/>
            </a:br>
            <a:r>
              <a:rPr lang="en-US" dirty="0" smtClean="0"/>
              <a:t>is </a:t>
            </a:r>
            <a:r>
              <a:rPr lang="en-US" dirty="0"/>
              <a:t>just a protein ‘shell’ that contains genetic material. </a:t>
            </a:r>
            <a:endParaRPr lang="en-US" dirty="0" smtClean="0"/>
          </a:p>
          <a:p>
            <a:pPr lvl="1"/>
            <a:r>
              <a:rPr lang="en-US" dirty="0" smtClean="0"/>
              <a:t>Viruses </a:t>
            </a:r>
            <a:r>
              <a:rPr lang="en-US" dirty="0"/>
              <a:t>do not consume or digest food and </a:t>
            </a:r>
            <a:r>
              <a:rPr lang="en-US" dirty="0" smtClean="0"/>
              <a:t>must rely </a:t>
            </a:r>
            <a:br>
              <a:rPr lang="en-US" dirty="0" smtClean="0"/>
            </a:br>
            <a:r>
              <a:rPr lang="en-US" dirty="0" smtClean="0"/>
              <a:t>on other </a:t>
            </a:r>
            <a:r>
              <a:rPr lang="en-US" dirty="0"/>
              <a:t>cells to reproduce. </a:t>
            </a:r>
            <a:endParaRPr lang="en-US" dirty="0" smtClean="0"/>
          </a:p>
          <a:p>
            <a:r>
              <a:rPr lang="en-US" dirty="0" smtClean="0"/>
              <a:t>A </a:t>
            </a:r>
            <a:r>
              <a:rPr lang="en-US" dirty="0"/>
              <a:t>virus will attach to a host cell, inject its genetic material (DNA or RNA), and </a:t>
            </a:r>
            <a:r>
              <a:rPr lang="en-US" dirty="0" smtClean="0"/>
              <a:t>force the </a:t>
            </a:r>
            <a:r>
              <a:rPr lang="en-US" dirty="0"/>
              <a:t>host cell </a:t>
            </a:r>
            <a:r>
              <a:rPr lang="en-US" dirty="0" smtClean="0"/>
              <a:t>to </a:t>
            </a:r>
            <a:r>
              <a:rPr lang="en-US" dirty="0"/>
              <a:t>make more viral </a:t>
            </a:r>
            <a:r>
              <a:rPr lang="en-US" dirty="0" smtClean="0"/>
              <a:t>proteins through transcription &amp; translation. </a:t>
            </a:r>
          </a:p>
          <a:p>
            <a:pPr lvl="1"/>
            <a:r>
              <a:rPr lang="en-US" dirty="0" smtClean="0"/>
              <a:t>In </a:t>
            </a:r>
            <a:r>
              <a:rPr lang="en-US" dirty="0"/>
              <a:t>a sense, the virus hijacks </a:t>
            </a:r>
            <a:r>
              <a:rPr lang="en-US" dirty="0" smtClean="0"/>
              <a:t>a cell’s </a:t>
            </a:r>
            <a:r>
              <a:rPr lang="en-US" dirty="0"/>
              <a:t>own </a:t>
            </a:r>
            <a:r>
              <a:rPr lang="en-US" dirty="0" smtClean="0"/>
              <a:t>protein-making machinery as a method of reproduction. </a:t>
            </a:r>
          </a:p>
          <a:p>
            <a:r>
              <a:rPr lang="en-US" dirty="0" smtClean="0"/>
              <a:t>Because </a:t>
            </a:r>
            <a:r>
              <a:rPr lang="en-US" dirty="0"/>
              <a:t>a virus can naturally modify the genes of another </a:t>
            </a:r>
            <a:r>
              <a:rPr lang="en-US" dirty="0" smtClean="0"/>
              <a:t>cell</a:t>
            </a:r>
            <a:r>
              <a:rPr lang="en-US" dirty="0"/>
              <a:t>, </a:t>
            </a:r>
            <a:r>
              <a:rPr lang="en-US" dirty="0" smtClean="0"/>
              <a:t>scientists </a:t>
            </a:r>
            <a:r>
              <a:rPr lang="en-US" dirty="0"/>
              <a:t>can rewrite the DNA found inside of the </a:t>
            </a:r>
            <a:r>
              <a:rPr lang="en-US" dirty="0" smtClean="0"/>
              <a:t>virus </a:t>
            </a:r>
            <a:r>
              <a:rPr lang="en-US" dirty="0"/>
              <a:t>and </a:t>
            </a:r>
            <a:r>
              <a:rPr lang="en-US" dirty="0" smtClean="0"/>
              <a:t>replace </a:t>
            </a:r>
            <a:r>
              <a:rPr lang="en-US" dirty="0"/>
              <a:t>the viral DNA with a new beneficial gene. </a:t>
            </a:r>
            <a:endParaRPr lang="en-US" dirty="0" smtClean="0"/>
          </a:p>
          <a:p>
            <a:pPr lvl="1"/>
            <a:r>
              <a:rPr lang="en-US" dirty="0" smtClean="0"/>
              <a:t>The </a:t>
            </a:r>
            <a:r>
              <a:rPr lang="en-US" dirty="0"/>
              <a:t>virus will then insert that new beneficial gene into a </a:t>
            </a:r>
            <a:r>
              <a:rPr lang="en-US" dirty="0" smtClean="0"/>
              <a:t>cell’s genome </a:t>
            </a:r>
            <a:r>
              <a:rPr lang="en-US" dirty="0"/>
              <a:t>in the same manner that it would insert its own DNA.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13</a:t>
            </a:fld>
            <a:endParaRPr lang="en-US" dirty="0"/>
          </a:p>
        </p:txBody>
      </p:sp>
      <p:sp>
        <p:nvSpPr>
          <p:cNvPr id="11" name="Rectangle 10"/>
          <p:cNvSpPr/>
          <p:nvPr/>
        </p:nvSpPr>
        <p:spPr>
          <a:xfrm>
            <a:off x="4805175" y="6672224"/>
            <a:ext cx="4041491" cy="215444"/>
          </a:xfrm>
          <a:prstGeom prst="rect">
            <a:avLst/>
          </a:prstGeom>
        </p:spPr>
        <p:txBody>
          <a:bodyPr wrap="none">
            <a:spAutoFit/>
          </a:bodyPr>
          <a:lstStyle/>
          <a:p>
            <a:r>
              <a:rPr lang="en-US" sz="800" b="0" i="0" u="none" strike="noStrike" dirty="0" smtClean="0">
                <a:solidFill>
                  <a:srgbClr val="7D7D7D"/>
                </a:solidFill>
                <a:effectLst/>
                <a:latin typeface="arial" panose="020B0604020202020204" pitchFamily="34" charset="0"/>
                <a:hlinkClick r:id="rId3"/>
              </a:rPr>
              <a:t>Sources: </a:t>
            </a:r>
            <a:r>
              <a:rPr lang="en-US" sz="800" b="0" i="0" u="none" strike="noStrike" dirty="0" smtClean="0">
                <a:solidFill>
                  <a:srgbClr val="7D7D7D"/>
                </a:solidFill>
                <a:effectLst/>
                <a:latin typeface="arial" panose="020B0604020202020204" pitchFamily="34" charset="0"/>
                <a:hlinkClick r:id="rId4"/>
              </a:rPr>
              <a:t>www.bbc.co.uk</a:t>
            </a:r>
            <a:r>
              <a:rPr lang="en-US" sz="800" b="0" i="0" u="none" strike="noStrike" dirty="0" smtClean="0">
                <a:solidFill>
                  <a:srgbClr val="7D7D7D"/>
                </a:solidFill>
                <a:effectLst/>
                <a:latin typeface="arial" panose="020B0604020202020204" pitchFamily="34" charset="0"/>
              </a:rPr>
              <a:t>, </a:t>
            </a:r>
            <a:r>
              <a:rPr lang="en-US" sz="800" b="0" i="0" u="none" strike="noStrike" dirty="0" smtClean="0">
                <a:solidFill>
                  <a:srgbClr val="7D7D7D"/>
                </a:solidFill>
                <a:effectLst/>
                <a:latin typeface="arial" panose="020B0604020202020204" pitchFamily="34" charset="0"/>
                <a:hlinkClick r:id="rId5"/>
              </a:rPr>
              <a:t>http://www.proprofs.com/flashcards/upload/q5938338.png</a:t>
            </a:r>
            <a:r>
              <a:rPr lang="en-US" sz="800" b="0" i="0" u="none" strike="noStrike" dirty="0" smtClean="0">
                <a:solidFill>
                  <a:srgbClr val="7D7D7D"/>
                </a:solidFill>
                <a:effectLst/>
                <a:latin typeface="arial" panose="020B0604020202020204" pitchFamily="34" charset="0"/>
              </a:rPr>
              <a:t> </a:t>
            </a:r>
            <a:endParaRPr lang="en-US" sz="800" dirty="0"/>
          </a:p>
        </p:txBody>
      </p:sp>
    </p:spTree>
    <p:extLst>
      <p:ext uri="{BB962C8B-B14F-4D97-AF65-F5344CB8AC3E}">
        <p14:creationId xmlns:p14="http://schemas.microsoft.com/office/powerpoint/2010/main" val="519015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YACs</a:t>
            </a:r>
            <a:endParaRPr lang="en-US" dirty="0"/>
          </a:p>
        </p:txBody>
      </p:sp>
      <p:sp>
        <p:nvSpPr>
          <p:cNvPr id="3" name="Content Placeholder 2"/>
          <p:cNvSpPr>
            <a:spLocks noGrp="1"/>
          </p:cNvSpPr>
          <p:nvPr>
            <p:ph idx="1"/>
          </p:nvPr>
        </p:nvSpPr>
        <p:spPr/>
        <p:txBody>
          <a:bodyPr>
            <a:normAutofit fontScale="62500" lnSpcReduction="20000"/>
          </a:bodyPr>
          <a:lstStyle/>
          <a:p>
            <a:r>
              <a:rPr lang="en-US" u="sng" dirty="0"/>
              <a:t>Yeast Artificial Chromosomes</a:t>
            </a:r>
            <a:r>
              <a:rPr lang="en-US" dirty="0"/>
              <a:t> (YACs) are another common vector for introducing new genes to create a modified genome. </a:t>
            </a:r>
            <a:endParaRPr lang="en-US" dirty="0" smtClean="0"/>
          </a:p>
          <a:p>
            <a:pPr lvl="1"/>
            <a:r>
              <a:rPr lang="en-US" dirty="0" smtClean="0"/>
              <a:t>Yeast </a:t>
            </a:r>
            <a:r>
              <a:rPr lang="en-US" dirty="0"/>
              <a:t>are single-celled fungi. </a:t>
            </a:r>
            <a:r>
              <a:rPr lang="en-US" u="sng" dirty="0"/>
              <a:t>Fungi</a:t>
            </a:r>
            <a:r>
              <a:rPr lang="en-US" dirty="0"/>
              <a:t> are not bacteria, plants, or animals; fungi are their own separate kingdom of life and are </a:t>
            </a:r>
            <a:r>
              <a:rPr lang="en-US" dirty="0" smtClean="0"/>
              <a:t>eukaryotic (</a:t>
            </a:r>
            <a:r>
              <a:rPr lang="en-US" i="1" dirty="0" smtClean="0"/>
              <a:t>their cells have organelles</a:t>
            </a:r>
            <a:r>
              <a:rPr lang="en-US" dirty="0" smtClean="0"/>
              <a:t>).</a:t>
            </a:r>
          </a:p>
          <a:p>
            <a:r>
              <a:rPr lang="en-US" dirty="0" smtClean="0"/>
              <a:t>The </a:t>
            </a:r>
            <a:r>
              <a:rPr lang="en-US" dirty="0"/>
              <a:t>chromosomes of yeast can be cut using a restriction enzyme, after which a gene can be inserted using </a:t>
            </a:r>
            <a:r>
              <a:rPr lang="en-US" dirty="0" smtClean="0"/>
              <a:t>sticky ends. </a:t>
            </a:r>
          </a:p>
          <a:p>
            <a:pPr lvl="1"/>
            <a:r>
              <a:rPr lang="en-US" dirty="0" smtClean="0"/>
              <a:t>Once </a:t>
            </a:r>
            <a:r>
              <a:rPr lang="en-US" dirty="0"/>
              <a:t>a gene has been inserted into the yeast’s chromosome, it can be modified to perform just like any other eukaryotic chromosome. </a:t>
            </a:r>
            <a:endParaRPr lang="en-US" dirty="0" smtClean="0"/>
          </a:p>
          <a:p>
            <a:r>
              <a:rPr lang="en-US" dirty="0"/>
              <a:t>The use of YACs is valuable because they can be used as a vector for </a:t>
            </a:r>
            <a:r>
              <a:rPr lang="en-US" dirty="0" smtClean="0"/>
              <a:t>very large </a:t>
            </a:r>
            <a:r>
              <a:rPr lang="en-US" dirty="0"/>
              <a:t>pieces of DNA. </a:t>
            </a:r>
          </a:p>
          <a:p>
            <a:pPr lvl="1"/>
            <a:r>
              <a:rPr lang="en-US" dirty="0"/>
              <a:t>While bacterial plasmids and chromosomes tend to be very small, yeast chromosomes are much larger and can be used for the transfer of large amounts of DNA. </a:t>
            </a:r>
          </a:p>
          <a:p>
            <a:pPr lvl="1"/>
            <a:endParaRPr lang="en-US" dirty="0" smtClean="0"/>
          </a:p>
        </p:txBody>
      </p:sp>
      <p:sp>
        <p:nvSpPr>
          <p:cNvPr id="4" name="Slide Number Placeholder 3"/>
          <p:cNvSpPr>
            <a:spLocks noGrp="1"/>
          </p:cNvSpPr>
          <p:nvPr>
            <p:ph type="sldNum" sz="quarter" idx="12"/>
          </p:nvPr>
        </p:nvSpPr>
        <p:spPr/>
        <p:txBody>
          <a:bodyPr/>
          <a:lstStyle/>
          <a:p>
            <a:fld id="{1BD28585-AFFA-49D3-A962-E9B7AEF756B3}" type="slidenum">
              <a:rPr lang="en-US" smtClean="0"/>
              <a:t>14</a:t>
            </a:fld>
            <a:endParaRPr lang="en-US" dirty="0"/>
          </a:p>
        </p:txBody>
      </p:sp>
    </p:spTree>
    <p:extLst>
      <p:ext uri="{BB962C8B-B14F-4D97-AF65-F5344CB8AC3E}">
        <p14:creationId xmlns:p14="http://schemas.microsoft.com/office/powerpoint/2010/main" val="2183299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YACs</a:t>
            </a:r>
            <a:endParaRPr lang="en-US" dirty="0"/>
          </a:p>
        </p:txBody>
      </p:sp>
      <p:sp>
        <p:nvSpPr>
          <p:cNvPr id="3" name="Content Placeholder 2"/>
          <p:cNvSpPr>
            <a:spLocks noGrp="1"/>
          </p:cNvSpPr>
          <p:nvPr>
            <p:ph idx="1"/>
          </p:nvPr>
        </p:nvSpPr>
        <p:spPr>
          <a:xfrm>
            <a:off x="234435" y="1067168"/>
            <a:ext cx="5861566" cy="5105032"/>
          </a:xfrm>
        </p:spPr>
        <p:txBody>
          <a:bodyPr>
            <a:normAutofit fontScale="62500" lnSpcReduction="20000"/>
          </a:bodyPr>
          <a:lstStyle/>
          <a:p>
            <a:r>
              <a:rPr lang="en-US" dirty="0" smtClean="0"/>
              <a:t>YACs </a:t>
            </a:r>
            <a:r>
              <a:rPr lang="en-US" dirty="0"/>
              <a:t>can also be used for proteins that require posttranslational processing. </a:t>
            </a:r>
            <a:endParaRPr lang="en-US" dirty="0" smtClean="0"/>
          </a:p>
          <a:p>
            <a:pPr lvl="1"/>
            <a:r>
              <a:rPr lang="en-US" dirty="0" smtClean="0"/>
              <a:t>Not </a:t>
            </a:r>
            <a:r>
              <a:rPr lang="en-US" dirty="0"/>
              <a:t>all proteins are ready to function once they have been assembled and folded; some proteins require modifications after this </a:t>
            </a:r>
            <a:r>
              <a:rPr lang="en-US" dirty="0" smtClean="0"/>
              <a:t>point (such as the removal of a section of that protein to activate it). </a:t>
            </a:r>
          </a:p>
          <a:p>
            <a:r>
              <a:rPr lang="en-US" dirty="0" smtClean="0"/>
              <a:t>While prokaryotic organisms (like bacteria) cannot perform posttranslational processing of proteins, </a:t>
            </a:r>
            <a:r>
              <a:rPr lang="en-US" dirty="0"/>
              <a:t>yeast is eukaryotic and can be programmed to </a:t>
            </a:r>
            <a:r>
              <a:rPr lang="en-US" dirty="0" smtClean="0"/>
              <a:t>perform this process </a:t>
            </a:r>
            <a:r>
              <a:rPr lang="en-US" dirty="0"/>
              <a:t>if needed. </a:t>
            </a:r>
            <a:endParaRPr lang="en-US" dirty="0" smtClean="0"/>
          </a:p>
          <a:p>
            <a:pPr lvl="1"/>
            <a:r>
              <a:rPr lang="en-US" dirty="0" smtClean="0"/>
              <a:t>Yeast </a:t>
            </a:r>
            <a:r>
              <a:rPr lang="en-US" dirty="0"/>
              <a:t>can also reproduce rapidly in a manner similar to bacteria, meaning that they can also quickly copy large amounts of the genetically modified DNA.  </a:t>
            </a:r>
          </a:p>
          <a:p>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15</a:t>
            </a:fld>
            <a:endParaRPr lang="en-US" dirty="0"/>
          </a:p>
        </p:txBody>
      </p:sp>
      <p:pic>
        <p:nvPicPr>
          <p:cNvPr id="6" name="Picture 5"/>
          <p:cNvPicPr>
            <a:picLocks noChangeAspect="1"/>
          </p:cNvPicPr>
          <p:nvPr/>
        </p:nvPicPr>
        <p:blipFill>
          <a:blip r:embed="rId2"/>
          <a:stretch>
            <a:fillRect/>
          </a:stretch>
        </p:blipFill>
        <p:spPr>
          <a:xfrm>
            <a:off x="6405458" y="108400"/>
            <a:ext cx="2541941" cy="282236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6702087" y="3032934"/>
            <a:ext cx="2064793" cy="3709628"/>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882116" y="-50404"/>
            <a:ext cx="12618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www.bbc.co.uk</a:t>
            </a:r>
            <a:endParaRPr lang="en-US" sz="800" i="1" dirty="0"/>
          </a:p>
        </p:txBody>
      </p:sp>
      <p:sp>
        <p:nvSpPr>
          <p:cNvPr id="10" name="Rectangle 9"/>
          <p:cNvSpPr/>
          <p:nvPr/>
        </p:nvSpPr>
        <p:spPr>
          <a:xfrm>
            <a:off x="7734483" y="6672224"/>
            <a:ext cx="1292341" cy="215444"/>
          </a:xfrm>
          <a:prstGeom prst="rect">
            <a:avLst/>
          </a:prstGeom>
        </p:spPr>
        <p:txBody>
          <a:bodyPr wrap="none">
            <a:spAutoFit/>
          </a:bodyPr>
          <a:lstStyle/>
          <a:p>
            <a:r>
              <a:rPr lang="en-US" sz="800" b="0" i="1" u="sng" dirty="0" smtClean="0">
                <a:solidFill>
                  <a:srgbClr val="D6D6D6"/>
                </a:solidFill>
                <a:effectLst/>
                <a:latin typeface="arial" panose="020B0604020202020204" pitchFamily="34" charset="0"/>
                <a:hlinkClick r:id="rId5"/>
              </a:rPr>
              <a:t>Source: faculty.smu.edu</a:t>
            </a:r>
            <a:endParaRPr lang="en-US" sz="800" i="1" dirty="0"/>
          </a:p>
        </p:txBody>
      </p:sp>
    </p:spTree>
    <p:extLst>
      <p:ext uri="{BB962C8B-B14F-4D97-AF65-F5344CB8AC3E}">
        <p14:creationId xmlns:p14="http://schemas.microsoft.com/office/powerpoint/2010/main" val="1485763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Shotgun Technique</a:t>
            </a:r>
            <a:endParaRPr lang="en-US" dirty="0"/>
          </a:p>
        </p:txBody>
      </p:sp>
      <p:sp>
        <p:nvSpPr>
          <p:cNvPr id="3" name="Content Placeholder 2"/>
          <p:cNvSpPr>
            <a:spLocks noGrp="1"/>
          </p:cNvSpPr>
          <p:nvPr>
            <p:ph idx="1"/>
          </p:nvPr>
        </p:nvSpPr>
        <p:spPr>
          <a:xfrm>
            <a:off x="234435" y="942109"/>
            <a:ext cx="4810005" cy="5140035"/>
          </a:xfrm>
        </p:spPr>
        <p:txBody>
          <a:bodyPr>
            <a:normAutofit fontScale="62500" lnSpcReduction="20000"/>
          </a:bodyPr>
          <a:lstStyle/>
          <a:p>
            <a:r>
              <a:rPr lang="en-US" dirty="0"/>
              <a:t>The “</a:t>
            </a:r>
            <a:r>
              <a:rPr lang="en-US" u="sng" dirty="0"/>
              <a:t>Shotgun Technique</a:t>
            </a:r>
            <a:r>
              <a:rPr lang="en-US" dirty="0"/>
              <a:t>” is when a </a:t>
            </a:r>
            <a:r>
              <a:rPr lang="en-US" dirty="0" smtClean="0"/>
              <a:t>particle </a:t>
            </a:r>
            <a:r>
              <a:rPr lang="en-US" dirty="0"/>
              <a:t>made of a heavy metal (such as gold</a:t>
            </a:r>
            <a:r>
              <a:rPr lang="en-US" dirty="0" smtClean="0"/>
              <a:t>) is used as a vector to introduce a new gene into a cell. </a:t>
            </a:r>
          </a:p>
          <a:p>
            <a:pPr lvl="1"/>
            <a:r>
              <a:rPr lang="en-US" dirty="0" smtClean="0"/>
              <a:t>Using </a:t>
            </a:r>
            <a:r>
              <a:rPr lang="en-US" dirty="0"/>
              <a:t>a highly-specialized gun, this metal particle with the new gene is literally shot into </a:t>
            </a:r>
            <a:r>
              <a:rPr lang="en-US" dirty="0" smtClean="0"/>
              <a:t>a petri dish filled with the cells. </a:t>
            </a:r>
          </a:p>
          <a:p>
            <a:r>
              <a:rPr lang="en-US" dirty="0" smtClean="0"/>
              <a:t>When the metal particle hits the dish, the DNA is released and enters the cells. </a:t>
            </a:r>
          </a:p>
          <a:p>
            <a:pPr lvl="1"/>
            <a:r>
              <a:rPr lang="en-US" dirty="0" smtClean="0"/>
              <a:t>This method is more commonly-used with plants but has been successfully used with animal cells as well.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16</a:t>
            </a:fld>
            <a:endParaRPr lang="en-US" dirty="0"/>
          </a:p>
        </p:txBody>
      </p:sp>
      <p:pic>
        <p:nvPicPr>
          <p:cNvPr id="5" name="Picture 4"/>
          <p:cNvPicPr>
            <a:picLocks noChangeAspect="1"/>
          </p:cNvPicPr>
          <p:nvPr/>
        </p:nvPicPr>
        <p:blipFill>
          <a:blip r:embed="rId2"/>
          <a:stretch>
            <a:fillRect/>
          </a:stretch>
        </p:blipFill>
        <p:spPr>
          <a:xfrm>
            <a:off x="5290701" y="803562"/>
            <a:ext cx="3714754" cy="474414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614356" y="5949826"/>
            <a:ext cx="145745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biomedfrontiers.org</a:t>
            </a:r>
            <a:endParaRPr lang="en-US" sz="800" i="1" dirty="0"/>
          </a:p>
        </p:txBody>
      </p:sp>
    </p:spTree>
    <p:extLst>
      <p:ext uri="{BB962C8B-B14F-4D97-AF65-F5344CB8AC3E}">
        <p14:creationId xmlns:p14="http://schemas.microsoft.com/office/powerpoint/2010/main" val="1489595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for Failure</a:t>
            </a:r>
            <a:endParaRPr lang="en-US" dirty="0"/>
          </a:p>
        </p:txBody>
      </p:sp>
      <p:sp>
        <p:nvSpPr>
          <p:cNvPr id="3" name="Content Placeholder 2"/>
          <p:cNvSpPr>
            <a:spLocks noGrp="1"/>
          </p:cNvSpPr>
          <p:nvPr>
            <p:ph idx="1"/>
          </p:nvPr>
        </p:nvSpPr>
        <p:spPr/>
        <p:txBody>
          <a:bodyPr>
            <a:normAutofit fontScale="70000" lnSpcReduction="20000"/>
          </a:bodyPr>
          <a:lstStyle/>
          <a:p>
            <a:r>
              <a:rPr lang="en-US" dirty="0"/>
              <a:t>Whether plasmids, viruses, YACs, or the shotgun method are used, there is a high likelihood of failure </a:t>
            </a:r>
            <a:r>
              <a:rPr lang="en-US" dirty="0" smtClean="0"/>
              <a:t>for these methods. </a:t>
            </a:r>
          </a:p>
          <a:p>
            <a:pPr lvl="1"/>
            <a:r>
              <a:rPr lang="en-US" dirty="0" smtClean="0"/>
              <a:t>Even </a:t>
            </a:r>
            <a:r>
              <a:rPr lang="en-US" dirty="0"/>
              <a:t>if the gene is successfully inserted into the host cell’s genome, it may have been inserted into a region of non-active DNA (such as an intron). </a:t>
            </a:r>
            <a:endParaRPr lang="en-US" dirty="0" smtClean="0"/>
          </a:p>
          <a:p>
            <a:r>
              <a:rPr lang="en-US" dirty="0" smtClean="0"/>
              <a:t>Because </a:t>
            </a:r>
            <a:r>
              <a:rPr lang="en-US" dirty="0"/>
              <a:t>of the high likelihood of failure, scientists need a method to determine whether or not a gene was successfully inserted into the genome of the </a:t>
            </a:r>
            <a:r>
              <a:rPr lang="en-US" dirty="0" smtClean="0"/>
              <a:t>organism </a:t>
            </a:r>
            <a:br>
              <a:rPr lang="en-US" dirty="0" smtClean="0"/>
            </a:br>
            <a:r>
              <a:rPr lang="en-US" dirty="0" smtClean="0"/>
              <a:t>they </a:t>
            </a:r>
            <a:r>
              <a:rPr lang="en-US" dirty="0"/>
              <a:t>are trying to modify. </a:t>
            </a:r>
            <a:endParaRPr lang="en-US" dirty="0" smtClean="0"/>
          </a:p>
          <a:p>
            <a:pPr lvl="1"/>
            <a:r>
              <a:rPr lang="en-US" dirty="0" smtClean="0"/>
              <a:t>The </a:t>
            </a:r>
            <a:r>
              <a:rPr lang="en-US" dirty="0"/>
              <a:t>purpose of a </a:t>
            </a:r>
            <a:r>
              <a:rPr lang="en-US" u="sng" dirty="0"/>
              <a:t>marker</a:t>
            </a:r>
            <a:r>
              <a:rPr lang="en-US" dirty="0"/>
              <a:t> is to signal </a:t>
            </a:r>
            <a:r>
              <a:rPr lang="en-US" dirty="0" smtClean="0"/>
              <a:t/>
            </a:r>
            <a:br>
              <a:rPr lang="en-US" dirty="0" smtClean="0"/>
            </a:br>
            <a:r>
              <a:rPr lang="en-US" dirty="0" smtClean="0"/>
              <a:t>whether </a:t>
            </a:r>
            <a:r>
              <a:rPr lang="en-US" dirty="0"/>
              <a:t>or not a gene was successfully </a:t>
            </a:r>
            <a:r>
              <a:rPr lang="en-US" dirty="0" smtClean="0"/>
              <a:t/>
            </a:r>
            <a:br>
              <a:rPr lang="en-US" dirty="0" smtClean="0"/>
            </a:br>
            <a:r>
              <a:rPr lang="en-US" dirty="0" smtClean="0"/>
              <a:t>added </a:t>
            </a:r>
            <a:r>
              <a:rPr lang="en-US" dirty="0"/>
              <a:t>to a genome </a:t>
            </a:r>
            <a:r>
              <a:rPr lang="en-US" dirty="0" smtClean="0"/>
              <a:t>so </a:t>
            </a:r>
            <a:r>
              <a:rPr lang="en-US" dirty="0"/>
              <a:t>that </a:t>
            </a:r>
            <a:r>
              <a:rPr lang="en-US" dirty="0" smtClean="0"/>
              <a:t>it can be</a:t>
            </a:r>
            <a:br>
              <a:rPr lang="en-US" dirty="0" smtClean="0"/>
            </a:br>
            <a:r>
              <a:rPr lang="en-US" dirty="0" smtClean="0"/>
              <a:t>expressed </a:t>
            </a:r>
            <a:r>
              <a:rPr lang="en-US" dirty="0"/>
              <a:t>as a protein </a:t>
            </a:r>
            <a:r>
              <a:rPr lang="en-US" dirty="0" smtClean="0"/>
              <a:t>through </a:t>
            </a:r>
            <a:br>
              <a:rPr lang="en-US" dirty="0" smtClean="0"/>
            </a:br>
            <a:r>
              <a:rPr lang="en-US" dirty="0" smtClean="0"/>
              <a:t>transcription </a:t>
            </a:r>
            <a:r>
              <a:rPr lang="en-US" dirty="0"/>
              <a:t>and translation.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17</a:t>
            </a:fld>
            <a:endParaRPr lang="en-US" dirty="0"/>
          </a:p>
        </p:txBody>
      </p:sp>
      <p:pic>
        <p:nvPicPr>
          <p:cNvPr id="9" name="Picture 8"/>
          <p:cNvPicPr>
            <a:picLocks noChangeAspect="1"/>
          </p:cNvPicPr>
          <p:nvPr/>
        </p:nvPicPr>
        <p:blipFill>
          <a:blip r:embed="rId2"/>
          <a:stretch>
            <a:fillRect/>
          </a:stretch>
        </p:blipFill>
        <p:spPr>
          <a:xfrm>
            <a:off x="6214270" y="3621312"/>
            <a:ext cx="2768124" cy="3167024"/>
          </a:xfrm>
          <a:prstGeom prst="rect">
            <a:avLst/>
          </a:prstGeom>
        </p:spPr>
      </p:pic>
      <p:sp>
        <p:nvSpPr>
          <p:cNvPr id="10" name="Rectangle 9"/>
          <p:cNvSpPr/>
          <p:nvPr/>
        </p:nvSpPr>
        <p:spPr>
          <a:xfrm>
            <a:off x="7690671" y="6456780"/>
            <a:ext cx="13147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en.wikipedia.org</a:t>
            </a:r>
            <a:endParaRPr lang="en-US" sz="800" i="1" dirty="0"/>
          </a:p>
        </p:txBody>
      </p:sp>
    </p:spTree>
    <p:extLst>
      <p:ext uri="{BB962C8B-B14F-4D97-AF65-F5344CB8AC3E}">
        <p14:creationId xmlns:p14="http://schemas.microsoft.com/office/powerpoint/2010/main" val="1146481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Markers</a:t>
            </a:r>
            <a:endParaRPr lang="en-US" dirty="0"/>
          </a:p>
        </p:txBody>
      </p:sp>
      <p:sp>
        <p:nvSpPr>
          <p:cNvPr id="3" name="Content Placeholder 2"/>
          <p:cNvSpPr>
            <a:spLocks noGrp="1"/>
          </p:cNvSpPr>
          <p:nvPr>
            <p:ph idx="1"/>
          </p:nvPr>
        </p:nvSpPr>
        <p:spPr>
          <a:xfrm>
            <a:off x="234434" y="855024"/>
            <a:ext cx="8635245" cy="5730115"/>
          </a:xfrm>
        </p:spPr>
        <p:txBody>
          <a:bodyPr>
            <a:normAutofit fontScale="62500" lnSpcReduction="20000"/>
          </a:bodyPr>
          <a:lstStyle/>
          <a:p>
            <a:r>
              <a:rPr lang="en-US" dirty="0"/>
              <a:t>One of the most common markers are genes for antibiotic resistance. </a:t>
            </a:r>
            <a:endParaRPr lang="en-US" dirty="0" smtClean="0"/>
          </a:p>
          <a:p>
            <a:pPr lvl="1"/>
            <a:r>
              <a:rPr lang="en-US" dirty="0" smtClean="0"/>
              <a:t>Genes </a:t>
            </a:r>
            <a:r>
              <a:rPr lang="en-US" dirty="0"/>
              <a:t>for </a:t>
            </a:r>
            <a:r>
              <a:rPr lang="en-US" u="sng" dirty="0"/>
              <a:t>antibiotic resistance</a:t>
            </a:r>
            <a:r>
              <a:rPr lang="en-US" dirty="0"/>
              <a:t> enable a bacterial cell to survive in the presence of antibiotics (</a:t>
            </a:r>
            <a:r>
              <a:rPr lang="en-US" u="sng" dirty="0"/>
              <a:t>antibiotics</a:t>
            </a:r>
            <a:r>
              <a:rPr lang="en-US" dirty="0"/>
              <a:t> are medical drugs that function by killing bacterial cells). </a:t>
            </a:r>
            <a:endParaRPr lang="en-US" dirty="0" smtClean="0"/>
          </a:p>
          <a:p>
            <a:r>
              <a:rPr lang="en-US" dirty="0" smtClean="0"/>
              <a:t>Once </a:t>
            </a:r>
            <a:r>
              <a:rPr lang="en-US" dirty="0"/>
              <a:t>the new gene has been added to </a:t>
            </a:r>
            <a:r>
              <a:rPr lang="en-US" dirty="0" smtClean="0"/>
              <a:t/>
            </a:r>
            <a:br>
              <a:rPr lang="en-US" dirty="0" smtClean="0"/>
            </a:br>
            <a:r>
              <a:rPr lang="en-US" dirty="0" smtClean="0"/>
              <a:t>the </a:t>
            </a:r>
            <a:r>
              <a:rPr lang="en-US" dirty="0"/>
              <a:t>bacterial cells, scientists will test </a:t>
            </a:r>
            <a:r>
              <a:rPr lang="en-US" dirty="0" smtClean="0"/>
              <a:t/>
            </a:r>
            <a:br>
              <a:rPr lang="en-US" dirty="0" smtClean="0"/>
            </a:br>
            <a:r>
              <a:rPr lang="en-US" dirty="0" smtClean="0"/>
              <a:t>whether </a:t>
            </a:r>
            <a:r>
              <a:rPr lang="en-US" dirty="0"/>
              <a:t>or not </a:t>
            </a:r>
            <a:r>
              <a:rPr lang="en-US" dirty="0" smtClean="0"/>
              <a:t>that gene </a:t>
            </a:r>
            <a:r>
              <a:rPr lang="en-US" dirty="0"/>
              <a:t>was </a:t>
            </a:r>
            <a:r>
              <a:rPr lang="en-US" dirty="0" smtClean="0"/>
              <a:t/>
            </a:r>
            <a:br>
              <a:rPr lang="en-US" dirty="0" smtClean="0"/>
            </a:br>
            <a:r>
              <a:rPr lang="en-US" dirty="0" smtClean="0"/>
              <a:t>successfully </a:t>
            </a:r>
            <a:r>
              <a:rPr lang="en-US" dirty="0"/>
              <a:t>added </a:t>
            </a:r>
            <a:r>
              <a:rPr lang="en-US" dirty="0" smtClean="0"/>
              <a:t>to </a:t>
            </a:r>
            <a:r>
              <a:rPr lang="en-US" dirty="0"/>
              <a:t>the genome </a:t>
            </a:r>
            <a:r>
              <a:rPr lang="en-US" dirty="0" smtClean="0"/>
              <a:t/>
            </a:r>
            <a:br>
              <a:rPr lang="en-US" dirty="0" smtClean="0"/>
            </a:br>
            <a:r>
              <a:rPr lang="en-US" dirty="0" smtClean="0"/>
              <a:t>by </a:t>
            </a:r>
            <a:r>
              <a:rPr lang="en-US" dirty="0"/>
              <a:t>adding </a:t>
            </a:r>
            <a:r>
              <a:rPr lang="en-US" dirty="0" smtClean="0"/>
              <a:t>antibiotics </a:t>
            </a:r>
            <a:r>
              <a:rPr lang="en-US" dirty="0"/>
              <a:t>to the </a:t>
            </a:r>
            <a:r>
              <a:rPr lang="en-US" dirty="0" smtClean="0"/>
              <a:t>bacteria. </a:t>
            </a:r>
          </a:p>
          <a:p>
            <a:pPr lvl="1"/>
            <a:r>
              <a:rPr lang="en-US" dirty="0" smtClean="0"/>
              <a:t>If </a:t>
            </a:r>
            <a:r>
              <a:rPr lang="en-US" dirty="0"/>
              <a:t>the organism’s genome was </a:t>
            </a:r>
            <a:r>
              <a:rPr lang="en-US" dirty="0" smtClean="0"/>
              <a:t/>
            </a:r>
            <a:br>
              <a:rPr lang="en-US" dirty="0" smtClean="0"/>
            </a:br>
            <a:r>
              <a:rPr lang="en-US" dirty="0" smtClean="0"/>
              <a:t>successfully </a:t>
            </a:r>
            <a:r>
              <a:rPr lang="en-US" dirty="0"/>
              <a:t>modified, it will </a:t>
            </a:r>
            <a:r>
              <a:rPr lang="en-US" dirty="0" smtClean="0"/>
              <a:t/>
            </a:r>
            <a:br>
              <a:rPr lang="en-US" dirty="0" smtClean="0"/>
            </a:br>
            <a:r>
              <a:rPr lang="en-US" dirty="0" smtClean="0"/>
              <a:t>also </a:t>
            </a:r>
            <a:r>
              <a:rPr lang="en-US" dirty="0"/>
              <a:t>have the gene for antibiotic </a:t>
            </a:r>
            <a:r>
              <a:rPr lang="en-US" dirty="0" smtClean="0"/>
              <a:t/>
            </a:r>
            <a:br>
              <a:rPr lang="en-US" dirty="0" smtClean="0"/>
            </a:br>
            <a:r>
              <a:rPr lang="en-US" dirty="0" smtClean="0"/>
              <a:t>resistance.</a:t>
            </a:r>
          </a:p>
          <a:p>
            <a:pPr lvl="1"/>
            <a:r>
              <a:rPr lang="en-US" dirty="0" smtClean="0"/>
              <a:t>As a result, these genetically </a:t>
            </a:r>
            <a:br>
              <a:rPr lang="en-US" dirty="0" smtClean="0"/>
            </a:br>
            <a:r>
              <a:rPr lang="en-US" dirty="0" smtClean="0"/>
              <a:t>modified bacteria will </a:t>
            </a:r>
            <a:r>
              <a:rPr lang="en-US" dirty="0"/>
              <a:t>not </a:t>
            </a:r>
            <a:r>
              <a:rPr lang="en-US" dirty="0" smtClean="0"/>
              <a:t/>
            </a:r>
            <a:br>
              <a:rPr lang="en-US" dirty="0" smtClean="0"/>
            </a:br>
            <a:r>
              <a:rPr lang="en-US" dirty="0" smtClean="0"/>
              <a:t>be </a:t>
            </a:r>
            <a:r>
              <a:rPr lang="en-US" dirty="0"/>
              <a:t>killed by the antibiotics. </a:t>
            </a:r>
            <a:r>
              <a:rPr lang="en-US" dirty="0" smtClean="0"/>
              <a:t/>
            </a:r>
            <a:br>
              <a:rPr lang="en-US" dirty="0" smtClean="0"/>
            </a:br>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18</a:t>
            </a:fld>
            <a:endParaRPr lang="en-US" dirty="0"/>
          </a:p>
        </p:txBody>
      </p:sp>
      <p:pic>
        <p:nvPicPr>
          <p:cNvPr id="5" name="Picture 4"/>
          <p:cNvPicPr>
            <a:picLocks noChangeAspect="1"/>
          </p:cNvPicPr>
          <p:nvPr/>
        </p:nvPicPr>
        <p:blipFill>
          <a:blip r:embed="rId2"/>
          <a:stretch>
            <a:fillRect/>
          </a:stretch>
        </p:blipFill>
        <p:spPr>
          <a:xfrm>
            <a:off x="5002076" y="2038028"/>
            <a:ext cx="4112896" cy="4633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133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Herbicide Markers</a:t>
            </a:r>
            <a:endParaRPr lang="en-US" dirty="0"/>
          </a:p>
        </p:txBody>
      </p:sp>
      <p:sp>
        <p:nvSpPr>
          <p:cNvPr id="3" name="Content Placeholder 2"/>
          <p:cNvSpPr>
            <a:spLocks noGrp="1"/>
          </p:cNvSpPr>
          <p:nvPr>
            <p:ph idx="1"/>
          </p:nvPr>
        </p:nvSpPr>
        <p:spPr>
          <a:xfrm>
            <a:off x="234434" y="835429"/>
            <a:ext cx="8771021" cy="5700447"/>
          </a:xfrm>
        </p:spPr>
        <p:txBody>
          <a:bodyPr>
            <a:normAutofit fontScale="62500" lnSpcReduction="20000"/>
          </a:bodyPr>
          <a:lstStyle/>
          <a:p>
            <a:r>
              <a:rPr lang="en-US" dirty="0"/>
              <a:t>For modification that does not involve bacteria, markers other than antibiotics are </a:t>
            </a:r>
            <a:r>
              <a:rPr lang="en-US" dirty="0" smtClean="0"/>
              <a:t>usually needed.</a:t>
            </a:r>
          </a:p>
          <a:p>
            <a:pPr lvl="1"/>
            <a:r>
              <a:rPr lang="en-US" dirty="0" smtClean="0"/>
              <a:t>For </a:t>
            </a:r>
            <a:r>
              <a:rPr lang="en-US" dirty="0"/>
              <a:t>plants, genes for herbicide resistance can be used as an effective marker. </a:t>
            </a:r>
            <a:endParaRPr lang="en-US" dirty="0" smtClean="0"/>
          </a:p>
          <a:p>
            <a:pPr lvl="1"/>
            <a:r>
              <a:rPr lang="en-US" u="sng" dirty="0" smtClean="0"/>
              <a:t>Herbicides</a:t>
            </a:r>
            <a:r>
              <a:rPr lang="en-US" dirty="0" smtClean="0"/>
              <a:t> </a:t>
            </a:r>
            <a:r>
              <a:rPr lang="en-US" dirty="0"/>
              <a:t>are chemical treatments that kill weeds and other plants. </a:t>
            </a:r>
            <a:endParaRPr lang="en-US" dirty="0" smtClean="0"/>
          </a:p>
          <a:p>
            <a:r>
              <a:rPr lang="en-US" dirty="0" smtClean="0"/>
              <a:t>Genes </a:t>
            </a:r>
            <a:r>
              <a:rPr lang="en-US" dirty="0"/>
              <a:t>for herbicide resistance allow the plants to survive a treatment of herbicide. </a:t>
            </a:r>
            <a:endParaRPr lang="en-US" dirty="0" smtClean="0"/>
          </a:p>
          <a:p>
            <a:pPr lvl="1"/>
            <a:r>
              <a:rPr lang="en-US" dirty="0" smtClean="0"/>
              <a:t>This </a:t>
            </a:r>
            <a:r>
              <a:rPr lang="en-US" dirty="0"/>
              <a:t>is a common method used for the </a:t>
            </a:r>
            <a:r>
              <a:rPr lang="en-US" dirty="0" smtClean="0"/>
              <a:t/>
            </a:r>
            <a:br>
              <a:rPr lang="en-US" dirty="0" smtClean="0"/>
            </a:br>
            <a:r>
              <a:rPr lang="en-US" dirty="0" smtClean="0"/>
              <a:t>production </a:t>
            </a:r>
            <a:r>
              <a:rPr lang="en-US" dirty="0"/>
              <a:t>of transgenic crops such as </a:t>
            </a:r>
            <a:r>
              <a:rPr lang="en-US" dirty="0" smtClean="0"/>
              <a:t/>
            </a:r>
            <a:br>
              <a:rPr lang="en-US" dirty="0" smtClean="0"/>
            </a:br>
            <a:r>
              <a:rPr lang="en-US" dirty="0" smtClean="0"/>
              <a:t>corn</a:t>
            </a:r>
            <a:r>
              <a:rPr lang="en-US" dirty="0"/>
              <a:t>, cotton, alfalfa, and soybeans. </a:t>
            </a:r>
            <a:endParaRPr lang="en-US" dirty="0" smtClean="0"/>
          </a:p>
          <a:p>
            <a:pPr lvl="1"/>
            <a:r>
              <a:rPr lang="en-US" dirty="0" smtClean="0"/>
              <a:t>By </a:t>
            </a:r>
            <a:r>
              <a:rPr lang="en-US" dirty="0"/>
              <a:t>inserting genes for herbicide </a:t>
            </a:r>
            <a:r>
              <a:rPr lang="en-US" dirty="0" smtClean="0"/>
              <a:t/>
            </a:r>
            <a:br>
              <a:rPr lang="en-US" dirty="0" smtClean="0"/>
            </a:br>
            <a:r>
              <a:rPr lang="en-US" dirty="0" smtClean="0"/>
              <a:t>resistance (</a:t>
            </a:r>
            <a:r>
              <a:rPr lang="en-US" dirty="0"/>
              <a:t>as is </a:t>
            </a:r>
            <a:r>
              <a:rPr lang="en-US" dirty="0" smtClean="0"/>
              <a:t>the case </a:t>
            </a:r>
            <a:r>
              <a:rPr lang="en-US" dirty="0"/>
              <a:t>with </a:t>
            </a:r>
            <a:r>
              <a:rPr lang="en-US" dirty="0" smtClean="0"/>
              <a:t/>
            </a:r>
            <a:br>
              <a:rPr lang="en-US" dirty="0" smtClean="0"/>
            </a:br>
            <a:r>
              <a:rPr lang="en-US" dirty="0" smtClean="0"/>
              <a:t>Roundup </a:t>
            </a:r>
            <a:r>
              <a:rPr lang="en-US" dirty="0"/>
              <a:t>Ready crops), </a:t>
            </a:r>
            <a:r>
              <a:rPr lang="en-US" dirty="0" smtClean="0"/>
              <a:t>a </a:t>
            </a:r>
            <a:r>
              <a:rPr lang="en-US" dirty="0"/>
              <a:t>field </a:t>
            </a:r>
            <a:r>
              <a:rPr lang="en-US" dirty="0" smtClean="0"/>
              <a:t>can </a:t>
            </a:r>
            <a:br>
              <a:rPr lang="en-US" dirty="0" smtClean="0"/>
            </a:br>
            <a:r>
              <a:rPr lang="en-US" dirty="0" smtClean="0"/>
              <a:t>be sprayed </a:t>
            </a:r>
            <a:r>
              <a:rPr lang="en-US" dirty="0"/>
              <a:t>with a chemical </a:t>
            </a:r>
            <a:r>
              <a:rPr lang="en-US" dirty="0" smtClean="0"/>
              <a:t>herbicide </a:t>
            </a:r>
            <a:br>
              <a:rPr lang="en-US" dirty="0" smtClean="0"/>
            </a:br>
            <a:r>
              <a:rPr lang="en-US" dirty="0" smtClean="0"/>
              <a:t>which kills all weeds, leaving only the </a:t>
            </a:r>
            <a:br>
              <a:rPr lang="en-US" dirty="0" smtClean="0"/>
            </a:br>
            <a:r>
              <a:rPr lang="en-US" dirty="0" smtClean="0"/>
              <a:t>transgenic crops </a:t>
            </a:r>
            <a:r>
              <a:rPr lang="en-US" dirty="0"/>
              <a:t>to </a:t>
            </a:r>
            <a:r>
              <a:rPr lang="en-US" dirty="0" smtClean="0"/>
              <a:t>grow </a:t>
            </a:r>
            <a:r>
              <a:rPr lang="en-US" dirty="0"/>
              <a:t>in a field. </a:t>
            </a:r>
          </a:p>
        </p:txBody>
      </p:sp>
      <p:sp>
        <p:nvSpPr>
          <p:cNvPr id="4" name="Slide Number Placeholder 3"/>
          <p:cNvSpPr>
            <a:spLocks noGrp="1"/>
          </p:cNvSpPr>
          <p:nvPr>
            <p:ph type="sldNum" sz="quarter" idx="12"/>
          </p:nvPr>
        </p:nvSpPr>
        <p:spPr/>
        <p:txBody>
          <a:bodyPr/>
          <a:lstStyle/>
          <a:p>
            <a:fld id="{1BD28585-AFFA-49D3-A962-E9B7AEF756B3}" type="slidenum">
              <a:rPr lang="en-US" smtClean="0"/>
              <a:t>19</a:t>
            </a:fld>
            <a:endParaRPr lang="en-US" dirty="0"/>
          </a:p>
        </p:txBody>
      </p:sp>
      <p:pic>
        <p:nvPicPr>
          <p:cNvPr id="7" name="Picture 6"/>
          <p:cNvPicPr>
            <a:picLocks noChangeAspect="1"/>
          </p:cNvPicPr>
          <p:nvPr/>
        </p:nvPicPr>
        <p:blipFill>
          <a:blip r:embed="rId2"/>
          <a:stretch>
            <a:fillRect/>
          </a:stretch>
        </p:blipFill>
        <p:spPr>
          <a:xfrm>
            <a:off x="5552017" y="3084780"/>
            <a:ext cx="3453438" cy="3641125"/>
          </a:xfrm>
          <a:prstGeom prst="rect">
            <a:avLst/>
          </a:prstGeom>
        </p:spPr>
      </p:pic>
      <p:sp>
        <p:nvSpPr>
          <p:cNvPr id="8" name="Rectangle 7"/>
          <p:cNvSpPr/>
          <p:nvPr/>
        </p:nvSpPr>
        <p:spPr>
          <a:xfrm>
            <a:off x="6953241" y="6693329"/>
            <a:ext cx="2204450" cy="215444"/>
          </a:xfrm>
          <a:prstGeom prst="rect">
            <a:avLst/>
          </a:prstGeom>
        </p:spPr>
        <p:txBody>
          <a:bodyPr wrap="none">
            <a:spAutoFit/>
          </a:bodyPr>
          <a:lstStyle/>
          <a:p>
            <a:r>
              <a:rPr lang="en-US" sz="800" i="1" dirty="0" smtClean="0"/>
              <a:t>Source: http://anrcatalog.ucanr.edu/pdf/8153.pdf</a:t>
            </a:r>
            <a:endParaRPr lang="en-US" sz="800" i="1" dirty="0"/>
          </a:p>
        </p:txBody>
      </p:sp>
    </p:spTree>
    <p:extLst>
      <p:ext uri="{BB962C8B-B14F-4D97-AF65-F5344CB8AC3E}">
        <p14:creationId xmlns:p14="http://schemas.microsoft.com/office/powerpoint/2010/main" val="2949856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Limits of Traditional Breeding</a:t>
            </a:r>
            <a:endParaRPr lang="en-US" dirty="0"/>
          </a:p>
        </p:txBody>
      </p:sp>
      <p:sp>
        <p:nvSpPr>
          <p:cNvPr id="3" name="Content Placeholder 2"/>
          <p:cNvSpPr>
            <a:spLocks noGrp="1"/>
          </p:cNvSpPr>
          <p:nvPr>
            <p:ph idx="1"/>
          </p:nvPr>
        </p:nvSpPr>
        <p:spPr>
          <a:xfrm>
            <a:off x="234434" y="867136"/>
            <a:ext cx="8771021" cy="5353267"/>
          </a:xfrm>
        </p:spPr>
        <p:txBody>
          <a:bodyPr>
            <a:normAutofit fontScale="62500" lnSpcReduction="20000"/>
          </a:bodyPr>
          <a:lstStyle/>
          <a:p>
            <a:r>
              <a:rPr lang="en-US" dirty="0"/>
              <a:t>For thousands of years, human beings have been genetically modifying plants, animals, and other kinds of species through traditional breeding. </a:t>
            </a:r>
            <a:endParaRPr lang="en-US" dirty="0" smtClean="0"/>
          </a:p>
          <a:p>
            <a:pPr lvl="1"/>
            <a:r>
              <a:rPr lang="en-US" dirty="0" smtClean="0"/>
              <a:t>Through </a:t>
            </a:r>
            <a:r>
              <a:rPr lang="en-US" dirty="0"/>
              <a:t>the process of artificial </a:t>
            </a:r>
            <a:r>
              <a:rPr lang="en-US" dirty="0" smtClean="0"/>
              <a:t>selection, many </a:t>
            </a:r>
            <a:r>
              <a:rPr lang="en-US" dirty="0"/>
              <a:t>different species have been physically and behaviorally transformed into organisms that look very different from their wild ancestors. </a:t>
            </a:r>
            <a:endParaRPr lang="en-US" dirty="0" smtClean="0"/>
          </a:p>
          <a:p>
            <a:r>
              <a:rPr lang="en-US" dirty="0"/>
              <a:t>While humans can create a vast amount of genetic change in a species through artificial selection and traditional breeding practices, </a:t>
            </a:r>
            <a:r>
              <a:rPr lang="en-US" dirty="0" smtClean="0"/>
              <a:t>there are two key limitations of these practices.</a:t>
            </a:r>
          </a:p>
          <a:p>
            <a:pPr lvl="1"/>
            <a:r>
              <a:rPr lang="en-US" dirty="0" smtClean="0"/>
              <a:t>First, artificial selection cannot be used to create </a:t>
            </a:r>
            <a:r>
              <a:rPr lang="en-US" dirty="0"/>
              <a:t>traits that do not already exist in that species. </a:t>
            </a:r>
            <a:endParaRPr lang="en-US" dirty="0" smtClean="0"/>
          </a:p>
          <a:p>
            <a:pPr lvl="1"/>
            <a:r>
              <a:rPr lang="en-US" dirty="0" smtClean="0"/>
              <a:t>Second, the outcomes of artificial selection are highly variable; you cannot control </a:t>
            </a:r>
            <a:r>
              <a:rPr lang="en-US" dirty="0"/>
              <a:t>the presence of valuable traits or the prevent the emergence of harmful traits in offspring due to the ‘genetic shuffling’ that occurs as a result of crossing over and independent assortment. </a:t>
            </a:r>
            <a:endParaRPr lang="en-US" dirty="0" smtClean="0"/>
          </a:p>
        </p:txBody>
      </p:sp>
      <p:sp>
        <p:nvSpPr>
          <p:cNvPr id="4" name="Slide Number Placeholder 3"/>
          <p:cNvSpPr>
            <a:spLocks noGrp="1"/>
          </p:cNvSpPr>
          <p:nvPr>
            <p:ph type="sldNum" sz="quarter" idx="12"/>
          </p:nvPr>
        </p:nvSpPr>
        <p:spPr/>
        <p:txBody>
          <a:bodyPr/>
          <a:lstStyle/>
          <a:p>
            <a:fld id="{1BD28585-AFFA-49D3-A962-E9B7AEF756B3}" type="slidenum">
              <a:rPr lang="en-US" smtClean="0"/>
              <a:t>2</a:t>
            </a:fld>
            <a:endParaRPr lang="en-US" dirty="0"/>
          </a:p>
        </p:txBody>
      </p:sp>
    </p:spTree>
    <p:extLst>
      <p:ext uri="{BB962C8B-B14F-4D97-AF65-F5344CB8AC3E}">
        <p14:creationId xmlns:p14="http://schemas.microsoft.com/office/powerpoint/2010/main" val="25200704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Markers</a:t>
            </a:r>
            <a:endParaRPr lang="en-US" dirty="0"/>
          </a:p>
        </p:txBody>
      </p:sp>
      <p:sp>
        <p:nvSpPr>
          <p:cNvPr id="3" name="Content Placeholder 2"/>
          <p:cNvSpPr>
            <a:spLocks noGrp="1"/>
          </p:cNvSpPr>
          <p:nvPr>
            <p:ph idx="1"/>
          </p:nvPr>
        </p:nvSpPr>
        <p:spPr>
          <a:xfrm>
            <a:off x="234434" y="1067168"/>
            <a:ext cx="8771021" cy="5353267"/>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A plant can be screened for whether or not it was successfully genetically modified by including genes for herbicide resistance along with the gene of interested that has been added. </a:t>
            </a:r>
            <a:endParaRPr lang="en-US" dirty="0" smtClean="0"/>
          </a:p>
          <a:p>
            <a:pPr lvl="1"/>
            <a:r>
              <a:rPr lang="en-US" dirty="0" smtClean="0"/>
              <a:t>If </a:t>
            </a:r>
            <a:r>
              <a:rPr lang="en-US" dirty="0"/>
              <a:t>the plant dies when it is sprayed with the herbicide, then we would know that it did </a:t>
            </a:r>
            <a:r>
              <a:rPr lang="en-US" i="1" dirty="0"/>
              <a:t>not</a:t>
            </a:r>
            <a:r>
              <a:rPr lang="en-US" dirty="0"/>
              <a:t> receive the gene of interest. </a:t>
            </a:r>
            <a:endParaRPr lang="en-US" dirty="0" smtClean="0"/>
          </a:p>
          <a:p>
            <a:pPr lvl="1"/>
            <a:r>
              <a:rPr lang="en-US" dirty="0" smtClean="0"/>
              <a:t>If </a:t>
            </a:r>
            <a:r>
              <a:rPr lang="en-US" dirty="0"/>
              <a:t>the plant survives the herbicide treatment, then we would know that both the herbicide-resistance gene as well as the gene of interest were both added to this plant. </a:t>
            </a:r>
            <a:endParaRPr lang="en-US" dirty="0" smtClean="0"/>
          </a:p>
          <a:p>
            <a:r>
              <a:rPr lang="en-US" u="sng" dirty="0"/>
              <a:t>Visual markers</a:t>
            </a:r>
            <a:r>
              <a:rPr lang="en-US" dirty="0"/>
              <a:t> can also be used to determine whether or not a gene was successfully added to a genome. </a:t>
            </a:r>
            <a:endParaRPr lang="en-US" dirty="0" smtClean="0"/>
          </a:p>
          <a:p>
            <a:pPr lvl="1"/>
            <a:r>
              <a:rPr lang="en-US" dirty="0" smtClean="0"/>
              <a:t>By </a:t>
            </a:r>
            <a:r>
              <a:rPr lang="en-US" dirty="0"/>
              <a:t>pairing the gene of interest with a gene for a glowing protein, we can simply look for the cells that produce the glowing protein to see which successfully received the gene of interest. </a:t>
            </a:r>
            <a:endParaRPr lang="en-US" dirty="0" smtClean="0"/>
          </a:p>
          <a:p>
            <a:pPr lvl="1"/>
            <a:r>
              <a:rPr lang="en-US" dirty="0" smtClean="0"/>
              <a:t>Glowing </a:t>
            </a:r>
            <a:r>
              <a:rPr lang="en-US" dirty="0"/>
              <a:t>proteins such as the green jellyfish protein (</a:t>
            </a:r>
            <a:r>
              <a:rPr lang="en-US" i="1" dirty="0"/>
              <a:t>called GFP</a:t>
            </a:r>
            <a:r>
              <a:rPr lang="en-US" dirty="0"/>
              <a:t>) and the firefly </a:t>
            </a:r>
            <a:r>
              <a:rPr lang="en-US" dirty="0" smtClean="0"/>
              <a:t>protein </a:t>
            </a:r>
            <a:r>
              <a:rPr lang="en-US" dirty="0"/>
              <a:t>(</a:t>
            </a:r>
            <a:r>
              <a:rPr lang="en-US" i="1" dirty="0"/>
              <a:t>called luciferase</a:t>
            </a:r>
            <a:r>
              <a:rPr lang="en-US" dirty="0"/>
              <a:t>) are commonly used to determine if the addition of a new gene was successful. </a:t>
            </a:r>
          </a:p>
          <a:p>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20</a:t>
            </a:fld>
            <a:endParaRPr lang="en-US" dirty="0"/>
          </a:p>
        </p:txBody>
      </p:sp>
    </p:spTree>
    <p:extLst>
      <p:ext uri="{BB962C8B-B14F-4D97-AF65-F5344CB8AC3E}">
        <p14:creationId xmlns:p14="http://schemas.microsoft.com/office/powerpoint/2010/main" val="4122161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Transgenic Insulin: Saving Lives With GMOs</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21</a:t>
            </a:fld>
            <a:endParaRPr lang="en-US" dirty="0"/>
          </a:p>
        </p:txBody>
      </p:sp>
      <p:pic>
        <p:nvPicPr>
          <p:cNvPr id="7" name="Picture 2" descr="http://cdn-img.health.com/sites/default/files/styles/400x400/public/styles/main/public/how-to-insulin-400x400.jpg"/>
          <p:cNvPicPr>
            <a:picLocks noChangeAspect="1" noChangeArrowheads="1"/>
          </p:cNvPicPr>
          <p:nvPr/>
        </p:nvPicPr>
        <p:blipFill rotWithShape="1">
          <a:blip r:embed="rId2">
            <a:extLst>
              <a:ext uri="{28A0092B-C50C-407E-A947-70E740481C1C}">
                <a14:useLocalDpi xmlns:a14="http://schemas.microsoft.com/office/drawing/2010/main" val="0"/>
              </a:ext>
            </a:extLst>
          </a:blip>
          <a:srcRect r="16883" b="8727"/>
          <a:stretch/>
        </p:blipFill>
        <p:spPr bwMode="auto">
          <a:xfrm>
            <a:off x="3698128" y="3644080"/>
            <a:ext cx="2658314" cy="29191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4551334" y="6563250"/>
            <a:ext cx="132440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www.health.com</a:t>
            </a:r>
            <a:endParaRPr lang="en-US" sz="800" i="1" dirty="0"/>
          </a:p>
        </p:txBody>
      </p:sp>
    </p:spTree>
    <p:extLst>
      <p:ext uri="{BB962C8B-B14F-4D97-AF65-F5344CB8AC3E}">
        <p14:creationId xmlns:p14="http://schemas.microsoft.com/office/powerpoint/2010/main" val="3281873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Transgenic Insulin</a:t>
            </a:r>
            <a:endParaRPr lang="en-US" dirty="0"/>
          </a:p>
        </p:txBody>
      </p:sp>
      <p:sp>
        <p:nvSpPr>
          <p:cNvPr id="3" name="Content Placeholder 2"/>
          <p:cNvSpPr>
            <a:spLocks noGrp="1"/>
          </p:cNvSpPr>
          <p:nvPr>
            <p:ph idx="1"/>
          </p:nvPr>
        </p:nvSpPr>
        <p:spPr/>
        <p:txBody>
          <a:bodyPr>
            <a:normAutofit fontScale="62500" lnSpcReduction="20000"/>
          </a:bodyPr>
          <a:lstStyle/>
          <a:p>
            <a:r>
              <a:rPr lang="en-US" dirty="0"/>
              <a:t>One of the first applications of genetic modification through recombinant DNA was the development of genetically modified bacteria that could produce human insulin. </a:t>
            </a:r>
            <a:endParaRPr lang="en-US" dirty="0" smtClean="0"/>
          </a:p>
          <a:p>
            <a:pPr lvl="1"/>
            <a:r>
              <a:rPr lang="en-US" u="sng" dirty="0" smtClean="0"/>
              <a:t>Insulin</a:t>
            </a:r>
            <a:r>
              <a:rPr lang="en-US" dirty="0" smtClean="0"/>
              <a:t> </a:t>
            </a:r>
            <a:r>
              <a:rPr lang="en-US" dirty="0"/>
              <a:t>is a protein found in blood that regulates the amount of sugar in the bloodstream. </a:t>
            </a:r>
            <a:endParaRPr lang="en-US" dirty="0" smtClean="0"/>
          </a:p>
          <a:p>
            <a:pPr lvl="1"/>
            <a:r>
              <a:rPr lang="en-US" dirty="0" smtClean="0"/>
              <a:t>If </a:t>
            </a:r>
            <a:r>
              <a:rPr lang="en-US" dirty="0"/>
              <a:t>a person has diabetes, their body is unable to produce enough insulin to regulate their blood sugar, and they must inject insulin into their bloodstream on a daily basis. </a:t>
            </a:r>
            <a:endParaRPr lang="en-US" dirty="0" smtClean="0"/>
          </a:p>
          <a:p>
            <a:r>
              <a:rPr lang="en-US" dirty="0" smtClean="0"/>
              <a:t>Originally, </a:t>
            </a:r>
            <a:r>
              <a:rPr lang="en-US" dirty="0"/>
              <a:t>this insulin was taken from the pancreases of pigs and cattle that were used for meat. </a:t>
            </a:r>
            <a:endParaRPr lang="en-US" dirty="0" smtClean="0"/>
          </a:p>
          <a:p>
            <a:pPr lvl="1"/>
            <a:r>
              <a:rPr lang="en-US" dirty="0" smtClean="0"/>
              <a:t>However</a:t>
            </a:r>
            <a:r>
              <a:rPr lang="en-US" dirty="0"/>
              <a:t>, by the 1980s, the amount of insulin that </a:t>
            </a:r>
            <a:r>
              <a:rPr lang="en-US" dirty="0" smtClean="0"/>
              <a:t/>
            </a:r>
            <a:br>
              <a:rPr lang="en-US" dirty="0" smtClean="0"/>
            </a:br>
            <a:r>
              <a:rPr lang="en-US" dirty="0" smtClean="0"/>
              <a:t>was </a:t>
            </a:r>
            <a:r>
              <a:rPr lang="en-US" dirty="0"/>
              <a:t>needed was greater than what could be </a:t>
            </a:r>
            <a:r>
              <a:rPr lang="en-US" dirty="0" smtClean="0"/>
              <a:t/>
            </a:r>
            <a:br>
              <a:rPr lang="en-US" dirty="0" smtClean="0"/>
            </a:br>
            <a:r>
              <a:rPr lang="en-US" dirty="0" smtClean="0"/>
              <a:t>obtained </a:t>
            </a:r>
            <a:r>
              <a:rPr lang="en-US" dirty="0"/>
              <a:t>from slaughterhouses. </a:t>
            </a:r>
            <a:endParaRPr lang="en-US" dirty="0" smtClean="0"/>
          </a:p>
          <a:p>
            <a:pPr lvl="1"/>
            <a:r>
              <a:rPr lang="en-US" dirty="0" smtClean="0"/>
              <a:t>In order to meet the demand for insulin, scientists </a:t>
            </a:r>
            <a:br>
              <a:rPr lang="en-US" dirty="0" smtClean="0"/>
            </a:br>
            <a:r>
              <a:rPr lang="en-US" dirty="0" smtClean="0"/>
              <a:t>needed to find a way to make insulin artificially. </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22</a:t>
            </a:fld>
            <a:endParaRPr lang="en-US" dirty="0"/>
          </a:p>
        </p:txBody>
      </p:sp>
      <p:pic>
        <p:nvPicPr>
          <p:cNvPr id="5122" name="Picture 2" descr="http://cdn-img.health.com/sites/default/files/styles/400x400/public/styles/main/public/how-to-insulin-400x400.jpg"/>
          <p:cNvPicPr>
            <a:picLocks noChangeAspect="1" noChangeArrowheads="1"/>
          </p:cNvPicPr>
          <p:nvPr/>
        </p:nvPicPr>
        <p:blipFill rotWithShape="1">
          <a:blip r:embed="rId2">
            <a:extLst>
              <a:ext uri="{28A0092B-C50C-407E-A947-70E740481C1C}">
                <a14:useLocalDpi xmlns:a14="http://schemas.microsoft.com/office/drawing/2010/main" val="0"/>
              </a:ext>
            </a:extLst>
          </a:blip>
          <a:srcRect r="16883" b="8727"/>
          <a:stretch/>
        </p:blipFill>
        <p:spPr bwMode="auto">
          <a:xfrm>
            <a:off x="6772333" y="4114800"/>
            <a:ext cx="2233122" cy="24522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7875878" y="6567054"/>
            <a:ext cx="132440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www.health.com</a:t>
            </a:r>
            <a:endParaRPr lang="en-US" sz="800" i="1" dirty="0"/>
          </a:p>
        </p:txBody>
      </p:sp>
    </p:spTree>
    <p:extLst>
      <p:ext uri="{BB962C8B-B14F-4D97-AF65-F5344CB8AC3E}">
        <p14:creationId xmlns:p14="http://schemas.microsoft.com/office/powerpoint/2010/main" val="1190041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Transgenic Insulin</a:t>
            </a:r>
          </a:p>
        </p:txBody>
      </p:sp>
      <p:sp>
        <p:nvSpPr>
          <p:cNvPr id="3" name="Content Placeholder 2"/>
          <p:cNvSpPr>
            <a:spLocks noGrp="1"/>
          </p:cNvSpPr>
          <p:nvPr>
            <p:ph idx="1"/>
          </p:nvPr>
        </p:nvSpPr>
        <p:spPr>
          <a:xfrm>
            <a:off x="234434" y="835429"/>
            <a:ext cx="8771021" cy="4224251"/>
          </a:xfrm>
        </p:spPr>
        <p:txBody>
          <a:bodyPr>
            <a:normAutofit fontScale="70000" lnSpcReduction="20000"/>
          </a:bodyPr>
          <a:lstStyle/>
          <a:p>
            <a:r>
              <a:rPr lang="en-US" dirty="0" smtClean="0"/>
              <a:t>To produce insulin artificially, scientists inserted </a:t>
            </a:r>
            <a:r>
              <a:rPr lang="en-US" dirty="0"/>
              <a:t>the human gene for insulin into the genome of </a:t>
            </a:r>
            <a:r>
              <a:rPr lang="en-US" dirty="0" smtClean="0"/>
              <a:t>bacteria.</a:t>
            </a:r>
          </a:p>
          <a:p>
            <a:pPr lvl="1"/>
            <a:r>
              <a:rPr lang="en-US" dirty="0" smtClean="0"/>
              <a:t>This allowed the bacteria to produce </a:t>
            </a:r>
            <a:r>
              <a:rPr lang="en-US" dirty="0"/>
              <a:t>this protein, which could then be harvested </a:t>
            </a:r>
            <a:r>
              <a:rPr lang="en-US" dirty="0" smtClean="0"/>
              <a:t>for </a:t>
            </a:r>
            <a:r>
              <a:rPr lang="en-US" dirty="0"/>
              <a:t>human use.</a:t>
            </a:r>
          </a:p>
          <a:p>
            <a:r>
              <a:rPr lang="en-US" dirty="0"/>
              <a:t>However, the creation of insulin-producing bacteria was not as simple as just inserting the gene for human insulin. </a:t>
            </a:r>
            <a:endParaRPr lang="en-US" dirty="0" smtClean="0"/>
          </a:p>
          <a:p>
            <a:pPr lvl="1"/>
            <a:r>
              <a:rPr lang="en-US" dirty="0" smtClean="0"/>
              <a:t>The </a:t>
            </a:r>
            <a:r>
              <a:rPr lang="en-US" dirty="0"/>
              <a:t>first concern was how to get the gene for human insulin into the bacteria once it has been cut out of the human genome. </a:t>
            </a:r>
            <a:endParaRPr lang="en-US" dirty="0" smtClean="0"/>
          </a:p>
          <a:p>
            <a:pPr lvl="1"/>
            <a:r>
              <a:rPr lang="en-US" dirty="0" smtClean="0"/>
              <a:t>For insulin-producing </a:t>
            </a:r>
            <a:r>
              <a:rPr lang="en-US" dirty="0"/>
              <a:t>bacteria, </a:t>
            </a:r>
            <a:r>
              <a:rPr lang="en-US" dirty="0" smtClean="0"/>
              <a:t>a </a:t>
            </a:r>
            <a:r>
              <a:rPr lang="en-US" dirty="0"/>
              <a:t>bacterial </a:t>
            </a:r>
            <a:r>
              <a:rPr lang="en-US" dirty="0" smtClean="0"/>
              <a:t>plasmid was used as the vector to get the insulin gene into the bacterial cells.</a:t>
            </a:r>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23</a:t>
            </a:fld>
            <a:endParaRPr lang="en-US" dirty="0"/>
          </a:p>
        </p:txBody>
      </p:sp>
      <p:pic>
        <p:nvPicPr>
          <p:cNvPr id="10" name="Picture 9"/>
          <p:cNvPicPr>
            <a:picLocks noChangeAspect="1"/>
          </p:cNvPicPr>
          <p:nvPr/>
        </p:nvPicPr>
        <p:blipFill>
          <a:blip r:embed="rId2"/>
          <a:stretch>
            <a:fillRect/>
          </a:stretch>
        </p:blipFill>
        <p:spPr>
          <a:xfrm>
            <a:off x="970605" y="4600362"/>
            <a:ext cx="7865960" cy="21204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8043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Transgenic Insulin</a:t>
            </a:r>
          </a:p>
        </p:txBody>
      </p:sp>
      <p:sp>
        <p:nvSpPr>
          <p:cNvPr id="3" name="Content Placeholder 2"/>
          <p:cNvSpPr>
            <a:spLocks noGrp="1"/>
          </p:cNvSpPr>
          <p:nvPr>
            <p:ph idx="1"/>
          </p:nvPr>
        </p:nvSpPr>
        <p:spPr>
          <a:xfrm>
            <a:off x="234434" y="881149"/>
            <a:ext cx="8771021" cy="4544291"/>
          </a:xfrm>
        </p:spPr>
        <p:txBody>
          <a:bodyPr>
            <a:normAutofit fontScale="62500" lnSpcReduction="20000"/>
          </a:bodyPr>
          <a:lstStyle/>
          <a:p>
            <a:r>
              <a:rPr lang="en-US" dirty="0"/>
              <a:t>Most bacterial cells contain several plasmids in addition to their normal chromosomal DNA. </a:t>
            </a:r>
          </a:p>
          <a:p>
            <a:pPr lvl="1"/>
            <a:r>
              <a:rPr lang="en-US" dirty="0"/>
              <a:t>A new gene can be inserted into a plasmid which can then be directly added to a bacterial cell as a way to create a transgenic bacterium that will produce new proteins such as insulin. </a:t>
            </a:r>
            <a:endParaRPr lang="en-US" dirty="0" smtClean="0"/>
          </a:p>
          <a:p>
            <a:r>
              <a:rPr lang="en-US" dirty="0"/>
              <a:t>To make sure that only the cells with the modified plasmid DNA survive, a gene for antibiotic resistance will also be added along with the gene for </a:t>
            </a:r>
            <a:r>
              <a:rPr lang="en-US" dirty="0" smtClean="0"/>
              <a:t>insulin to serve as a marker for successful transfer. </a:t>
            </a:r>
          </a:p>
          <a:p>
            <a:pPr lvl="1"/>
            <a:r>
              <a:rPr lang="en-US" dirty="0" smtClean="0"/>
              <a:t>Only </a:t>
            </a:r>
            <a:r>
              <a:rPr lang="en-US" dirty="0"/>
              <a:t>those cells that successfully absorbed the modified plasmids with the new gene </a:t>
            </a:r>
            <a:r>
              <a:rPr lang="en-US" i="1" u="sng" dirty="0"/>
              <a:t>and</a:t>
            </a:r>
            <a:r>
              <a:rPr lang="en-US" dirty="0"/>
              <a:t> the gene for resistance will survive a treatment of antibiotics. </a:t>
            </a:r>
            <a:endParaRPr lang="en-US" dirty="0" smtClean="0"/>
          </a:p>
          <a:p>
            <a:pPr lvl="1"/>
            <a:r>
              <a:rPr lang="en-US" dirty="0" smtClean="0"/>
              <a:t>This </a:t>
            </a:r>
            <a:r>
              <a:rPr lang="en-US" dirty="0"/>
              <a:t>ensures that scientists </a:t>
            </a:r>
            <a:r>
              <a:rPr lang="en-US" dirty="0" smtClean="0"/>
              <a:t>only have </a:t>
            </a:r>
            <a:r>
              <a:rPr lang="en-US" dirty="0"/>
              <a:t>pure sample of genetically modified </a:t>
            </a:r>
            <a:r>
              <a:rPr lang="en-US" dirty="0" smtClean="0"/>
              <a:t>bacteria, all of which have a the gene </a:t>
            </a:r>
            <a:r>
              <a:rPr lang="en-US" dirty="0"/>
              <a:t>for </a:t>
            </a:r>
            <a:r>
              <a:rPr lang="en-US" dirty="0" smtClean="0"/>
              <a:t>the insulin protein.</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24</a:t>
            </a:fld>
            <a:endParaRPr lang="en-US" dirty="0"/>
          </a:p>
        </p:txBody>
      </p:sp>
      <p:pic>
        <p:nvPicPr>
          <p:cNvPr id="8" name="Picture 7"/>
          <p:cNvPicPr>
            <a:picLocks noChangeAspect="1"/>
          </p:cNvPicPr>
          <p:nvPr/>
        </p:nvPicPr>
        <p:blipFill>
          <a:blip r:embed="rId2"/>
          <a:stretch>
            <a:fillRect/>
          </a:stretch>
        </p:blipFill>
        <p:spPr>
          <a:xfrm>
            <a:off x="1389520" y="5227582"/>
            <a:ext cx="6611900" cy="1599938"/>
          </a:xfrm>
          <a:prstGeom prst="rect">
            <a:avLst/>
          </a:prstGeom>
        </p:spPr>
      </p:pic>
    </p:spTree>
    <p:extLst>
      <p:ext uri="{BB962C8B-B14F-4D97-AF65-F5344CB8AC3E}">
        <p14:creationId xmlns:p14="http://schemas.microsoft.com/office/powerpoint/2010/main" val="2339305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Gene Expression</a:t>
            </a:r>
            <a:endParaRPr lang="en-US" dirty="0"/>
          </a:p>
        </p:txBody>
      </p:sp>
      <p:sp>
        <p:nvSpPr>
          <p:cNvPr id="3" name="Content Placeholder 2"/>
          <p:cNvSpPr>
            <a:spLocks noGrp="1"/>
          </p:cNvSpPr>
          <p:nvPr>
            <p:ph idx="1"/>
          </p:nvPr>
        </p:nvSpPr>
        <p:spPr>
          <a:xfrm>
            <a:off x="101084" y="796968"/>
            <a:ext cx="7327509" cy="5748977"/>
          </a:xfrm>
        </p:spPr>
        <p:txBody>
          <a:bodyPr>
            <a:normAutofit fontScale="62500" lnSpcReduction="20000"/>
          </a:bodyPr>
          <a:lstStyle/>
          <a:p>
            <a:r>
              <a:rPr lang="en-US" dirty="0"/>
              <a:t>Another major concern is how to regulate the expression of this gene once it was inserted into the bacterial genome. </a:t>
            </a:r>
            <a:endParaRPr lang="en-US" dirty="0" smtClean="0"/>
          </a:p>
          <a:p>
            <a:pPr lvl="1"/>
            <a:r>
              <a:rPr lang="en-US" dirty="0" smtClean="0"/>
              <a:t>The </a:t>
            </a:r>
            <a:r>
              <a:rPr lang="en-US" dirty="0"/>
              <a:t>expression of genes is regulated by sections of DNA called promoters and operators. </a:t>
            </a:r>
            <a:endParaRPr lang="en-US" dirty="0" smtClean="0"/>
          </a:p>
          <a:p>
            <a:r>
              <a:rPr lang="en-US" dirty="0" smtClean="0"/>
              <a:t>The </a:t>
            </a:r>
            <a:r>
              <a:rPr lang="en-US" u="sng" dirty="0"/>
              <a:t>operator</a:t>
            </a:r>
            <a:r>
              <a:rPr lang="en-US" dirty="0"/>
              <a:t> is the portion of DNA that will stop the expression of that gene if a repressor protein attaches to it. </a:t>
            </a:r>
            <a:endParaRPr lang="en-US" dirty="0" smtClean="0"/>
          </a:p>
          <a:p>
            <a:pPr lvl="1"/>
            <a:r>
              <a:rPr lang="en-US" dirty="0" smtClean="0"/>
              <a:t>Once </a:t>
            </a:r>
            <a:r>
              <a:rPr lang="en-US" dirty="0"/>
              <a:t>the repressor protein is removed from the operator section of the DNA, a polymerase enzyme can make an mRNA copy of that gene so that it can be translated into a protein. </a:t>
            </a:r>
            <a:endParaRPr lang="en-US" dirty="0" smtClean="0"/>
          </a:p>
          <a:p>
            <a:r>
              <a:rPr lang="en-US" dirty="0" smtClean="0"/>
              <a:t>The </a:t>
            </a:r>
            <a:r>
              <a:rPr lang="en-US" u="sng" dirty="0"/>
              <a:t>promoter</a:t>
            </a:r>
            <a:r>
              <a:rPr lang="en-US" dirty="0"/>
              <a:t> is a portion of the DNA where polymerase first attaches to create the mRNA copy during transcription. </a:t>
            </a:r>
            <a:endParaRPr lang="en-US" dirty="0" smtClean="0"/>
          </a:p>
          <a:p>
            <a:pPr lvl="1"/>
            <a:r>
              <a:rPr lang="en-US" dirty="0" smtClean="0"/>
              <a:t>The </a:t>
            </a:r>
            <a:r>
              <a:rPr lang="en-US" dirty="0"/>
              <a:t>use of a promoter is key </a:t>
            </a:r>
            <a:r>
              <a:rPr lang="en-US" dirty="0" smtClean="0"/>
              <a:t>for </a:t>
            </a:r>
            <a:r>
              <a:rPr lang="en-US" dirty="0"/>
              <a:t>ensuring that a new gene is actively copied into mRNA by polymerase during transcription so that it can be used to produce the needed protein during translation.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25</a:t>
            </a:fld>
            <a:endParaRPr lang="en-US" dirty="0"/>
          </a:p>
        </p:txBody>
      </p:sp>
      <p:pic>
        <p:nvPicPr>
          <p:cNvPr id="7" name="Picture 6"/>
          <p:cNvPicPr>
            <a:picLocks noChangeAspect="1"/>
          </p:cNvPicPr>
          <p:nvPr/>
        </p:nvPicPr>
        <p:blipFill>
          <a:blip r:embed="rId2"/>
          <a:stretch>
            <a:fillRect/>
          </a:stretch>
        </p:blipFill>
        <p:spPr>
          <a:xfrm>
            <a:off x="7450118" y="108400"/>
            <a:ext cx="1712931" cy="66019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13634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 operon Controls</a:t>
            </a:r>
            <a:endParaRPr lang="en-US" dirty="0"/>
          </a:p>
        </p:txBody>
      </p:sp>
      <p:sp>
        <p:nvSpPr>
          <p:cNvPr id="3" name="Content Placeholder 2"/>
          <p:cNvSpPr>
            <a:spLocks noGrp="1"/>
          </p:cNvSpPr>
          <p:nvPr>
            <p:ph idx="1"/>
          </p:nvPr>
        </p:nvSpPr>
        <p:spPr>
          <a:xfrm>
            <a:off x="234434" y="942109"/>
            <a:ext cx="8771021" cy="5478326"/>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To control how much insulin would be produced by the modified bacteria, scientists combined the human gene for insulin production with the regulatory genes found on the </a:t>
            </a:r>
            <a:r>
              <a:rPr lang="en-US" u="sng" dirty="0"/>
              <a:t>lac operon</a:t>
            </a:r>
            <a:r>
              <a:rPr lang="en-US" dirty="0"/>
              <a:t>. </a:t>
            </a:r>
            <a:endParaRPr lang="en-US" dirty="0" smtClean="0"/>
          </a:p>
          <a:p>
            <a:pPr lvl="1"/>
            <a:r>
              <a:rPr lang="en-US" dirty="0" smtClean="0"/>
              <a:t>The </a:t>
            </a:r>
            <a:r>
              <a:rPr lang="en-US" u="sng" dirty="0"/>
              <a:t>lac operon</a:t>
            </a:r>
            <a:r>
              <a:rPr lang="en-US" dirty="0"/>
              <a:t> is a group of genes that control </a:t>
            </a:r>
            <a:r>
              <a:rPr lang="en-US" dirty="0" smtClean="0"/>
              <a:t>and regulate the </a:t>
            </a:r>
            <a:r>
              <a:rPr lang="en-US" dirty="0"/>
              <a:t>bacteria’s ability to break down lactose, the sugar found in milk. </a:t>
            </a:r>
            <a:endParaRPr lang="en-US" dirty="0" smtClean="0"/>
          </a:p>
          <a:p>
            <a:pPr lvl="1"/>
            <a:r>
              <a:rPr lang="en-US" dirty="0" smtClean="0"/>
              <a:t>When </a:t>
            </a:r>
            <a:r>
              <a:rPr lang="en-US" dirty="0"/>
              <a:t>lactose is present, the lactose molecules attach to the repressor protein and causes it to detach from the </a:t>
            </a:r>
            <a:r>
              <a:rPr lang="en-US" dirty="0" smtClean="0"/>
              <a:t>operator strand of DNA</a:t>
            </a:r>
            <a:r>
              <a:rPr lang="en-US" dirty="0"/>
              <a:t>. </a:t>
            </a:r>
            <a:endParaRPr lang="en-US" dirty="0" smtClean="0"/>
          </a:p>
          <a:p>
            <a:pPr lvl="1"/>
            <a:r>
              <a:rPr lang="en-US" dirty="0" smtClean="0"/>
              <a:t>This </a:t>
            </a:r>
            <a:r>
              <a:rPr lang="en-US" dirty="0"/>
              <a:t>allows the polymerase enzyme to make the mRNA copy of these genes during transcription so that the proteins that are needed for the breakdown of lactose can be made during translation. </a:t>
            </a:r>
            <a:endParaRPr lang="en-US" dirty="0" smtClean="0"/>
          </a:p>
          <a:p>
            <a:r>
              <a:rPr lang="en-US" dirty="0"/>
              <a:t>By inserting the human gene for insulin next to the operator and promoter for the lac operon, scientists could </a:t>
            </a:r>
            <a:r>
              <a:rPr lang="en-US" dirty="0" smtClean="0"/>
              <a:t>regulate </a:t>
            </a:r>
            <a:r>
              <a:rPr lang="en-US" dirty="0"/>
              <a:t>the bacterial production of human </a:t>
            </a:r>
            <a:r>
              <a:rPr lang="en-US" dirty="0" smtClean="0"/>
              <a:t>insulin. </a:t>
            </a:r>
          </a:p>
          <a:p>
            <a:pPr lvl="1"/>
            <a:r>
              <a:rPr lang="en-US" dirty="0" smtClean="0"/>
              <a:t>When </a:t>
            </a:r>
            <a:r>
              <a:rPr lang="en-US" dirty="0"/>
              <a:t>lactose is present, the </a:t>
            </a:r>
            <a:r>
              <a:rPr lang="en-US" dirty="0" smtClean="0"/>
              <a:t>modified bacteria </a:t>
            </a:r>
            <a:r>
              <a:rPr lang="en-US" dirty="0"/>
              <a:t>will make human insulin. When there is no lactose present, the modified bacteria will stop the production of the human insulin proteins. </a:t>
            </a:r>
          </a:p>
          <a:p>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26</a:t>
            </a:fld>
            <a:endParaRPr lang="en-US" dirty="0"/>
          </a:p>
        </p:txBody>
      </p:sp>
    </p:spTree>
    <p:extLst>
      <p:ext uri="{BB962C8B-B14F-4D97-AF65-F5344CB8AC3E}">
        <p14:creationId xmlns:p14="http://schemas.microsoft.com/office/powerpoint/2010/main" val="2611217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i="1" dirty="0" smtClean="0"/>
              <a:t>Agrobacterium</a:t>
            </a:r>
            <a:r>
              <a:rPr lang="en-US" dirty="0" smtClean="0"/>
              <a:t>: Nature’s Microbial Genetic Engineer</a:t>
            </a:r>
            <a:endParaRPr lang="en-US" i="1" dirty="0"/>
          </a:p>
        </p:txBody>
      </p:sp>
      <p:sp>
        <p:nvSpPr>
          <p:cNvPr id="4" name="Slide Number Placeholder 3"/>
          <p:cNvSpPr>
            <a:spLocks noGrp="1"/>
          </p:cNvSpPr>
          <p:nvPr>
            <p:ph type="sldNum" sz="quarter" idx="12"/>
          </p:nvPr>
        </p:nvSpPr>
        <p:spPr/>
        <p:txBody>
          <a:bodyPr/>
          <a:lstStyle/>
          <a:p>
            <a:fld id="{1BD28585-AFFA-49D3-A962-E9B7AEF756B3}" type="slidenum">
              <a:rPr lang="en-US" smtClean="0"/>
              <a:t>27</a:t>
            </a:fld>
            <a:endParaRPr lang="en-US" dirty="0"/>
          </a:p>
        </p:txBody>
      </p:sp>
      <p:pic>
        <p:nvPicPr>
          <p:cNvPr id="7170" name="Picture 2" descr="http://1.bp.blogspot.com/-EAzoChwvJPk/UDODqjbEKBI/AAAAAAAAABs/XJvmptFBBqs/s1600/Heusden-Resear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9532" y="3644080"/>
            <a:ext cx="4675505" cy="31170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689532" y="6545639"/>
            <a:ext cx="1803699"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rasbinbasnet.blogspot.com</a:t>
            </a:r>
            <a:endParaRPr lang="en-US" sz="800" i="1" dirty="0"/>
          </a:p>
        </p:txBody>
      </p:sp>
    </p:spTree>
    <p:extLst>
      <p:ext uri="{BB962C8B-B14F-4D97-AF65-F5344CB8AC3E}">
        <p14:creationId xmlns:p14="http://schemas.microsoft.com/office/powerpoint/2010/main" val="3502673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90" y="42372"/>
            <a:ext cx="8619970" cy="695162"/>
          </a:xfrm>
        </p:spPr>
        <p:txBody>
          <a:bodyPr/>
          <a:lstStyle/>
          <a:p>
            <a:r>
              <a:rPr lang="en-US" i="1" dirty="0" smtClean="0"/>
              <a:t>Agrobacterium</a:t>
            </a:r>
            <a:endParaRPr lang="en-US" i="1" dirty="0"/>
          </a:p>
        </p:txBody>
      </p:sp>
      <p:sp>
        <p:nvSpPr>
          <p:cNvPr id="3" name="Content Placeholder 2"/>
          <p:cNvSpPr>
            <a:spLocks noGrp="1"/>
          </p:cNvSpPr>
          <p:nvPr>
            <p:ph idx="1"/>
          </p:nvPr>
        </p:nvSpPr>
        <p:spPr>
          <a:xfrm>
            <a:off x="203954" y="723166"/>
            <a:ext cx="8771021" cy="5722382"/>
          </a:xfrm>
        </p:spPr>
        <p:txBody>
          <a:bodyPr>
            <a:normAutofit fontScale="62500" lnSpcReduction="20000"/>
          </a:bodyPr>
          <a:lstStyle/>
          <a:p>
            <a:r>
              <a:rPr lang="en-US" dirty="0"/>
              <a:t>After the creation of insulin-producing bacteria and </a:t>
            </a:r>
            <a:r>
              <a:rPr lang="en-US" dirty="0" err="1"/>
              <a:t>Bt</a:t>
            </a:r>
            <a:r>
              <a:rPr lang="en-US" dirty="0"/>
              <a:t> corn, </a:t>
            </a:r>
            <a:r>
              <a:rPr lang="en-US" dirty="0" smtClean="0"/>
              <a:t/>
            </a:r>
            <a:br>
              <a:rPr lang="en-US" dirty="0" smtClean="0"/>
            </a:br>
            <a:r>
              <a:rPr lang="en-US" dirty="0" smtClean="0"/>
              <a:t>scientists </a:t>
            </a:r>
            <a:r>
              <a:rPr lang="en-US" dirty="0"/>
              <a:t>began to look for easier methods of producing </a:t>
            </a:r>
            <a:r>
              <a:rPr lang="en-US" dirty="0" smtClean="0"/>
              <a:t/>
            </a:r>
            <a:br>
              <a:rPr lang="en-US" dirty="0" smtClean="0"/>
            </a:br>
            <a:r>
              <a:rPr lang="en-US" u="sng" dirty="0" smtClean="0"/>
              <a:t>transgenic </a:t>
            </a:r>
            <a:r>
              <a:rPr lang="en-US" u="sng" dirty="0"/>
              <a:t>organisms</a:t>
            </a:r>
            <a:r>
              <a:rPr lang="en-US" dirty="0"/>
              <a:t> (organisms that have </a:t>
            </a:r>
            <a:r>
              <a:rPr lang="en-US" dirty="0" smtClean="0"/>
              <a:t>modified DNA). </a:t>
            </a:r>
          </a:p>
          <a:p>
            <a:pPr lvl="1"/>
            <a:r>
              <a:rPr lang="en-US" dirty="0" smtClean="0"/>
              <a:t>One </a:t>
            </a:r>
            <a:r>
              <a:rPr lang="en-US" dirty="0"/>
              <a:t>of the best options for easier genetic modification </a:t>
            </a:r>
            <a:r>
              <a:rPr lang="en-US" dirty="0" smtClean="0"/>
              <a:t/>
            </a:r>
            <a:br>
              <a:rPr lang="en-US" dirty="0" smtClean="0"/>
            </a:br>
            <a:r>
              <a:rPr lang="en-US" dirty="0" smtClean="0"/>
              <a:t>was </a:t>
            </a:r>
            <a:r>
              <a:rPr lang="en-US" i="1" dirty="0" smtClean="0"/>
              <a:t>Agrobacterium</a:t>
            </a:r>
            <a:r>
              <a:rPr lang="en-US" dirty="0" smtClean="0"/>
              <a:t>, which modifies plants. </a:t>
            </a:r>
            <a:endParaRPr lang="en-US" dirty="0"/>
          </a:p>
          <a:p>
            <a:r>
              <a:rPr lang="en-US" i="1" dirty="0"/>
              <a:t>Agrobacterium</a:t>
            </a:r>
            <a:r>
              <a:rPr lang="en-US" dirty="0"/>
              <a:t> is a type of bacteria that lives in the soil. </a:t>
            </a:r>
            <a:endParaRPr lang="en-US" dirty="0" smtClean="0"/>
          </a:p>
          <a:p>
            <a:pPr lvl="1"/>
            <a:r>
              <a:rPr lang="en-US" i="1" dirty="0" smtClean="0"/>
              <a:t>Agrobacterium</a:t>
            </a:r>
            <a:r>
              <a:rPr lang="en-US" dirty="0" smtClean="0"/>
              <a:t> </a:t>
            </a:r>
            <a:r>
              <a:rPr lang="en-US" dirty="0"/>
              <a:t>is a plant pathogen (a </a:t>
            </a:r>
            <a:r>
              <a:rPr lang="en-US" u="sng" dirty="0"/>
              <a:t>pathogen</a:t>
            </a:r>
            <a:r>
              <a:rPr lang="en-US" dirty="0"/>
              <a:t> is a </a:t>
            </a:r>
            <a:r>
              <a:rPr lang="en-US" dirty="0" smtClean="0"/>
              <a:t/>
            </a:r>
            <a:br>
              <a:rPr lang="en-US" dirty="0" smtClean="0"/>
            </a:br>
            <a:r>
              <a:rPr lang="en-US" dirty="0" smtClean="0"/>
              <a:t>bacterium</a:t>
            </a:r>
            <a:r>
              <a:rPr lang="en-US" dirty="0"/>
              <a:t>, virus, or other organism that </a:t>
            </a:r>
            <a:r>
              <a:rPr lang="en-US" dirty="0" smtClean="0"/>
              <a:t>causes a </a:t>
            </a:r>
            <a:r>
              <a:rPr lang="en-US" dirty="0"/>
              <a:t>disease). </a:t>
            </a:r>
            <a:endParaRPr lang="en-US" dirty="0" smtClean="0"/>
          </a:p>
          <a:p>
            <a:pPr lvl="1"/>
            <a:r>
              <a:rPr lang="en-US" i="1" dirty="0" smtClean="0"/>
              <a:t>Agrobacterium</a:t>
            </a:r>
            <a:r>
              <a:rPr lang="en-US" dirty="0" smtClean="0"/>
              <a:t> </a:t>
            </a:r>
            <a:r>
              <a:rPr lang="en-US" dirty="0" smtClean="0"/>
              <a:t>can create plant </a:t>
            </a:r>
            <a:r>
              <a:rPr lang="en-US" u="sng" dirty="0"/>
              <a:t>galls</a:t>
            </a:r>
            <a:r>
              <a:rPr lang="en-US" dirty="0"/>
              <a:t>, which are </a:t>
            </a:r>
            <a:r>
              <a:rPr lang="en-US" dirty="0" smtClean="0"/>
              <a:t>tumors </a:t>
            </a:r>
            <a:br>
              <a:rPr lang="en-US" dirty="0" smtClean="0"/>
            </a:br>
            <a:r>
              <a:rPr lang="en-US" dirty="0" smtClean="0"/>
              <a:t>that </a:t>
            </a:r>
            <a:r>
              <a:rPr lang="en-US" dirty="0"/>
              <a:t>grow on </a:t>
            </a:r>
            <a:r>
              <a:rPr lang="en-US" dirty="0" smtClean="0"/>
              <a:t>plants and produce food for the bacterial cells. </a:t>
            </a:r>
            <a:endParaRPr lang="en-US" dirty="0" smtClean="0"/>
          </a:p>
          <a:p>
            <a:r>
              <a:rPr lang="en-US" dirty="0" smtClean="0"/>
              <a:t>In </a:t>
            </a:r>
            <a:r>
              <a:rPr lang="en-US" dirty="0"/>
              <a:t>the 1970s, it was discovered that </a:t>
            </a:r>
            <a:r>
              <a:rPr lang="en-US" i="1" dirty="0"/>
              <a:t>Agrobacterium</a:t>
            </a:r>
            <a:r>
              <a:rPr lang="en-US" dirty="0"/>
              <a:t> </a:t>
            </a:r>
            <a:r>
              <a:rPr lang="en-US" dirty="0" smtClean="0"/>
              <a:t/>
            </a:r>
            <a:br>
              <a:rPr lang="en-US" dirty="0" smtClean="0"/>
            </a:br>
            <a:r>
              <a:rPr lang="en-US" dirty="0" smtClean="0"/>
              <a:t>creates </a:t>
            </a:r>
            <a:r>
              <a:rPr lang="en-US" dirty="0"/>
              <a:t>plant galls using a specialized plasmid </a:t>
            </a:r>
            <a:r>
              <a:rPr lang="en-US" dirty="0" smtClean="0"/>
              <a:t/>
            </a:r>
            <a:br>
              <a:rPr lang="en-US" dirty="0" smtClean="0"/>
            </a:br>
            <a:r>
              <a:rPr lang="en-US" dirty="0" smtClean="0"/>
              <a:t>called </a:t>
            </a:r>
            <a:r>
              <a:rPr lang="en-US" dirty="0"/>
              <a:t>the </a:t>
            </a:r>
            <a:r>
              <a:rPr lang="en-US" u="sng" dirty="0" err="1"/>
              <a:t>Ti</a:t>
            </a:r>
            <a:r>
              <a:rPr lang="en-US" u="sng" dirty="0"/>
              <a:t> plasmid </a:t>
            </a:r>
            <a:r>
              <a:rPr lang="en-US" dirty="0"/>
              <a:t>(</a:t>
            </a:r>
            <a:r>
              <a:rPr lang="en-US" i="1" dirty="0" err="1"/>
              <a:t>Ti</a:t>
            </a:r>
            <a:r>
              <a:rPr lang="en-US" dirty="0"/>
              <a:t> stands for </a:t>
            </a:r>
            <a:r>
              <a:rPr lang="en-US" i="1" dirty="0"/>
              <a:t>tumor-inducing</a:t>
            </a:r>
            <a:r>
              <a:rPr lang="en-US" dirty="0"/>
              <a:t>). </a:t>
            </a:r>
            <a:endParaRPr lang="en-US" dirty="0" smtClean="0"/>
          </a:p>
          <a:p>
            <a:pPr lvl="1"/>
            <a:r>
              <a:rPr lang="en-US" i="1" dirty="0" smtClean="0"/>
              <a:t>Agrobacterium </a:t>
            </a:r>
            <a:r>
              <a:rPr lang="en-US" dirty="0" smtClean="0"/>
              <a:t>uses the </a:t>
            </a:r>
            <a:r>
              <a:rPr lang="en-US" dirty="0" err="1" smtClean="0"/>
              <a:t>Ti</a:t>
            </a:r>
            <a:r>
              <a:rPr lang="en-US" dirty="0" smtClean="0"/>
              <a:t> plasmid as a vector to </a:t>
            </a:r>
            <a:br>
              <a:rPr lang="en-US" dirty="0" smtClean="0"/>
            </a:br>
            <a:r>
              <a:rPr lang="en-US" dirty="0" smtClean="0"/>
              <a:t>insert its own genes that cause uncontrolled cell </a:t>
            </a:r>
            <a:br>
              <a:rPr lang="en-US" dirty="0" smtClean="0"/>
            </a:br>
            <a:r>
              <a:rPr lang="en-US" dirty="0" smtClean="0"/>
              <a:t>division in the plant that it infects</a:t>
            </a:r>
            <a:r>
              <a:rPr lang="en-US" dirty="0" smtClean="0"/>
              <a:t>.</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28</a:t>
            </a:fld>
            <a:endParaRPr lang="en-US" dirty="0"/>
          </a:p>
        </p:txBody>
      </p:sp>
      <p:pic>
        <p:nvPicPr>
          <p:cNvPr id="7" name="Picture 6"/>
          <p:cNvPicPr>
            <a:picLocks noChangeAspect="1"/>
          </p:cNvPicPr>
          <p:nvPr/>
        </p:nvPicPr>
        <p:blipFill>
          <a:blip r:embed="rId2"/>
          <a:stretch>
            <a:fillRect/>
          </a:stretch>
        </p:blipFill>
        <p:spPr>
          <a:xfrm>
            <a:off x="6677344" y="4218298"/>
            <a:ext cx="2438400" cy="2181225"/>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7982100" y="6399523"/>
            <a:ext cx="113364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hvp.osu.edu</a:t>
            </a:r>
            <a:endParaRPr lang="en-US" sz="800" i="1" dirty="0"/>
          </a:p>
        </p:txBody>
      </p:sp>
      <p:pic>
        <p:nvPicPr>
          <p:cNvPr id="10" name="Picture 9"/>
          <p:cNvPicPr>
            <a:picLocks noChangeAspect="1"/>
          </p:cNvPicPr>
          <p:nvPr/>
        </p:nvPicPr>
        <p:blipFill>
          <a:blip r:embed="rId4">
            <a:clrChange>
              <a:clrFrom>
                <a:srgbClr val="FFFFFF"/>
              </a:clrFrom>
              <a:clrTo>
                <a:srgbClr val="FFFFFF">
                  <a:alpha val="0"/>
                </a:srgbClr>
              </a:clrTo>
            </a:clrChange>
          </a:blip>
          <a:stretch>
            <a:fillRect/>
          </a:stretch>
        </p:blipFill>
        <p:spPr>
          <a:xfrm>
            <a:off x="7242629" y="1059543"/>
            <a:ext cx="1873116" cy="3064115"/>
          </a:xfrm>
          <a:prstGeom prst="rect">
            <a:avLst/>
          </a:prstGeom>
        </p:spPr>
      </p:pic>
      <p:sp>
        <p:nvSpPr>
          <p:cNvPr id="11" name="Rectangle 10"/>
          <p:cNvSpPr/>
          <p:nvPr/>
        </p:nvSpPr>
        <p:spPr>
          <a:xfrm>
            <a:off x="7851455" y="832174"/>
            <a:ext cx="1394934" cy="215444"/>
          </a:xfrm>
          <a:prstGeom prst="rect">
            <a:avLst/>
          </a:prstGeom>
        </p:spPr>
        <p:txBody>
          <a:bodyPr wrap="none">
            <a:spAutoFit/>
          </a:bodyPr>
          <a:lstStyle/>
          <a:p>
            <a:r>
              <a:rPr lang="en-US" sz="800" i="1" dirty="0" smtClean="0">
                <a:hlinkClick r:id="rId5"/>
              </a:rPr>
              <a:t>Source: www.dpi.nsw.gov.au</a:t>
            </a:r>
            <a:endParaRPr lang="en-US" sz="800" i="1" dirty="0"/>
          </a:p>
        </p:txBody>
      </p:sp>
    </p:spTree>
    <p:extLst>
      <p:ext uri="{BB962C8B-B14F-4D97-AF65-F5344CB8AC3E}">
        <p14:creationId xmlns:p14="http://schemas.microsoft.com/office/powerpoint/2010/main" val="2556062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5" y="108400"/>
            <a:ext cx="8619970" cy="479466"/>
          </a:xfrm>
        </p:spPr>
        <p:txBody>
          <a:bodyPr>
            <a:normAutofit fontScale="90000"/>
          </a:bodyPr>
          <a:lstStyle/>
          <a:p>
            <a:r>
              <a:rPr lang="en-US" i="1" dirty="0" smtClean="0"/>
              <a:t>Agrobacterium</a:t>
            </a:r>
            <a:endParaRPr lang="en-US" i="1" dirty="0"/>
          </a:p>
        </p:txBody>
      </p:sp>
      <p:sp>
        <p:nvSpPr>
          <p:cNvPr id="3" name="Content Placeholder 2"/>
          <p:cNvSpPr>
            <a:spLocks noGrp="1"/>
          </p:cNvSpPr>
          <p:nvPr>
            <p:ph idx="1"/>
          </p:nvPr>
        </p:nvSpPr>
        <p:spPr>
          <a:xfrm>
            <a:off x="220579" y="620133"/>
            <a:ext cx="5832491" cy="5819299"/>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The </a:t>
            </a:r>
            <a:r>
              <a:rPr lang="en-US" dirty="0" err="1"/>
              <a:t>Ti</a:t>
            </a:r>
            <a:r>
              <a:rPr lang="en-US" dirty="0"/>
              <a:t> plasmid contains specialized genes called </a:t>
            </a:r>
            <a:r>
              <a:rPr lang="en-US" u="sng" dirty="0"/>
              <a:t>T-DNA</a:t>
            </a:r>
            <a:r>
              <a:rPr lang="en-US" dirty="0"/>
              <a:t> </a:t>
            </a:r>
            <a:r>
              <a:rPr lang="en-US" dirty="0" smtClean="0"/>
              <a:t>(</a:t>
            </a:r>
            <a:r>
              <a:rPr lang="en-US" i="1" dirty="0" smtClean="0"/>
              <a:t>or </a:t>
            </a:r>
            <a:r>
              <a:rPr lang="en-US" i="1" dirty="0"/>
              <a:t>Transfer DNA</a:t>
            </a:r>
            <a:r>
              <a:rPr lang="en-US" dirty="0"/>
              <a:t>) </a:t>
            </a:r>
            <a:r>
              <a:rPr lang="en-US" dirty="0" smtClean="0"/>
              <a:t>which </a:t>
            </a:r>
            <a:r>
              <a:rPr lang="en-US" dirty="0" smtClean="0"/>
              <a:t>are what cause the tumor formation in plants that are infected by </a:t>
            </a:r>
            <a:r>
              <a:rPr lang="en-US" i="1" dirty="0" smtClean="0"/>
              <a:t>Agrobacterium</a:t>
            </a:r>
            <a:r>
              <a:rPr lang="en-US" dirty="0" smtClean="0"/>
              <a:t>. </a:t>
            </a:r>
            <a:endParaRPr lang="en-US" dirty="0" smtClean="0"/>
          </a:p>
          <a:p>
            <a:pPr lvl="1"/>
            <a:r>
              <a:rPr lang="en-US" u="sng" dirty="0" smtClean="0"/>
              <a:t>T-DNA</a:t>
            </a:r>
            <a:r>
              <a:rPr lang="en-US" dirty="0" smtClean="0"/>
              <a:t> </a:t>
            </a:r>
            <a:r>
              <a:rPr lang="en-US" dirty="0"/>
              <a:t>is any DNA that is inserted from a </a:t>
            </a:r>
            <a:r>
              <a:rPr lang="en-US" dirty="0" smtClean="0"/>
              <a:t>bacterial plasmid </a:t>
            </a:r>
            <a:r>
              <a:rPr lang="en-US" dirty="0"/>
              <a:t>into a host’s </a:t>
            </a:r>
            <a:r>
              <a:rPr lang="en-US" dirty="0" smtClean="0"/>
              <a:t>genome.</a:t>
            </a:r>
          </a:p>
          <a:p>
            <a:pPr lvl="1"/>
            <a:r>
              <a:rPr lang="en-US" dirty="0" smtClean="0"/>
              <a:t>In </a:t>
            </a:r>
            <a:r>
              <a:rPr lang="en-US" dirty="0"/>
              <a:t>this case, </a:t>
            </a:r>
            <a:r>
              <a:rPr lang="en-US" i="1" dirty="0"/>
              <a:t>Agrobacterium’s</a:t>
            </a:r>
            <a:r>
              <a:rPr lang="en-US" dirty="0"/>
              <a:t> T-DNA is specific to the formation of plant </a:t>
            </a:r>
            <a:r>
              <a:rPr lang="en-US" dirty="0" smtClean="0"/>
              <a:t>tumors. </a:t>
            </a:r>
          </a:p>
          <a:p>
            <a:r>
              <a:rPr lang="en-US" dirty="0" smtClean="0"/>
              <a:t>The </a:t>
            </a:r>
            <a:r>
              <a:rPr lang="en-US" dirty="0" err="1" smtClean="0"/>
              <a:t>Ti</a:t>
            </a:r>
            <a:r>
              <a:rPr lang="en-US" dirty="0" smtClean="0"/>
              <a:t> plasmid also contains virulence region genes that code for the creation of… </a:t>
            </a:r>
          </a:p>
          <a:p>
            <a:pPr lvl="1"/>
            <a:r>
              <a:rPr lang="en-US" dirty="0" smtClean="0"/>
              <a:t>A) </a:t>
            </a:r>
            <a:r>
              <a:rPr lang="en-US" dirty="0"/>
              <a:t>A</a:t>
            </a:r>
            <a:r>
              <a:rPr lang="en-US" dirty="0" smtClean="0"/>
              <a:t> pore-like structure to get the T-DNA into the host cell’s nucleus. </a:t>
            </a:r>
          </a:p>
          <a:p>
            <a:pPr lvl="1"/>
            <a:r>
              <a:rPr lang="en-US" dirty="0" smtClean="0"/>
              <a:t>B) Genes for restriction enzymes that cut the DNA so that the T-DNA can be inserted.</a:t>
            </a:r>
          </a:p>
          <a:p>
            <a:pPr lvl="1"/>
            <a:r>
              <a:rPr lang="en-US" dirty="0" smtClean="0"/>
              <a:t>C) Other proteins that are necessary to successfully integrate the T-DNA into the plant’s genome.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29</a:t>
            </a:fld>
            <a:endParaRPr lang="en-US" dirty="0"/>
          </a:p>
        </p:txBody>
      </p:sp>
      <p:sp>
        <p:nvSpPr>
          <p:cNvPr id="6" name="Rectangle 5"/>
          <p:cNvSpPr/>
          <p:nvPr/>
        </p:nvSpPr>
        <p:spPr>
          <a:xfrm>
            <a:off x="7247327" y="6204991"/>
            <a:ext cx="189667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foodsafetygrp3.blogspot.com</a:t>
            </a:r>
            <a:endParaRPr lang="en-US" sz="800" i="1" dirty="0"/>
          </a:p>
        </p:txBody>
      </p:sp>
      <p:pic>
        <p:nvPicPr>
          <p:cNvPr id="7" name="Picture 6"/>
          <p:cNvPicPr>
            <a:picLocks noChangeAspect="1"/>
          </p:cNvPicPr>
          <p:nvPr/>
        </p:nvPicPr>
        <p:blipFill>
          <a:blip r:embed="rId3"/>
          <a:stretch>
            <a:fillRect/>
          </a:stretch>
        </p:blipFill>
        <p:spPr>
          <a:xfrm>
            <a:off x="6305550" y="587866"/>
            <a:ext cx="2838450" cy="5295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25374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Engineering </a:t>
            </a:r>
            <a:endParaRPr lang="en-US" dirty="0"/>
          </a:p>
        </p:txBody>
      </p:sp>
      <p:sp>
        <p:nvSpPr>
          <p:cNvPr id="3" name="Content Placeholder 2"/>
          <p:cNvSpPr>
            <a:spLocks noGrp="1"/>
          </p:cNvSpPr>
          <p:nvPr>
            <p:ph idx="1"/>
          </p:nvPr>
        </p:nvSpPr>
        <p:spPr/>
        <p:txBody>
          <a:bodyPr>
            <a:normAutofit fontScale="62500" lnSpcReduction="20000"/>
          </a:bodyPr>
          <a:lstStyle/>
          <a:p>
            <a:r>
              <a:rPr lang="en-US" dirty="0"/>
              <a:t>While traditional breeding practices cannot be used to add new traits to a species, it is possible to do this through genetic engineering. </a:t>
            </a:r>
            <a:endParaRPr lang="en-US" u="sng" dirty="0" smtClean="0"/>
          </a:p>
          <a:p>
            <a:pPr lvl="1"/>
            <a:r>
              <a:rPr lang="en-US" u="sng" dirty="0" smtClean="0"/>
              <a:t>Genetic </a:t>
            </a:r>
            <a:r>
              <a:rPr lang="en-US" u="sng" dirty="0"/>
              <a:t>engineering</a:t>
            </a:r>
            <a:r>
              <a:rPr lang="en-US" dirty="0"/>
              <a:t> is the process of </a:t>
            </a:r>
            <a:r>
              <a:rPr lang="en-US" dirty="0" smtClean="0"/>
              <a:t>changing the DNA or an organism by </a:t>
            </a:r>
            <a:r>
              <a:rPr lang="en-US" dirty="0"/>
              <a:t>adding or removing DNA from an organism’s </a:t>
            </a:r>
            <a:r>
              <a:rPr lang="en-US" u="sng" dirty="0"/>
              <a:t>genome</a:t>
            </a:r>
            <a:r>
              <a:rPr lang="en-US" dirty="0"/>
              <a:t> (the complete set of genes in each organism’s cells). </a:t>
            </a:r>
            <a:endParaRPr lang="en-US" dirty="0" smtClean="0"/>
          </a:p>
          <a:p>
            <a:pPr lvl="1"/>
            <a:r>
              <a:rPr lang="en-US" dirty="0" smtClean="0"/>
              <a:t>The </a:t>
            </a:r>
            <a:r>
              <a:rPr lang="en-US" dirty="0"/>
              <a:t>goal of genetic engineering is to add new valuable traits to a species that did not exist before through the addition of new genes, or remove harmful traits from a species by removing harmful genes from their genome. </a:t>
            </a:r>
            <a:endParaRPr lang="en-US" dirty="0" smtClean="0"/>
          </a:p>
          <a:p>
            <a:r>
              <a:rPr lang="en-US" dirty="0"/>
              <a:t>Genetic engineering has produced incredible examples of new kinds of organisms that have traits that never could have occurred as a result of traditional breeding. </a:t>
            </a:r>
            <a:endParaRPr lang="en-US" dirty="0" smtClean="0"/>
          </a:p>
          <a:p>
            <a:pPr lvl="1"/>
            <a:r>
              <a:rPr lang="en-US" dirty="0" smtClean="0"/>
              <a:t>For example, </a:t>
            </a:r>
            <a:r>
              <a:rPr lang="en-US" dirty="0" err="1" smtClean="0"/>
              <a:t>Bt</a:t>
            </a:r>
            <a:r>
              <a:rPr lang="en-US" dirty="0" smtClean="0"/>
              <a:t> corn is one of the most well-known </a:t>
            </a:r>
            <a:r>
              <a:rPr lang="en-US" u="sng" dirty="0" smtClean="0"/>
              <a:t>genetically modified organisms</a:t>
            </a:r>
            <a:r>
              <a:rPr lang="en-US" dirty="0" smtClean="0"/>
              <a:t> (GMOs are organisms </a:t>
            </a:r>
            <a:r>
              <a:rPr lang="en-US" dirty="0"/>
              <a:t>that have been </a:t>
            </a:r>
            <a:r>
              <a:rPr lang="en-US"/>
              <a:t>genetically </a:t>
            </a:r>
            <a:r>
              <a:rPr lang="en-US" smtClean="0"/>
              <a:t>engineered).</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a:t>
            </a:fld>
            <a:endParaRPr lang="en-US" dirty="0"/>
          </a:p>
        </p:txBody>
      </p:sp>
    </p:spTree>
    <p:extLst>
      <p:ext uri="{BB962C8B-B14F-4D97-AF65-F5344CB8AC3E}">
        <p14:creationId xmlns:p14="http://schemas.microsoft.com/office/powerpoint/2010/main" val="2494347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Agrobacterium</a:t>
            </a:r>
            <a:endParaRPr lang="en-US" i="1" dirty="0"/>
          </a:p>
        </p:txBody>
      </p:sp>
      <p:sp>
        <p:nvSpPr>
          <p:cNvPr id="3" name="Content Placeholder 2"/>
          <p:cNvSpPr>
            <a:spLocks noGrp="1"/>
          </p:cNvSpPr>
          <p:nvPr>
            <p:ph idx="1"/>
          </p:nvPr>
        </p:nvSpPr>
        <p:spPr>
          <a:xfrm>
            <a:off x="234435" y="942109"/>
            <a:ext cx="6257806" cy="5687291"/>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Because </a:t>
            </a:r>
            <a:r>
              <a:rPr lang="en-US" i="1" dirty="0"/>
              <a:t>Agrobacterium</a:t>
            </a:r>
            <a:r>
              <a:rPr lang="en-US" dirty="0"/>
              <a:t> is a naturally-occurring form of genetic modification, scientists can use it to create transgenic plants. </a:t>
            </a:r>
            <a:endParaRPr lang="en-US" dirty="0" smtClean="0"/>
          </a:p>
          <a:p>
            <a:pPr lvl="1"/>
            <a:r>
              <a:rPr lang="en-US" dirty="0" smtClean="0"/>
              <a:t>By </a:t>
            </a:r>
            <a:r>
              <a:rPr lang="en-US" dirty="0"/>
              <a:t>replacing the T-DNA on the </a:t>
            </a:r>
            <a:r>
              <a:rPr lang="en-US" dirty="0" err="1"/>
              <a:t>Ti</a:t>
            </a:r>
            <a:r>
              <a:rPr lang="en-US" dirty="0"/>
              <a:t> plasmid with the gene they are trying to insert, scientists can use </a:t>
            </a:r>
            <a:r>
              <a:rPr lang="en-US" i="1" dirty="0"/>
              <a:t>Agrobacterium</a:t>
            </a:r>
            <a:r>
              <a:rPr lang="en-US" dirty="0"/>
              <a:t> to essentially do the rest of the work of gene insertion for them. </a:t>
            </a:r>
            <a:endParaRPr lang="en-US" dirty="0" smtClean="0"/>
          </a:p>
          <a:p>
            <a:r>
              <a:rPr lang="en-US" dirty="0" smtClean="0"/>
              <a:t>Scientists </a:t>
            </a:r>
            <a:r>
              <a:rPr lang="en-US" dirty="0"/>
              <a:t>insert a new gene into the </a:t>
            </a:r>
            <a:r>
              <a:rPr lang="en-US" dirty="0" err="1"/>
              <a:t>Ti</a:t>
            </a:r>
            <a:r>
              <a:rPr lang="en-US" dirty="0"/>
              <a:t> plasmid using a restriction enzyme </a:t>
            </a:r>
            <a:r>
              <a:rPr lang="en-US" dirty="0" smtClean="0"/>
              <a:t>so </a:t>
            </a:r>
            <a:r>
              <a:rPr lang="en-US" dirty="0"/>
              <a:t>that both sets of DNA have matching sticky ends. </a:t>
            </a:r>
            <a:endParaRPr lang="en-US" dirty="0" smtClean="0"/>
          </a:p>
          <a:p>
            <a:pPr lvl="1"/>
            <a:r>
              <a:rPr lang="en-US" dirty="0" smtClean="0"/>
              <a:t>When </a:t>
            </a:r>
            <a:r>
              <a:rPr lang="en-US" dirty="0"/>
              <a:t>the </a:t>
            </a:r>
            <a:r>
              <a:rPr lang="en-US" i="1" dirty="0"/>
              <a:t>Agrobacterium</a:t>
            </a:r>
            <a:r>
              <a:rPr lang="en-US" dirty="0"/>
              <a:t> cell attaches to the plant cell, it inserts the </a:t>
            </a:r>
            <a:r>
              <a:rPr lang="en-US" dirty="0" err="1"/>
              <a:t>Ti</a:t>
            </a:r>
            <a:r>
              <a:rPr lang="en-US" dirty="0"/>
              <a:t> plasmid with the new gene. </a:t>
            </a:r>
            <a:endParaRPr lang="en-US" dirty="0" smtClean="0"/>
          </a:p>
          <a:p>
            <a:pPr lvl="1"/>
            <a:r>
              <a:rPr lang="en-US" dirty="0" smtClean="0"/>
              <a:t>The </a:t>
            </a:r>
            <a:r>
              <a:rPr lang="en-US" dirty="0" err="1"/>
              <a:t>Ti</a:t>
            </a:r>
            <a:r>
              <a:rPr lang="en-US" dirty="0"/>
              <a:t> plasmid will then insert this DNA into a chromosome in the nucleus of the plant cell. </a:t>
            </a:r>
            <a:endParaRPr lang="en-US" dirty="0" smtClean="0"/>
          </a:p>
          <a:p>
            <a:pPr lvl="1"/>
            <a:r>
              <a:rPr lang="en-US" dirty="0" smtClean="0"/>
              <a:t>As </a:t>
            </a:r>
            <a:r>
              <a:rPr lang="en-US" dirty="0"/>
              <a:t>this plant cell divides, each new cell will also have a copy of this inserted gene.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30</a:t>
            </a:fld>
            <a:endParaRPr lang="en-US" dirty="0"/>
          </a:p>
        </p:txBody>
      </p:sp>
      <p:pic>
        <p:nvPicPr>
          <p:cNvPr id="5" name="Picture 4"/>
          <p:cNvPicPr>
            <a:picLocks noChangeAspect="1"/>
          </p:cNvPicPr>
          <p:nvPr/>
        </p:nvPicPr>
        <p:blipFill>
          <a:blip r:embed="rId2"/>
          <a:stretch>
            <a:fillRect/>
          </a:stretch>
        </p:blipFill>
        <p:spPr>
          <a:xfrm>
            <a:off x="6492241" y="55807"/>
            <a:ext cx="2632230" cy="6719926"/>
          </a:xfrm>
          <a:prstGeom prst="rect">
            <a:avLst/>
          </a:prstGeom>
        </p:spPr>
      </p:pic>
      <p:sp>
        <p:nvSpPr>
          <p:cNvPr id="6" name="Rectangle 5"/>
          <p:cNvSpPr/>
          <p:nvPr/>
        </p:nvSpPr>
        <p:spPr>
          <a:xfrm>
            <a:off x="7859674" y="6629400"/>
            <a:ext cx="128432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slideplayer.com</a:t>
            </a:r>
            <a:endParaRPr lang="en-US" sz="800" i="1" dirty="0"/>
          </a:p>
        </p:txBody>
      </p:sp>
    </p:spTree>
    <p:extLst>
      <p:ext uri="{BB962C8B-B14F-4D97-AF65-F5344CB8AC3E}">
        <p14:creationId xmlns:p14="http://schemas.microsoft.com/office/powerpoint/2010/main" val="373029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Golden Rice</a:t>
            </a:r>
            <a:endParaRPr lang="en-US" dirty="0"/>
          </a:p>
        </p:txBody>
      </p:sp>
      <p:sp>
        <p:nvSpPr>
          <p:cNvPr id="3" name="Content Placeholder 2"/>
          <p:cNvSpPr>
            <a:spLocks noGrp="1"/>
          </p:cNvSpPr>
          <p:nvPr>
            <p:ph idx="1"/>
          </p:nvPr>
        </p:nvSpPr>
        <p:spPr/>
        <p:txBody>
          <a:bodyPr>
            <a:normAutofit fontScale="62500" lnSpcReduction="20000"/>
          </a:bodyPr>
          <a:lstStyle/>
          <a:p>
            <a:r>
              <a:rPr lang="en-US" i="1" dirty="0"/>
              <a:t>Agrobacterium</a:t>
            </a:r>
            <a:r>
              <a:rPr lang="en-US" dirty="0"/>
              <a:t> is most well-known for its role in the creation of Golden Rice. </a:t>
            </a:r>
            <a:endParaRPr lang="en-US" dirty="0" smtClean="0"/>
          </a:p>
          <a:p>
            <a:pPr lvl="1"/>
            <a:r>
              <a:rPr lang="en-US" u="sng" dirty="0" smtClean="0"/>
              <a:t>Golden </a:t>
            </a:r>
            <a:r>
              <a:rPr lang="en-US" u="sng" dirty="0"/>
              <a:t>Rice</a:t>
            </a:r>
            <a:r>
              <a:rPr lang="en-US" dirty="0"/>
              <a:t> is a transgenic species of rice that has had the genes for beta carotene added to its genome. </a:t>
            </a:r>
            <a:endParaRPr lang="en-US" dirty="0" smtClean="0"/>
          </a:p>
          <a:p>
            <a:pPr lvl="1"/>
            <a:r>
              <a:rPr lang="en-US" dirty="0" smtClean="0"/>
              <a:t>The </a:t>
            </a:r>
            <a:r>
              <a:rPr lang="en-US" u="sng" dirty="0"/>
              <a:t>beta carotene</a:t>
            </a:r>
            <a:r>
              <a:rPr lang="en-US" dirty="0"/>
              <a:t> protein is needed by the human body because it is converted into Vitamin A once it is consumed. </a:t>
            </a:r>
            <a:endParaRPr lang="en-US" dirty="0" smtClean="0"/>
          </a:p>
          <a:p>
            <a:r>
              <a:rPr lang="en-US" dirty="0" smtClean="0"/>
              <a:t>Vitamin </a:t>
            </a:r>
            <a:r>
              <a:rPr lang="en-US" dirty="0"/>
              <a:t>A deficiency is one of the most common nutritional problems in the world. </a:t>
            </a:r>
            <a:endParaRPr lang="en-US" dirty="0" smtClean="0"/>
          </a:p>
          <a:p>
            <a:pPr lvl="1"/>
            <a:r>
              <a:rPr lang="en-US" dirty="0" smtClean="0"/>
              <a:t>Vitamin </a:t>
            </a:r>
            <a:r>
              <a:rPr lang="en-US" dirty="0"/>
              <a:t>A is needed for vision and for the immune system, and a shortage of Vitamin A can lead to blindness and an increased susceptibility to infectious </a:t>
            </a:r>
            <a:r>
              <a:rPr lang="en-US" dirty="0" smtClean="0"/>
              <a:t>disease. </a:t>
            </a:r>
          </a:p>
          <a:p>
            <a:pPr lvl="1"/>
            <a:r>
              <a:rPr lang="en-US" dirty="0" smtClean="0"/>
              <a:t>Rice </a:t>
            </a:r>
            <a:r>
              <a:rPr lang="en-US" dirty="0"/>
              <a:t>is one of the most commonly consumed foods in the world; by adding the genes for beta carotene production to the rice plant, millions of cases of blindness and disease could be prevented.</a:t>
            </a:r>
          </a:p>
        </p:txBody>
      </p:sp>
      <p:sp>
        <p:nvSpPr>
          <p:cNvPr id="4" name="Slide Number Placeholder 3"/>
          <p:cNvSpPr>
            <a:spLocks noGrp="1"/>
          </p:cNvSpPr>
          <p:nvPr>
            <p:ph type="sldNum" sz="quarter" idx="12"/>
          </p:nvPr>
        </p:nvSpPr>
        <p:spPr/>
        <p:txBody>
          <a:bodyPr/>
          <a:lstStyle/>
          <a:p>
            <a:fld id="{1BD28585-AFFA-49D3-A962-E9B7AEF756B3}" type="slidenum">
              <a:rPr lang="en-US" smtClean="0"/>
              <a:t>31</a:t>
            </a:fld>
            <a:endParaRPr lang="en-US" dirty="0"/>
          </a:p>
        </p:txBody>
      </p:sp>
    </p:spTree>
    <p:extLst>
      <p:ext uri="{BB962C8B-B14F-4D97-AF65-F5344CB8AC3E}">
        <p14:creationId xmlns:p14="http://schemas.microsoft.com/office/powerpoint/2010/main" val="3406138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Golden Rice</a:t>
            </a:r>
          </a:p>
        </p:txBody>
      </p:sp>
      <p:sp>
        <p:nvSpPr>
          <p:cNvPr id="3" name="Content Placeholder 2"/>
          <p:cNvSpPr>
            <a:spLocks noGrp="1"/>
          </p:cNvSpPr>
          <p:nvPr>
            <p:ph idx="1"/>
          </p:nvPr>
        </p:nvSpPr>
        <p:spPr/>
        <p:txBody>
          <a:bodyPr>
            <a:normAutofit fontScale="70000" lnSpcReduction="20000"/>
          </a:bodyPr>
          <a:lstStyle/>
          <a:p>
            <a:r>
              <a:rPr lang="en-US" dirty="0"/>
              <a:t>To create Golden Rice, scientists used restriction enzymes to remove the tumor-causing gene from </a:t>
            </a:r>
            <a:r>
              <a:rPr lang="en-US" i="1" dirty="0"/>
              <a:t>Agrobacterium’s</a:t>
            </a:r>
            <a:r>
              <a:rPr lang="en-US" dirty="0"/>
              <a:t> </a:t>
            </a:r>
            <a:r>
              <a:rPr lang="en-US" dirty="0" err="1"/>
              <a:t>Ti</a:t>
            </a:r>
            <a:r>
              <a:rPr lang="en-US" dirty="0"/>
              <a:t> Plasmid and replaced it with the gene for the production of beta carotene. </a:t>
            </a:r>
            <a:endParaRPr lang="en-US" dirty="0" smtClean="0"/>
          </a:p>
          <a:p>
            <a:pPr lvl="1"/>
            <a:r>
              <a:rPr lang="en-US" dirty="0" smtClean="0"/>
              <a:t>The </a:t>
            </a:r>
            <a:r>
              <a:rPr lang="en-US" dirty="0"/>
              <a:t>modified </a:t>
            </a:r>
            <a:r>
              <a:rPr lang="en-US" dirty="0" err="1"/>
              <a:t>Ti</a:t>
            </a:r>
            <a:r>
              <a:rPr lang="en-US" dirty="0"/>
              <a:t> Plasmid was then returned to the </a:t>
            </a:r>
            <a:r>
              <a:rPr lang="en-US" i="1" dirty="0" smtClean="0"/>
              <a:t>Agrobacterium</a:t>
            </a:r>
            <a:r>
              <a:rPr lang="en-US" dirty="0" smtClean="0"/>
              <a:t>.</a:t>
            </a:r>
          </a:p>
          <a:p>
            <a:pPr lvl="1"/>
            <a:r>
              <a:rPr lang="en-US" dirty="0" smtClean="0"/>
              <a:t>The modified </a:t>
            </a:r>
            <a:r>
              <a:rPr lang="en-US" i="1" dirty="0" smtClean="0"/>
              <a:t>Agrobacterium</a:t>
            </a:r>
            <a:r>
              <a:rPr lang="en-US" dirty="0"/>
              <a:t> </a:t>
            </a:r>
            <a:r>
              <a:rPr lang="en-US" dirty="0" smtClean="0"/>
              <a:t>then “infected” </a:t>
            </a:r>
            <a:r>
              <a:rPr lang="en-US" dirty="0"/>
              <a:t>the rice plant with the gene for producing the beta carotene protein. </a:t>
            </a:r>
            <a:endParaRPr lang="en-US" dirty="0" smtClean="0"/>
          </a:p>
          <a:p>
            <a:r>
              <a:rPr lang="en-US" dirty="0" smtClean="0"/>
              <a:t>Once </a:t>
            </a:r>
            <a:r>
              <a:rPr lang="en-US" dirty="0"/>
              <a:t>the gene for beta carotene was inserted into the rice plant’s genome, the rice plant’s cells produced the beta carotene proteins in the same manner it produced all other proteins. </a:t>
            </a:r>
            <a:endParaRPr lang="en-US" dirty="0" smtClean="0"/>
          </a:p>
          <a:p>
            <a:pPr lvl="1"/>
            <a:r>
              <a:rPr lang="en-US" dirty="0" smtClean="0"/>
              <a:t>Because </a:t>
            </a:r>
            <a:r>
              <a:rPr lang="en-US" dirty="0"/>
              <a:t>the beta carotene protein has a </a:t>
            </a:r>
            <a:r>
              <a:rPr lang="en-US" dirty="0" smtClean="0"/>
              <a:t/>
            </a:r>
            <a:br>
              <a:rPr lang="en-US" dirty="0" smtClean="0"/>
            </a:br>
            <a:r>
              <a:rPr lang="en-US" dirty="0" smtClean="0"/>
              <a:t>deep </a:t>
            </a:r>
            <a:r>
              <a:rPr lang="en-US" dirty="0"/>
              <a:t>reddish-yellow color, it also </a:t>
            </a:r>
            <a:r>
              <a:rPr lang="en-US" dirty="0" smtClean="0"/>
              <a:t>turned</a:t>
            </a:r>
            <a:br>
              <a:rPr lang="en-US" dirty="0" smtClean="0"/>
            </a:br>
            <a:r>
              <a:rPr lang="en-US" dirty="0" smtClean="0"/>
              <a:t> </a:t>
            </a:r>
            <a:r>
              <a:rPr lang="en-US" dirty="0"/>
              <a:t>the rice from white to a deep yellow, </a:t>
            </a:r>
            <a:r>
              <a:rPr lang="en-US" dirty="0" smtClean="0"/>
              <a:t/>
            </a:r>
            <a:br>
              <a:rPr lang="en-US" dirty="0" smtClean="0"/>
            </a:br>
            <a:r>
              <a:rPr lang="en-US" dirty="0" smtClean="0"/>
              <a:t>which </a:t>
            </a:r>
            <a:r>
              <a:rPr lang="en-US" dirty="0"/>
              <a:t>is why it is called Golden Rice.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32</a:t>
            </a:fld>
            <a:endParaRPr lang="en-US" dirty="0"/>
          </a:p>
        </p:txBody>
      </p:sp>
      <p:pic>
        <p:nvPicPr>
          <p:cNvPr id="8194" name="Picture 2" descr="http://media.npr.org/assets/img/2013/03/06/goldricecompare-3f668436a741ae7bbe24086ae89860b3998bf38f-s900-c85.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11239" y="4636878"/>
            <a:ext cx="2961495" cy="22211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64771" y="6642556"/>
            <a:ext cx="114646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www.npr.org</a:t>
            </a:r>
            <a:endParaRPr lang="en-US" sz="800" i="1" dirty="0"/>
          </a:p>
        </p:txBody>
      </p:sp>
    </p:spTree>
    <p:extLst>
      <p:ext uri="{BB962C8B-B14F-4D97-AF65-F5344CB8AC3E}">
        <p14:creationId xmlns:p14="http://schemas.microsoft.com/office/powerpoint/2010/main" val="26990269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35411" y="1710410"/>
            <a:ext cx="6983749" cy="1887950"/>
          </a:xfrm>
        </p:spPr>
        <p:txBody>
          <a:bodyPr>
            <a:normAutofit fontScale="90000"/>
          </a:bodyPr>
          <a:lstStyle/>
          <a:p>
            <a:r>
              <a:rPr lang="en-US" dirty="0" smtClean="0"/>
              <a:t>CRISPR-Cas9: Revolutionizing Genetic Engineering</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33</a:t>
            </a:fld>
            <a:endParaRPr lang="en-US" dirty="0"/>
          </a:p>
        </p:txBody>
      </p:sp>
      <p:pic>
        <p:nvPicPr>
          <p:cNvPr id="3" name="Picture 2"/>
          <p:cNvPicPr>
            <a:picLocks noChangeAspect="1"/>
          </p:cNvPicPr>
          <p:nvPr/>
        </p:nvPicPr>
        <p:blipFill>
          <a:blip r:embed="rId2"/>
          <a:stretch>
            <a:fillRect/>
          </a:stretch>
        </p:blipFill>
        <p:spPr>
          <a:xfrm>
            <a:off x="2569835" y="3562350"/>
            <a:ext cx="4914900" cy="3295650"/>
          </a:xfrm>
          <a:prstGeom prst="rect">
            <a:avLst/>
          </a:prstGeom>
        </p:spPr>
      </p:pic>
    </p:spTree>
    <p:extLst>
      <p:ext uri="{BB962C8B-B14F-4D97-AF65-F5344CB8AC3E}">
        <p14:creationId xmlns:p14="http://schemas.microsoft.com/office/powerpoint/2010/main" val="2421142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CRISPR-Cas9</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newest method of genetic modification is called </a:t>
            </a:r>
            <a:r>
              <a:rPr lang="en-US" u="sng" dirty="0" smtClean="0"/>
              <a:t>CRISPR-Cas9</a:t>
            </a:r>
            <a:r>
              <a:rPr lang="en-US" dirty="0" smtClean="0"/>
              <a:t> </a:t>
            </a:r>
            <a:r>
              <a:rPr lang="en-US" dirty="0"/>
              <a:t>(or just CRISPR). </a:t>
            </a:r>
            <a:endParaRPr lang="en-US" dirty="0" smtClean="0"/>
          </a:p>
          <a:p>
            <a:pPr lvl="1"/>
            <a:r>
              <a:rPr lang="en-US" dirty="0" smtClean="0"/>
              <a:t>CRISPR </a:t>
            </a:r>
            <a:r>
              <a:rPr lang="en-US" dirty="0"/>
              <a:t>was used successfully for genetic modification for the first time in 2012. </a:t>
            </a:r>
            <a:endParaRPr lang="en-US" dirty="0" smtClean="0"/>
          </a:p>
          <a:p>
            <a:pPr lvl="1"/>
            <a:r>
              <a:rPr lang="en-US" dirty="0" smtClean="0"/>
              <a:t>While </a:t>
            </a:r>
            <a:r>
              <a:rPr lang="en-US" dirty="0"/>
              <a:t>genetic modification would take months or even years with other methods, CRISPR allows for a genome to be modified in a matter of days. CRISPR has the potential to dramatically reduce the amount of time and money it takes to create a genetically modified organism (GMO). </a:t>
            </a:r>
          </a:p>
          <a:p>
            <a:r>
              <a:rPr lang="en-US" dirty="0"/>
              <a:t>CRISPR is actually a type of bacterial immune system that is used to identify if the bacterial cell is being attacked by a virus. </a:t>
            </a:r>
            <a:endParaRPr lang="en-US" dirty="0" smtClean="0"/>
          </a:p>
          <a:p>
            <a:pPr lvl="1"/>
            <a:r>
              <a:rPr lang="en-US" dirty="0" smtClean="0"/>
              <a:t>A </a:t>
            </a:r>
            <a:r>
              <a:rPr lang="en-US" u="sng" dirty="0"/>
              <a:t>CRISPR</a:t>
            </a:r>
            <a:r>
              <a:rPr lang="en-US" dirty="0"/>
              <a:t> is </a:t>
            </a:r>
            <a:r>
              <a:rPr lang="en-US" dirty="0" smtClean="0"/>
              <a:t>actually just </a:t>
            </a:r>
            <a:r>
              <a:rPr lang="en-US" dirty="0"/>
              <a:t>a short piece of DNA that is copied by a bacterial cell from the DNA of a virus.  </a:t>
            </a:r>
            <a:endParaRPr lang="en-US" dirty="0" smtClean="0"/>
          </a:p>
          <a:p>
            <a:pPr lvl="1"/>
            <a:r>
              <a:rPr lang="en-US" dirty="0" smtClean="0"/>
              <a:t>If </a:t>
            </a:r>
            <a:r>
              <a:rPr lang="en-US" dirty="0"/>
              <a:t>the bacterial cell detects that it is been injected with viral DNA or RNA, it will fight the virus using three distinct steps.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34</a:t>
            </a:fld>
            <a:endParaRPr lang="en-US" dirty="0"/>
          </a:p>
        </p:txBody>
      </p:sp>
    </p:spTree>
    <p:extLst>
      <p:ext uri="{BB962C8B-B14F-4D97-AF65-F5344CB8AC3E}">
        <p14:creationId xmlns:p14="http://schemas.microsoft.com/office/powerpoint/2010/main" val="2398644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CRISPR-Cas9</a:t>
            </a:r>
          </a:p>
        </p:txBody>
      </p:sp>
      <p:sp>
        <p:nvSpPr>
          <p:cNvPr id="3" name="Content Placeholder 2"/>
          <p:cNvSpPr>
            <a:spLocks noGrp="1"/>
          </p:cNvSpPr>
          <p:nvPr>
            <p:ph idx="1"/>
          </p:nvPr>
        </p:nvSpPr>
        <p:spPr>
          <a:xfrm>
            <a:off x="234434" y="942109"/>
            <a:ext cx="6572766" cy="5140035"/>
          </a:xfrm>
        </p:spPr>
        <p:txBody>
          <a:bodyPr>
            <a:normAutofit fontScale="62500" lnSpcReduction="20000"/>
          </a:bodyPr>
          <a:lstStyle/>
          <a:p>
            <a:r>
              <a:rPr lang="en-US" dirty="0"/>
              <a:t>The first step is called adaptation. </a:t>
            </a:r>
            <a:endParaRPr lang="en-US" dirty="0" smtClean="0"/>
          </a:p>
          <a:p>
            <a:pPr lvl="1"/>
            <a:r>
              <a:rPr lang="en-US" dirty="0" smtClean="0"/>
              <a:t>If </a:t>
            </a:r>
            <a:r>
              <a:rPr lang="en-US" dirty="0"/>
              <a:t>a virus injects its DNA into the bacterial cell, the bacterium will cut the DNA of the virus into short segments. </a:t>
            </a:r>
            <a:endParaRPr lang="en-US" dirty="0" smtClean="0"/>
          </a:p>
          <a:p>
            <a:pPr lvl="1"/>
            <a:r>
              <a:rPr lang="en-US" dirty="0" smtClean="0"/>
              <a:t>These </a:t>
            </a:r>
            <a:r>
              <a:rPr lang="en-US" dirty="0"/>
              <a:t>short segments of viral DNA are then inserted into the bacterial genome. </a:t>
            </a:r>
            <a:r>
              <a:rPr lang="en-US" dirty="0" smtClean="0"/>
              <a:t/>
            </a:r>
            <a:br>
              <a:rPr lang="en-US" dirty="0" smtClean="0"/>
            </a:br>
            <a:endParaRPr lang="en-US" dirty="0" smtClean="0"/>
          </a:p>
          <a:p>
            <a:r>
              <a:rPr lang="en-US" dirty="0" smtClean="0"/>
              <a:t>The </a:t>
            </a:r>
            <a:r>
              <a:rPr lang="en-US" dirty="0"/>
              <a:t>next step is the production of gRNA. </a:t>
            </a:r>
            <a:endParaRPr lang="en-US" dirty="0" smtClean="0"/>
          </a:p>
          <a:p>
            <a:pPr lvl="1"/>
            <a:r>
              <a:rPr lang="en-US" dirty="0" smtClean="0"/>
              <a:t>The </a:t>
            </a:r>
            <a:r>
              <a:rPr lang="en-US" dirty="0"/>
              <a:t>viral DNA that has been inserted into the bacterial genome will then undergo transcription (copying the DNA into single-stranded RNA by polymerase). </a:t>
            </a:r>
            <a:endParaRPr lang="en-US" dirty="0" smtClean="0"/>
          </a:p>
          <a:p>
            <a:pPr lvl="1"/>
            <a:r>
              <a:rPr lang="en-US" dirty="0" smtClean="0"/>
              <a:t>This </a:t>
            </a:r>
            <a:r>
              <a:rPr lang="en-US" dirty="0"/>
              <a:t>copied RNA will then be cut into small pieces (called </a:t>
            </a:r>
            <a:r>
              <a:rPr lang="en-US" u="sng" dirty="0"/>
              <a:t>gRNAs</a:t>
            </a:r>
            <a:r>
              <a:rPr lang="en-US" dirty="0"/>
              <a:t>, which is short for Guide RNAs). </a:t>
            </a:r>
          </a:p>
        </p:txBody>
      </p:sp>
      <p:sp>
        <p:nvSpPr>
          <p:cNvPr id="4" name="Slide Number Placeholder 3"/>
          <p:cNvSpPr>
            <a:spLocks noGrp="1"/>
          </p:cNvSpPr>
          <p:nvPr>
            <p:ph type="sldNum" sz="quarter" idx="12"/>
          </p:nvPr>
        </p:nvSpPr>
        <p:spPr/>
        <p:txBody>
          <a:bodyPr/>
          <a:lstStyle/>
          <a:p>
            <a:fld id="{1BD28585-AFFA-49D3-A962-E9B7AEF756B3}" type="slidenum">
              <a:rPr lang="en-US" smtClean="0"/>
              <a:t>35</a:t>
            </a:fld>
            <a:endParaRPr lang="en-US" dirty="0"/>
          </a:p>
        </p:txBody>
      </p:sp>
      <p:pic>
        <p:nvPicPr>
          <p:cNvPr id="5" name="Picture 4"/>
          <p:cNvPicPr>
            <a:picLocks noChangeAspect="1"/>
          </p:cNvPicPr>
          <p:nvPr/>
        </p:nvPicPr>
        <p:blipFill>
          <a:blip r:embed="rId2"/>
          <a:stretch>
            <a:fillRect/>
          </a:stretch>
        </p:blipFill>
        <p:spPr>
          <a:xfrm>
            <a:off x="6993591" y="-66013"/>
            <a:ext cx="2150409" cy="6924013"/>
          </a:xfrm>
          <a:prstGeom prst="rect">
            <a:avLst/>
          </a:prstGeom>
        </p:spPr>
      </p:pic>
    </p:spTree>
    <p:extLst>
      <p:ext uri="{BB962C8B-B14F-4D97-AF65-F5344CB8AC3E}">
        <p14:creationId xmlns:p14="http://schemas.microsoft.com/office/powerpoint/2010/main" val="2241936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CRISPR-Cas9</a:t>
            </a:r>
          </a:p>
        </p:txBody>
      </p:sp>
      <p:sp>
        <p:nvSpPr>
          <p:cNvPr id="3" name="Content Placeholder 2"/>
          <p:cNvSpPr>
            <a:spLocks noGrp="1"/>
          </p:cNvSpPr>
          <p:nvPr>
            <p:ph idx="1"/>
          </p:nvPr>
        </p:nvSpPr>
        <p:spPr/>
        <p:txBody>
          <a:bodyPr>
            <a:normAutofit fontScale="62500" lnSpcReduction="20000"/>
          </a:bodyPr>
          <a:lstStyle/>
          <a:p>
            <a:r>
              <a:rPr lang="en-US" dirty="0"/>
              <a:t>The third step is called targeting. </a:t>
            </a:r>
          </a:p>
          <a:p>
            <a:pPr lvl="1"/>
            <a:r>
              <a:rPr lang="en-US" dirty="0"/>
              <a:t>The gRNAs are read by a specialized restriction enzyme called Cas9. </a:t>
            </a:r>
          </a:p>
          <a:p>
            <a:pPr lvl="1"/>
            <a:r>
              <a:rPr lang="en-US" dirty="0"/>
              <a:t>Remember that restriction enzymes are like a chemical scissors for DNA, except that they only cut DNA at a specific sequence. </a:t>
            </a:r>
          </a:p>
          <a:p>
            <a:pPr lvl="1"/>
            <a:r>
              <a:rPr lang="en-US" dirty="0"/>
              <a:t>Cas9 reads the gRNAs to determine where to cut the viral DNA. </a:t>
            </a:r>
            <a:endParaRPr lang="en-US" dirty="0" smtClean="0"/>
          </a:p>
          <a:p>
            <a:r>
              <a:rPr lang="en-US" dirty="0"/>
              <a:t>Cas9 then cuts the viral DNA anytime it finds a sequence that matches one of the gRNA copies of the viral DNA that was inserted into the bacterial genome. </a:t>
            </a:r>
            <a:endParaRPr lang="en-US" dirty="0" smtClean="0"/>
          </a:p>
          <a:p>
            <a:pPr lvl="1"/>
            <a:r>
              <a:rPr lang="en-US" dirty="0" smtClean="0"/>
              <a:t>This </a:t>
            </a:r>
            <a:r>
              <a:rPr lang="en-US" dirty="0"/>
              <a:t>cuts out pieces of the viral DNA which creates frameshift mutations. </a:t>
            </a:r>
            <a:endParaRPr lang="en-US" dirty="0" smtClean="0"/>
          </a:p>
          <a:p>
            <a:pPr lvl="1"/>
            <a:r>
              <a:rPr lang="en-US" dirty="0" smtClean="0"/>
              <a:t>These </a:t>
            </a:r>
            <a:r>
              <a:rPr lang="en-US" dirty="0"/>
              <a:t>frameshift mutations prevent the transcription and translation of that DNA into proteins. </a:t>
            </a:r>
            <a:endParaRPr lang="en-US" dirty="0" smtClean="0"/>
          </a:p>
          <a:p>
            <a:pPr lvl="1"/>
            <a:r>
              <a:rPr lang="en-US" dirty="0" smtClean="0"/>
              <a:t>This </a:t>
            </a:r>
            <a:r>
              <a:rPr lang="en-US" dirty="0"/>
              <a:t>prevents the bacterial cell from being infected by the virus, giving that bacterium immunity from that virus. </a:t>
            </a:r>
          </a:p>
          <a:p>
            <a:endParaRPr lang="en-US" dirty="0"/>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36</a:t>
            </a:fld>
            <a:endParaRPr lang="en-US" dirty="0"/>
          </a:p>
        </p:txBody>
      </p:sp>
    </p:spTree>
    <p:extLst>
      <p:ext uri="{BB962C8B-B14F-4D97-AF65-F5344CB8AC3E}">
        <p14:creationId xmlns:p14="http://schemas.microsoft.com/office/powerpoint/2010/main" val="3882286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CRISPR-Cas9</a:t>
            </a:r>
          </a:p>
        </p:txBody>
      </p:sp>
      <p:sp>
        <p:nvSpPr>
          <p:cNvPr id="3" name="Content Placeholder 2"/>
          <p:cNvSpPr>
            <a:spLocks noGrp="1"/>
          </p:cNvSpPr>
          <p:nvPr>
            <p:ph idx="1"/>
          </p:nvPr>
        </p:nvSpPr>
        <p:spPr/>
        <p:txBody>
          <a:bodyPr>
            <a:normAutofit fontScale="62500" lnSpcReduction="20000"/>
          </a:bodyPr>
          <a:lstStyle/>
          <a:p>
            <a:r>
              <a:rPr lang="en-US" dirty="0"/>
              <a:t>The original discovery of CRISPR occurred during the study of the bacteria that are used to produce cheese and yogurt. </a:t>
            </a:r>
            <a:endParaRPr lang="en-US" dirty="0" smtClean="0"/>
          </a:p>
          <a:p>
            <a:pPr lvl="1"/>
            <a:r>
              <a:rPr lang="en-US" dirty="0" smtClean="0"/>
              <a:t>If </a:t>
            </a:r>
            <a:r>
              <a:rPr lang="en-US" dirty="0"/>
              <a:t>the bacteria that are used for the production of dairy products are infected by a virus, it can damage the quality of the cheese or yogurt. </a:t>
            </a:r>
            <a:endParaRPr lang="en-US" dirty="0" smtClean="0"/>
          </a:p>
          <a:p>
            <a:pPr lvl="1"/>
            <a:r>
              <a:rPr lang="en-US" dirty="0" smtClean="0"/>
              <a:t>Scientists </a:t>
            </a:r>
            <a:r>
              <a:rPr lang="en-US" dirty="0"/>
              <a:t>realized that some bacteria were immune to these viruses and later determined that these particular bacteria have the CRISPR mechanism that prevented them from being infected. </a:t>
            </a:r>
          </a:p>
          <a:p>
            <a:r>
              <a:rPr lang="en-US" dirty="0"/>
              <a:t>CRISPR is a natural mechanism through which a bacterial cell can </a:t>
            </a:r>
            <a:r>
              <a:rPr lang="en-US" dirty="0" smtClean="0"/>
              <a:t>genetically modify itself by inserting </a:t>
            </a:r>
            <a:r>
              <a:rPr lang="en-US" dirty="0"/>
              <a:t>DNA into its own genome in order to create ‘guides’ for restriction enzymes to cut up the viral DNA. </a:t>
            </a:r>
            <a:endParaRPr lang="en-US" dirty="0" smtClean="0"/>
          </a:p>
          <a:p>
            <a:pPr lvl="1"/>
            <a:r>
              <a:rPr lang="en-US" dirty="0" smtClean="0"/>
              <a:t>Because it is another form of natural genetic modification, CRISPR can be used </a:t>
            </a:r>
            <a:r>
              <a:rPr lang="en-US" dirty="0"/>
              <a:t>to edit the genomes of not just bacteria but also human cells, yeast, mice and rats, many common crops, pigs, and more. </a:t>
            </a:r>
            <a:endParaRPr lang="en-US" dirty="0" smtClean="0"/>
          </a:p>
          <a:p>
            <a:pPr lvl="1"/>
            <a:r>
              <a:rPr lang="en-US" dirty="0"/>
              <a:t>CRISPR can be most easily used for gene silencing, in which a gene is prevented from being expressed as a protein. </a:t>
            </a:r>
          </a:p>
        </p:txBody>
      </p:sp>
      <p:sp>
        <p:nvSpPr>
          <p:cNvPr id="4" name="Slide Number Placeholder 3"/>
          <p:cNvSpPr>
            <a:spLocks noGrp="1"/>
          </p:cNvSpPr>
          <p:nvPr>
            <p:ph type="sldNum" sz="quarter" idx="12"/>
          </p:nvPr>
        </p:nvSpPr>
        <p:spPr/>
        <p:txBody>
          <a:bodyPr/>
          <a:lstStyle/>
          <a:p>
            <a:fld id="{1BD28585-AFFA-49D3-A962-E9B7AEF756B3}" type="slidenum">
              <a:rPr lang="en-US" smtClean="0"/>
              <a:t>37</a:t>
            </a:fld>
            <a:endParaRPr lang="en-US" dirty="0"/>
          </a:p>
        </p:txBody>
      </p:sp>
    </p:spTree>
    <p:extLst>
      <p:ext uri="{BB962C8B-B14F-4D97-AF65-F5344CB8AC3E}">
        <p14:creationId xmlns:p14="http://schemas.microsoft.com/office/powerpoint/2010/main" val="2145946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CRISPR-Cas9</a:t>
            </a:r>
          </a:p>
        </p:txBody>
      </p:sp>
      <p:sp>
        <p:nvSpPr>
          <p:cNvPr id="3" name="Content Placeholder 2"/>
          <p:cNvSpPr>
            <a:spLocks noGrp="1"/>
          </p:cNvSpPr>
          <p:nvPr>
            <p:ph idx="1"/>
          </p:nvPr>
        </p:nvSpPr>
        <p:spPr/>
        <p:txBody>
          <a:bodyPr>
            <a:normAutofit fontScale="62500" lnSpcReduction="20000"/>
          </a:bodyPr>
          <a:lstStyle/>
          <a:p>
            <a:r>
              <a:rPr lang="en-US" dirty="0"/>
              <a:t>By silencing (or ‘knocking out’) a specific gene, scientists can better learn its function by determining what cellular functions do not occur when that gene is eliminated. </a:t>
            </a:r>
            <a:endParaRPr lang="en-US" dirty="0" smtClean="0"/>
          </a:p>
          <a:p>
            <a:pPr lvl="1"/>
            <a:r>
              <a:rPr lang="en-US" dirty="0" smtClean="0"/>
              <a:t>Scientists </a:t>
            </a:r>
            <a:r>
              <a:rPr lang="en-US" dirty="0"/>
              <a:t>just have to create an RNA copy of the gene that they wish to eliminate and the CRISPR mechanism can be used to </a:t>
            </a:r>
            <a:r>
              <a:rPr lang="en-US" dirty="0" smtClean="0"/>
              <a:t>create gRNA that can be used for removing  </a:t>
            </a:r>
            <a:r>
              <a:rPr lang="en-US" dirty="0"/>
              <a:t>that gene </a:t>
            </a:r>
            <a:r>
              <a:rPr lang="en-US" dirty="0" smtClean="0"/>
              <a:t>in order to </a:t>
            </a:r>
            <a:r>
              <a:rPr lang="en-US" dirty="0"/>
              <a:t>learn its function. </a:t>
            </a:r>
          </a:p>
          <a:p>
            <a:r>
              <a:rPr lang="en-US" dirty="0"/>
              <a:t>Gene silencing could also be used to create new type of “smart drugs” that only attack the disease-causing bacteria or viruses based on genes specific to those pathogens (the </a:t>
            </a:r>
            <a:r>
              <a:rPr lang="en-US" dirty="0" smtClean="0"/>
              <a:t>disease-causing </a:t>
            </a:r>
            <a:r>
              <a:rPr lang="en-US" dirty="0"/>
              <a:t>organism). </a:t>
            </a:r>
            <a:endParaRPr lang="en-US" dirty="0" smtClean="0"/>
          </a:p>
          <a:p>
            <a:pPr lvl="1"/>
            <a:r>
              <a:rPr lang="en-US" dirty="0" smtClean="0"/>
              <a:t>Currently</a:t>
            </a:r>
            <a:r>
              <a:rPr lang="en-US" dirty="0"/>
              <a:t>, if someone takes an antibiotic for a bacterial disease, that treatment will kill both the harmful and the helpful bacteria. </a:t>
            </a:r>
            <a:endParaRPr lang="en-US" dirty="0" smtClean="0"/>
          </a:p>
          <a:p>
            <a:pPr lvl="1"/>
            <a:r>
              <a:rPr lang="en-US" dirty="0" smtClean="0"/>
              <a:t>Those </a:t>
            </a:r>
            <a:r>
              <a:rPr lang="en-US" dirty="0"/>
              <a:t>antibiotics can also be used only for bacterial infections; viruses are unaffected by antibiotics. </a:t>
            </a:r>
          </a:p>
        </p:txBody>
      </p:sp>
      <p:sp>
        <p:nvSpPr>
          <p:cNvPr id="4" name="Slide Number Placeholder 3"/>
          <p:cNvSpPr>
            <a:spLocks noGrp="1"/>
          </p:cNvSpPr>
          <p:nvPr>
            <p:ph type="sldNum" sz="quarter" idx="12"/>
          </p:nvPr>
        </p:nvSpPr>
        <p:spPr/>
        <p:txBody>
          <a:bodyPr/>
          <a:lstStyle/>
          <a:p>
            <a:fld id="{1BD28585-AFFA-49D3-A962-E9B7AEF756B3}" type="slidenum">
              <a:rPr lang="en-US" smtClean="0"/>
              <a:t>38</a:t>
            </a:fld>
            <a:endParaRPr lang="en-US" dirty="0"/>
          </a:p>
        </p:txBody>
      </p:sp>
    </p:spTree>
    <p:extLst>
      <p:ext uri="{BB962C8B-B14F-4D97-AF65-F5344CB8AC3E}">
        <p14:creationId xmlns:p14="http://schemas.microsoft.com/office/powerpoint/2010/main" val="7096559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a:t>
            </a:r>
            <a:endParaRPr lang="en-US" dirty="0"/>
          </a:p>
        </p:txBody>
      </p:sp>
      <p:sp>
        <p:nvSpPr>
          <p:cNvPr id="3" name="Content Placeholder 2"/>
          <p:cNvSpPr>
            <a:spLocks noGrp="1"/>
          </p:cNvSpPr>
          <p:nvPr>
            <p:ph idx="1"/>
          </p:nvPr>
        </p:nvSpPr>
        <p:spPr>
          <a:xfrm>
            <a:off x="234434" y="942109"/>
            <a:ext cx="8771021" cy="5478326"/>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By determining which DNA sequences are specific to the harmful bacteria or virus, CRISPR could cut up the DNA of this bacteria to cause frameshift mutations and prevent it from producing the proteins that it uses to attack animals or plants when causing an infection or disease. </a:t>
            </a:r>
          </a:p>
          <a:p>
            <a:pPr lvl="1"/>
            <a:r>
              <a:rPr lang="en-US" dirty="0"/>
              <a:t>In fact, CRISPR was used in an experiment in July of 2014 to </a:t>
            </a:r>
            <a:r>
              <a:rPr lang="en-US" dirty="0" smtClean="0"/>
              <a:t>eliminate the </a:t>
            </a:r>
            <a:r>
              <a:rPr lang="en-US" dirty="0"/>
              <a:t>HIV virus DNA from infected white blood cells.  </a:t>
            </a:r>
            <a:endParaRPr lang="en-US" dirty="0" smtClean="0"/>
          </a:p>
          <a:p>
            <a:pPr lvl="1"/>
            <a:r>
              <a:rPr lang="en-US" dirty="0" smtClean="0"/>
              <a:t>The </a:t>
            </a:r>
            <a:r>
              <a:rPr lang="en-US" u="sng" dirty="0"/>
              <a:t>HIV virus</a:t>
            </a:r>
            <a:r>
              <a:rPr lang="en-US" dirty="0"/>
              <a:t> attacks the body by inserting its genes into the genome of white blood cells. </a:t>
            </a:r>
            <a:r>
              <a:rPr lang="en-US" dirty="0" smtClean="0"/>
              <a:t>This </a:t>
            </a:r>
            <a:r>
              <a:rPr lang="en-US" dirty="0"/>
              <a:t>causes these cells to produce more HIV viruses, which stops the function of the white blood cells and makes the people who are infected very susceptible </a:t>
            </a:r>
            <a:r>
              <a:rPr lang="en-US" dirty="0" smtClean="0"/>
              <a:t>to other </a:t>
            </a:r>
            <a:r>
              <a:rPr lang="en-US" dirty="0"/>
              <a:t>infections. </a:t>
            </a:r>
            <a:endParaRPr lang="en-US" dirty="0" smtClean="0"/>
          </a:p>
          <a:p>
            <a:r>
              <a:rPr lang="en-US" dirty="0" smtClean="0"/>
              <a:t>If </a:t>
            </a:r>
            <a:r>
              <a:rPr lang="en-US" dirty="0"/>
              <a:t>the HIV infection worsens and your white blood cell levels become too low, a person can acquire </a:t>
            </a:r>
            <a:r>
              <a:rPr lang="en-US" u="sng" dirty="0"/>
              <a:t>AIDS</a:t>
            </a:r>
            <a:r>
              <a:rPr lang="en-US" dirty="0"/>
              <a:t>, a condition in which their bodies cannot fight infection. </a:t>
            </a:r>
            <a:endParaRPr lang="en-US" dirty="0" smtClean="0"/>
          </a:p>
          <a:p>
            <a:pPr lvl="1"/>
            <a:r>
              <a:rPr lang="en-US" dirty="0" smtClean="0"/>
              <a:t>A </a:t>
            </a:r>
            <a:r>
              <a:rPr lang="en-US" dirty="0"/>
              <a:t>person with HIV-AIDS typically die after about 3 years. </a:t>
            </a:r>
            <a:endParaRPr lang="en-US" dirty="0" smtClean="0"/>
          </a:p>
          <a:p>
            <a:pPr lvl="1"/>
            <a:r>
              <a:rPr lang="en-US" dirty="0" smtClean="0"/>
              <a:t>Since </a:t>
            </a:r>
            <a:r>
              <a:rPr lang="en-US" dirty="0"/>
              <a:t>it was discovered in the 1980s, HIV-AIDS has taken the lives of more than 25 million people.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39</a:t>
            </a:fld>
            <a:endParaRPr lang="en-US" dirty="0"/>
          </a:p>
        </p:txBody>
      </p:sp>
    </p:spTree>
    <p:extLst>
      <p:ext uri="{BB962C8B-B14F-4D97-AF65-F5344CB8AC3E}">
        <p14:creationId xmlns:p14="http://schemas.microsoft.com/office/powerpoint/2010/main" val="390871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Bt</a:t>
            </a:r>
            <a:r>
              <a:rPr lang="en-US" dirty="0" smtClean="0"/>
              <a:t> Corn</a:t>
            </a:r>
            <a:endParaRPr lang="en-US" dirty="0"/>
          </a:p>
        </p:txBody>
      </p:sp>
      <p:sp>
        <p:nvSpPr>
          <p:cNvPr id="3" name="Content Placeholder 2"/>
          <p:cNvSpPr>
            <a:spLocks noGrp="1"/>
          </p:cNvSpPr>
          <p:nvPr>
            <p:ph idx="1"/>
          </p:nvPr>
        </p:nvSpPr>
        <p:spPr>
          <a:xfrm>
            <a:off x="234435" y="942109"/>
            <a:ext cx="6578640" cy="5140035"/>
          </a:xfrm>
        </p:spPr>
        <p:txBody>
          <a:bodyPr>
            <a:normAutofit fontScale="70000" lnSpcReduction="20000"/>
          </a:bodyPr>
          <a:lstStyle/>
          <a:p>
            <a:r>
              <a:rPr lang="en-US" u="sng" dirty="0" err="1"/>
              <a:t>Bt</a:t>
            </a:r>
            <a:r>
              <a:rPr lang="en-US" u="sng" dirty="0"/>
              <a:t> Corn</a:t>
            </a:r>
            <a:r>
              <a:rPr lang="en-US" dirty="0"/>
              <a:t> is a kind of corn that produces its own pesticide to fight insects that consume the corn. </a:t>
            </a:r>
            <a:endParaRPr lang="en-US" dirty="0" smtClean="0"/>
          </a:p>
          <a:p>
            <a:pPr lvl="1"/>
            <a:r>
              <a:rPr lang="en-US" dirty="0" smtClean="0"/>
              <a:t>It </a:t>
            </a:r>
            <a:r>
              <a:rPr lang="en-US" dirty="0"/>
              <a:t>is able to do this because it has a gene to produce a </a:t>
            </a:r>
            <a:r>
              <a:rPr lang="en-US" dirty="0" smtClean="0"/>
              <a:t>protein </a:t>
            </a:r>
            <a:r>
              <a:rPr lang="en-US" u="sng" dirty="0" smtClean="0"/>
              <a:t>pesticide</a:t>
            </a:r>
            <a:r>
              <a:rPr lang="en-US" dirty="0" smtClean="0"/>
              <a:t> (a substance that fights harmful insects or other pests). </a:t>
            </a:r>
          </a:p>
          <a:p>
            <a:r>
              <a:rPr lang="en-US" dirty="0" smtClean="0"/>
              <a:t>This insect-fighting protein </a:t>
            </a:r>
            <a:r>
              <a:rPr lang="en-US" dirty="0"/>
              <a:t>is naturally produced by a kind of bacteria called </a:t>
            </a:r>
            <a:r>
              <a:rPr lang="en-US" i="1" u="sng" dirty="0"/>
              <a:t>Bacillus </a:t>
            </a:r>
            <a:r>
              <a:rPr lang="en-US" i="1" u="sng" dirty="0" err="1"/>
              <a:t>thuringiensis</a:t>
            </a:r>
            <a:r>
              <a:rPr lang="en-US" dirty="0"/>
              <a:t> (or </a:t>
            </a:r>
            <a:r>
              <a:rPr lang="en-US" dirty="0" err="1"/>
              <a:t>Bt</a:t>
            </a:r>
            <a:r>
              <a:rPr lang="en-US" dirty="0"/>
              <a:t> for short). </a:t>
            </a:r>
            <a:endParaRPr lang="en-US" dirty="0" smtClean="0"/>
          </a:p>
          <a:p>
            <a:pPr lvl="1"/>
            <a:r>
              <a:rPr lang="en-US" dirty="0" smtClean="0"/>
              <a:t>The </a:t>
            </a:r>
            <a:r>
              <a:rPr lang="en-US" dirty="0"/>
              <a:t>toxic protein produced by the bacteria paralyzes the gut of some insects, causing them to starve to </a:t>
            </a:r>
            <a:r>
              <a:rPr lang="en-US" dirty="0" smtClean="0"/>
              <a:t>death.</a:t>
            </a:r>
          </a:p>
          <a:p>
            <a:pPr lvl="1"/>
            <a:r>
              <a:rPr lang="en-US" dirty="0" smtClean="0"/>
              <a:t>However</a:t>
            </a:r>
            <a:r>
              <a:rPr lang="en-US" dirty="0"/>
              <a:t>, for animals like cows and humans, this protein is denatured and inactivated by stomach </a:t>
            </a:r>
            <a:r>
              <a:rPr lang="en-US" dirty="0" smtClean="0"/>
              <a:t>acid</a:t>
            </a:r>
            <a:r>
              <a:rPr lang="en-US" dirty="0"/>
              <a:t>.</a:t>
            </a:r>
            <a:r>
              <a:rPr lang="en-US" dirty="0" smtClean="0"/>
              <a:t> </a:t>
            </a:r>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4</a:t>
            </a:fld>
            <a:endParaRPr lang="en-US" dirty="0"/>
          </a:p>
        </p:txBody>
      </p:sp>
      <p:pic>
        <p:nvPicPr>
          <p:cNvPr id="5" name="Picture 4"/>
          <p:cNvPicPr>
            <a:picLocks noChangeAspect="1"/>
          </p:cNvPicPr>
          <p:nvPr/>
        </p:nvPicPr>
        <p:blipFill>
          <a:blip r:embed="rId2"/>
          <a:stretch>
            <a:fillRect/>
          </a:stretch>
        </p:blipFill>
        <p:spPr>
          <a:xfrm>
            <a:off x="6813074" y="960090"/>
            <a:ext cx="2330926" cy="5291200"/>
          </a:xfrm>
          <a:prstGeom prst="rect">
            <a:avLst/>
          </a:prstGeom>
        </p:spPr>
      </p:pic>
    </p:spTree>
    <p:extLst>
      <p:ext uri="{BB962C8B-B14F-4D97-AF65-F5344CB8AC3E}">
        <p14:creationId xmlns:p14="http://schemas.microsoft.com/office/powerpoint/2010/main" val="32287668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HIV-AIDS</a:t>
            </a:r>
            <a:endParaRPr lang="en-US" dirty="0"/>
          </a:p>
        </p:txBody>
      </p:sp>
      <p:sp>
        <p:nvSpPr>
          <p:cNvPr id="3" name="Content Placeholder 2"/>
          <p:cNvSpPr>
            <a:spLocks noGrp="1"/>
          </p:cNvSpPr>
          <p:nvPr>
            <p:ph idx="1"/>
          </p:nvPr>
        </p:nvSpPr>
        <p:spPr>
          <a:xfrm>
            <a:off x="234434" y="803562"/>
            <a:ext cx="8771021" cy="5771409"/>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r>
              <a:rPr lang="en-US" dirty="0"/>
              <a:t>In the 2014 experiment, scientists </a:t>
            </a:r>
            <a:r>
              <a:rPr lang="en-US" dirty="0" smtClean="0"/>
              <a:t>found </a:t>
            </a:r>
            <a:r>
              <a:rPr lang="en-US" dirty="0"/>
              <a:t>sequences of DNA that were specific to HIV and were vital to the function of this virus. </a:t>
            </a:r>
            <a:endParaRPr lang="en-US" dirty="0" smtClean="0"/>
          </a:p>
          <a:p>
            <a:pPr lvl="1"/>
            <a:r>
              <a:rPr lang="en-US" dirty="0" smtClean="0"/>
              <a:t>Scientists </a:t>
            </a:r>
            <a:r>
              <a:rPr lang="en-US" dirty="0"/>
              <a:t>used these sections of </a:t>
            </a:r>
            <a:r>
              <a:rPr lang="en-US" dirty="0" smtClean="0"/>
              <a:t>viral </a:t>
            </a:r>
            <a:r>
              <a:rPr lang="en-US" dirty="0"/>
              <a:t>DNA </a:t>
            </a:r>
            <a:r>
              <a:rPr lang="en-US" dirty="0" smtClean="0"/>
              <a:t>to </a:t>
            </a:r>
            <a:r>
              <a:rPr lang="en-US" dirty="0"/>
              <a:t>create the gRNAs that guided the Cas9 restriction enzymes. </a:t>
            </a:r>
            <a:endParaRPr lang="en-US" dirty="0" smtClean="0"/>
          </a:p>
          <a:p>
            <a:pPr lvl="1"/>
            <a:r>
              <a:rPr lang="en-US" dirty="0" smtClean="0"/>
              <a:t>The </a:t>
            </a:r>
            <a:r>
              <a:rPr lang="en-US" dirty="0"/>
              <a:t>Cas9 restriction enzymes would then use the gRNA to cut up the viral DNA that had been inserted into the white blood cell genome. </a:t>
            </a:r>
            <a:endParaRPr lang="en-US" dirty="0" smtClean="0"/>
          </a:p>
          <a:p>
            <a:pPr lvl="1"/>
            <a:r>
              <a:rPr lang="en-US" dirty="0" smtClean="0"/>
              <a:t>Using </a:t>
            </a:r>
            <a:r>
              <a:rPr lang="en-US" dirty="0"/>
              <a:t>CRISPR, scientists were able to completely eliminate the HIV DNA from the genome of the infected white blood cells. </a:t>
            </a:r>
            <a:endParaRPr lang="en-US" dirty="0" smtClean="0"/>
          </a:p>
          <a:p>
            <a:r>
              <a:rPr lang="en-US" dirty="0"/>
              <a:t>In addition to gene silencing, CRISPR can also be used for gene </a:t>
            </a:r>
            <a:r>
              <a:rPr lang="en-US" dirty="0" smtClean="0"/>
              <a:t>editing to </a:t>
            </a:r>
            <a:r>
              <a:rPr lang="en-US" dirty="0"/>
              <a:t>replace a mutated gene with a “corrected” version of that same gene in order to treat and cure genetic diseases. </a:t>
            </a:r>
          </a:p>
          <a:p>
            <a:pPr lvl="1"/>
            <a:r>
              <a:rPr lang="en-US" dirty="0"/>
              <a:t>By using the Cas9 restriction enzyme to create a cut in the DNA where the gene should be inserted, scientists can take advantage of a cell’s own DNA repair mechanisms to incorporate new DNA into the chromosome of that cell. </a:t>
            </a:r>
          </a:p>
          <a:p>
            <a:pPr lvl="1"/>
            <a:r>
              <a:rPr lang="en-US" dirty="0"/>
              <a:t>This would enable that cell to produce new proteins using the newly-added DNA. </a:t>
            </a:r>
          </a:p>
        </p:txBody>
      </p:sp>
      <p:sp>
        <p:nvSpPr>
          <p:cNvPr id="4" name="Slide Number Placeholder 3"/>
          <p:cNvSpPr>
            <a:spLocks noGrp="1"/>
          </p:cNvSpPr>
          <p:nvPr>
            <p:ph type="sldNum" sz="quarter" idx="12"/>
          </p:nvPr>
        </p:nvSpPr>
        <p:spPr/>
        <p:txBody>
          <a:bodyPr/>
          <a:lstStyle/>
          <a:p>
            <a:fld id="{1BD28585-AFFA-49D3-A962-E9B7AEF756B3}" type="slidenum">
              <a:rPr lang="en-US" smtClean="0"/>
              <a:t>40</a:t>
            </a:fld>
            <a:endParaRPr lang="en-US" dirty="0"/>
          </a:p>
        </p:txBody>
      </p:sp>
    </p:spTree>
    <p:extLst>
      <p:ext uri="{BB962C8B-B14F-4D97-AF65-F5344CB8AC3E}">
        <p14:creationId xmlns:p14="http://schemas.microsoft.com/office/powerpoint/2010/main" val="59518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Bt</a:t>
            </a:r>
            <a:r>
              <a:rPr lang="en-US" dirty="0" smtClean="0"/>
              <a:t> Corn</a:t>
            </a:r>
            <a:endParaRPr lang="en-US" dirty="0"/>
          </a:p>
        </p:txBody>
      </p:sp>
      <p:sp>
        <p:nvSpPr>
          <p:cNvPr id="3" name="Content Placeholder 2"/>
          <p:cNvSpPr>
            <a:spLocks noGrp="1"/>
          </p:cNvSpPr>
          <p:nvPr>
            <p:ph idx="1"/>
          </p:nvPr>
        </p:nvSpPr>
        <p:spPr>
          <a:xfrm>
            <a:off x="234435" y="942109"/>
            <a:ext cx="5373885" cy="5140035"/>
          </a:xfrm>
        </p:spPr>
        <p:txBody>
          <a:bodyPr>
            <a:normAutofit fontScale="62500" lnSpcReduction="20000"/>
          </a:bodyPr>
          <a:lstStyle/>
          <a:p>
            <a:r>
              <a:rPr lang="en-US" dirty="0"/>
              <a:t>Scientists were able to move the gene for this protein from the bacterial genome and insert it into the corn genome. </a:t>
            </a:r>
            <a:endParaRPr lang="en-US" dirty="0" smtClean="0"/>
          </a:p>
          <a:p>
            <a:pPr lvl="1"/>
            <a:r>
              <a:rPr lang="en-US" dirty="0" smtClean="0"/>
              <a:t>If </a:t>
            </a:r>
            <a:r>
              <a:rPr lang="en-US" dirty="0"/>
              <a:t>an insect eats the corn, the corn’s cells will contain this </a:t>
            </a:r>
            <a:r>
              <a:rPr lang="en-US" dirty="0" smtClean="0"/>
              <a:t>protein </a:t>
            </a:r>
            <a:r>
              <a:rPr lang="en-US" dirty="0"/>
              <a:t>and will kill the pests. </a:t>
            </a:r>
            <a:endParaRPr lang="en-US" dirty="0" smtClean="0"/>
          </a:p>
          <a:p>
            <a:pPr lvl="1"/>
            <a:r>
              <a:rPr lang="en-US" dirty="0" smtClean="0"/>
              <a:t>Insects </a:t>
            </a:r>
            <a:r>
              <a:rPr lang="en-US" dirty="0"/>
              <a:t>that do not eat the corn will be unharmed and unaffected. </a:t>
            </a:r>
            <a:endParaRPr lang="en-US" dirty="0" smtClean="0"/>
          </a:p>
          <a:p>
            <a:pPr lvl="1"/>
            <a:r>
              <a:rPr lang="en-US" dirty="0" smtClean="0"/>
              <a:t>This </a:t>
            </a:r>
            <a:r>
              <a:rPr lang="en-US" dirty="0"/>
              <a:t>means that a farmer who grows </a:t>
            </a:r>
            <a:r>
              <a:rPr lang="en-US" dirty="0" err="1"/>
              <a:t>Bt</a:t>
            </a:r>
            <a:r>
              <a:rPr lang="en-US" dirty="0"/>
              <a:t> corn can spend less money on insecticide, and beneficial insects in that field will not be harmed like they would if a farmer sprayed the field with a chemical insecticide that kills both beneficial and harmful insects alike.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5</a:t>
            </a:fld>
            <a:endParaRPr lang="en-US" dirty="0"/>
          </a:p>
        </p:txBody>
      </p:sp>
      <p:sp>
        <p:nvSpPr>
          <p:cNvPr id="6" name="Rectangle 5"/>
          <p:cNvSpPr/>
          <p:nvPr/>
        </p:nvSpPr>
        <p:spPr>
          <a:xfrm>
            <a:off x="7802882" y="5949826"/>
            <a:ext cx="120257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www.vox.com</a:t>
            </a:r>
            <a:endParaRPr lang="en-US" sz="800" i="1" dirty="0"/>
          </a:p>
        </p:txBody>
      </p:sp>
      <p:pic>
        <p:nvPicPr>
          <p:cNvPr id="8" name="Picture 7"/>
          <p:cNvPicPr>
            <a:picLocks noChangeAspect="1"/>
          </p:cNvPicPr>
          <p:nvPr/>
        </p:nvPicPr>
        <p:blipFill>
          <a:blip r:embed="rId3"/>
          <a:stretch>
            <a:fillRect/>
          </a:stretch>
        </p:blipFill>
        <p:spPr>
          <a:xfrm>
            <a:off x="5608320" y="1155818"/>
            <a:ext cx="3688400" cy="4712616"/>
          </a:xfrm>
          <a:prstGeom prst="rect">
            <a:avLst/>
          </a:prstGeom>
        </p:spPr>
      </p:pic>
    </p:spTree>
    <p:extLst>
      <p:ext uri="{BB962C8B-B14F-4D97-AF65-F5344CB8AC3E}">
        <p14:creationId xmlns:p14="http://schemas.microsoft.com/office/powerpoint/2010/main" val="4000187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Universality of DNA</a:t>
            </a:r>
            <a:endParaRPr lang="en-US" dirty="0"/>
          </a:p>
        </p:txBody>
      </p:sp>
      <p:sp>
        <p:nvSpPr>
          <p:cNvPr id="3" name="Content Placeholder 2"/>
          <p:cNvSpPr>
            <a:spLocks noGrp="1"/>
          </p:cNvSpPr>
          <p:nvPr>
            <p:ph idx="1"/>
          </p:nvPr>
        </p:nvSpPr>
        <p:spPr>
          <a:xfrm>
            <a:off x="234435" y="942109"/>
            <a:ext cx="6909315" cy="5478326"/>
          </a:xfrm>
        </p:spPr>
        <p:txBody>
          <a:bodyPr>
            <a:normAutofit fontScale="62500" lnSpcReduction="20000"/>
          </a:bodyPr>
          <a:lstStyle/>
          <a:p>
            <a:r>
              <a:rPr lang="en-US" dirty="0"/>
              <a:t>It might seem surprising that a gene from a bacterium can be inserted the genome of a plant and still function. </a:t>
            </a:r>
            <a:endParaRPr lang="en-US" dirty="0" smtClean="0"/>
          </a:p>
          <a:p>
            <a:pPr lvl="1"/>
            <a:r>
              <a:rPr lang="en-US" dirty="0" smtClean="0"/>
              <a:t>This </a:t>
            </a:r>
            <a:r>
              <a:rPr lang="en-US" dirty="0"/>
              <a:t>is possible because DNA is a ‘universal language’ among all living organisms. </a:t>
            </a:r>
            <a:endParaRPr lang="en-US" dirty="0" smtClean="0"/>
          </a:p>
          <a:p>
            <a:pPr lvl="1"/>
            <a:r>
              <a:rPr lang="en-US" dirty="0" smtClean="0"/>
              <a:t>The </a:t>
            </a:r>
            <a:r>
              <a:rPr lang="en-US" dirty="0"/>
              <a:t>DNA in a plant or animal is made from the same A’s, T’s, G’s, and C’s as the DNA in bacteria. </a:t>
            </a:r>
            <a:endParaRPr lang="en-US" dirty="0" smtClean="0"/>
          </a:p>
          <a:p>
            <a:r>
              <a:rPr lang="en-US" dirty="0" smtClean="0"/>
              <a:t>The </a:t>
            </a:r>
            <a:r>
              <a:rPr lang="en-US" dirty="0"/>
              <a:t>only major differences between the DNA of different species is the order in which those A’s, T’s, G’s, and C’s are arranged to form the genes needed to produce the proteins that enable each organisms’ cells to function. </a:t>
            </a:r>
            <a:endParaRPr lang="en-US" dirty="0" smtClean="0"/>
          </a:p>
          <a:p>
            <a:pPr lvl="1"/>
            <a:r>
              <a:rPr lang="en-US" dirty="0" smtClean="0"/>
              <a:t>Generally speaking, if </a:t>
            </a:r>
            <a:r>
              <a:rPr lang="en-US" dirty="0"/>
              <a:t>you insert the gene for a protein </a:t>
            </a:r>
            <a:r>
              <a:rPr lang="en-US" dirty="0" smtClean="0"/>
              <a:t>into </a:t>
            </a:r>
            <a:r>
              <a:rPr lang="en-US" dirty="0"/>
              <a:t>the genome of another organism, the cells of that organism will be able to </a:t>
            </a:r>
            <a:r>
              <a:rPr lang="en-US" dirty="0" smtClean="0"/>
              <a:t>utilize its </a:t>
            </a:r>
            <a:r>
              <a:rPr lang="en-US" dirty="0"/>
              <a:t>amino acids to </a:t>
            </a:r>
            <a:r>
              <a:rPr lang="en-US" dirty="0" smtClean="0"/>
              <a:t>assemble that </a:t>
            </a:r>
            <a:r>
              <a:rPr lang="en-US" dirty="0"/>
              <a:t>same protein in order to express that same trait. </a:t>
            </a:r>
          </a:p>
        </p:txBody>
      </p:sp>
      <p:sp>
        <p:nvSpPr>
          <p:cNvPr id="4" name="Slide Number Placeholder 3"/>
          <p:cNvSpPr>
            <a:spLocks noGrp="1"/>
          </p:cNvSpPr>
          <p:nvPr>
            <p:ph type="sldNum" sz="quarter" idx="12"/>
          </p:nvPr>
        </p:nvSpPr>
        <p:spPr/>
        <p:txBody>
          <a:bodyPr/>
          <a:lstStyle/>
          <a:p>
            <a:fld id="{1BD28585-AFFA-49D3-A962-E9B7AEF756B3}" type="slidenum">
              <a:rPr lang="en-US" smtClean="0"/>
              <a:t>6</a:t>
            </a:fld>
            <a:endParaRPr lang="en-US" dirty="0"/>
          </a:p>
        </p:txBody>
      </p:sp>
      <p:pic>
        <p:nvPicPr>
          <p:cNvPr id="1026" name="Picture 2" descr="http://media.eurekalert.org/multimedia_prod/pub/web/55828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76847"/>
          <a:stretch/>
        </p:blipFill>
        <p:spPr bwMode="auto">
          <a:xfrm>
            <a:off x="7043307" y="404961"/>
            <a:ext cx="1986394" cy="57481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68229" y="6153150"/>
            <a:ext cx="1337226" cy="215444"/>
          </a:xfrm>
          <a:prstGeom prst="rect">
            <a:avLst/>
          </a:prstGeom>
        </p:spPr>
        <p:txBody>
          <a:bodyPr wrap="none">
            <a:spAutoFit/>
          </a:bodyPr>
          <a:lstStyle/>
          <a:p>
            <a:r>
              <a:rPr lang="en-US" sz="800" i="1" dirty="0" smtClean="0">
                <a:hlinkClick r:id="rId3"/>
              </a:rPr>
              <a:t>Source: www.eurekalert.org</a:t>
            </a:r>
            <a:endParaRPr lang="en-US" sz="800" i="1" dirty="0"/>
          </a:p>
        </p:txBody>
      </p:sp>
    </p:spTree>
    <p:extLst>
      <p:ext uri="{BB962C8B-B14F-4D97-AF65-F5344CB8AC3E}">
        <p14:creationId xmlns:p14="http://schemas.microsoft.com/office/powerpoint/2010/main" val="233770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Enzymes</a:t>
            </a:r>
            <a:endParaRPr lang="en-US" dirty="0"/>
          </a:p>
        </p:txBody>
      </p:sp>
      <p:sp>
        <p:nvSpPr>
          <p:cNvPr id="3" name="Content Placeholder 2"/>
          <p:cNvSpPr>
            <a:spLocks noGrp="1"/>
          </p:cNvSpPr>
          <p:nvPr>
            <p:ph idx="1"/>
          </p:nvPr>
        </p:nvSpPr>
        <p:spPr>
          <a:xfrm>
            <a:off x="234434" y="942109"/>
            <a:ext cx="8771021" cy="5140035"/>
          </a:xfrm>
        </p:spPr>
        <p:txBody>
          <a:bodyPr>
            <a:normAutofit fontScale="62500" lnSpcReduction="20000"/>
          </a:bodyPr>
          <a:lstStyle/>
          <a:p>
            <a:r>
              <a:rPr lang="en-US" dirty="0"/>
              <a:t>Genetic engineering </a:t>
            </a:r>
            <a:r>
              <a:rPr lang="en-US" dirty="0" smtClean="0"/>
              <a:t>most often involves the removal of </a:t>
            </a:r>
            <a:r>
              <a:rPr lang="en-US" dirty="0"/>
              <a:t>a gene from one organism </a:t>
            </a:r>
            <a:r>
              <a:rPr lang="en-US" dirty="0" smtClean="0"/>
              <a:t>so that it can be inserted </a:t>
            </a:r>
            <a:r>
              <a:rPr lang="en-US" dirty="0"/>
              <a:t>it into </a:t>
            </a:r>
            <a:r>
              <a:rPr lang="en-US" dirty="0" smtClean="0"/>
              <a:t>another organism. </a:t>
            </a:r>
          </a:p>
          <a:p>
            <a:pPr lvl="1"/>
            <a:r>
              <a:rPr lang="en-US" dirty="0" smtClean="0"/>
              <a:t>To </a:t>
            </a:r>
            <a:r>
              <a:rPr lang="en-US" dirty="0"/>
              <a:t>remove a </a:t>
            </a:r>
            <a:r>
              <a:rPr lang="en-US" dirty="0" smtClean="0"/>
              <a:t>gene from a genome, </a:t>
            </a:r>
            <a:r>
              <a:rPr lang="en-US" dirty="0"/>
              <a:t>a restriction enzyme must be used. </a:t>
            </a:r>
            <a:endParaRPr lang="en-US" dirty="0" smtClean="0"/>
          </a:p>
          <a:p>
            <a:pPr lvl="1"/>
            <a:r>
              <a:rPr lang="en-US" dirty="0" smtClean="0"/>
              <a:t>A </a:t>
            </a:r>
            <a:r>
              <a:rPr lang="en-US" u="sng" dirty="0"/>
              <a:t>restriction enzyme</a:t>
            </a:r>
            <a:r>
              <a:rPr lang="en-US" dirty="0"/>
              <a:t> is a protein that cuts DNA any time it encounters a specific sequence (such as </a:t>
            </a:r>
            <a:r>
              <a:rPr lang="en-US" dirty="0" smtClean="0"/>
              <a:t>AGCT or GAATC).</a:t>
            </a:r>
          </a:p>
          <a:p>
            <a:pPr lvl="1"/>
            <a:r>
              <a:rPr lang="en-US" dirty="0" smtClean="0"/>
              <a:t>The </a:t>
            </a:r>
            <a:r>
              <a:rPr lang="en-US" dirty="0"/>
              <a:t>particular sequence at which a </a:t>
            </a:r>
            <a:r>
              <a:rPr lang="en-US" dirty="0" smtClean="0"/>
              <a:t/>
            </a:r>
            <a:br>
              <a:rPr lang="en-US" dirty="0" smtClean="0"/>
            </a:br>
            <a:r>
              <a:rPr lang="en-US" dirty="0" smtClean="0"/>
              <a:t>restriction enzyme </a:t>
            </a:r>
            <a:r>
              <a:rPr lang="en-US" dirty="0"/>
              <a:t>cuts DNA is </a:t>
            </a:r>
            <a:r>
              <a:rPr lang="en-US" dirty="0" smtClean="0"/>
              <a:t/>
            </a:r>
            <a:br>
              <a:rPr lang="en-US" dirty="0" smtClean="0"/>
            </a:br>
            <a:r>
              <a:rPr lang="en-US" dirty="0" smtClean="0"/>
              <a:t>called </a:t>
            </a:r>
            <a:r>
              <a:rPr lang="en-US" dirty="0"/>
              <a:t>the </a:t>
            </a:r>
            <a:r>
              <a:rPr lang="en-US" u="sng" dirty="0"/>
              <a:t>restriction site</a:t>
            </a:r>
            <a:r>
              <a:rPr lang="en-US" dirty="0"/>
              <a:t>. </a:t>
            </a:r>
            <a:endParaRPr lang="en-US" dirty="0" smtClean="0"/>
          </a:p>
          <a:p>
            <a:r>
              <a:rPr lang="en-US" dirty="0" smtClean="0"/>
              <a:t>There </a:t>
            </a:r>
            <a:r>
              <a:rPr lang="en-US" dirty="0"/>
              <a:t>are many different kinds of restriction </a:t>
            </a:r>
            <a:r>
              <a:rPr lang="en-US" dirty="0" smtClean="0"/>
              <a:t/>
            </a:r>
            <a:br>
              <a:rPr lang="en-US" dirty="0" smtClean="0"/>
            </a:br>
            <a:r>
              <a:rPr lang="en-US" dirty="0" smtClean="0"/>
              <a:t>enzymes</a:t>
            </a:r>
            <a:r>
              <a:rPr lang="en-US" dirty="0"/>
              <a:t>, and each one has a unique </a:t>
            </a:r>
            <a:r>
              <a:rPr lang="en-US" dirty="0" smtClean="0"/>
              <a:t/>
            </a:r>
            <a:br>
              <a:rPr lang="en-US" dirty="0" smtClean="0"/>
            </a:br>
            <a:r>
              <a:rPr lang="en-US" dirty="0" smtClean="0"/>
              <a:t>restriction </a:t>
            </a:r>
            <a:r>
              <a:rPr lang="en-US" dirty="0"/>
              <a:t>site. </a:t>
            </a:r>
            <a:endParaRPr lang="en-US" dirty="0" smtClean="0"/>
          </a:p>
          <a:p>
            <a:pPr lvl="1"/>
            <a:r>
              <a:rPr lang="en-US" dirty="0" smtClean="0"/>
              <a:t>For </a:t>
            </a:r>
            <a:r>
              <a:rPr lang="en-US" dirty="0"/>
              <a:t>example, the restriction site for the </a:t>
            </a:r>
            <a:r>
              <a:rPr lang="en-US" dirty="0" smtClean="0"/>
              <a:t/>
            </a:r>
            <a:br>
              <a:rPr lang="en-US" dirty="0" smtClean="0"/>
            </a:br>
            <a:r>
              <a:rPr lang="en-US" i="1" dirty="0" err="1" smtClean="0"/>
              <a:t>EcoRI</a:t>
            </a:r>
            <a:r>
              <a:rPr lang="en-US" dirty="0" smtClean="0"/>
              <a:t> restriction </a:t>
            </a:r>
            <a:r>
              <a:rPr lang="en-US" dirty="0"/>
              <a:t>enzyme is GAATC, </a:t>
            </a:r>
            <a:r>
              <a:rPr lang="en-US" dirty="0" smtClean="0"/>
              <a:t/>
            </a:r>
            <a:br>
              <a:rPr lang="en-US" dirty="0" smtClean="0"/>
            </a:br>
            <a:r>
              <a:rPr lang="en-US" dirty="0" smtClean="0"/>
              <a:t>while </a:t>
            </a:r>
            <a:r>
              <a:rPr lang="en-US" dirty="0"/>
              <a:t>the </a:t>
            </a:r>
            <a:r>
              <a:rPr lang="en-US" dirty="0" smtClean="0"/>
              <a:t>restriction </a:t>
            </a:r>
            <a:r>
              <a:rPr lang="en-US" dirty="0"/>
              <a:t>site for the </a:t>
            </a:r>
            <a:r>
              <a:rPr lang="en-US" i="1" dirty="0" err="1"/>
              <a:t>HindIII</a:t>
            </a:r>
            <a:r>
              <a:rPr lang="en-US" dirty="0"/>
              <a:t> </a:t>
            </a:r>
            <a:r>
              <a:rPr lang="en-US" dirty="0" smtClean="0"/>
              <a:t/>
            </a:r>
            <a:br>
              <a:rPr lang="en-US" dirty="0" smtClean="0"/>
            </a:br>
            <a:r>
              <a:rPr lang="en-US" dirty="0" smtClean="0"/>
              <a:t>restriction enzyme </a:t>
            </a:r>
            <a:r>
              <a:rPr lang="en-US" dirty="0"/>
              <a:t>is AAGCTT.</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7</a:t>
            </a:fld>
            <a:endParaRPr lang="en-US" dirty="0"/>
          </a:p>
        </p:txBody>
      </p:sp>
      <p:pic>
        <p:nvPicPr>
          <p:cNvPr id="7" name="Picture 6"/>
          <p:cNvPicPr>
            <a:picLocks noChangeAspect="1"/>
          </p:cNvPicPr>
          <p:nvPr/>
        </p:nvPicPr>
        <p:blipFill>
          <a:blip r:embed="rId2"/>
          <a:stretch>
            <a:fillRect/>
          </a:stretch>
        </p:blipFill>
        <p:spPr>
          <a:xfrm>
            <a:off x="5867400" y="2762250"/>
            <a:ext cx="2990850" cy="4034170"/>
          </a:xfrm>
          <a:prstGeom prst="rect">
            <a:avLst/>
          </a:prstGeom>
          <a:ln>
            <a:noFill/>
          </a:ln>
          <a:effectLst>
            <a:outerShdw blurRad="190500" algn="tl" rotWithShape="0">
              <a:srgbClr val="000000">
                <a:alpha val="70000"/>
              </a:srgbClr>
            </a:outerShdw>
          </a:effectLst>
        </p:spPr>
      </p:pic>
      <p:sp>
        <p:nvSpPr>
          <p:cNvPr id="8" name="Rectangle 7"/>
          <p:cNvSpPr/>
          <p:nvPr/>
        </p:nvSpPr>
        <p:spPr>
          <a:xfrm>
            <a:off x="4695470" y="6580976"/>
            <a:ext cx="1180131" cy="215444"/>
          </a:xfrm>
          <a:prstGeom prst="rect">
            <a:avLst/>
          </a:prstGeom>
        </p:spPr>
        <p:txBody>
          <a:bodyPr wrap="none">
            <a:spAutoFit/>
          </a:bodyPr>
          <a:lstStyle/>
          <a:p>
            <a:r>
              <a:rPr lang="en-US" sz="800" i="1" dirty="0" smtClean="0">
                <a:hlinkClick r:id="rId3"/>
              </a:rPr>
              <a:t>Source: www.scq.ubc.ca</a:t>
            </a:r>
            <a:endParaRPr lang="en-US" sz="800" i="1" dirty="0"/>
          </a:p>
        </p:txBody>
      </p:sp>
    </p:spTree>
    <p:extLst>
      <p:ext uri="{BB962C8B-B14F-4D97-AF65-F5344CB8AC3E}">
        <p14:creationId xmlns:p14="http://schemas.microsoft.com/office/powerpoint/2010/main" val="931448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Restriction Sites</a:t>
            </a:r>
            <a:endParaRPr lang="en-US" dirty="0"/>
          </a:p>
        </p:txBody>
      </p:sp>
      <p:sp>
        <p:nvSpPr>
          <p:cNvPr id="3" name="Content Placeholder 2"/>
          <p:cNvSpPr>
            <a:spLocks noGrp="1"/>
          </p:cNvSpPr>
          <p:nvPr>
            <p:ph idx="1"/>
          </p:nvPr>
        </p:nvSpPr>
        <p:spPr>
          <a:xfrm>
            <a:off x="234435" y="942109"/>
            <a:ext cx="8771020" cy="3760520"/>
          </a:xfrm>
        </p:spPr>
        <p:txBody>
          <a:bodyPr>
            <a:normAutofit fontScale="70000" lnSpcReduction="20000"/>
          </a:bodyPr>
          <a:lstStyle/>
          <a:p>
            <a:r>
              <a:rPr lang="en-US" dirty="0" smtClean="0"/>
              <a:t>Sometimes </a:t>
            </a:r>
            <a:r>
              <a:rPr lang="en-US" dirty="0"/>
              <a:t>a restriction </a:t>
            </a:r>
            <a:r>
              <a:rPr lang="en-US" dirty="0" smtClean="0"/>
              <a:t>enzyme </a:t>
            </a:r>
            <a:r>
              <a:rPr lang="en-US" dirty="0"/>
              <a:t>will cut DNA so that it has a </a:t>
            </a:r>
            <a:r>
              <a:rPr lang="en-US" u="sng" dirty="0"/>
              <a:t>blunt end</a:t>
            </a:r>
            <a:r>
              <a:rPr lang="en-US" dirty="0"/>
              <a:t>. </a:t>
            </a:r>
            <a:endParaRPr lang="en-US" dirty="0" smtClean="0"/>
          </a:p>
          <a:p>
            <a:pPr lvl="1"/>
            <a:r>
              <a:rPr lang="en-US" dirty="0" smtClean="0"/>
              <a:t>This </a:t>
            </a:r>
            <a:r>
              <a:rPr lang="en-US" dirty="0"/>
              <a:t>means that the double stranded DNA is cut straight down, creating a smooth </a:t>
            </a:r>
            <a:r>
              <a:rPr lang="en-US" dirty="0" smtClean="0"/>
              <a:t>end. </a:t>
            </a:r>
          </a:p>
          <a:p>
            <a:r>
              <a:rPr lang="en-US" dirty="0" smtClean="0"/>
              <a:t>Some </a:t>
            </a:r>
            <a:r>
              <a:rPr lang="en-US" dirty="0"/>
              <a:t>restriction enzymes cut DNA in a zig-zag fashion so that one portion of the double-stranded DNA sticks out farther than the other portion. </a:t>
            </a:r>
            <a:endParaRPr lang="en-US" dirty="0" smtClean="0"/>
          </a:p>
          <a:p>
            <a:pPr lvl="1"/>
            <a:r>
              <a:rPr lang="en-US" dirty="0" smtClean="0"/>
              <a:t>When </a:t>
            </a:r>
            <a:r>
              <a:rPr lang="en-US" dirty="0"/>
              <a:t>DNA is cut so that a few unpaired bases stick out, this is called a </a:t>
            </a:r>
            <a:r>
              <a:rPr lang="en-US" u="sng" dirty="0"/>
              <a:t>sticky end</a:t>
            </a:r>
            <a:r>
              <a:rPr lang="en-US" dirty="0"/>
              <a:t>.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8</a:t>
            </a:fld>
            <a:endParaRPr lang="en-US" dirty="0"/>
          </a:p>
        </p:txBody>
      </p:sp>
      <p:pic>
        <p:nvPicPr>
          <p:cNvPr id="8" name="Picture 7"/>
          <p:cNvPicPr>
            <a:picLocks noChangeAspect="1"/>
          </p:cNvPicPr>
          <p:nvPr/>
        </p:nvPicPr>
        <p:blipFill>
          <a:blip r:embed="rId2"/>
          <a:stretch>
            <a:fillRect/>
          </a:stretch>
        </p:blipFill>
        <p:spPr>
          <a:xfrm>
            <a:off x="69671" y="4343534"/>
            <a:ext cx="9059195" cy="1665380"/>
          </a:xfrm>
          <a:prstGeom prst="rect">
            <a:avLst/>
          </a:prstGeom>
        </p:spPr>
      </p:pic>
      <p:sp>
        <p:nvSpPr>
          <p:cNvPr id="11" name="Rectangle 10"/>
          <p:cNvSpPr/>
          <p:nvPr/>
        </p:nvSpPr>
        <p:spPr>
          <a:xfrm>
            <a:off x="7721484" y="5901192"/>
            <a:ext cx="1510350" cy="215444"/>
          </a:xfrm>
          <a:prstGeom prst="rect">
            <a:avLst/>
          </a:prstGeom>
        </p:spPr>
        <p:txBody>
          <a:bodyPr wrap="none">
            <a:spAutoFit/>
          </a:bodyPr>
          <a:lstStyle/>
          <a:p>
            <a:r>
              <a:rPr lang="en-US" sz="800" i="1" dirty="0" smtClean="0">
                <a:hlinkClick r:id="rId3"/>
              </a:rPr>
              <a:t>Source: www.biology-pages.info</a:t>
            </a:r>
            <a:endParaRPr lang="en-US" sz="800" i="1" dirty="0"/>
          </a:p>
        </p:txBody>
      </p:sp>
    </p:spTree>
    <p:extLst>
      <p:ext uri="{BB962C8B-B14F-4D97-AF65-F5344CB8AC3E}">
        <p14:creationId xmlns:p14="http://schemas.microsoft.com/office/powerpoint/2010/main" val="2444989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Sticky Ends</a:t>
            </a:r>
            <a:endParaRPr lang="en-US" dirty="0"/>
          </a:p>
        </p:txBody>
      </p:sp>
      <p:sp>
        <p:nvSpPr>
          <p:cNvPr id="3" name="Content Placeholder 2"/>
          <p:cNvSpPr>
            <a:spLocks noGrp="1"/>
          </p:cNvSpPr>
          <p:nvPr>
            <p:ph idx="1"/>
          </p:nvPr>
        </p:nvSpPr>
        <p:spPr>
          <a:xfrm>
            <a:off x="234434" y="942109"/>
            <a:ext cx="8771021" cy="4487141"/>
          </a:xfrm>
        </p:spPr>
        <p:txBody>
          <a:bodyPr>
            <a:normAutofit fontScale="62500" lnSpcReduction="20000"/>
          </a:bodyPr>
          <a:lstStyle/>
          <a:p>
            <a:r>
              <a:rPr lang="en-US" dirty="0"/>
              <a:t>In order to insert a new gene into a genome, it is necessary to use a restriction enzyme that creates a sticky end. </a:t>
            </a:r>
            <a:endParaRPr lang="en-US" dirty="0" smtClean="0"/>
          </a:p>
          <a:p>
            <a:pPr lvl="1"/>
            <a:r>
              <a:rPr lang="en-US" dirty="0" smtClean="0"/>
              <a:t>If </a:t>
            </a:r>
            <a:r>
              <a:rPr lang="en-US" dirty="0"/>
              <a:t>the gene to be inserted is cut with the same restriction enzyme as the genome into which it will be inserted, the </a:t>
            </a:r>
            <a:r>
              <a:rPr lang="en-US" dirty="0" smtClean="0"/>
              <a:t>ends </a:t>
            </a:r>
            <a:r>
              <a:rPr lang="en-US" dirty="0"/>
              <a:t>of the </a:t>
            </a:r>
            <a:r>
              <a:rPr lang="en-US" dirty="0" smtClean="0"/>
              <a:t>new gene will </a:t>
            </a:r>
            <a:r>
              <a:rPr lang="en-US" dirty="0"/>
              <a:t>have bases that are </a:t>
            </a:r>
            <a:r>
              <a:rPr lang="en-US" dirty="0" smtClean="0"/>
              <a:t>complementary </a:t>
            </a:r>
            <a:r>
              <a:rPr lang="en-US" dirty="0"/>
              <a:t>to the ends of the genome where it was cut. </a:t>
            </a:r>
            <a:endParaRPr lang="en-US" dirty="0" smtClean="0"/>
          </a:p>
          <a:p>
            <a:pPr lvl="1"/>
            <a:r>
              <a:rPr lang="en-US" dirty="0" smtClean="0"/>
              <a:t>This will allow the new DNA to be added into the new genome.</a:t>
            </a:r>
          </a:p>
          <a:p>
            <a:r>
              <a:rPr lang="en-US" dirty="0" smtClean="0"/>
              <a:t>For </a:t>
            </a:r>
            <a:r>
              <a:rPr lang="en-US" dirty="0"/>
              <a:t>example, let’s assume that the gene to be inserted and the genome are cut so that they have AATT and TTAA for sticky ends. </a:t>
            </a:r>
            <a:endParaRPr lang="en-US" dirty="0" smtClean="0"/>
          </a:p>
          <a:p>
            <a:pPr lvl="1"/>
            <a:r>
              <a:rPr lang="en-US" dirty="0" smtClean="0"/>
              <a:t>This </a:t>
            </a:r>
            <a:r>
              <a:rPr lang="en-US" dirty="0"/>
              <a:t>means that the AATT side of the gene to be inserted will be attracted to the TTAA side of the genome </a:t>
            </a:r>
            <a:r>
              <a:rPr lang="en-US" dirty="0" smtClean="0"/>
              <a:t>(A’s </a:t>
            </a:r>
            <a:r>
              <a:rPr lang="en-US" dirty="0"/>
              <a:t>always bond to T’s). </a:t>
            </a:r>
          </a:p>
          <a:p>
            <a:endParaRPr lang="en-US" dirty="0"/>
          </a:p>
        </p:txBody>
      </p:sp>
      <p:sp>
        <p:nvSpPr>
          <p:cNvPr id="4" name="Slide Number Placeholder 3"/>
          <p:cNvSpPr>
            <a:spLocks noGrp="1"/>
          </p:cNvSpPr>
          <p:nvPr>
            <p:ph type="sldNum" sz="quarter" idx="12"/>
          </p:nvPr>
        </p:nvSpPr>
        <p:spPr/>
        <p:txBody>
          <a:bodyPr/>
          <a:lstStyle/>
          <a:p>
            <a:fld id="{1BD28585-AFFA-49D3-A962-E9B7AEF756B3}" type="slidenum">
              <a:rPr lang="en-US" smtClean="0"/>
              <a:t>9</a:t>
            </a:fld>
            <a:endParaRPr lang="en-US" dirty="0"/>
          </a:p>
        </p:txBody>
      </p:sp>
      <p:pic>
        <p:nvPicPr>
          <p:cNvPr id="5" name="Picture 4"/>
          <p:cNvPicPr>
            <a:picLocks noChangeAspect="1"/>
          </p:cNvPicPr>
          <p:nvPr/>
        </p:nvPicPr>
        <p:blipFill rotWithShape="1">
          <a:blip r:embed="rId2"/>
          <a:srcRect r="3223"/>
          <a:stretch/>
        </p:blipFill>
        <p:spPr>
          <a:xfrm>
            <a:off x="192002" y="5108398"/>
            <a:ext cx="8752257" cy="11923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496381" y="6420435"/>
            <a:ext cx="126188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www.bbc.co.uk</a:t>
            </a:r>
            <a:endParaRPr lang="en-US" sz="800" i="1" dirty="0"/>
          </a:p>
        </p:txBody>
      </p:sp>
    </p:spTree>
    <p:extLst>
      <p:ext uri="{BB962C8B-B14F-4D97-AF65-F5344CB8AC3E}">
        <p14:creationId xmlns:p14="http://schemas.microsoft.com/office/powerpoint/2010/main" val="2014619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846</TotalTime>
  <Words>4375</Words>
  <Application>Microsoft Office PowerPoint</Application>
  <PresentationFormat>On-screen Show (4:3)</PresentationFormat>
  <Paragraphs>297</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vt:lpstr>
      <vt:lpstr>Calibri</vt:lpstr>
      <vt:lpstr>Palatino Linotype</vt:lpstr>
      <vt:lpstr>Gallery</vt:lpstr>
      <vt:lpstr>PowerPoint Presentation</vt:lpstr>
      <vt:lpstr>Limits of Traditional Breeding</vt:lpstr>
      <vt:lpstr>Genetic Engineering </vt:lpstr>
      <vt:lpstr>Bt Corn</vt:lpstr>
      <vt:lpstr>Bt Corn</vt:lpstr>
      <vt:lpstr>Universality of DNA</vt:lpstr>
      <vt:lpstr>Restriction Enzymes</vt:lpstr>
      <vt:lpstr>Restriction Sites</vt:lpstr>
      <vt:lpstr>Sticky Ends</vt:lpstr>
      <vt:lpstr>Recombinant DNA</vt:lpstr>
      <vt:lpstr>Vectors &amp; Genetic Markers – The Movers and the Checkers</vt:lpstr>
      <vt:lpstr>Vectors</vt:lpstr>
      <vt:lpstr>Viruses</vt:lpstr>
      <vt:lpstr>YACs</vt:lpstr>
      <vt:lpstr>YACs</vt:lpstr>
      <vt:lpstr>Shotgun Technique</vt:lpstr>
      <vt:lpstr>Checking for Failure</vt:lpstr>
      <vt:lpstr>Antibiotic Markers</vt:lpstr>
      <vt:lpstr>Herbicide Markers</vt:lpstr>
      <vt:lpstr>Visual Markers</vt:lpstr>
      <vt:lpstr>Transgenic Insulin: Saving Lives With GMOs</vt:lpstr>
      <vt:lpstr>Transgenic Insulin</vt:lpstr>
      <vt:lpstr>Transgenic Insulin</vt:lpstr>
      <vt:lpstr>Transgenic Insulin</vt:lpstr>
      <vt:lpstr>Controlling Gene Expression</vt:lpstr>
      <vt:lpstr>Lac operon Controls</vt:lpstr>
      <vt:lpstr>Agrobacterium: Nature’s Microbial Genetic Engineer</vt:lpstr>
      <vt:lpstr>Agrobacterium</vt:lpstr>
      <vt:lpstr>Agrobacterium</vt:lpstr>
      <vt:lpstr>Agrobacterium</vt:lpstr>
      <vt:lpstr>Golden Rice</vt:lpstr>
      <vt:lpstr>Golden Rice</vt:lpstr>
      <vt:lpstr>CRISPR-Cas9: Revolutionizing Genetic Engineering</vt:lpstr>
      <vt:lpstr>CRISPR-Cas9</vt:lpstr>
      <vt:lpstr>CRISPR-Cas9</vt:lpstr>
      <vt:lpstr>CRISPR-Cas9</vt:lpstr>
      <vt:lpstr>CRISPR-Cas9</vt:lpstr>
      <vt:lpstr>CRISPR-Cas9</vt:lpstr>
      <vt:lpstr>HIV-AIDS</vt:lpstr>
      <vt:lpstr>HIV-AIDS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Craig A. Kohn</dc:creator>
  <cp:lastModifiedBy>Kohn Craig</cp:lastModifiedBy>
  <cp:revision>71</cp:revision>
  <cp:lastPrinted>2016-04-28T12:16:48Z</cp:lastPrinted>
  <dcterms:created xsi:type="dcterms:W3CDTF">2016-04-27T14:01:14Z</dcterms:created>
  <dcterms:modified xsi:type="dcterms:W3CDTF">2016-04-28T19:32:40Z</dcterms:modified>
</cp:coreProperties>
</file>