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2"/>
  </p:sldMasterIdLst>
  <p:notesMasterIdLst>
    <p:notesMasterId r:id="rId43"/>
  </p:notesMasterIdLst>
  <p:handoutMasterIdLst>
    <p:handoutMasterId r:id="rId44"/>
  </p:handoutMasterIdLst>
  <p:sldIdLst>
    <p:sldId id="257" r:id="rId3"/>
    <p:sldId id="259" r:id="rId4"/>
    <p:sldId id="260" r:id="rId5"/>
    <p:sldId id="261" r:id="rId6"/>
    <p:sldId id="262" r:id="rId7"/>
    <p:sldId id="263" r:id="rId8"/>
    <p:sldId id="264" r:id="rId9"/>
    <p:sldId id="265" r:id="rId10"/>
    <p:sldId id="293" r:id="rId11"/>
    <p:sldId id="266" r:id="rId12"/>
    <p:sldId id="267" r:id="rId13"/>
    <p:sldId id="268" r:id="rId14"/>
    <p:sldId id="269" r:id="rId15"/>
    <p:sldId id="270" r:id="rId16"/>
    <p:sldId id="271" r:id="rId17"/>
    <p:sldId id="272" r:id="rId18"/>
    <p:sldId id="273" r:id="rId19"/>
    <p:sldId id="274" r:id="rId20"/>
    <p:sldId id="275" r:id="rId21"/>
    <p:sldId id="294" r:id="rId22"/>
    <p:sldId id="276" r:id="rId23"/>
    <p:sldId id="277" r:id="rId24"/>
    <p:sldId id="278" r:id="rId25"/>
    <p:sldId id="295" r:id="rId26"/>
    <p:sldId id="280" r:id="rId27"/>
    <p:sldId id="279" r:id="rId28"/>
    <p:sldId id="281" r:id="rId29"/>
    <p:sldId id="282" r:id="rId30"/>
    <p:sldId id="283" r:id="rId31"/>
    <p:sldId id="284" r:id="rId32"/>
    <p:sldId id="285" r:id="rId33"/>
    <p:sldId id="286" r:id="rId34"/>
    <p:sldId id="287" r:id="rId35"/>
    <p:sldId id="296" r:id="rId36"/>
    <p:sldId id="297" r:id="rId37"/>
    <p:sldId id="288" r:id="rId38"/>
    <p:sldId id="289" r:id="rId39"/>
    <p:sldId id="290" r:id="rId40"/>
    <p:sldId id="291" r:id="rId41"/>
    <p:sldId id="292" r:id="rId42"/>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496" userDrawn="1">
          <p15:clr>
            <a:srgbClr val="A4A3A4"/>
          </p15:clr>
        </p15:guide>
        <p15:guide id="3" orient="horz" pos="2880" userDrawn="1">
          <p15:clr>
            <a:srgbClr val="A4A3A4"/>
          </p15:clr>
        </p15:guide>
        <p15:guide id="4" orient="horz" pos="1056" userDrawn="1">
          <p15:clr>
            <a:srgbClr val="A4A3A4"/>
          </p15:clr>
        </p15:guide>
        <p15:guide id="5" orient="horz" pos="3888" userDrawn="1">
          <p15:clr>
            <a:srgbClr val="A4A3A4"/>
          </p15:clr>
        </p15:guide>
        <p15:guide id="6" orient="horz" pos="240" userDrawn="1">
          <p15:clr>
            <a:srgbClr val="A4A3A4"/>
          </p15:clr>
        </p15:guide>
        <p15:guide id="7" pos="2880" userDrawn="1">
          <p15:clr>
            <a:srgbClr val="A4A3A4"/>
          </p15:clr>
        </p15:guide>
        <p15:guide id="8" pos="395" userDrawn="1">
          <p15:clr>
            <a:srgbClr val="A4A3A4"/>
          </p15:clr>
        </p15:guide>
        <p15:guide id="9" pos="611" userDrawn="1">
          <p15:clr>
            <a:srgbClr val="A4A3A4"/>
          </p15:clr>
        </p15:guide>
        <p15:guide id="10" pos="5149" userDrawn="1">
          <p15:clr>
            <a:srgbClr val="A4A3A4"/>
          </p15:clr>
        </p15:guide>
        <p15:guide id="11" pos="4608" userDrawn="1">
          <p15:clr>
            <a:srgbClr val="A4A3A4"/>
          </p15:clr>
        </p15:guide>
        <p15:guide id="12" pos="3528" userDrawn="1">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p:scale>
          <a:sx n="50" d="100"/>
          <a:sy n="50" d="100"/>
        </p:scale>
        <p:origin x="1123" y="134"/>
      </p:cViewPr>
      <p:guideLst>
        <p:guide orient="horz" pos="2160"/>
        <p:guide orient="horz" pos="2496"/>
        <p:guide orient="horz" pos="2880"/>
        <p:guide orient="horz" pos="1056"/>
        <p:guide orient="horz" pos="3888"/>
        <p:guide orient="horz" pos="240"/>
        <p:guide pos="2880"/>
        <p:guide pos="395"/>
        <p:guide pos="611"/>
        <p:guide pos="5149"/>
        <p:guide pos="4608"/>
        <p:guide pos="3528"/>
      </p:guideLst>
    </p:cSldViewPr>
  </p:slideViewPr>
  <p:notesTextViewPr>
    <p:cViewPr>
      <p:scale>
        <a:sx n="1" d="1"/>
        <a:sy n="1" d="1"/>
      </p:scale>
      <p:origin x="0" y="0"/>
    </p:cViewPr>
  </p:notesTextViewPr>
  <p:sorterViewPr>
    <p:cViewPr>
      <p:scale>
        <a:sx n="100" d="100"/>
        <a:sy n="100" d="100"/>
      </p:scale>
      <p:origin x="0" y="-3600"/>
    </p:cViewPr>
  </p:sorterViewPr>
  <p:notesViewPr>
    <p:cSldViewPr>
      <p:cViewPr varScale="1">
        <p:scale>
          <a:sx n="76" d="100"/>
          <a:sy n="76" d="100"/>
        </p:scale>
        <p:origin x="1680" y="96"/>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BA5A207F-0F91-42F2-96D0-049C6003623B}" type="datetimeFigureOut">
              <a:rPr lang="en-US"/>
              <a:t>3/2/2016</a:t>
            </a:fld>
            <a:endParaRPr/>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48CC13F5-F2B1-464B-BE8F-27ABFBD2FBDE}" type="datetimeFigureOut">
              <a:rPr lang="en-US"/>
              <a:t>3/2/2016</a:t>
            </a:fld>
            <a:endParaRPr/>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BDADAC1-9E84-466C-9378-B6EF1121EFA0}" type="datetime1">
              <a:rPr lang="en-US" smtClean="0"/>
              <a:t>3/2/2016</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1FEFA0A-2F20-4B60-98C6-5FFDA469AA1C}" type="slidenum">
              <a:rPr lang="en-US" smtClean="0"/>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5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2DFBA-9249-4D28-90A3-7B26B9268AD2}" type="datetime1">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83849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4F7CC6-AE43-4234-8FC8-4914AED95994}" type="datetime1">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93790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005" y="304800"/>
            <a:ext cx="8291194" cy="609600"/>
          </a:xfr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1066800"/>
            <a:ext cx="8534399" cy="5334000"/>
          </a:xfrm>
        </p:spPr>
        <p:txBody>
          <a:bodyPr>
            <a:normAutofit/>
          </a:bodyPr>
          <a:lstStyle>
            <a:lvl1pPr>
              <a:spcBef>
                <a:spcPts val="1000"/>
              </a:spcBef>
              <a:defRPr sz="3600" b="1">
                <a:solidFill>
                  <a:schemeClr val="tx1"/>
                </a:solidFill>
              </a:defRPr>
            </a:lvl1pPr>
            <a:lvl2pPr>
              <a:defRPr sz="3200">
                <a:solidFill>
                  <a:schemeClr val="tx1"/>
                </a:solidFill>
              </a:defRPr>
            </a:lvl2pPr>
            <a:lvl3pPr>
              <a:defRPr sz="3200" i="1">
                <a:solidFill>
                  <a:schemeClr val="tx1"/>
                </a:solidFill>
              </a:defRPr>
            </a:lvl3pPr>
            <a:lvl4pPr>
              <a:defRPr sz="2400">
                <a:solidFill>
                  <a:schemeClr val="tx1"/>
                </a:solidFill>
              </a:defRPr>
            </a:lvl4pPr>
            <a:lvl5pPr>
              <a:defRPr sz="2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52400" y="6400801"/>
            <a:ext cx="578569" cy="304800"/>
          </a:xfrm>
          <a:solidFill>
            <a:schemeClr val="bg1"/>
          </a:solidFill>
          <a:effectLst>
            <a:outerShdw blurRad="50800" dist="38100" dir="2700000" algn="tl" rotWithShape="0">
              <a:prstClr val="black">
                <a:alpha val="40000"/>
              </a:prstClr>
            </a:outerShdw>
          </a:effectLst>
        </p:spPr>
        <p:txBody>
          <a:bodyPr/>
          <a:lstStyle>
            <a:lvl1pPr algn="ctr">
              <a:defRPr sz="1600"/>
            </a:lvl1pPr>
          </a:lstStyle>
          <a:p>
            <a:fld id="{81FEFA0A-2F20-4B60-98C6-5FFDA469AA1C}" type="slidenum">
              <a:rPr lang="en-US" smtClean="0"/>
              <a:pPr/>
              <a:t>‹#›</a:t>
            </a:fld>
            <a:endParaRPr lang="en-US" dirty="0"/>
          </a:p>
        </p:txBody>
      </p:sp>
      <p:pic>
        <p:nvPicPr>
          <p:cNvPr id="7" name="Picture 6" descr="AgDeptLogo.jpg"/>
          <p:cNvPicPr/>
          <p:nvPr userDrawn="1"/>
        </p:nvPicPr>
        <p:blipFill>
          <a:blip r:embed="rId2" cstate="print">
            <a:clrChange>
              <a:clrFrom>
                <a:srgbClr val="FFFFFF"/>
              </a:clrFrom>
              <a:clrTo>
                <a:srgbClr val="FFFFFF">
                  <a:alpha val="0"/>
                </a:srgbClr>
              </a:clrTo>
            </a:clrChange>
          </a:blip>
          <a:stretch>
            <a:fillRect/>
          </a:stretch>
        </p:blipFill>
        <p:spPr>
          <a:xfrm>
            <a:off x="61595" y="203835"/>
            <a:ext cx="548005" cy="786765"/>
          </a:xfrm>
          <a:prstGeom prst="rect">
            <a:avLst/>
          </a:prstGeom>
        </p:spPr>
      </p:pic>
    </p:spTree>
    <p:extLst>
      <p:ext uri="{BB962C8B-B14F-4D97-AF65-F5344CB8AC3E}">
        <p14:creationId xmlns:p14="http://schemas.microsoft.com/office/powerpoint/2010/main" val="1624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9CD6AE-38A4-4663-A7E8-C9E7F5E20566}" type="datetime1">
              <a:rPr lang="en-US" smtClean="0"/>
              <a:t>3/2/2016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EFA0A-2F20-4B60-98C6-5FFDA469AA1C}" type="slidenum">
              <a:rPr lang="en-US" smtClean="0"/>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05A3A7-4DE9-4A54-A639-3829F8F7385D}" type="datetime1">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51569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45AB391-C5C0-4898-882D-61013FAD18AF}" type="datetime1">
              <a:rPr lang="en-US" smtClean="0"/>
              <a:t>3/2/2016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254393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D47DC7-9BFB-4BEE-A885-D974DC8E11B3}" type="datetime1">
              <a:rPr lang="en-US" smtClean="0"/>
              <a:t>3/2/2016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313815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0514-D52E-46E7-AB01-45F2B04C36A9}" type="datetime1">
              <a:rPr lang="en-US" smtClean="0"/>
              <a:t>3/2/2016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3979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8DF4F9B-2D2E-4471-856B-61FC5F27A1C0}" type="datetime1">
              <a:rPr lang="en-US" smtClean="0"/>
              <a:t>3/2/2016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EFA0A-2F20-4B60-98C6-5FFDA469AA1C}" type="slidenum">
              <a:rPr lang="en-US" smtClean="0"/>
              <a:t>‹#›</a:t>
            </a:fld>
            <a:endParaRPr lang="en-US"/>
          </a:p>
        </p:txBody>
      </p:sp>
    </p:spTree>
    <p:extLst>
      <p:ext uri="{BB962C8B-B14F-4D97-AF65-F5344CB8AC3E}">
        <p14:creationId xmlns:p14="http://schemas.microsoft.com/office/powerpoint/2010/main" val="174762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B79F9A9-F437-4046-A14E-BADD99C4B119}" type="datetime1">
              <a:rPr lang="en-US" smtClean="0"/>
              <a:t>3/2/2016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9307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4CF6C8B2-E64B-4E36-BC47-E7AF2BE1DA02}" type="datetime1">
              <a:rPr lang="en-US" smtClean="0"/>
              <a:t>3/2/2016</a:t>
            </a:fld>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9071669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intersoft.in/dairy-management.html" TargetMode="External"/><Relationship Id="rId1" Type="http://schemas.openxmlformats.org/officeDocument/2006/relationships/slideLayout" Target="../slideLayouts/slideLayout1.xml"/><Relationship Id="rId4" Type="http://schemas.openxmlformats.org/officeDocument/2006/relationships/hyperlink" Target="http://pieriandx.com/pieriandx-licenses-diagnostic-genetic-sequencing-products-washington-university-st-loui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tci.org/k12/bft/pcr/pcr_geneticscreening.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researchguides.library.vanderbilt.edu/c.php?g=69346&amp;p=81708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atewaycoalition.org/files/hidden/molec/ch2/2_3f.ht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bmgood.com/Technical-Support.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vce.bioninja.com.au/aos-3-heredity/molecular-biology-technique/sequencing.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Sanger_sequencin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hplusmagazine.com/2013/01/02/biohacking-primer-dna-sequenci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nlockinglifescode.org/timeline"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discoveryandinnovation.com/BIOL202/notes/lecture24.html"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slideshare.net/PaoloDametto/new-generation-sequencing-technologies"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llumina.com/areas-of-interest/agrigenomics/plant-animal-sequencing.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laragen.com/laragen_nextgen.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dpi.com/2073-4425/1/1/38/htm"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2.technologyreview.com/article/427677/nanopore-sequencing/"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jamesfindonblog.wordpress.com/2013/01/03/mouse-study-provides-new-clues-to-the-genetics-of-autism-but-raises-new-questions-too/knockout-mouse/"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abiosciences.com/pathwaymagazine/pathways9/induced-pluripotent-stem-cells-quick-facts.php"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sf.gov/news/news_summ.jsp?cntn_id=111466"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councilforresponsiblegenetics.org/blog/post/Insect-soup-holds-DNA-key-for-monitoring-biodiversity.aspx"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woratanti.wordpress.com/assignment-6-blast/"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g.thesaurus.rusnano.com/wiki/article1313"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nationaldiagnostics.com/electrophoresis/article/maxam-gilbert-sequencing"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ellbiologyolm.stevegallik.org/node/74"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creativeuppergrades.blogspot.com/2013/06/extracting-strawberry-dna.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anmjournal.com/article.asp?issn=0331-3131;year=2014;volume=8;issue=2;spage=51;epage=57;aulast=Aliyu;type=3" TargetMode="External"/><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552" y="1654429"/>
            <a:ext cx="8314248" cy="2926080"/>
          </a:xfrm>
        </p:spPr>
        <p:txBody>
          <a:bodyPr/>
          <a:lstStyle/>
          <a:p>
            <a:r>
              <a:rPr lang="en-US" dirty="0" smtClean="0"/>
              <a:t>Genetic </a:t>
            </a:r>
            <a:r>
              <a:rPr lang="en-US" dirty="0"/>
              <a:t>Sequencing</a:t>
            </a:r>
          </a:p>
        </p:txBody>
      </p:sp>
      <p:sp>
        <p:nvSpPr>
          <p:cNvPr id="3" name="Subtitle 2"/>
          <p:cNvSpPr>
            <a:spLocks noGrp="1"/>
          </p:cNvSpPr>
          <p:nvPr>
            <p:ph type="subTitle" idx="1"/>
          </p:nvPr>
        </p:nvSpPr>
        <p:spPr>
          <a:xfrm>
            <a:off x="1241729" y="4641688"/>
            <a:ext cx="6575895" cy="1388165"/>
          </a:xfrm>
        </p:spPr>
        <p:txBody>
          <a:bodyPr/>
          <a:lstStyle/>
          <a:p>
            <a:r>
              <a:rPr lang="en-US" dirty="0"/>
              <a:t>By C. Kohn</a:t>
            </a:r>
          </a:p>
          <a:p>
            <a:r>
              <a:rPr lang="en-US" dirty="0"/>
              <a:t>Agricultural Sciences</a:t>
            </a:r>
          </a:p>
          <a:p>
            <a:r>
              <a:rPr lang="en-US" dirty="0"/>
              <a:t>Waterford, WI	</a:t>
            </a:r>
          </a:p>
        </p:txBody>
      </p:sp>
      <p:sp>
        <p:nvSpPr>
          <p:cNvPr id="4" name="Slide Number Placeholder 3"/>
          <p:cNvSpPr>
            <a:spLocks noGrp="1"/>
          </p:cNvSpPr>
          <p:nvPr>
            <p:ph type="sldNum" sz="quarter" idx="12"/>
          </p:nvPr>
        </p:nvSpPr>
        <p:spPr/>
        <p:txBody>
          <a:bodyPr/>
          <a:lstStyle/>
          <a:p>
            <a:fld id="{81FEFA0A-2F20-4B60-98C6-5FFDA469AA1C}" type="slidenum">
              <a:rPr lang="en-US" smtClean="0"/>
              <a:t>1</a:t>
            </a:fld>
            <a:endParaRPr lang="en-US"/>
          </a:p>
        </p:txBody>
      </p:sp>
      <p:sp>
        <p:nvSpPr>
          <p:cNvPr id="5" name="Rectangle 4"/>
          <p:cNvSpPr/>
          <p:nvPr/>
        </p:nvSpPr>
        <p:spPr>
          <a:xfrm>
            <a:off x="1107757" y="6550854"/>
            <a:ext cx="1311578" cy="215444"/>
          </a:xfrm>
          <a:prstGeom prst="rect">
            <a:avLst/>
          </a:prstGeom>
        </p:spPr>
        <p:txBody>
          <a:bodyPr wrap="none">
            <a:spAutoFit/>
          </a:bodyPr>
          <a:lstStyle/>
          <a:p>
            <a:r>
              <a:rPr lang="en-US" sz="800" i="1" dirty="0">
                <a:hlinkClick r:id="rId2"/>
              </a:rPr>
              <a:t>Source: www.pointersoft.in</a:t>
            </a:r>
            <a:endParaRPr lang="en-US" sz="800" i="1" dirty="0"/>
          </a:p>
        </p:txBody>
      </p:sp>
      <p:pic>
        <p:nvPicPr>
          <p:cNvPr id="1026" name="Picture 2" descr="http://pieriandx.com/wp-content/uploads/2014/06/Genetic-Sequenc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782" y="1066800"/>
            <a:ext cx="5177788" cy="251261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67400" y="3367175"/>
            <a:ext cx="1332416" cy="230832"/>
          </a:xfrm>
          <a:prstGeom prst="rect">
            <a:avLst/>
          </a:prstGeom>
        </p:spPr>
        <p:txBody>
          <a:bodyPr wrap="none">
            <a:spAutoFit/>
          </a:bodyPr>
          <a:lstStyle/>
          <a:p>
            <a:r>
              <a:rPr lang="en-US" sz="900" i="1" dirty="0" smtClean="0">
                <a:solidFill>
                  <a:srgbClr val="7D7D7D"/>
                </a:solidFill>
                <a:latin typeface="arial" panose="020B0604020202020204" pitchFamily="34" charset="0"/>
                <a:hlinkClick r:id="rId4"/>
              </a:rPr>
              <a:t>Source: pieriandx.com</a:t>
            </a:r>
            <a:endParaRPr lang="en-US" sz="900" i="1" dirty="0"/>
          </a:p>
        </p:txBody>
      </p:sp>
    </p:spTree>
    <p:extLst>
      <p:ext uri="{BB962C8B-B14F-4D97-AF65-F5344CB8AC3E}">
        <p14:creationId xmlns:p14="http://schemas.microsoft.com/office/powerpoint/2010/main" val="7522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Sanger Sequencing </a:t>
            </a:r>
          </a:p>
        </p:txBody>
      </p:sp>
      <p:sp>
        <p:nvSpPr>
          <p:cNvPr id="3" name="Content Placeholder 2"/>
          <p:cNvSpPr>
            <a:spLocks noGrp="1"/>
          </p:cNvSpPr>
          <p:nvPr>
            <p:ph idx="1"/>
          </p:nvPr>
        </p:nvSpPr>
        <p:spPr>
          <a:xfrm>
            <a:off x="304800" y="1066800"/>
            <a:ext cx="8534399" cy="5334000"/>
          </a:xfrm>
        </p:spPr>
        <p:txBody>
          <a:bodyPr>
            <a:normAutofit fontScale="62500" lnSpcReduction="20000"/>
          </a:bodyPr>
          <a:lstStyle/>
          <a:p>
            <a:r>
              <a:rPr lang="en-US" dirty="0"/>
              <a:t>The </a:t>
            </a:r>
            <a:r>
              <a:rPr lang="en-US" u="sng" dirty="0"/>
              <a:t>Sanger Method of Sequencing</a:t>
            </a:r>
            <a:r>
              <a:rPr lang="en-US" dirty="0"/>
              <a:t> was one of the original ways of reading each nucleotide base in a strand of DNA letter by letter. </a:t>
            </a:r>
          </a:p>
          <a:p>
            <a:pPr lvl="1"/>
            <a:r>
              <a:rPr lang="en-US" dirty="0"/>
              <a:t>The Sanger Method is able to do this by using specially-made nucleotide bases.</a:t>
            </a:r>
          </a:p>
          <a:p>
            <a:pPr lvl="1"/>
            <a:r>
              <a:rPr lang="en-US" dirty="0"/>
              <a:t>These artificial bases, called </a:t>
            </a:r>
            <a:r>
              <a:rPr lang="en-US" u="sng" dirty="0" err="1"/>
              <a:t>ddNTP’s</a:t>
            </a:r>
            <a:r>
              <a:rPr lang="en-US" dirty="0"/>
              <a:t>, are dyed a specific color for each of the specific bases (A, G, C, and T</a:t>
            </a:r>
            <a:r>
              <a:rPr lang="en-US" dirty="0" smtClean="0"/>
              <a:t>) and stop the addition of additional bases.</a:t>
            </a:r>
            <a:br>
              <a:rPr lang="en-US" dirty="0" smtClean="0"/>
            </a:br>
            <a:endParaRPr lang="en-US" dirty="0"/>
          </a:p>
          <a:p>
            <a:r>
              <a:rPr lang="en-US" dirty="0" smtClean="0"/>
              <a:t>To </a:t>
            </a:r>
            <a:r>
              <a:rPr lang="en-US" dirty="0"/>
              <a:t>begin the Sanger method of DNA Sequencing, the strand of DNA we want to read must be copied millions of times.</a:t>
            </a:r>
          </a:p>
          <a:p>
            <a:pPr lvl="1"/>
            <a:r>
              <a:rPr lang="en-US" dirty="0"/>
              <a:t>The DNA is copied over and </a:t>
            </a:r>
            <a:r>
              <a:rPr lang="en-US" dirty="0" smtClean="0"/>
              <a:t>over </a:t>
            </a:r>
            <a:r>
              <a:rPr lang="en-US" dirty="0"/>
              <a:t>using bacteria. </a:t>
            </a:r>
          </a:p>
          <a:p>
            <a:pPr lvl="1"/>
            <a:r>
              <a:rPr lang="en-US" dirty="0"/>
              <a:t>The DNA to be sequenced is </a:t>
            </a:r>
            <a:r>
              <a:rPr lang="en-US" dirty="0" smtClean="0"/>
              <a:t/>
            </a:r>
            <a:br>
              <a:rPr lang="en-US" dirty="0" smtClean="0"/>
            </a:br>
            <a:r>
              <a:rPr lang="en-US" dirty="0" smtClean="0"/>
              <a:t>added </a:t>
            </a:r>
            <a:r>
              <a:rPr lang="en-US" dirty="0"/>
              <a:t>to </a:t>
            </a:r>
            <a:r>
              <a:rPr lang="en-US" dirty="0" smtClean="0"/>
              <a:t>the </a:t>
            </a:r>
            <a:r>
              <a:rPr lang="en-US" dirty="0"/>
              <a:t>bacterial cell, </a:t>
            </a:r>
            <a:r>
              <a:rPr lang="en-US" dirty="0" smtClean="0"/>
              <a:t/>
            </a:r>
            <a:br>
              <a:rPr lang="en-US" dirty="0" smtClean="0"/>
            </a:br>
            <a:r>
              <a:rPr lang="en-US" dirty="0" smtClean="0"/>
              <a:t>and </a:t>
            </a:r>
            <a:r>
              <a:rPr lang="en-US" dirty="0"/>
              <a:t>the bacteria </a:t>
            </a:r>
            <a:r>
              <a:rPr lang="en-US" dirty="0" smtClean="0"/>
              <a:t>reproduce </a:t>
            </a:r>
            <a:br>
              <a:rPr lang="en-US" dirty="0" smtClean="0"/>
            </a:br>
            <a:r>
              <a:rPr lang="en-US" dirty="0" smtClean="0"/>
              <a:t>the </a:t>
            </a:r>
            <a:r>
              <a:rPr lang="en-US" dirty="0"/>
              <a:t>DNA every time the </a:t>
            </a:r>
            <a:r>
              <a:rPr lang="en-US" dirty="0" smtClean="0"/>
              <a:t/>
            </a:r>
            <a:br>
              <a:rPr lang="en-US" dirty="0" smtClean="0"/>
            </a:br>
            <a:r>
              <a:rPr lang="en-US" dirty="0" smtClean="0"/>
              <a:t>bacterial </a:t>
            </a:r>
            <a:r>
              <a:rPr lang="en-US" dirty="0"/>
              <a:t>cell divides. </a:t>
            </a:r>
          </a:p>
          <a:p>
            <a:pPr lvl="1"/>
            <a:r>
              <a:rPr lang="en-US" dirty="0"/>
              <a:t>Because bacteria can reproduce </a:t>
            </a:r>
            <a:r>
              <a:rPr lang="en-US" dirty="0" smtClean="0"/>
              <a:t/>
            </a:r>
            <a:br>
              <a:rPr lang="en-US" dirty="0" smtClean="0"/>
            </a:br>
            <a:r>
              <a:rPr lang="en-US" dirty="0" smtClean="0"/>
              <a:t>very quickly</a:t>
            </a:r>
            <a:r>
              <a:rPr lang="en-US" dirty="0"/>
              <a:t>, they can very quickly </a:t>
            </a:r>
            <a:r>
              <a:rPr lang="en-US" dirty="0" smtClean="0"/>
              <a:t/>
            </a:r>
            <a:br>
              <a:rPr lang="en-US" dirty="0" smtClean="0"/>
            </a:br>
            <a:r>
              <a:rPr lang="en-US" dirty="0" smtClean="0"/>
              <a:t>(</a:t>
            </a:r>
            <a:r>
              <a:rPr lang="en-US" dirty="0"/>
              <a:t>and </a:t>
            </a:r>
            <a:r>
              <a:rPr lang="en-US" dirty="0" smtClean="0"/>
              <a:t>efficiently</a:t>
            </a:r>
            <a:r>
              <a:rPr lang="en-US" dirty="0"/>
              <a:t>) increase the </a:t>
            </a:r>
            <a:r>
              <a:rPr lang="en-US" dirty="0" smtClean="0"/>
              <a:t/>
            </a:r>
            <a:br>
              <a:rPr lang="en-US" dirty="0" smtClean="0"/>
            </a:br>
            <a:r>
              <a:rPr lang="en-US" dirty="0" smtClean="0"/>
              <a:t>number </a:t>
            </a:r>
            <a:r>
              <a:rPr lang="en-US" dirty="0"/>
              <a:t>of </a:t>
            </a:r>
            <a:r>
              <a:rPr lang="en-US" dirty="0" smtClean="0"/>
              <a:t>copies </a:t>
            </a:r>
            <a:r>
              <a:rPr lang="en-US" dirty="0"/>
              <a:t>of the strand </a:t>
            </a:r>
            <a:r>
              <a:rPr lang="en-US" dirty="0" smtClean="0"/>
              <a:t/>
            </a:r>
            <a:br>
              <a:rPr lang="en-US" dirty="0" smtClean="0"/>
            </a:br>
            <a:r>
              <a:rPr lang="en-US" dirty="0" smtClean="0"/>
              <a:t>DNA </a:t>
            </a:r>
            <a:r>
              <a:rPr lang="en-US" dirty="0"/>
              <a:t>that we </a:t>
            </a:r>
            <a:r>
              <a:rPr lang="en-US" dirty="0" smtClean="0"/>
              <a:t>want </a:t>
            </a:r>
            <a:r>
              <a:rPr lang="en-US" dirty="0"/>
              <a:t>to read.</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10</a:t>
            </a:fld>
            <a:endParaRPr lang="en-US" dirty="0"/>
          </a:p>
        </p:txBody>
      </p:sp>
      <p:pic>
        <p:nvPicPr>
          <p:cNvPr id="5" name="Picture 4"/>
          <p:cNvPicPr>
            <a:picLocks noChangeAspect="1"/>
          </p:cNvPicPr>
          <p:nvPr/>
        </p:nvPicPr>
        <p:blipFill rotWithShape="1">
          <a:blip r:embed="rId2">
            <a:clrChange>
              <a:clrFrom>
                <a:srgbClr val="FFFFFF"/>
              </a:clrFrom>
              <a:clrTo>
                <a:srgbClr val="FFFFFF">
                  <a:alpha val="0"/>
                </a:srgbClr>
              </a:clrTo>
            </a:clrChange>
          </a:blip>
          <a:srcRect r="3071"/>
          <a:stretch/>
        </p:blipFill>
        <p:spPr>
          <a:xfrm>
            <a:off x="4038600" y="3886199"/>
            <a:ext cx="5030004" cy="2895601"/>
          </a:xfrm>
          <a:prstGeom prst="rect">
            <a:avLst/>
          </a:prstGeom>
        </p:spPr>
      </p:pic>
    </p:spTree>
    <p:extLst>
      <p:ext uri="{BB962C8B-B14F-4D97-AF65-F5344CB8AC3E}">
        <p14:creationId xmlns:p14="http://schemas.microsoft.com/office/powerpoint/2010/main" val="4182450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Denaturing DNA</a:t>
            </a:r>
            <a:endParaRPr lang="en-US" dirty="0"/>
          </a:p>
        </p:txBody>
      </p:sp>
      <p:sp>
        <p:nvSpPr>
          <p:cNvPr id="3" name="Content Placeholder 2"/>
          <p:cNvSpPr>
            <a:spLocks noGrp="1"/>
          </p:cNvSpPr>
          <p:nvPr>
            <p:ph idx="1"/>
          </p:nvPr>
        </p:nvSpPr>
        <p:spPr>
          <a:xfrm>
            <a:off x="304800" y="1066800"/>
            <a:ext cx="8534399" cy="3861265"/>
          </a:xfrm>
        </p:spPr>
        <p:txBody>
          <a:bodyPr>
            <a:normAutofit fontScale="77500" lnSpcReduction="20000"/>
          </a:bodyPr>
          <a:lstStyle/>
          <a:p>
            <a:r>
              <a:rPr lang="en-US" dirty="0"/>
              <a:t>Once enough copies of the DNA fragment have been made by bacterial cell division, the DNA is removed from the </a:t>
            </a:r>
            <a:r>
              <a:rPr lang="en-US" dirty="0" smtClean="0"/>
              <a:t>bacterial cell.</a:t>
            </a:r>
            <a:endParaRPr lang="en-US" dirty="0"/>
          </a:p>
          <a:p>
            <a:pPr lvl="1"/>
            <a:r>
              <a:rPr lang="en-US" dirty="0"/>
              <a:t>The DNA has to be purified so that we only have the kind of DNA that we are interested in sequencing. </a:t>
            </a:r>
          </a:p>
          <a:p>
            <a:r>
              <a:rPr lang="en-US" dirty="0"/>
              <a:t>Next, the DNA has to be </a:t>
            </a:r>
            <a:r>
              <a:rPr lang="en-US" u="sng" dirty="0"/>
              <a:t>denatured</a:t>
            </a:r>
            <a:r>
              <a:rPr lang="en-US" dirty="0"/>
              <a:t>.</a:t>
            </a:r>
          </a:p>
          <a:p>
            <a:pPr lvl="1"/>
            <a:r>
              <a:rPr lang="en-US" dirty="0"/>
              <a:t>This means that the DNA is changed from double-stranded to single-stranded.</a:t>
            </a:r>
          </a:p>
          <a:p>
            <a:pPr lvl="1"/>
            <a:r>
              <a:rPr lang="en-US" dirty="0"/>
              <a:t>This is necessary so that the dyed artificial bases can be </a:t>
            </a:r>
            <a:r>
              <a:rPr lang="en-US" dirty="0" smtClean="0"/>
              <a:t>added to fill in the other side of the DNA.</a:t>
            </a:r>
            <a:endParaRPr lang="en-US" dirty="0"/>
          </a:p>
          <a:p>
            <a:pPr lvl="1"/>
            <a:r>
              <a:rPr lang="en-US" dirty="0" smtClean="0"/>
              <a:t>Polymerase </a:t>
            </a:r>
            <a:r>
              <a:rPr lang="en-US" dirty="0"/>
              <a:t>will be used to ‘fill in’ the other side of the single stranded </a:t>
            </a:r>
            <a:r>
              <a:rPr lang="en-US" dirty="0"/>
              <a:t>DNA </a:t>
            </a:r>
            <a:r>
              <a:rPr lang="en-US" dirty="0" smtClean="0"/>
              <a:t>(just </a:t>
            </a:r>
            <a:r>
              <a:rPr lang="en-US" dirty="0"/>
              <a:t>as in ordinary DNA </a:t>
            </a:r>
            <a:r>
              <a:rPr lang="en-US" dirty="0" smtClean="0"/>
              <a:t>replication</a:t>
            </a:r>
            <a:r>
              <a:rPr lang="en-US" dirty="0"/>
              <a:t>)</a:t>
            </a:r>
            <a:r>
              <a:rPr lang="en-US" dirty="0" smtClean="0"/>
              <a:t>.</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11</a:t>
            </a:fld>
            <a:endParaRPr lang="en-US" dirty="0"/>
          </a:p>
        </p:txBody>
      </p:sp>
      <p:sp>
        <p:nvSpPr>
          <p:cNvPr id="5" name="Rectangle 4"/>
          <p:cNvSpPr/>
          <p:nvPr/>
        </p:nvSpPr>
        <p:spPr>
          <a:xfrm>
            <a:off x="7834184" y="6445479"/>
            <a:ext cx="115768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www.btci.org</a:t>
            </a:r>
            <a:endParaRPr lang="en-US" sz="800" i="1"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1142998" y="4829176"/>
            <a:ext cx="7286507" cy="1831747"/>
          </a:xfrm>
          <a:prstGeom prst="rect">
            <a:avLst/>
          </a:prstGeom>
        </p:spPr>
      </p:pic>
    </p:spTree>
    <p:extLst>
      <p:ext uri="{BB962C8B-B14F-4D97-AF65-F5344CB8AC3E}">
        <p14:creationId xmlns:p14="http://schemas.microsoft.com/office/powerpoint/2010/main" val="22853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Components of the Sanger Method</a:t>
            </a:r>
          </a:p>
        </p:txBody>
      </p:sp>
      <p:sp>
        <p:nvSpPr>
          <p:cNvPr id="3" name="Content Placeholder 2"/>
          <p:cNvSpPr>
            <a:spLocks noGrp="1"/>
          </p:cNvSpPr>
          <p:nvPr>
            <p:ph idx="1"/>
          </p:nvPr>
        </p:nvSpPr>
        <p:spPr/>
        <p:txBody>
          <a:bodyPr>
            <a:normAutofit fontScale="70000" lnSpcReduction="20000"/>
          </a:bodyPr>
          <a:lstStyle/>
          <a:p>
            <a:r>
              <a:rPr lang="en-US" dirty="0"/>
              <a:t>Once we have a pure sample of single-stranded (or denatured) DNA that has been copied millions of times, we have to add four things to make the Sanger Method work:</a:t>
            </a:r>
          </a:p>
          <a:p>
            <a:pPr lvl="1"/>
            <a:r>
              <a:rPr lang="en-US" dirty="0"/>
              <a:t>1) </a:t>
            </a:r>
            <a:r>
              <a:rPr lang="en-US" u="sng" dirty="0"/>
              <a:t>Polymerase</a:t>
            </a:r>
            <a:r>
              <a:rPr lang="en-US" dirty="0"/>
              <a:t> – the enzyme that makes copies of DNA.</a:t>
            </a:r>
          </a:p>
          <a:p>
            <a:pPr lvl="1"/>
            <a:r>
              <a:rPr lang="en-US" dirty="0"/>
              <a:t>2) </a:t>
            </a:r>
            <a:r>
              <a:rPr lang="en-US" u="sng" dirty="0"/>
              <a:t>Primers</a:t>
            </a:r>
            <a:r>
              <a:rPr lang="en-US" dirty="0"/>
              <a:t> – these tell polymerase where to start copying the DNA.</a:t>
            </a:r>
          </a:p>
          <a:p>
            <a:pPr lvl="1"/>
            <a:r>
              <a:rPr lang="en-US" dirty="0"/>
              <a:t>3) </a:t>
            </a:r>
            <a:r>
              <a:rPr lang="en-US" u="sng" dirty="0"/>
              <a:t>Nucleotide Bases</a:t>
            </a:r>
            <a:r>
              <a:rPr lang="en-US" dirty="0"/>
              <a:t> – A, T, G, and C.</a:t>
            </a:r>
          </a:p>
          <a:p>
            <a:pPr lvl="1"/>
            <a:r>
              <a:rPr lang="en-US" dirty="0"/>
              <a:t>4) </a:t>
            </a:r>
            <a:r>
              <a:rPr lang="en-US" u="sng" dirty="0" err="1"/>
              <a:t>ddNTP's</a:t>
            </a:r>
            <a:r>
              <a:rPr lang="en-US" dirty="0"/>
              <a:t> – artificial nucleotide bases that give off a color specific to which letter it represents. </a:t>
            </a:r>
            <a:r>
              <a:rPr lang="en-US" dirty="0" smtClean="0"/>
              <a:t/>
            </a:r>
            <a:br>
              <a:rPr lang="en-US" dirty="0" smtClean="0"/>
            </a:br>
            <a:endParaRPr lang="en-US" dirty="0"/>
          </a:p>
          <a:p>
            <a:r>
              <a:rPr lang="en-US" u="sng" dirty="0"/>
              <a:t>Polymerase</a:t>
            </a:r>
            <a:r>
              <a:rPr lang="en-US" dirty="0"/>
              <a:t> is the enzyme that </a:t>
            </a:r>
            <a:r>
              <a:rPr lang="en-US" dirty="0" smtClean="0"/>
              <a:t/>
            </a:r>
            <a:br>
              <a:rPr lang="en-US" dirty="0" smtClean="0"/>
            </a:br>
            <a:r>
              <a:rPr lang="en-US" dirty="0" smtClean="0"/>
              <a:t>makes copies </a:t>
            </a:r>
            <a:r>
              <a:rPr lang="en-US" dirty="0"/>
              <a:t>of </a:t>
            </a:r>
            <a:r>
              <a:rPr lang="en-US" dirty="0" smtClean="0"/>
              <a:t>DNA (the </a:t>
            </a:r>
            <a:br>
              <a:rPr lang="en-US" dirty="0" smtClean="0"/>
            </a:br>
            <a:r>
              <a:rPr lang="en-US" dirty="0" smtClean="0"/>
              <a:t>same polymerase that is used</a:t>
            </a:r>
            <a:br>
              <a:rPr lang="en-US" dirty="0" smtClean="0"/>
            </a:br>
            <a:r>
              <a:rPr lang="en-US" dirty="0" smtClean="0"/>
              <a:t>to make additional copies of </a:t>
            </a:r>
            <a:br>
              <a:rPr lang="en-US" dirty="0" smtClean="0"/>
            </a:br>
            <a:r>
              <a:rPr lang="en-US" dirty="0" smtClean="0"/>
              <a:t>DNA or RNA</a:t>
            </a:r>
            <a:r>
              <a:rPr lang="en-US" dirty="0" smtClean="0"/>
              <a:t>).</a:t>
            </a:r>
            <a:endParaRPr lang="en-US" dirty="0"/>
          </a:p>
          <a:p>
            <a:pPr lvl="1"/>
            <a:r>
              <a:rPr lang="en-US" dirty="0"/>
              <a:t>Polymerase is what "fills in" the </a:t>
            </a:r>
            <a:r>
              <a:rPr lang="en-US" dirty="0" smtClean="0"/>
              <a:t/>
            </a:r>
            <a:br>
              <a:rPr lang="en-US" dirty="0" smtClean="0"/>
            </a:br>
            <a:r>
              <a:rPr lang="en-US" dirty="0" smtClean="0"/>
              <a:t>other side </a:t>
            </a:r>
            <a:r>
              <a:rPr lang="en-US" dirty="0"/>
              <a:t>of </a:t>
            </a:r>
            <a:r>
              <a:rPr lang="en-US" dirty="0" smtClean="0"/>
              <a:t>the </a:t>
            </a:r>
            <a:r>
              <a:rPr lang="en-US" dirty="0"/>
              <a:t>single stranded </a:t>
            </a:r>
            <a:r>
              <a:rPr lang="en-US" dirty="0" smtClean="0"/>
              <a:t/>
            </a:r>
            <a:br>
              <a:rPr lang="en-US" dirty="0" smtClean="0"/>
            </a:br>
            <a:r>
              <a:rPr lang="en-US" dirty="0" smtClean="0"/>
              <a:t>DNA </a:t>
            </a:r>
            <a:r>
              <a:rPr lang="en-US" dirty="0"/>
              <a:t>to </a:t>
            </a:r>
            <a:r>
              <a:rPr lang="en-US" dirty="0" smtClean="0"/>
              <a:t>make </a:t>
            </a:r>
            <a:r>
              <a:rPr lang="en-US" dirty="0"/>
              <a:t>it double </a:t>
            </a:r>
            <a:r>
              <a:rPr lang="en-US" dirty="0" smtClean="0"/>
              <a:t>stranded.</a:t>
            </a:r>
            <a:r>
              <a:rPr lang="en-US" dirty="0"/>
              <a:t> </a:t>
            </a:r>
            <a:r>
              <a:rPr lang="en-US" dirty="0" smtClean="0"/>
              <a:t>	</a:t>
            </a:r>
            <a:endParaRPr lang="en-US" dirty="0"/>
          </a:p>
          <a:p>
            <a:pPr lvl="1"/>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12</a:t>
            </a:fld>
            <a:endParaRPr lang="en-US" dirty="0"/>
          </a:p>
        </p:txBody>
      </p:sp>
      <p:sp>
        <p:nvSpPr>
          <p:cNvPr id="8" name="Rectangle 7"/>
          <p:cNvSpPr/>
          <p:nvPr/>
        </p:nvSpPr>
        <p:spPr>
          <a:xfrm>
            <a:off x="6578644" y="6400800"/>
            <a:ext cx="226055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researchguides.library.vanderbilt.edu</a:t>
            </a:r>
            <a:endParaRPr lang="en-US" sz="800" i="1" dirty="0"/>
          </a:p>
        </p:txBody>
      </p:sp>
      <p:pic>
        <p:nvPicPr>
          <p:cNvPr id="10" name="Picture 9"/>
          <p:cNvPicPr>
            <a:picLocks noChangeAspect="1"/>
          </p:cNvPicPr>
          <p:nvPr/>
        </p:nvPicPr>
        <p:blipFill rotWithShape="1">
          <a:blip r:embed="rId3">
            <a:clrChange>
              <a:clrFrom>
                <a:srgbClr val="FFFFFF"/>
              </a:clrFrom>
              <a:clrTo>
                <a:srgbClr val="FFFFFF">
                  <a:alpha val="0"/>
                </a:srgbClr>
              </a:clrTo>
            </a:clrChange>
          </a:blip>
          <a:srcRect l="12180"/>
          <a:stretch/>
        </p:blipFill>
        <p:spPr>
          <a:xfrm>
            <a:off x="4769803" y="3126351"/>
            <a:ext cx="4145597" cy="3198249"/>
          </a:xfrm>
          <a:prstGeom prst="rect">
            <a:avLst/>
          </a:prstGeom>
        </p:spPr>
      </p:pic>
    </p:spTree>
    <p:extLst>
      <p:ext uri="{BB962C8B-B14F-4D97-AF65-F5344CB8AC3E}">
        <p14:creationId xmlns:p14="http://schemas.microsoft.com/office/powerpoint/2010/main" val="3037287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Components of the Sanger Method</a:t>
            </a:r>
          </a:p>
        </p:txBody>
      </p:sp>
      <p:sp>
        <p:nvSpPr>
          <p:cNvPr id="3" name="Content Placeholder 2"/>
          <p:cNvSpPr>
            <a:spLocks noGrp="1"/>
          </p:cNvSpPr>
          <p:nvPr>
            <p:ph idx="1"/>
          </p:nvPr>
        </p:nvSpPr>
        <p:spPr/>
        <p:txBody>
          <a:bodyPr>
            <a:normAutofit fontScale="70000" lnSpcReduction="20000"/>
          </a:bodyPr>
          <a:lstStyle/>
          <a:p>
            <a:r>
              <a:rPr lang="en-US" dirty="0"/>
              <a:t>The </a:t>
            </a:r>
            <a:r>
              <a:rPr lang="en-US" u="sng" dirty="0"/>
              <a:t>primer</a:t>
            </a:r>
            <a:r>
              <a:rPr lang="en-US" dirty="0"/>
              <a:t> tells the </a:t>
            </a:r>
            <a:r>
              <a:rPr lang="en-US" dirty="0" smtClean="0"/>
              <a:t/>
            </a:r>
            <a:br>
              <a:rPr lang="en-US" dirty="0" smtClean="0"/>
            </a:br>
            <a:r>
              <a:rPr lang="en-US" dirty="0" smtClean="0"/>
              <a:t>polymerase where </a:t>
            </a:r>
            <a:br>
              <a:rPr lang="en-US" dirty="0" smtClean="0"/>
            </a:br>
            <a:r>
              <a:rPr lang="en-US" dirty="0" smtClean="0"/>
              <a:t>to </a:t>
            </a:r>
            <a:r>
              <a:rPr lang="en-US" dirty="0"/>
              <a:t>start adding bases </a:t>
            </a:r>
            <a:r>
              <a:rPr lang="en-US" dirty="0" smtClean="0"/>
              <a:t/>
            </a:r>
            <a:br>
              <a:rPr lang="en-US" dirty="0" smtClean="0"/>
            </a:br>
            <a:r>
              <a:rPr lang="en-US" dirty="0" smtClean="0"/>
              <a:t>to </a:t>
            </a:r>
            <a:r>
              <a:rPr lang="en-US" dirty="0"/>
              <a:t>the single stranded </a:t>
            </a:r>
            <a:r>
              <a:rPr lang="en-US" dirty="0" smtClean="0"/>
              <a:t/>
            </a:r>
            <a:br>
              <a:rPr lang="en-US" dirty="0" smtClean="0"/>
            </a:br>
            <a:r>
              <a:rPr lang="en-US" dirty="0" smtClean="0"/>
              <a:t>DNA</a:t>
            </a:r>
            <a:r>
              <a:rPr lang="en-US" dirty="0"/>
              <a:t>. </a:t>
            </a:r>
          </a:p>
          <a:p>
            <a:pPr lvl="1"/>
            <a:r>
              <a:rPr lang="en-US" dirty="0"/>
              <a:t>A primer </a:t>
            </a:r>
            <a:r>
              <a:rPr lang="en-US" dirty="0" smtClean="0"/>
              <a:t>guides </a:t>
            </a:r>
            <a:r>
              <a:rPr lang="en-US" dirty="0" smtClean="0"/>
              <a:t/>
            </a:r>
            <a:br>
              <a:rPr lang="en-US" dirty="0" smtClean="0"/>
            </a:br>
            <a:r>
              <a:rPr lang="en-US" dirty="0" smtClean="0"/>
              <a:t>polymerase </a:t>
            </a:r>
            <a:r>
              <a:rPr lang="en-US" dirty="0"/>
              <a:t>to where it </a:t>
            </a:r>
            <a:r>
              <a:rPr lang="en-US" dirty="0" smtClean="0"/>
              <a:t/>
            </a:r>
            <a:br>
              <a:rPr lang="en-US" dirty="0" smtClean="0"/>
            </a:br>
            <a:r>
              <a:rPr lang="en-US" dirty="0" smtClean="0"/>
              <a:t>needs </a:t>
            </a:r>
            <a:r>
              <a:rPr lang="en-US" dirty="0"/>
              <a:t>to </a:t>
            </a:r>
            <a:r>
              <a:rPr lang="en-US" dirty="0" smtClean="0"/>
              <a:t>be </a:t>
            </a:r>
            <a:r>
              <a:rPr lang="en-US" dirty="0"/>
              <a:t>just like </a:t>
            </a:r>
            <a:r>
              <a:rPr lang="en-US" dirty="0" smtClean="0"/>
              <a:t/>
            </a:r>
            <a:br>
              <a:rPr lang="en-US" dirty="0" smtClean="0"/>
            </a:br>
            <a:r>
              <a:rPr lang="en-US" dirty="0" smtClean="0"/>
              <a:t>runway </a:t>
            </a:r>
            <a:r>
              <a:rPr lang="en-US" dirty="0"/>
              <a:t>lights guide </a:t>
            </a:r>
            <a:r>
              <a:rPr lang="en-US" dirty="0" smtClean="0"/>
              <a:t/>
            </a:r>
            <a:br>
              <a:rPr lang="en-US" dirty="0" smtClean="0"/>
            </a:br>
            <a:r>
              <a:rPr lang="en-US" dirty="0" smtClean="0"/>
              <a:t>an </a:t>
            </a:r>
            <a:r>
              <a:rPr lang="en-US" dirty="0"/>
              <a:t>airplane to its runway</a:t>
            </a:r>
            <a:r>
              <a:rPr lang="en-US" dirty="0" smtClean="0"/>
              <a:t>.</a:t>
            </a:r>
            <a:br>
              <a:rPr lang="en-US" dirty="0" smtClean="0"/>
            </a:br>
            <a:r>
              <a:rPr lang="en-US" dirty="0"/>
              <a:t> </a:t>
            </a:r>
            <a:r>
              <a:rPr lang="en-US" dirty="0" smtClean="0"/>
              <a:t/>
            </a:r>
            <a:br>
              <a:rPr lang="en-US" dirty="0" smtClean="0"/>
            </a:br>
            <a:endParaRPr lang="en-US" dirty="0"/>
          </a:p>
          <a:p>
            <a:r>
              <a:rPr lang="en-US" u="sng" dirty="0"/>
              <a:t>Nucleotide bases</a:t>
            </a:r>
            <a:r>
              <a:rPr lang="en-US" dirty="0"/>
              <a:t> are what the polymerase enzyme adds to "rebuild" the other side of the single-stranded DNA. </a:t>
            </a:r>
          </a:p>
          <a:p>
            <a:pPr lvl="1"/>
            <a:r>
              <a:rPr lang="en-US" dirty="0"/>
              <a:t>These are the A, G, T, and C "letters" that make up DNA.</a:t>
            </a:r>
          </a:p>
          <a:p>
            <a:pPr lvl="1"/>
            <a:r>
              <a:rPr lang="en-US" dirty="0"/>
              <a:t>For example, if the single stranded DNA had the sequence </a:t>
            </a:r>
            <a:r>
              <a:rPr lang="en-US" dirty="0" smtClean="0"/>
              <a:t/>
            </a:r>
            <a:br>
              <a:rPr lang="en-US" dirty="0" smtClean="0"/>
            </a:br>
            <a:r>
              <a:rPr lang="en-US" b="1" dirty="0" smtClean="0"/>
              <a:t>G-G-T-T-C-C-A-A</a:t>
            </a:r>
            <a:r>
              <a:rPr lang="en-US" dirty="0"/>
              <a:t>, the polymerase enzyme would add the following nucleotide bases to fill in the other side: </a:t>
            </a:r>
            <a:r>
              <a:rPr lang="en-US" b="1" dirty="0"/>
              <a:t>C-C-A-A-G-G-T-T</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13</a:t>
            </a:fld>
            <a:endParaRPr lang="en-US" dirty="0"/>
          </a:p>
        </p:txBody>
      </p:sp>
      <p:pic>
        <p:nvPicPr>
          <p:cNvPr id="8" name="Picture 7"/>
          <p:cNvPicPr>
            <a:picLocks noChangeAspect="1"/>
          </p:cNvPicPr>
          <p:nvPr/>
        </p:nvPicPr>
        <p:blipFill>
          <a:blip r:embed="rId2">
            <a:clrChange>
              <a:clrFrom>
                <a:srgbClr val="FFFFFF"/>
              </a:clrFrom>
              <a:clrTo>
                <a:srgbClr val="FFFFFF">
                  <a:alpha val="0"/>
                </a:srgbClr>
              </a:clrTo>
            </a:clrChange>
          </a:blip>
          <a:stretch>
            <a:fillRect/>
          </a:stretch>
        </p:blipFill>
        <p:spPr>
          <a:xfrm>
            <a:off x="3645834" y="762000"/>
            <a:ext cx="5526741" cy="3200400"/>
          </a:xfrm>
          <a:prstGeom prst="rect">
            <a:avLst/>
          </a:prstGeom>
        </p:spPr>
      </p:pic>
      <p:sp>
        <p:nvSpPr>
          <p:cNvPr id="9" name="Rectangle 8"/>
          <p:cNvSpPr/>
          <p:nvPr/>
        </p:nvSpPr>
        <p:spPr>
          <a:xfrm>
            <a:off x="7078781" y="3975556"/>
            <a:ext cx="176041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www.gatewaycoalition.org</a:t>
            </a:r>
            <a:endParaRPr lang="en-US" sz="800" i="1" dirty="0"/>
          </a:p>
        </p:txBody>
      </p:sp>
    </p:spTree>
    <p:extLst>
      <p:ext uri="{BB962C8B-B14F-4D97-AF65-F5344CB8AC3E}">
        <p14:creationId xmlns:p14="http://schemas.microsoft.com/office/powerpoint/2010/main" val="174080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867274" y="1905000"/>
            <a:ext cx="4248151" cy="486514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a:t>Components of the Sanger Method</a:t>
            </a:r>
          </a:p>
        </p:txBody>
      </p:sp>
      <p:sp>
        <p:nvSpPr>
          <p:cNvPr id="3" name="Content Placeholder 2"/>
          <p:cNvSpPr>
            <a:spLocks noGrp="1"/>
          </p:cNvSpPr>
          <p:nvPr>
            <p:ph idx="1"/>
          </p:nvPr>
        </p:nvSpPr>
        <p:spPr>
          <a:xfrm>
            <a:off x="304801" y="1066800"/>
            <a:ext cx="8534398" cy="5334000"/>
          </a:xfrm>
        </p:spPr>
        <p:txBody>
          <a:bodyPr>
            <a:normAutofit fontScale="62500" lnSpcReduction="20000"/>
          </a:bodyPr>
          <a:lstStyle/>
          <a:p>
            <a:r>
              <a:rPr lang="en-US" u="sng" dirty="0" err="1"/>
              <a:t>ddNTP's</a:t>
            </a:r>
            <a:r>
              <a:rPr lang="en-US" dirty="0"/>
              <a:t> </a:t>
            </a:r>
            <a:r>
              <a:rPr lang="en-US" dirty="0" smtClean="0"/>
              <a:t>are modified artificial </a:t>
            </a:r>
            <a:r>
              <a:rPr lang="en-US" dirty="0"/>
              <a:t>nucleotide bases. </a:t>
            </a:r>
          </a:p>
          <a:p>
            <a:pPr lvl="1"/>
            <a:r>
              <a:rPr lang="en-US" dirty="0"/>
              <a:t>Like regular nucleotide bases, there are four kinds of </a:t>
            </a:r>
            <a:r>
              <a:rPr lang="en-US" dirty="0" err="1"/>
              <a:t>ddNTP's</a:t>
            </a:r>
            <a:r>
              <a:rPr lang="en-US" dirty="0"/>
              <a:t>: A, G, C, and T. </a:t>
            </a:r>
          </a:p>
          <a:p>
            <a:r>
              <a:rPr lang="en-US" dirty="0" err="1"/>
              <a:t>ddNTP's</a:t>
            </a:r>
            <a:r>
              <a:rPr lang="en-US" dirty="0"/>
              <a:t> are almost </a:t>
            </a:r>
            <a:r>
              <a:rPr lang="en-US" dirty="0" smtClean="0"/>
              <a:t>identical </a:t>
            </a:r>
            <a:r>
              <a:rPr lang="en-US" dirty="0"/>
              <a:t>to the normal nucleotide </a:t>
            </a:r>
            <a:r>
              <a:rPr lang="en-US" dirty="0" smtClean="0"/>
              <a:t>bases </a:t>
            </a:r>
            <a:r>
              <a:rPr lang="en-US" dirty="0" smtClean="0"/>
              <a:t>that are found </a:t>
            </a:r>
            <a:r>
              <a:rPr lang="en-US" dirty="0"/>
              <a:t>in DNA except </a:t>
            </a:r>
            <a:r>
              <a:rPr lang="en-US" dirty="0" smtClean="0"/>
              <a:t>for </a:t>
            </a:r>
            <a:r>
              <a:rPr lang="en-US" dirty="0"/>
              <a:t>two </a:t>
            </a:r>
            <a:r>
              <a:rPr lang="en-US" dirty="0" smtClean="0"/>
              <a:t/>
            </a:r>
            <a:br>
              <a:rPr lang="en-US" dirty="0" smtClean="0"/>
            </a:br>
            <a:r>
              <a:rPr lang="en-US" dirty="0" smtClean="0"/>
              <a:t>main differences</a:t>
            </a:r>
            <a:r>
              <a:rPr lang="en-US" dirty="0"/>
              <a:t>: </a:t>
            </a:r>
          </a:p>
          <a:p>
            <a:pPr lvl="1"/>
            <a:r>
              <a:rPr lang="en-US" dirty="0"/>
              <a:t>1) </a:t>
            </a:r>
            <a:r>
              <a:rPr lang="en-US" dirty="0" err="1"/>
              <a:t>ddNTP's</a:t>
            </a:r>
            <a:r>
              <a:rPr lang="en-US" dirty="0"/>
              <a:t> have colored molecular </a:t>
            </a:r>
            <a:r>
              <a:rPr lang="en-US" dirty="0" smtClean="0"/>
              <a:t/>
            </a:r>
            <a:br>
              <a:rPr lang="en-US" dirty="0" smtClean="0"/>
            </a:br>
            <a:r>
              <a:rPr lang="en-US" dirty="0" smtClean="0"/>
              <a:t>"</a:t>
            </a:r>
            <a:r>
              <a:rPr lang="en-US" dirty="0"/>
              <a:t>dye" attached to them; this dye </a:t>
            </a:r>
            <a:r>
              <a:rPr lang="en-US" dirty="0" smtClean="0"/>
              <a:t/>
            </a:r>
            <a:br>
              <a:rPr lang="en-US" dirty="0" smtClean="0"/>
            </a:br>
            <a:r>
              <a:rPr lang="en-US" dirty="0" smtClean="0"/>
              <a:t>gives </a:t>
            </a:r>
            <a:r>
              <a:rPr lang="en-US" dirty="0"/>
              <a:t>off a specific color when </a:t>
            </a:r>
            <a:r>
              <a:rPr lang="en-US" dirty="0" smtClean="0"/>
              <a:t/>
            </a:r>
            <a:br>
              <a:rPr lang="en-US" dirty="0" smtClean="0"/>
            </a:br>
            <a:r>
              <a:rPr lang="en-US" dirty="0" smtClean="0"/>
              <a:t>excited </a:t>
            </a:r>
            <a:r>
              <a:rPr lang="en-US" dirty="0"/>
              <a:t>by a laser.</a:t>
            </a:r>
          </a:p>
          <a:p>
            <a:pPr lvl="1"/>
            <a:r>
              <a:rPr lang="en-US" dirty="0"/>
              <a:t>2) </a:t>
            </a:r>
            <a:r>
              <a:rPr lang="en-US" dirty="0" err="1"/>
              <a:t>ddNTP's</a:t>
            </a:r>
            <a:r>
              <a:rPr lang="en-US" dirty="0"/>
              <a:t> prevent the addition of </a:t>
            </a:r>
            <a:r>
              <a:rPr lang="en-US" dirty="0" smtClean="0"/>
              <a:t/>
            </a:r>
            <a:br>
              <a:rPr lang="en-US" dirty="0" smtClean="0"/>
            </a:br>
            <a:r>
              <a:rPr lang="en-US" dirty="0" smtClean="0"/>
              <a:t>any </a:t>
            </a:r>
            <a:r>
              <a:rPr lang="en-US" dirty="0"/>
              <a:t>other nucleotide bases once </a:t>
            </a:r>
            <a:r>
              <a:rPr lang="en-US" dirty="0" smtClean="0"/>
              <a:t/>
            </a:r>
            <a:br>
              <a:rPr lang="en-US" dirty="0" smtClean="0"/>
            </a:br>
            <a:r>
              <a:rPr lang="en-US" dirty="0" smtClean="0"/>
              <a:t>they </a:t>
            </a:r>
            <a:r>
              <a:rPr lang="en-US" dirty="0"/>
              <a:t>have been added to the single </a:t>
            </a:r>
            <a:r>
              <a:rPr lang="en-US" dirty="0" smtClean="0"/>
              <a:t/>
            </a:r>
            <a:br>
              <a:rPr lang="en-US" dirty="0" smtClean="0"/>
            </a:br>
            <a:r>
              <a:rPr lang="en-US" dirty="0" smtClean="0"/>
              <a:t>stranded </a:t>
            </a:r>
            <a:r>
              <a:rPr lang="en-US" dirty="0"/>
              <a:t>DNA. </a:t>
            </a:r>
          </a:p>
          <a:p>
            <a:r>
              <a:rPr lang="en-US" dirty="0"/>
              <a:t>The </a:t>
            </a:r>
            <a:r>
              <a:rPr lang="en-US" dirty="0" err="1"/>
              <a:t>ddNTP's</a:t>
            </a:r>
            <a:r>
              <a:rPr lang="en-US" dirty="0"/>
              <a:t> are the most </a:t>
            </a:r>
            <a:r>
              <a:rPr lang="en-US" dirty="0" smtClean="0"/>
              <a:t/>
            </a:r>
            <a:br>
              <a:rPr lang="en-US" dirty="0" smtClean="0"/>
            </a:br>
            <a:r>
              <a:rPr lang="en-US" dirty="0" smtClean="0"/>
              <a:t>important </a:t>
            </a:r>
            <a:r>
              <a:rPr lang="en-US" dirty="0"/>
              <a:t>part of the Sanger </a:t>
            </a:r>
            <a:r>
              <a:rPr lang="en-US" dirty="0" smtClean="0"/>
              <a:t/>
            </a:r>
            <a:br>
              <a:rPr lang="en-US" dirty="0" smtClean="0"/>
            </a:br>
            <a:r>
              <a:rPr lang="en-US" dirty="0" smtClean="0"/>
              <a:t>Method</a:t>
            </a:r>
            <a:r>
              <a:rPr lang="en-US" dirty="0"/>
              <a:t>.</a:t>
            </a:r>
          </a:p>
          <a:p>
            <a:pPr lvl="1"/>
            <a:r>
              <a:rPr lang="en-US" dirty="0"/>
              <a:t>It is precisely the way that </a:t>
            </a:r>
            <a:r>
              <a:rPr lang="en-US" dirty="0" err="1"/>
              <a:t>ddNTP's</a:t>
            </a:r>
            <a:r>
              <a:rPr lang="en-US" dirty="0"/>
              <a:t> </a:t>
            </a:r>
            <a:r>
              <a:rPr lang="en-US" dirty="0" smtClean="0"/>
              <a:t/>
            </a:r>
            <a:br>
              <a:rPr lang="en-US" dirty="0" smtClean="0"/>
            </a:br>
            <a:r>
              <a:rPr lang="en-US" dirty="0" smtClean="0"/>
              <a:t>are </a:t>
            </a:r>
            <a:r>
              <a:rPr lang="en-US" dirty="0"/>
              <a:t>different from regular nucleotide </a:t>
            </a:r>
            <a:r>
              <a:rPr lang="en-US" dirty="0" smtClean="0"/>
              <a:t/>
            </a:r>
            <a:br>
              <a:rPr lang="en-US" dirty="0" smtClean="0"/>
            </a:br>
            <a:r>
              <a:rPr lang="en-US" dirty="0" smtClean="0"/>
              <a:t>bases </a:t>
            </a:r>
            <a:r>
              <a:rPr lang="en-US" dirty="0"/>
              <a:t>that enables the Sanger </a:t>
            </a:r>
            <a:r>
              <a:rPr lang="en-US" dirty="0" smtClean="0"/>
              <a:t/>
            </a:r>
            <a:br>
              <a:rPr lang="en-US" dirty="0" smtClean="0"/>
            </a:br>
            <a:r>
              <a:rPr lang="en-US" dirty="0" smtClean="0"/>
              <a:t>Method </a:t>
            </a:r>
            <a:r>
              <a:rPr lang="en-US" dirty="0"/>
              <a:t>to work.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14</a:t>
            </a:fld>
            <a:endParaRPr lang="en-US" dirty="0"/>
          </a:p>
        </p:txBody>
      </p:sp>
      <p:sp>
        <p:nvSpPr>
          <p:cNvPr id="6" name="Rectangle 5"/>
          <p:cNvSpPr/>
          <p:nvPr/>
        </p:nvSpPr>
        <p:spPr>
          <a:xfrm>
            <a:off x="3555718" y="6400800"/>
            <a:ext cx="1473480"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www.abmgood.com</a:t>
            </a:r>
            <a:endParaRPr lang="en-US" sz="800" i="1" dirty="0"/>
          </a:p>
        </p:txBody>
      </p:sp>
    </p:spTree>
    <p:extLst>
      <p:ext uri="{BB962C8B-B14F-4D97-AF65-F5344CB8AC3E}">
        <p14:creationId xmlns:p14="http://schemas.microsoft.com/office/powerpoint/2010/main" val="3742691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ddNTP Differences</a:t>
            </a:r>
          </a:p>
        </p:txBody>
      </p:sp>
      <p:sp>
        <p:nvSpPr>
          <p:cNvPr id="3" name="Content Placeholder 2"/>
          <p:cNvSpPr>
            <a:spLocks noGrp="1"/>
          </p:cNvSpPr>
          <p:nvPr>
            <p:ph idx="1"/>
          </p:nvPr>
        </p:nvSpPr>
        <p:spPr>
          <a:xfrm>
            <a:off x="304801" y="1066800"/>
            <a:ext cx="4774652" cy="5334000"/>
          </a:xfrm>
        </p:spPr>
        <p:txBody>
          <a:bodyPr>
            <a:normAutofit fontScale="70000" lnSpcReduction="20000"/>
          </a:bodyPr>
          <a:lstStyle/>
          <a:p>
            <a:r>
              <a:rPr lang="en-US" dirty="0"/>
              <a:t>First, the dye attached to each </a:t>
            </a:r>
            <a:r>
              <a:rPr lang="en-US" dirty="0" err="1"/>
              <a:t>ddNTP</a:t>
            </a:r>
            <a:r>
              <a:rPr lang="en-US" dirty="0"/>
              <a:t> will indicate which ‘letter’ it represents.</a:t>
            </a:r>
          </a:p>
          <a:p>
            <a:pPr lvl="1"/>
            <a:r>
              <a:rPr lang="en-US" dirty="0"/>
              <a:t>For example, yellow for G, green for A, red for T, and blue for C. </a:t>
            </a:r>
          </a:p>
          <a:p>
            <a:r>
              <a:rPr lang="en-US" dirty="0"/>
              <a:t>However, this alone is not enough to read an entire strand of DNA.</a:t>
            </a:r>
          </a:p>
          <a:p>
            <a:pPr lvl="1"/>
            <a:r>
              <a:rPr lang="en-US" dirty="0"/>
              <a:t>If we only had one copy of that strand of DNA, we would only know one of the nucleotide letters that it contains! </a:t>
            </a:r>
          </a:p>
          <a:p>
            <a:r>
              <a:rPr lang="en-US" dirty="0"/>
              <a:t>Instead, millions of copies of that particular strand of DNA were made. </a:t>
            </a:r>
          </a:p>
          <a:p>
            <a:pPr lvl="1"/>
            <a:r>
              <a:rPr lang="en-US" dirty="0"/>
              <a:t>In each copy of the DNA strand, the </a:t>
            </a:r>
            <a:r>
              <a:rPr lang="en-US" dirty="0" err="1"/>
              <a:t>ddNTP</a:t>
            </a:r>
            <a:r>
              <a:rPr lang="en-US" dirty="0"/>
              <a:t> is randomly added in a different spot.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15</a:t>
            </a:fld>
            <a:endParaRPr lang="en-US" dirty="0"/>
          </a:p>
        </p:txBody>
      </p:sp>
      <p:sp>
        <p:nvSpPr>
          <p:cNvPr id="8" name="Rectangle 7"/>
          <p:cNvSpPr/>
          <p:nvPr/>
        </p:nvSpPr>
        <p:spPr>
          <a:xfrm>
            <a:off x="3347889" y="6505397"/>
            <a:ext cx="173156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www.vce.bioninja.com.au</a:t>
            </a:r>
            <a:endParaRPr lang="en-US" sz="800" i="1" dirty="0"/>
          </a:p>
        </p:txBody>
      </p:sp>
      <p:pic>
        <p:nvPicPr>
          <p:cNvPr id="9" name="Picture 8"/>
          <p:cNvPicPr>
            <a:picLocks noChangeAspect="1"/>
          </p:cNvPicPr>
          <p:nvPr/>
        </p:nvPicPr>
        <p:blipFill>
          <a:blip r:embed="rId3"/>
          <a:stretch>
            <a:fillRect/>
          </a:stretch>
        </p:blipFill>
        <p:spPr>
          <a:xfrm>
            <a:off x="5105400" y="76200"/>
            <a:ext cx="3947315" cy="66601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389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005" y="228600"/>
            <a:ext cx="8291194" cy="609600"/>
          </a:xfrm>
        </p:spPr>
        <p:txBody>
          <a:bodyPr>
            <a:normAutofit fontScale="90000"/>
          </a:bodyPr>
          <a:lstStyle/>
          <a:p>
            <a:r>
              <a:rPr lang="en-US" dirty="0" err="1"/>
              <a:t>ddNTP’s</a:t>
            </a:r>
            <a:endParaRPr lang="en-US" dirty="0"/>
          </a:p>
        </p:txBody>
      </p:sp>
      <p:sp>
        <p:nvSpPr>
          <p:cNvPr id="3" name="Content Placeholder 2"/>
          <p:cNvSpPr>
            <a:spLocks noGrp="1"/>
          </p:cNvSpPr>
          <p:nvPr>
            <p:ph idx="1"/>
          </p:nvPr>
        </p:nvSpPr>
        <p:spPr>
          <a:xfrm>
            <a:off x="304800" y="762000"/>
            <a:ext cx="8534399" cy="3429000"/>
          </a:xfrm>
        </p:spPr>
        <p:txBody>
          <a:bodyPr>
            <a:normAutofit fontScale="70000" lnSpcReduction="20000"/>
          </a:bodyPr>
          <a:lstStyle/>
          <a:p>
            <a:r>
              <a:rPr lang="en-US" dirty="0"/>
              <a:t>Because the </a:t>
            </a:r>
            <a:r>
              <a:rPr lang="en-US" dirty="0" err="1" smtClean="0"/>
              <a:t>ddNTP</a:t>
            </a:r>
            <a:r>
              <a:rPr lang="en-US" dirty="0" smtClean="0"/>
              <a:t> prevents </a:t>
            </a:r>
            <a:r>
              <a:rPr lang="en-US" dirty="0"/>
              <a:t>the addition of any other nucleotide bases once it has been added, we know that the color given off by that particular strand </a:t>
            </a:r>
            <a:r>
              <a:rPr lang="en-US" dirty="0" smtClean="0"/>
              <a:t>of DNA represents </a:t>
            </a:r>
            <a:r>
              <a:rPr lang="en-US" dirty="0"/>
              <a:t>the last letter added in that sequence. </a:t>
            </a:r>
          </a:p>
          <a:p>
            <a:pPr lvl="1"/>
            <a:r>
              <a:rPr lang="en-US" dirty="0"/>
              <a:t>Each of the millions of copies of that same </a:t>
            </a:r>
            <a:r>
              <a:rPr lang="en-US" dirty="0" smtClean="0"/>
              <a:t>sample </a:t>
            </a:r>
            <a:r>
              <a:rPr lang="en-US" dirty="0"/>
              <a:t>of DNA has a </a:t>
            </a:r>
            <a:r>
              <a:rPr lang="en-US" dirty="0" err="1"/>
              <a:t>ddNTP</a:t>
            </a:r>
            <a:r>
              <a:rPr lang="en-US" dirty="0"/>
              <a:t> </a:t>
            </a:r>
            <a:r>
              <a:rPr lang="en-US" dirty="0" smtClean="0"/>
              <a:t>that was randomly added at </a:t>
            </a:r>
            <a:r>
              <a:rPr lang="en-US" dirty="0"/>
              <a:t>a different spot.</a:t>
            </a:r>
          </a:p>
          <a:p>
            <a:pPr lvl="1"/>
            <a:r>
              <a:rPr lang="en-US" dirty="0"/>
              <a:t>Each of these millions of copies of DNA has a different length because </a:t>
            </a:r>
            <a:r>
              <a:rPr lang="en-US" dirty="0" smtClean="0"/>
              <a:t>nothing </a:t>
            </a:r>
            <a:r>
              <a:rPr lang="en-US" dirty="0"/>
              <a:t>can come after the </a:t>
            </a:r>
            <a:r>
              <a:rPr lang="en-US" dirty="0" err="1" smtClean="0"/>
              <a:t>ddNTP</a:t>
            </a:r>
            <a:r>
              <a:rPr lang="en-US" dirty="0" smtClean="0"/>
              <a:t>.</a:t>
            </a:r>
            <a:endParaRPr lang="en-US" dirty="0"/>
          </a:p>
          <a:p>
            <a:pPr lvl="1"/>
            <a:r>
              <a:rPr lang="en-US" dirty="0" smtClean="0"/>
              <a:t>If </a:t>
            </a:r>
            <a:r>
              <a:rPr lang="en-US" dirty="0"/>
              <a:t>we line up the copies of that strand of DNA from shortest to </a:t>
            </a:r>
            <a:r>
              <a:rPr lang="en-US" dirty="0" smtClean="0"/>
              <a:t>longest, we can determine the order of nucleotide bases by looking at the order of the colors emitted by the </a:t>
            </a:r>
            <a:r>
              <a:rPr lang="en-US" dirty="0" err="1" smtClean="0"/>
              <a:t>ddNTPs</a:t>
            </a:r>
            <a:r>
              <a:rPr lang="en-US" dirty="0" smtClean="0"/>
              <a:t>.</a:t>
            </a:r>
            <a:r>
              <a:rPr lang="en-US" dirty="0"/>
              <a:t>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16</a:t>
            </a:fld>
            <a:endParaRPr lang="en-US" dirty="0"/>
          </a:p>
        </p:txBody>
      </p:sp>
      <p:pic>
        <p:nvPicPr>
          <p:cNvPr id="5" name="Picture 4"/>
          <p:cNvPicPr>
            <a:picLocks noChangeAspect="1"/>
          </p:cNvPicPr>
          <p:nvPr/>
        </p:nvPicPr>
        <p:blipFill rotWithShape="1">
          <a:blip r:embed="rId2"/>
          <a:srcRect b="3024"/>
          <a:stretch/>
        </p:blipFill>
        <p:spPr>
          <a:xfrm>
            <a:off x="634646" y="3876612"/>
            <a:ext cx="7975954" cy="290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345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Lining Up Shortest to Longest</a:t>
            </a:r>
            <a:endParaRPr lang="en-US" dirty="0"/>
          </a:p>
        </p:txBody>
      </p:sp>
      <p:sp>
        <p:nvSpPr>
          <p:cNvPr id="3" name="Content Placeholder 2"/>
          <p:cNvSpPr>
            <a:spLocks noGrp="1"/>
          </p:cNvSpPr>
          <p:nvPr>
            <p:ph idx="1"/>
          </p:nvPr>
        </p:nvSpPr>
        <p:spPr>
          <a:xfrm>
            <a:off x="304801" y="1066800"/>
            <a:ext cx="6248400" cy="5334000"/>
          </a:xfrm>
        </p:spPr>
        <p:txBody>
          <a:bodyPr>
            <a:normAutofit fontScale="62500" lnSpcReduction="20000"/>
          </a:bodyPr>
          <a:lstStyle/>
          <a:p>
            <a:r>
              <a:rPr lang="en-US" dirty="0"/>
              <a:t>To line up the copies of DNA from shortest to longest, we put all of the partially-copied fragments of DNA into a specialized gel. </a:t>
            </a:r>
          </a:p>
          <a:p>
            <a:pPr lvl="1"/>
            <a:r>
              <a:rPr lang="en-US" dirty="0"/>
              <a:t>We then pull the DNA through the gel using electricity (because DNA is negatively charged, </a:t>
            </a:r>
            <a:r>
              <a:rPr lang="en-US" dirty="0" smtClean="0"/>
              <a:t>electrical current will cause it to move towards a positive pole).</a:t>
            </a:r>
            <a:r>
              <a:rPr lang="en-US" dirty="0"/>
              <a:t> </a:t>
            </a:r>
          </a:p>
          <a:p>
            <a:pPr lvl="1"/>
            <a:r>
              <a:rPr lang="en-US" dirty="0"/>
              <a:t>The smallest copies of the DNA strand will move </a:t>
            </a:r>
            <a:r>
              <a:rPr lang="en-US" dirty="0" smtClean="0"/>
              <a:t>more quickly </a:t>
            </a:r>
            <a:r>
              <a:rPr lang="en-US" dirty="0"/>
              <a:t>through the gel than the longer copies (</a:t>
            </a:r>
            <a:r>
              <a:rPr lang="en-US" i="1" dirty="0"/>
              <a:t>just like a swimmer in a small speedo can move more quickly through the water than a swimmer in large board shorts</a:t>
            </a:r>
            <a:r>
              <a:rPr lang="en-US" dirty="0"/>
              <a:t>). </a:t>
            </a:r>
          </a:p>
          <a:p>
            <a:r>
              <a:rPr lang="en-US" dirty="0"/>
              <a:t>As the DNA fragments are pulled through the gel, they will move past a laser one by one. </a:t>
            </a:r>
          </a:p>
          <a:p>
            <a:pPr lvl="1"/>
            <a:r>
              <a:rPr lang="en-US" dirty="0"/>
              <a:t>As the partial-copy of DNA moves past the laser, the </a:t>
            </a:r>
            <a:r>
              <a:rPr lang="en-US" dirty="0" err="1"/>
              <a:t>ddNTP</a:t>
            </a:r>
            <a:r>
              <a:rPr lang="en-US" dirty="0"/>
              <a:t> that was added to that particular sequence will flash a color indicating the last letter added. </a:t>
            </a:r>
          </a:p>
          <a:p>
            <a:r>
              <a:rPr lang="en-US" dirty="0"/>
              <a:t>The sequence of colors that occur as the DNA moves past the laser will correspond to the sequence of nucleotide bases </a:t>
            </a:r>
            <a:r>
              <a:rPr lang="en-US" dirty="0" smtClean="0"/>
              <a:t>(A, T, G, C) </a:t>
            </a:r>
            <a:r>
              <a:rPr lang="en-US" dirty="0"/>
              <a:t>in the DNA.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17</a:t>
            </a:fld>
            <a:endParaRPr lang="en-US" dirty="0"/>
          </a:p>
        </p:txBody>
      </p:sp>
      <p:pic>
        <p:nvPicPr>
          <p:cNvPr id="6" name="Picture 5"/>
          <p:cNvPicPr>
            <a:picLocks noChangeAspect="1"/>
          </p:cNvPicPr>
          <p:nvPr/>
        </p:nvPicPr>
        <p:blipFill rotWithShape="1">
          <a:blip r:embed="rId2"/>
          <a:srcRect b="5387"/>
          <a:stretch/>
        </p:blipFill>
        <p:spPr>
          <a:xfrm>
            <a:off x="6614162" y="304800"/>
            <a:ext cx="2301238" cy="6278134"/>
          </a:xfrm>
          <a:prstGeom prst="rect">
            <a:avLst/>
          </a:prstGeom>
        </p:spPr>
      </p:pic>
      <p:sp>
        <p:nvSpPr>
          <p:cNvPr id="7" name="Rectangle 6"/>
          <p:cNvSpPr/>
          <p:nvPr/>
        </p:nvSpPr>
        <p:spPr>
          <a:xfrm>
            <a:off x="5299378" y="6443691"/>
            <a:ext cx="131478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en.wikipedia.org</a:t>
            </a:r>
            <a:endParaRPr lang="en-US" sz="800" i="1" dirty="0"/>
          </a:p>
        </p:txBody>
      </p:sp>
    </p:spTree>
    <p:extLst>
      <p:ext uri="{BB962C8B-B14F-4D97-AF65-F5344CB8AC3E}">
        <p14:creationId xmlns:p14="http://schemas.microsoft.com/office/powerpoint/2010/main" val="3047150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Sanger </a:t>
            </a:r>
            <a:r>
              <a:rPr lang="en-US" dirty="0" smtClean="0"/>
              <a:t>Sequencing</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18</a:t>
            </a:fld>
            <a:endParaRPr lang="en-US" dirty="0"/>
          </a:p>
        </p:txBody>
      </p:sp>
      <p:sp>
        <p:nvSpPr>
          <p:cNvPr id="3" name="Content Placeholder 2"/>
          <p:cNvSpPr>
            <a:spLocks noGrp="1"/>
          </p:cNvSpPr>
          <p:nvPr>
            <p:ph idx="1"/>
          </p:nvPr>
        </p:nvSpPr>
        <p:spPr>
          <a:xfrm>
            <a:off x="304801" y="1066800"/>
            <a:ext cx="6019799" cy="5334000"/>
          </a:xfrm>
        </p:spPr>
        <p:txBody>
          <a:bodyPr>
            <a:normAutofit fontScale="70000" lnSpcReduction="20000"/>
          </a:bodyPr>
          <a:lstStyle/>
          <a:p>
            <a:r>
              <a:rPr lang="en-US" dirty="0"/>
              <a:t>1. A sample of DNA is copied </a:t>
            </a:r>
            <a:r>
              <a:rPr lang="en-US" dirty="0" smtClean="0"/>
              <a:t/>
            </a:r>
            <a:br>
              <a:rPr lang="en-US" dirty="0" smtClean="0"/>
            </a:br>
            <a:r>
              <a:rPr lang="en-US" dirty="0" smtClean="0"/>
              <a:t>millions </a:t>
            </a:r>
            <a:r>
              <a:rPr lang="en-US" dirty="0"/>
              <a:t>of times using bacteria</a:t>
            </a:r>
            <a:r>
              <a:rPr lang="en-US" dirty="0" smtClean="0"/>
              <a:t>.</a:t>
            </a:r>
            <a:endParaRPr lang="en-US" dirty="0"/>
          </a:p>
          <a:p>
            <a:r>
              <a:rPr lang="en-US" dirty="0"/>
              <a:t>2. The DNA is changed from double stranded to single stranded (denaturing). </a:t>
            </a:r>
          </a:p>
          <a:p>
            <a:r>
              <a:rPr lang="en-US" dirty="0"/>
              <a:t>3. Polymerase enzyme, primers, </a:t>
            </a:r>
            <a:r>
              <a:rPr lang="en-US" dirty="0" smtClean="0"/>
              <a:t/>
            </a:r>
            <a:br>
              <a:rPr lang="en-US" dirty="0" smtClean="0"/>
            </a:br>
            <a:r>
              <a:rPr lang="en-US" dirty="0" err="1" smtClean="0"/>
              <a:t>ddNTPs</a:t>
            </a:r>
            <a:r>
              <a:rPr lang="en-US" dirty="0"/>
              <a:t>, and bases are added to the denatured sample of DNA.</a:t>
            </a:r>
          </a:p>
          <a:p>
            <a:r>
              <a:rPr lang="en-US" dirty="0"/>
              <a:t>4. As polymerase adds nucleotide bases to the copies of the single stranded DNA, it will randomly add a </a:t>
            </a:r>
            <a:r>
              <a:rPr lang="en-US" dirty="0" err="1"/>
              <a:t>ddNTP</a:t>
            </a:r>
            <a:r>
              <a:rPr lang="en-US" dirty="0"/>
              <a:t> to each copy.</a:t>
            </a:r>
          </a:p>
          <a:p>
            <a:pPr lvl="1"/>
            <a:r>
              <a:rPr lang="en-US" dirty="0"/>
              <a:t>The addition of the </a:t>
            </a:r>
            <a:r>
              <a:rPr lang="en-US" dirty="0" err="1"/>
              <a:t>ddNTP</a:t>
            </a:r>
            <a:r>
              <a:rPr lang="en-US" dirty="0"/>
              <a:t> stops the addition of any other bases to that particular copy of DNA. </a:t>
            </a:r>
          </a:p>
          <a:p>
            <a:pPr lvl="1"/>
            <a:r>
              <a:rPr lang="en-US" dirty="0"/>
              <a:t>This creates millions of partially-made fragments of the same strand of DNA, each being a different length.</a:t>
            </a: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5791201" y="817051"/>
            <a:ext cx="3352800" cy="6040949"/>
          </a:xfrm>
          <a:prstGeom prst="rect">
            <a:avLst/>
          </a:prstGeom>
        </p:spPr>
      </p:pic>
    </p:spTree>
    <p:extLst>
      <p:ext uri="{BB962C8B-B14F-4D97-AF65-F5344CB8AC3E}">
        <p14:creationId xmlns:p14="http://schemas.microsoft.com/office/powerpoint/2010/main" val="17756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of Sanger Sequencing</a:t>
            </a:r>
          </a:p>
        </p:txBody>
      </p:sp>
      <p:sp>
        <p:nvSpPr>
          <p:cNvPr id="3" name="Content Placeholder 2"/>
          <p:cNvSpPr>
            <a:spLocks noGrp="1"/>
          </p:cNvSpPr>
          <p:nvPr>
            <p:ph idx="1"/>
          </p:nvPr>
        </p:nvSpPr>
        <p:spPr>
          <a:xfrm>
            <a:off x="304800" y="1066800"/>
            <a:ext cx="8534399" cy="4343400"/>
          </a:xfrm>
        </p:spPr>
        <p:txBody>
          <a:bodyPr>
            <a:normAutofit fontScale="70000" lnSpcReduction="20000"/>
          </a:bodyPr>
          <a:lstStyle/>
          <a:p>
            <a:r>
              <a:rPr lang="en-US" dirty="0"/>
              <a:t>5. The partially-made fragments of DNA are then pulled through a gel using electricity. </a:t>
            </a:r>
          </a:p>
          <a:p>
            <a:pPr lvl="1"/>
            <a:r>
              <a:rPr lang="en-US" dirty="0"/>
              <a:t>This causes the DNA fragments to line up from shortest to longest. </a:t>
            </a:r>
          </a:p>
          <a:p>
            <a:r>
              <a:rPr lang="en-US" dirty="0"/>
              <a:t>6. As the fragments of DNA move through the gel, they will move past a laser.</a:t>
            </a:r>
          </a:p>
          <a:p>
            <a:pPr lvl="1"/>
            <a:r>
              <a:rPr lang="en-US" dirty="0"/>
              <a:t>The laser causes the fragment to give off a color that represents the last letter added in that particular copy of the DNA. </a:t>
            </a:r>
          </a:p>
          <a:p>
            <a:r>
              <a:rPr lang="en-US" dirty="0"/>
              <a:t>7. The sequence </a:t>
            </a:r>
            <a:r>
              <a:rPr lang="en-US" dirty="0" smtClean="0"/>
              <a:t/>
            </a:r>
            <a:br>
              <a:rPr lang="en-US" dirty="0" smtClean="0"/>
            </a:br>
            <a:r>
              <a:rPr lang="en-US" dirty="0" smtClean="0"/>
              <a:t>of </a:t>
            </a:r>
            <a:r>
              <a:rPr lang="en-US" dirty="0"/>
              <a:t>colors </a:t>
            </a:r>
            <a:r>
              <a:rPr lang="en-US" dirty="0" smtClean="0"/>
              <a:t>that </a:t>
            </a:r>
            <a:br>
              <a:rPr lang="en-US" dirty="0" smtClean="0"/>
            </a:br>
            <a:r>
              <a:rPr lang="en-US" dirty="0" smtClean="0"/>
              <a:t>occur </a:t>
            </a:r>
            <a:r>
              <a:rPr lang="en-US" dirty="0"/>
              <a:t>corresponds </a:t>
            </a:r>
            <a:r>
              <a:rPr lang="en-US" dirty="0" smtClean="0"/>
              <a:t/>
            </a:r>
            <a:br>
              <a:rPr lang="en-US" dirty="0" smtClean="0"/>
            </a:br>
            <a:r>
              <a:rPr lang="en-US" dirty="0" smtClean="0"/>
              <a:t>to the </a:t>
            </a:r>
            <a:r>
              <a:rPr lang="en-US" dirty="0"/>
              <a:t>sequence of </a:t>
            </a:r>
            <a:r>
              <a:rPr lang="en-US" dirty="0" smtClean="0"/>
              <a:t/>
            </a:r>
            <a:br>
              <a:rPr lang="en-US" dirty="0" smtClean="0"/>
            </a:br>
            <a:r>
              <a:rPr lang="en-US" dirty="0" smtClean="0"/>
              <a:t>nucleotide bases </a:t>
            </a:r>
            <a:br>
              <a:rPr lang="en-US" dirty="0" smtClean="0"/>
            </a:br>
            <a:r>
              <a:rPr lang="en-US" dirty="0" smtClean="0"/>
              <a:t>in </a:t>
            </a:r>
            <a:r>
              <a:rPr lang="en-US" dirty="0"/>
              <a:t>that sample of </a:t>
            </a:r>
            <a:r>
              <a:rPr lang="en-US" dirty="0" smtClean="0"/>
              <a:t/>
            </a:r>
            <a:br>
              <a:rPr lang="en-US" dirty="0" smtClean="0"/>
            </a:br>
            <a:r>
              <a:rPr lang="en-US" dirty="0" smtClean="0"/>
              <a:t>DNA.</a:t>
            </a:r>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19</a:t>
            </a:fld>
            <a:endParaRPr lang="en-US" dirty="0"/>
          </a:p>
        </p:txBody>
      </p:sp>
      <p:sp>
        <p:nvSpPr>
          <p:cNvPr id="6" name="Rectangle 5"/>
          <p:cNvSpPr/>
          <p:nvPr/>
        </p:nvSpPr>
        <p:spPr>
          <a:xfrm>
            <a:off x="7541936" y="6454141"/>
            <a:ext cx="148630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hplusmagazine.com</a:t>
            </a:r>
            <a:endParaRPr lang="en-US" sz="800" i="1" dirty="0"/>
          </a:p>
        </p:txBody>
      </p:sp>
      <p:pic>
        <p:nvPicPr>
          <p:cNvPr id="8" name="Picture 7"/>
          <p:cNvPicPr>
            <a:picLocks noChangeAspect="1"/>
          </p:cNvPicPr>
          <p:nvPr/>
        </p:nvPicPr>
        <p:blipFill>
          <a:blip r:embed="rId3"/>
          <a:stretch>
            <a:fillRect/>
          </a:stretch>
        </p:blipFill>
        <p:spPr>
          <a:xfrm>
            <a:off x="3201226" y="3200400"/>
            <a:ext cx="5790374" cy="32537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479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DNA Sequencing</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a:t>Gene sequencing</a:t>
            </a:r>
            <a:r>
              <a:rPr lang="en-US" dirty="0"/>
              <a:t> is a process in which the order of nucleotide bases (A, G, C, and T’s) is determined in a sample of DNA. </a:t>
            </a:r>
          </a:p>
          <a:p>
            <a:pPr lvl="1"/>
            <a:r>
              <a:rPr lang="en-US" dirty="0"/>
              <a:t>Gene sequencing is when we “read” the letters of DNA to determine the genetic code that makes the genes of an organism. </a:t>
            </a:r>
          </a:p>
          <a:p>
            <a:r>
              <a:rPr lang="en-US" dirty="0"/>
              <a:t>A </a:t>
            </a:r>
            <a:r>
              <a:rPr lang="en-US" u="sng" dirty="0"/>
              <a:t>gene</a:t>
            </a:r>
            <a:r>
              <a:rPr lang="en-US" dirty="0"/>
              <a:t> is a stretch of DNA that codes for how to assemble a specific protein for a specific trait.</a:t>
            </a:r>
          </a:p>
          <a:p>
            <a:pPr lvl="1"/>
            <a:r>
              <a:rPr lang="en-US" dirty="0"/>
              <a:t>For example, your gene for eye color is the stretch of your DNA that indicates how the amino acids need to be assembled to create the protein that gives you your eye color.</a:t>
            </a:r>
          </a:p>
          <a:p>
            <a:r>
              <a:rPr lang="en-US" dirty="0"/>
              <a:t>A </a:t>
            </a:r>
            <a:r>
              <a:rPr lang="en-US" u="sng" dirty="0"/>
              <a:t>genome</a:t>
            </a:r>
            <a:r>
              <a:rPr lang="en-US" dirty="0"/>
              <a:t> is all of the </a:t>
            </a:r>
            <a:r>
              <a:rPr lang="en-US" dirty="0" smtClean="0"/>
              <a:t/>
            </a:r>
            <a:br>
              <a:rPr lang="en-US" dirty="0" smtClean="0"/>
            </a:br>
            <a:r>
              <a:rPr lang="en-US" dirty="0" smtClean="0"/>
              <a:t>DNA that </a:t>
            </a:r>
            <a:r>
              <a:rPr lang="en-US" dirty="0"/>
              <a:t>is found in an </a:t>
            </a:r>
            <a:r>
              <a:rPr lang="en-US" dirty="0" smtClean="0"/>
              <a:t/>
            </a:r>
            <a:br>
              <a:rPr lang="en-US" dirty="0" smtClean="0"/>
            </a:br>
            <a:r>
              <a:rPr lang="en-US" dirty="0" smtClean="0"/>
              <a:t>individual </a:t>
            </a:r>
            <a:r>
              <a:rPr lang="en-US" dirty="0"/>
              <a:t>organism. </a:t>
            </a:r>
          </a:p>
          <a:p>
            <a:pPr lvl="1"/>
            <a:r>
              <a:rPr lang="en-US" dirty="0"/>
              <a:t>A genome </a:t>
            </a:r>
            <a:r>
              <a:rPr lang="en-US" dirty="0" smtClean="0"/>
              <a:t>contains the</a:t>
            </a:r>
            <a:br>
              <a:rPr lang="en-US" dirty="0" smtClean="0"/>
            </a:br>
            <a:r>
              <a:rPr lang="en-US" dirty="0" smtClean="0"/>
              <a:t>complete set of genes </a:t>
            </a:r>
            <a:br>
              <a:rPr lang="en-US" dirty="0" smtClean="0"/>
            </a:br>
            <a:r>
              <a:rPr lang="en-US" dirty="0" smtClean="0"/>
              <a:t>found in the cells of an</a:t>
            </a:r>
            <a:br>
              <a:rPr lang="en-US" dirty="0" smtClean="0"/>
            </a:br>
            <a:r>
              <a:rPr lang="en-US" dirty="0" smtClean="0"/>
              <a:t>organism.</a:t>
            </a:r>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a:t>
            </a:fld>
            <a:endParaRPr lang="en-US" dirty="0"/>
          </a:p>
        </p:txBody>
      </p:sp>
      <p:pic>
        <p:nvPicPr>
          <p:cNvPr id="7" name="Picture 6"/>
          <p:cNvPicPr>
            <a:picLocks noChangeAspect="1"/>
          </p:cNvPicPr>
          <p:nvPr/>
        </p:nvPicPr>
        <p:blipFill>
          <a:blip r:embed="rId2"/>
          <a:stretch>
            <a:fillRect/>
          </a:stretch>
        </p:blipFill>
        <p:spPr>
          <a:xfrm>
            <a:off x="3886200" y="3857624"/>
            <a:ext cx="5050849" cy="2924176"/>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638800" y="6591300"/>
            <a:ext cx="4572000" cy="215444"/>
          </a:xfrm>
          <a:prstGeom prst="rect">
            <a:avLst/>
          </a:prstGeom>
        </p:spPr>
        <p:txBody>
          <a:bodyPr>
            <a:spAutoFit/>
          </a:bodyPr>
          <a:lstStyle/>
          <a:p>
            <a:r>
              <a:rPr lang="en-US" sz="800" i="1" dirty="0" smtClean="0"/>
              <a:t>Source: https</a:t>
            </a:r>
            <a:r>
              <a:rPr lang="en-US" sz="800" i="1" dirty="0"/>
              <a:t>://ghr.nlm.nih.gov/handbook/illustrations/geneinchromosome.jpg</a:t>
            </a:r>
          </a:p>
        </p:txBody>
      </p:sp>
    </p:spTree>
    <p:extLst>
      <p:ext uri="{BB962C8B-B14F-4D97-AF65-F5344CB8AC3E}">
        <p14:creationId xmlns:p14="http://schemas.microsoft.com/office/powerpoint/2010/main" val="347060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Human Genome Project</a:t>
            </a:r>
          </a:p>
        </p:txBody>
      </p:sp>
      <p:sp>
        <p:nvSpPr>
          <p:cNvPr id="3" name="Content Placeholder 2"/>
          <p:cNvSpPr>
            <a:spLocks noGrp="1"/>
          </p:cNvSpPr>
          <p:nvPr>
            <p:ph type="body" idx="1"/>
          </p:nvPr>
        </p:nvSpPr>
        <p:spPr/>
        <p:txBody>
          <a:bodyPr/>
          <a:lstStyle/>
          <a:p>
            <a:r>
              <a:rPr lang="en-US"/>
              <a:t>One of the greatest scientific accomplishments in history.</a:t>
            </a:r>
          </a:p>
        </p:txBody>
      </p:sp>
      <p:sp>
        <p:nvSpPr>
          <p:cNvPr id="4" name="Slide Number Placeholder 3"/>
          <p:cNvSpPr>
            <a:spLocks noGrp="1"/>
          </p:cNvSpPr>
          <p:nvPr>
            <p:ph type="sldNum" sz="quarter" idx="12"/>
          </p:nvPr>
        </p:nvSpPr>
        <p:spPr/>
        <p:txBody>
          <a:bodyPr/>
          <a:lstStyle/>
          <a:p>
            <a:fld id="{81FEFA0A-2F20-4B60-98C6-5FFDA469AA1C}" type="slidenum">
              <a:rPr lang="en-US" smtClean="0"/>
              <a:pPr/>
              <a:t>20</a:t>
            </a:fld>
            <a:endParaRPr lang="en-US" dirty="0"/>
          </a:p>
        </p:txBody>
      </p:sp>
    </p:spTree>
    <p:extLst>
      <p:ext uri="{BB962C8B-B14F-4D97-AF65-F5344CB8AC3E}">
        <p14:creationId xmlns:p14="http://schemas.microsoft.com/office/powerpoint/2010/main" val="204328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Human Genome Project</a:t>
            </a:r>
          </a:p>
        </p:txBody>
      </p:sp>
      <p:sp>
        <p:nvSpPr>
          <p:cNvPr id="3" name="Content Placeholder 2"/>
          <p:cNvSpPr>
            <a:spLocks noGrp="1"/>
          </p:cNvSpPr>
          <p:nvPr>
            <p:ph idx="1"/>
          </p:nvPr>
        </p:nvSpPr>
        <p:spPr/>
        <p:txBody>
          <a:bodyPr>
            <a:normAutofit fontScale="70000" lnSpcReduction="20000"/>
          </a:bodyPr>
          <a:lstStyle/>
          <a:p>
            <a:r>
              <a:rPr lang="en-US" dirty="0"/>
              <a:t>The development of the Sanger Sequencing Method in the 1970s made the prospect of reading the entire human genome </a:t>
            </a:r>
            <a:r>
              <a:rPr lang="en-US" dirty="0" smtClean="0"/>
              <a:t>feasible </a:t>
            </a:r>
            <a:r>
              <a:rPr lang="en-US" dirty="0"/>
              <a:t>for the first time. </a:t>
            </a:r>
          </a:p>
          <a:p>
            <a:pPr lvl="1"/>
            <a:r>
              <a:rPr lang="en-US" dirty="0"/>
              <a:t>In 1990, the National Institute of Health and the US Department of Energy launched an ambitious project to sequence the entire human genome within 15 years. </a:t>
            </a:r>
          </a:p>
          <a:p>
            <a:r>
              <a:rPr lang="en-US" dirty="0"/>
              <a:t>This goal for biological science was equivalent to what the moon landing was to aviation.</a:t>
            </a:r>
          </a:p>
          <a:p>
            <a:pPr lvl="1"/>
            <a:r>
              <a:rPr lang="en-US" dirty="0"/>
              <a:t>It was </a:t>
            </a:r>
            <a:r>
              <a:rPr lang="en-US" dirty="0" smtClean="0"/>
              <a:t>incredibly ambitious </a:t>
            </a:r>
            <a:r>
              <a:rPr lang="en-US" dirty="0"/>
              <a:t>and </a:t>
            </a:r>
            <a:r>
              <a:rPr lang="en-US" dirty="0" smtClean="0"/>
              <a:t>unprecedented </a:t>
            </a:r>
            <a:br>
              <a:rPr lang="en-US" dirty="0" smtClean="0"/>
            </a:br>
            <a:r>
              <a:rPr lang="en-US" dirty="0" smtClean="0"/>
              <a:t>in </a:t>
            </a:r>
            <a:r>
              <a:rPr lang="en-US" dirty="0"/>
              <a:t>regard to its impact and importance. </a:t>
            </a:r>
          </a:p>
          <a:p>
            <a:r>
              <a:rPr lang="en-US" dirty="0"/>
              <a:t>In 1998, a corporation called Celera </a:t>
            </a:r>
            <a:r>
              <a:rPr lang="en-US" dirty="0" smtClean="0"/>
              <a:t/>
            </a:r>
            <a:br>
              <a:rPr lang="en-US" dirty="0" smtClean="0"/>
            </a:br>
            <a:r>
              <a:rPr lang="en-US" dirty="0" smtClean="0"/>
              <a:t>Genomics </a:t>
            </a:r>
            <a:r>
              <a:rPr lang="en-US" dirty="0"/>
              <a:t>was founded to compete with </a:t>
            </a:r>
            <a:r>
              <a:rPr lang="en-US" dirty="0" smtClean="0"/>
              <a:t/>
            </a:r>
            <a:br>
              <a:rPr lang="en-US" dirty="0" smtClean="0"/>
            </a:br>
            <a:r>
              <a:rPr lang="en-US" dirty="0" smtClean="0"/>
              <a:t>the </a:t>
            </a:r>
            <a:r>
              <a:rPr lang="en-US" dirty="0"/>
              <a:t>US government to become the first </a:t>
            </a:r>
            <a:r>
              <a:rPr lang="en-US" dirty="0" smtClean="0"/>
              <a:t/>
            </a:r>
            <a:br>
              <a:rPr lang="en-US" dirty="0" smtClean="0"/>
            </a:br>
            <a:r>
              <a:rPr lang="en-US" dirty="0" smtClean="0"/>
              <a:t>to </a:t>
            </a:r>
            <a:r>
              <a:rPr lang="en-US" dirty="0"/>
              <a:t>sequence the entire genome. </a:t>
            </a:r>
          </a:p>
          <a:p>
            <a:pPr lvl="1"/>
            <a:r>
              <a:rPr lang="en-US" dirty="0"/>
              <a:t>The race between the federal government and </a:t>
            </a:r>
            <a:r>
              <a:rPr lang="en-US" dirty="0" smtClean="0"/>
              <a:t/>
            </a:r>
            <a:br>
              <a:rPr lang="en-US" dirty="0" smtClean="0"/>
            </a:br>
            <a:r>
              <a:rPr lang="en-US" dirty="0" smtClean="0"/>
              <a:t>Celera </a:t>
            </a:r>
            <a:r>
              <a:rPr lang="en-US" dirty="0"/>
              <a:t>Genomics was similar to the space race </a:t>
            </a:r>
            <a:r>
              <a:rPr lang="en-US" dirty="0" smtClean="0"/>
              <a:t/>
            </a:r>
            <a:br>
              <a:rPr lang="en-US" dirty="0" smtClean="0"/>
            </a:br>
            <a:r>
              <a:rPr lang="en-US" dirty="0" smtClean="0"/>
              <a:t>between </a:t>
            </a:r>
            <a:r>
              <a:rPr lang="en-US" dirty="0"/>
              <a:t>the US and Russian governments </a:t>
            </a:r>
            <a:r>
              <a:rPr lang="en-US" dirty="0" smtClean="0"/>
              <a:t/>
            </a:r>
            <a:br>
              <a:rPr lang="en-US" dirty="0" smtClean="0"/>
            </a:br>
            <a:r>
              <a:rPr lang="en-US" dirty="0" smtClean="0"/>
              <a:t>during </a:t>
            </a:r>
            <a:r>
              <a:rPr lang="en-US" dirty="0"/>
              <a:t>the 1960’s. </a:t>
            </a:r>
          </a:p>
          <a:p>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21</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172199" y="3352291"/>
            <a:ext cx="2819400" cy="3245588"/>
          </a:xfrm>
          <a:prstGeom prst="rect">
            <a:avLst/>
          </a:prstGeom>
        </p:spPr>
      </p:pic>
      <p:sp>
        <p:nvSpPr>
          <p:cNvPr id="7" name="Rectangle 6"/>
          <p:cNvSpPr/>
          <p:nvPr/>
        </p:nvSpPr>
        <p:spPr>
          <a:xfrm>
            <a:off x="5007868" y="6490157"/>
            <a:ext cx="159050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unlockinglifescode.org</a:t>
            </a:r>
            <a:endParaRPr lang="en-US" sz="800" i="1" dirty="0"/>
          </a:p>
        </p:txBody>
      </p:sp>
    </p:spTree>
    <p:extLst>
      <p:ext uri="{BB962C8B-B14F-4D97-AF65-F5344CB8AC3E}">
        <p14:creationId xmlns:p14="http://schemas.microsoft.com/office/powerpoint/2010/main" val="63813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Human Genome Project</a:t>
            </a:r>
          </a:p>
        </p:txBody>
      </p:sp>
      <p:sp>
        <p:nvSpPr>
          <p:cNvPr id="3" name="Content Placeholder 2"/>
          <p:cNvSpPr>
            <a:spLocks noGrp="1"/>
          </p:cNvSpPr>
          <p:nvPr>
            <p:ph idx="1"/>
          </p:nvPr>
        </p:nvSpPr>
        <p:spPr/>
        <p:txBody>
          <a:bodyPr>
            <a:normAutofit fontScale="70000" lnSpcReduction="20000"/>
          </a:bodyPr>
          <a:lstStyle/>
          <a:p>
            <a:r>
              <a:rPr lang="en-US" dirty="0"/>
              <a:t>By 1999, the first human chromosome was sequenced.</a:t>
            </a:r>
          </a:p>
          <a:p>
            <a:pPr lvl="1"/>
            <a:r>
              <a:rPr lang="en-US" dirty="0"/>
              <a:t>A </a:t>
            </a:r>
            <a:r>
              <a:rPr lang="en-US" u="sng" dirty="0"/>
              <a:t>chromosome</a:t>
            </a:r>
            <a:r>
              <a:rPr lang="en-US" dirty="0"/>
              <a:t> is a “package” of tightly coiled DNA. Humans contain 23 pairs of chromosomes. </a:t>
            </a:r>
          </a:p>
          <a:p>
            <a:pPr lvl="1"/>
            <a:r>
              <a:rPr lang="en-US" dirty="0"/>
              <a:t>This chromosome was sequenced by a collaboration of scientists in the U.S., England, Japan, France, Germany, and China.</a:t>
            </a:r>
          </a:p>
          <a:p>
            <a:r>
              <a:rPr lang="en-US" dirty="0"/>
              <a:t>By 2001, both the collaboration of international governments as well as Celera Genomics had published their own drafts of the human genome.</a:t>
            </a:r>
          </a:p>
          <a:p>
            <a:pPr lvl="1"/>
            <a:r>
              <a:rPr lang="en-US" dirty="0"/>
              <a:t>Both reports found that there are about 20,000 genes in the human body and that human DNA is 99.9% identical from person to person. </a:t>
            </a:r>
          </a:p>
          <a:p>
            <a:r>
              <a:rPr lang="en-US" dirty="0"/>
              <a:t>By 2003, all of the goals of the Human </a:t>
            </a:r>
            <a:r>
              <a:rPr lang="en-US" dirty="0" smtClean="0"/>
              <a:t/>
            </a:r>
            <a:br>
              <a:rPr lang="en-US" dirty="0" smtClean="0"/>
            </a:br>
            <a:r>
              <a:rPr lang="en-US" dirty="0" smtClean="0"/>
              <a:t>Genome </a:t>
            </a:r>
            <a:r>
              <a:rPr lang="en-US" dirty="0"/>
              <a:t>Project had been completed.</a:t>
            </a:r>
          </a:p>
          <a:p>
            <a:pPr lvl="1"/>
            <a:r>
              <a:rPr lang="en-US" dirty="0"/>
              <a:t>This project was completed over two years </a:t>
            </a:r>
            <a:r>
              <a:rPr lang="en-US" dirty="0" smtClean="0"/>
              <a:t/>
            </a:r>
            <a:br>
              <a:rPr lang="en-US" dirty="0" smtClean="0"/>
            </a:br>
            <a:r>
              <a:rPr lang="en-US" dirty="0" smtClean="0"/>
              <a:t>ahead </a:t>
            </a:r>
            <a:r>
              <a:rPr lang="en-US" dirty="0"/>
              <a:t>of schedule and under budget.</a:t>
            </a:r>
          </a:p>
          <a:p>
            <a:pPr lvl="1"/>
            <a:r>
              <a:rPr lang="en-US" dirty="0"/>
              <a:t>Additional species’ genomes have been </a:t>
            </a:r>
            <a:r>
              <a:rPr lang="en-US" dirty="0" smtClean="0"/>
              <a:t/>
            </a:r>
            <a:br>
              <a:rPr lang="en-US" dirty="0" smtClean="0"/>
            </a:br>
            <a:r>
              <a:rPr lang="en-US" dirty="0" smtClean="0"/>
              <a:t>sequenced </a:t>
            </a:r>
            <a:r>
              <a:rPr lang="en-US" dirty="0"/>
              <a:t>since then, including the mouse, </a:t>
            </a:r>
            <a:r>
              <a:rPr lang="en-US" dirty="0" smtClean="0"/>
              <a:t/>
            </a:r>
            <a:br>
              <a:rPr lang="en-US" dirty="0" smtClean="0"/>
            </a:br>
            <a:r>
              <a:rPr lang="en-US" dirty="0" smtClean="0"/>
              <a:t>dog</a:t>
            </a:r>
            <a:r>
              <a:rPr lang="en-US" dirty="0"/>
              <a:t>, cat, cow, pig, horse, and many more.  </a:t>
            </a:r>
          </a:p>
        </p:txBody>
      </p:sp>
      <p:sp>
        <p:nvSpPr>
          <p:cNvPr id="4" name="Slide Number Placeholder 3"/>
          <p:cNvSpPr>
            <a:spLocks noGrp="1"/>
          </p:cNvSpPr>
          <p:nvPr>
            <p:ph type="sldNum" sz="quarter" idx="12"/>
          </p:nvPr>
        </p:nvSpPr>
        <p:spPr/>
        <p:txBody>
          <a:bodyPr/>
          <a:lstStyle/>
          <a:p>
            <a:fld id="{81FEFA0A-2F20-4B60-98C6-5FFDA469AA1C}" type="slidenum">
              <a:rPr lang="en-US" smtClean="0"/>
              <a:pPr/>
              <a:t>22</a:t>
            </a:fld>
            <a:endParaRPr lang="en-US" dirty="0"/>
          </a:p>
        </p:txBody>
      </p:sp>
      <p:pic>
        <p:nvPicPr>
          <p:cNvPr id="3074" name="Picture 2" descr="http://www.personalgenomes.org/static/img/pgp-logo-only-color-trans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897478"/>
            <a:ext cx="2819399" cy="280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83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84290" y="3233737"/>
            <a:ext cx="4893047" cy="35052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a:t>Human Genome Project</a:t>
            </a:r>
          </a:p>
        </p:txBody>
      </p:sp>
      <p:sp>
        <p:nvSpPr>
          <p:cNvPr id="3" name="Content Placeholder 2"/>
          <p:cNvSpPr>
            <a:spLocks noGrp="1"/>
          </p:cNvSpPr>
          <p:nvPr>
            <p:ph idx="1"/>
          </p:nvPr>
        </p:nvSpPr>
        <p:spPr>
          <a:xfrm>
            <a:off x="152400" y="914400"/>
            <a:ext cx="8534399" cy="5334000"/>
          </a:xfrm>
        </p:spPr>
        <p:txBody>
          <a:bodyPr>
            <a:normAutofit fontScale="62500" lnSpcReduction="20000"/>
          </a:bodyPr>
          <a:lstStyle/>
          <a:p>
            <a:r>
              <a:rPr lang="en-US" dirty="0"/>
              <a:t>To this date, the Human Genome Project is recognized as one of the most outstanding and successful achievements in the history of science. </a:t>
            </a:r>
          </a:p>
          <a:p>
            <a:pPr lvl="1"/>
            <a:r>
              <a:rPr lang="en-US" dirty="0"/>
              <a:t>However, the scientific research related to the human genome (and the genomes of other species) has only just begun. </a:t>
            </a:r>
          </a:p>
          <a:p>
            <a:pPr lvl="1"/>
            <a:endParaRPr lang="en-US" dirty="0"/>
          </a:p>
          <a:p>
            <a:r>
              <a:rPr lang="en-US" dirty="0"/>
              <a:t>Now that scientists know </a:t>
            </a:r>
            <a:r>
              <a:rPr lang="en-US" dirty="0" smtClean="0"/>
              <a:t>the </a:t>
            </a:r>
            <a:r>
              <a:rPr lang="en-US" dirty="0"/>
              <a:t>sequence of A’s, G’s, C’s, </a:t>
            </a:r>
            <a:r>
              <a:rPr lang="en-US" dirty="0" smtClean="0"/>
              <a:t>and </a:t>
            </a:r>
            <a:r>
              <a:rPr lang="en-US" dirty="0"/>
              <a:t>T’s in the genomes of </a:t>
            </a:r>
            <a:r>
              <a:rPr lang="en-US" dirty="0" smtClean="0"/>
              <a:t>many </a:t>
            </a:r>
            <a:r>
              <a:rPr lang="en-US" dirty="0"/>
              <a:t>species, they can </a:t>
            </a:r>
            <a:r>
              <a:rPr lang="en-US" dirty="0" smtClean="0"/>
              <a:t>begin </a:t>
            </a:r>
            <a:r>
              <a:rPr lang="en-US" dirty="0"/>
              <a:t>to determine how </a:t>
            </a:r>
            <a:r>
              <a:rPr lang="en-US" dirty="0" smtClean="0"/>
              <a:t/>
            </a:r>
            <a:br>
              <a:rPr lang="en-US" dirty="0" smtClean="0"/>
            </a:br>
            <a:r>
              <a:rPr lang="en-US" dirty="0" smtClean="0"/>
              <a:t>these </a:t>
            </a:r>
            <a:r>
              <a:rPr lang="en-US" dirty="0"/>
              <a:t>genes function, what </a:t>
            </a:r>
            <a:r>
              <a:rPr lang="en-US" dirty="0" smtClean="0"/>
              <a:t/>
            </a:r>
            <a:br>
              <a:rPr lang="en-US" dirty="0" smtClean="0"/>
            </a:br>
            <a:r>
              <a:rPr lang="en-US" dirty="0" smtClean="0"/>
              <a:t>proteins </a:t>
            </a:r>
            <a:r>
              <a:rPr lang="en-US" dirty="0"/>
              <a:t>they code for, and </a:t>
            </a:r>
            <a:r>
              <a:rPr lang="en-US" dirty="0" smtClean="0"/>
              <a:t/>
            </a:r>
            <a:br>
              <a:rPr lang="en-US" dirty="0" smtClean="0"/>
            </a:br>
            <a:r>
              <a:rPr lang="en-US" dirty="0" smtClean="0"/>
              <a:t>finally </a:t>
            </a:r>
            <a:r>
              <a:rPr lang="en-US" dirty="0"/>
              <a:t>begin to understand </a:t>
            </a:r>
            <a:r>
              <a:rPr lang="en-US" dirty="0" smtClean="0"/>
              <a:t/>
            </a:r>
            <a:br>
              <a:rPr lang="en-US" dirty="0" smtClean="0"/>
            </a:br>
            <a:r>
              <a:rPr lang="en-US" dirty="0" smtClean="0"/>
              <a:t>how </a:t>
            </a:r>
            <a:r>
              <a:rPr lang="en-US" dirty="0"/>
              <a:t>many of biology’s most </a:t>
            </a:r>
            <a:r>
              <a:rPr lang="en-US" dirty="0" smtClean="0"/>
              <a:t/>
            </a:r>
            <a:br>
              <a:rPr lang="en-US" dirty="0" smtClean="0"/>
            </a:br>
            <a:r>
              <a:rPr lang="en-US" dirty="0" smtClean="0"/>
              <a:t>complicated </a:t>
            </a:r>
            <a:r>
              <a:rPr lang="en-US" dirty="0"/>
              <a:t>processes </a:t>
            </a:r>
            <a:r>
              <a:rPr lang="en-US" dirty="0" smtClean="0"/>
              <a:t/>
            </a:r>
            <a:br>
              <a:rPr lang="en-US" dirty="0" smtClean="0"/>
            </a:br>
            <a:r>
              <a:rPr lang="en-US" dirty="0" smtClean="0"/>
              <a:t>function</a:t>
            </a:r>
            <a:r>
              <a:rPr lang="en-US" dirty="0"/>
              <a:t>. </a:t>
            </a:r>
          </a:p>
          <a:p>
            <a:pPr lvl="1"/>
            <a:r>
              <a:rPr lang="en-US" dirty="0"/>
              <a:t>These unknown processes include </a:t>
            </a:r>
            <a:r>
              <a:rPr lang="en-US" dirty="0" smtClean="0"/>
              <a:t/>
            </a:r>
            <a:br>
              <a:rPr lang="en-US" dirty="0" smtClean="0"/>
            </a:br>
            <a:r>
              <a:rPr lang="en-US" dirty="0" smtClean="0"/>
              <a:t>how </a:t>
            </a:r>
            <a:r>
              <a:rPr lang="en-US" dirty="0"/>
              <a:t>a single cell fertilized egg can </a:t>
            </a:r>
            <a:r>
              <a:rPr lang="en-US" dirty="0" smtClean="0"/>
              <a:t/>
            </a:r>
            <a:br>
              <a:rPr lang="en-US" dirty="0" smtClean="0"/>
            </a:br>
            <a:r>
              <a:rPr lang="en-US" dirty="0" smtClean="0"/>
              <a:t>become </a:t>
            </a:r>
            <a:r>
              <a:rPr lang="en-US" dirty="0"/>
              <a:t>an adult with trillions of </a:t>
            </a:r>
            <a:r>
              <a:rPr lang="en-US" dirty="0" smtClean="0"/>
              <a:t/>
            </a:r>
            <a:br>
              <a:rPr lang="en-US" dirty="0" smtClean="0"/>
            </a:br>
            <a:r>
              <a:rPr lang="en-US" dirty="0" smtClean="0"/>
              <a:t>cells</a:t>
            </a:r>
            <a:r>
              <a:rPr lang="en-US" dirty="0"/>
              <a:t>, how genes regulate the </a:t>
            </a:r>
            <a:r>
              <a:rPr lang="en-US" dirty="0" smtClean="0"/>
              <a:t/>
            </a:r>
            <a:br>
              <a:rPr lang="en-US" dirty="0" smtClean="0"/>
            </a:br>
            <a:r>
              <a:rPr lang="en-US" dirty="0" smtClean="0"/>
              <a:t>functions </a:t>
            </a:r>
            <a:r>
              <a:rPr lang="en-US" dirty="0"/>
              <a:t>of organs, how diseases </a:t>
            </a:r>
            <a:r>
              <a:rPr lang="en-US" dirty="0" smtClean="0"/>
              <a:t/>
            </a:r>
            <a:br>
              <a:rPr lang="en-US" dirty="0" smtClean="0"/>
            </a:br>
            <a:r>
              <a:rPr lang="en-US" dirty="0" smtClean="0"/>
              <a:t>occur </a:t>
            </a:r>
            <a:r>
              <a:rPr lang="en-US" dirty="0"/>
              <a:t>in otherwise healthy people, </a:t>
            </a:r>
            <a:r>
              <a:rPr lang="en-US" dirty="0" smtClean="0"/>
              <a:t/>
            </a:r>
            <a:br>
              <a:rPr lang="en-US" dirty="0" smtClean="0"/>
            </a:br>
            <a:r>
              <a:rPr lang="en-US" dirty="0" smtClean="0"/>
              <a:t>and </a:t>
            </a:r>
            <a:r>
              <a:rPr lang="en-US" dirty="0"/>
              <a:t>how the human brain works.</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23</a:t>
            </a:fld>
            <a:endParaRPr lang="en-US" dirty="0"/>
          </a:p>
        </p:txBody>
      </p:sp>
      <p:sp>
        <p:nvSpPr>
          <p:cNvPr id="6" name="Rectangle 5"/>
          <p:cNvSpPr/>
          <p:nvPr/>
        </p:nvSpPr>
        <p:spPr>
          <a:xfrm>
            <a:off x="7056244" y="6539597"/>
            <a:ext cx="2121093"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www.discoveryandinnovation.com</a:t>
            </a:r>
            <a:endParaRPr lang="en-US" sz="800" i="1" dirty="0"/>
          </a:p>
        </p:txBody>
      </p:sp>
    </p:spTree>
    <p:extLst>
      <p:ext uri="{BB962C8B-B14F-4D97-AF65-F5344CB8AC3E}">
        <p14:creationId xmlns:p14="http://schemas.microsoft.com/office/powerpoint/2010/main" val="282665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Next Generation Sequencing Methods</a:t>
            </a:r>
          </a:p>
        </p:txBody>
      </p:sp>
      <p:sp>
        <p:nvSpPr>
          <p:cNvPr id="3" name="Content Placeholder 2"/>
          <p:cNvSpPr>
            <a:spLocks noGrp="1"/>
          </p:cNvSpPr>
          <p:nvPr>
            <p:ph type="body" idx="1"/>
          </p:nvPr>
        </p:nvSpPr>
        <p:spPr/>
        <p:txBody>
          <a:bodyPr/>
          <a:lstStyle/>
          <a:p>
            <a:r>
              <a:rPr lang="en-US"/>
              <a:t>Making DNA sequencing faster and cheaper.</a:t>
            </a:r>
          </a:p>
        </p:txBody>
      </p:sp>
      <p:sp>
        <p:nvSpPr>
          <p:cNvPr id="4" name="Slide Number Placeholder 3"/>
          <p:cNvSpPr>
            <a:spLocks noGrp="1"/>
          </p:cNvSpPr>
          <p:nvPr>
            <p:ph type="sldNum" sz="quarter" idx="12"/>
          </p:nvPr>
        </p:nvSpPr>
        <p:spPr/>
        <p:txBody>
          <a:bodyPr/>
          <a:lstStyle/>
          <a:p>
            <a:fld id="{81FEFA0A-2F20-4B60-98C6-5FFDA469AA1C}" type="slidenum">
              <a:rPr lang="en-US" smtClean="0"/>
              <a:pPr/>
              <a:t>24</a:t>
            </a:fld>
            <a:endParaRPr lang="en-US" dirty="0"/>
          </a:p>
        </p:txBody>
      </p:sp>
    </p:spTree>
    <p:extLst>
      <p:ext uri="{BB962C8B-B14F-4D97-AF65-F5344CB8AC3E}">
        <p14:creationId xmlns:p14="http://schemas.microsoft.com/office/powerpoint/2010/main" val="33993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Generation Sequencing</a:t>
            </a:r>
          </a:p>
        </p:txBody>
      </p:sp>
      <p:sp>
        <p:nvSpPr>
          <p:cNvPr id="3" name="Content Placeholder 2"/>
          <p:cNvSpPr>
            <a:spLocks noGrp="1"/>
          </p:cNvSpPr>
          <p:nvPr>
            <p:ph idx="1"/>
          </p:nvPr>
        </p:nvSpPr>
        <p:spPr/>
        <p:txBody>
          <a:bodyPr>
            <a:normAutofit fontScale="77500" lnSpcReduction="20000"/>
          </a:bodyPr>
          <a:lstStyle/>
          <a:p>
            <a:r>
              <a:rPr lang="en-US" dirty="0"/>
              <a:t>The Sanger Sequencing Method made the Human Genome Project and other major scientific advances in genomics possible. </a:t>
            </a:r>
          </a:p>
          <a:p>
            <a:pPr lvl="1"/>
            <a:r>
              <a:rPr lang="en-US" dirty="0"/>
              <a:t>However, the Sanger Method is slow and expensive, leading researchers to seek other ways to more effectively read the nucleotide bases that make up genes and genomes. </a:t>
            </a:r>
          </a:p>
          <a:p>
            <a:pPr lvl="1"/>
            <a:r>
              <a:rPr lang="en-US" dirty="0"/>
              <a:t>These new methods are called </a:t>
            </a:r>
            <a:r>
              <a:rPr lang="en-US" u="sng" dirty="0"/>
              <a:t>Next-Generation Sequencing</a:t>
            </a:r>
            <a:r>
              <a:rPr lang="en-US" dirty="0"/>
              <a:t>, or </a:t>
            </a:r>
            <a:r>
              <a:rPr lang="en-US" u="sng" dirty="0"/>
              <a:t>NGS</a:t>
            </a:r>
            <a:r>
              <a:rPr lang="en-US" dirty="0"/>
              <a:t>. </a:t>
            </a:r>
          </a:p>
          <a:p>
            <a:r>
              <a:rPr lang="en-US" dirty="0"/>
              <a:t>Next-Generation Sequencing is not a specific method of genetic sequencing.</a:t>
            </a:r>
          </a:p>
          <a:p>
            <a:pPr lvl="1"/>
            <a:r>
              <a:rPr lang="en-US" dirty="0"/>
              <a:t>NGS is a collective term for all of the newest methods of reading genes and genomes that are faster and cheaper than the Sanger Method. </a:t>
            </a:r>
          </a:p>
          <a:p>
            <a:pPr lvl="1"/>
            <a:r>
              <a:rPr lang="en-US" dirty="0"/>
              <a:t>Two of the most widely-used </a:t>
            </a:r>
            <a:r>
              <a:rPr lang="en-US" dirty="0" smtClean="0"/>
              <a:t>NGS methods </a:t>
            </a:r>
            <a:r>
              <a:rPr lang="en-US" dirty="0"/>
              <a:t>include 454-Roche </a:t>
            </a:r>
            <a:r>
              <a:rPr lang="en-US" dirty="0" smtClean="0"/>
              <a:t>Pyrosequencing </a:t>
            </a:r>
            <a:r>
              <a:rPr lang="en-US" dirty="0"/>
              <a:t>and Illumina Bridge Sequencing.</a:t>
            </a:r>
          </a:p>
          <a:p>
            <a:pPr lvl="1"/>
            <a:r>
              <a:rPr lang="en-US" dirty="0"/>
              <a:t>Others include Ion-Torrent Sequencing and </a:t>
            </a:r>
            <a:r>
              <a:rPr lang="en-US" dirty="0" err="1"/>
              <a:t>Nanopore</a:t>
            </a:r>
            <a:r>
              <a:rPr lang="en-US" dirty="0"/>
              <a:t> Sequencing.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25</a:t>
            </a:fld>
            <a:endParaRPr lang="en-US" dirty="0"/>
          </a:p>
        </p:txBody>
      </p:sp>
    </p:spTree>
    <p:extLst>
      <p:ext uri="{BB962C8B-B14F-4D97-AF65-F5344CB8AC3E}">
        <p14:creationId xmlns:p14="http://schemas.microsoft.com/office/powerpoint/2010/main" val="188909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454 Roche </a:t>
            </a:r>
            <a:r>
              <a:rPr lang="en-US" dirty="0" err="1"/>
              <a:t>Pyrosequencing</a:t>
            </a:r>
            <a:endParaRPr lang="en-US" dirty="0"/>
          </a:p>
        </p:txBody>
      </p:sp>
      <p:sp>
        <p:nvSpPr>
          <p:cNvPr id="3" name="Content Placeholder 2"/>
          <p:cNvSpPr>
            <a:spLocks noGrp="1"/>
          </p:cNvSpPr>
          <p:nvPr>
            <p:ph idx="1"/>
          </p:nvPr>
        </p:nvSpPr>
        <p:spPr>
          <a:xfrm>
            <a:off x="76200" y="1066800"/>
            <a:ext cx="8534399" cy="5334000"/>
          </a:xfrm>
        </p:spPr>
        <p:txBody>
          <a:bodyPr>
            <a:normAutofit fontScale="70000" lnSpcReduction="20000"/>
          </a:bodyPr>
          <a:lstStyle/>
          <a:p>
            <a:r>
              <a:rPr lang="en-US" u="sng" dirty="0"/>
              <a:t>454-Roche </a:t>
            </a:r>
            <a:r>
              <a:rPr lang="en-US" u="sng" dirty="0" err="1"/>
              <a:t>Pyrosequencing</a:t>
            </a:r>
            <a:r>
              <a:rPr lang="en-US" dirty="0"/>
              <a:t> is a method of genetic sequencing in which a flash of light is given off every time a nucleotide base is added to a single-stranded section of DNA. </a:t>
            </a:r>
          </a:p>
          <a:p>
            <a:pPr lvl="1"/>
            <a:r>
              <a:rPr lang="en-US" dirty="0"/>
              <a:t>Roche is pronounced “</a:t>
            </a:r>
            <a:r>
              <a:rPr lang="en-US" dirty="0" err="1"/>
              <a:t>Roash</a:t>
            </a:r>
            <a:r>
              <a:rPr lang="en-US" dirty="0"/>
              <a:t>” (like “roast” but with an ‘</a:t>
            </a:r>
            <a:r>
              <a:rPr lang="en-US" dirty="0" err="1"/>
              <a:t>sh</a:t>
            </a:r>
            <a:r>
              <a:rPr lang="en-US" dirty="0"/>
              <a:t>’). </a:t>
            </a:r>
          </a:p>
          <a:p>
            <a:pPr lvl="1"/>
            <a:r>
              <a:rPr lang="en-US" dirty="0"/>
              <a:t>“Pyro” means fire or light, so pyrosequencing is a version of sequencing that uses flashes of light to determine the order of bases. </a:t>
            </a:r>
          </a:p>
          <a:p>
            <a:r>
              <a:rPr lang="en-US" dirty="0"/>
              <a:t>By recording whether or not light has been emitted when each base is added, a scientist can read the genome. </a:t>
            </a:r>
          </a:p>
          <a:p>
            <a:pPr lvl="1"/>
            <a:r>
              <a:rPr lang="en-US" dirty="0"/>
              <a:t>For example, if </a:t>
            </a:r>
            <a:r>
              <a:rPr lang="en-US" dirty="0" smtClean="0"/>
              <a:t>“</a:t>
            </a:r>
            <a:r>
              <a:rPr lang="en-US" dirty="0"/>
              <a:t>A” nucleotide </a:t>
            </a:r>
            <a:r>
              <a:rPr lang="en-US" dirty="0" smtClean="0"/>
              <a:t>bases are added </a:t>
            </a:r>
            <a:r>
              <a:rPr lang="en-US" dirty="0"/>
              <a:t>and a flash of light was given off, then we would know that the next nucleotide base in a sequence is “A”. </a:t>
            </a:r>
          </a:p>
          <a:p>
            <a:pPr lvl="1"/>
            <a:r>
              <a:rPr lang="en-US" dirty="0"/>
              <a:t>If no light was given off when the </a:t>
            </a:r>
            <a:r>
              <a:rPr lang="en-US" dirty="0" smtClean="0"/>
              <a:t/>
            </a:r>
            <a:br>
              <a:rPr lang="en-US" dirty="0" smtClean="0"/>
            </a:br>
            <a:r>
              <a:rPr lang="en-US" dirty="0" smtClean="0"/>
              <a:t>A’s </a:t>
            </a:r>
            <a:r>
              <a:rPr lang="en-US" dirty="0"/>
              <a:t>are added, then “A” is not the </a:t>
            </a:r>
            <a:r>
              <a:rPr lang="en-US" dirty="0" smtClean="0"/>
              <a:t/>
            </a:r>
            <a:br>
              <a:rPr lang="en-US" dirty="0" smtClean="0"/>
            </a:br>
            <a:r>
              <a:rPr lang="en-US" dirty="0" smtClean="0"/>
              <a:t>next nucleotide </a:t>
            </a:r>
            <a:r>
              <a:rPr lang="en-US" dirty="0"/>
              <a:t>base in a sequence. </a:t>
            </a:r>
          </a:p>
          <a:p>
            <a:pPr lvl="1"/>
            <a:r>
              <a:rPr lang="en-US" dirty="0"/>
              <a:t>All </a:t>
            </a:r>
            <a:r>
              <a:rPr lang="en-US" dirty="0" smtClean="0"/>
              <a:t>four </a:t>
            </a:r>
            <a:r>
              <a:rPr lang="en-US" dirty="0"/>
              <a:t>bases would be added until </a:t>
            </a:r>
            <a:r>
              <a:rPr lang="en-US" dirty="0" smtClean="0"/>
              <a:t/>
            </a:r>
            <a:br>
              <a:rPr lang="en-US" dirty="0" smtClean="0"/>
            </a:br>
            <a:r>
              <a:rPr lang="en-US" dirty="0" smtClean="0"/>
              <a:t>a flash </a:t>
            </a:r>
            <a:r>
              <a:rPr lang="en-US" dirty="0"/>
              <a:t>of light is given off (indicating </a:t>
            </a:r>
            <a:r>
              <a:rPr lang="en-US" dirty="0" smtClean="0"/>
              <a:t/>
            </a:r>
            <a:br>
              <a:rPr lang="en-US" dirty="0" smtClean="0"/>
            </a:br>
            <a:r>
              <a:rPr lang="en-US" dirty="0" smtClean="0"/>
              <a:t>which </a:t>
            </a:r>
            <a:r>
              <a:rPr lang="en-US" dirty="0"/>
              <a:t>of the four bases is next in the </a:t>
            </a:r>
            <a:r>
              <a:rPr lang="en-US" dirty="0" smtClean="0"/>
              <a:t/>
            </a:r>
            <a:br>
              <a:rPr lang="en-US" dirty="0" smtClean="0"/>
            </a:br>
            <a:r>
              <a:rPr lang="en-US" dirty="0" smtClean="0"/>
              <a:t>sequence </a:t>
            </a:r>
            <a:r>
              <a:rPr lang="en-US" dirty="0"/>
              <a:t>of DNA).</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26</a:t>
            </a:fld>
            <a:endParaRPr lang="en-US" dirty="0"/>
          </a:p>
        </p:txBody>
      </p:sp>
      <p:pic>
        <p:nvPicPr>
          <p:cNvPr id="6" name="Picture 5"/>
          <p:cNvPicPr>
            <a:picLocks noChangeAspect="1"/>
          </p:cNvPicPr>
          <p:nvPr/>
        </p:nvPicPr>
        <p:blipFill>
          <a:blip r:embed="rId2"/>
          <a:stretch>
            <a:fillRect/>
          </a:stretch>
        </p:blipFill>
        <p:spPr>
          <a:xfrm>
            <a:off x="4800600" y="4162426"/>
            <a:ext cx="4295775" cy="25431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158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276945" y="3962400"/>
            <a:ext cx="7074938" cy="278130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a:t>454 Roche Pyrosequencing</a:t>
            </a:r>
          </a:p>
        </p:txBody>
      </p:sp>
      <p:sp>
        <p:nvSpPr>
          <p:cNvPr id="3" name="Content Placeholder 2"/>
          <p:cNvSpPr>
            <a:spLocks noGrp="1"/>
          </p:cNvSpPr>
          <p:nvPr>
            <p:ph idx="1"/>
          </p:nvPr>
        </p:nvSpPr>
        <p:spPr>
          <a:xfrm>
            <a:off x="304800" y="970420"/>
            <a:ext cx="8534399" cy="3172953"/>
          </a:xfrm>
        </p:spPr>
        <p:txBody>
          <a:bodyPr>
            <a:normAutofit fontScale="70000" lnSpcReduction="20000"/>
          </a:bodyPr>
          <a:lstStyle/>
          <a:p>
            <a:r>
              <a:rPr lang="en-US" dirty="0"/>
              <a:t>The 454-Roche method begins by taking the sample of DNA and breaking it into much smaller pieces. </a:t>
            </a:r>
            <a:endParaRPr lang="en-US" sz="4400" dirty="0"/>
          </a:p>
          <a:p>
            <a:pPr lvl="1"/>
            <a:r>
              <a:rPr lang="en-US" dirty="0"/>
              <a:t>The “chunks” of DNA are then attached to specialized beads.</a:t>
            </a:r>
          </a:p>
          <a:p>
            <a:pPr lvl="1"/>
            <a:r>
              <a:rPr lang="en-US" dirty="0"/>
              <a:t>Primers on each bead ensure that only one kind of chunk of DNA attaches to each bead. </a:t>
            </a:r>
            <a:endParaRPr lang="en-US" sz="4000" dirty="0"/>
          </a:p>
          <a:p>
            <a:r>
              <a:rPr lang="en-US" dirty="0"/>
              <a:t>The DNA that has attached to the bead is then denatured so that it is single stranded. </a:t>
            </a:r>
            <a:endParaRPr lang="en-US" sz="4400" dirty="0"/>
          </a:p>
          <a:p>
            <a:pPr lvl="1"/>
            <a:r>
              <a:rPr lang="en-US" dirty="0"/>
              <a:t>The beads (each with a different chunk of the DNA sample) are then placed in the depressions on a specialized plate.</a:t>
            </a:r>
          </a:p>
          <a:p>
            <a:pPr lvl="1"/>
            <a:r>
              <a:rPr lang="en-US" dirty="0"/>
              <a:t>These depressions are called “</a:t>
            </a:r>
            <a:r>
              <a:rPr lang="en-US" u="sng" dirty="0"/>
              <a:t>wells</a:t>
            </a:r>
            <a:r>
              <a:rPr lang="en-US" dirty="0"/>
              <a:t>”. </a:t>
            </a:r>
            <a:endParaRPr lang="en-US" sz="4000"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27</a:t>
            </a:fld>
            <a:endParaRPr lang="en-US" dirty="0"/>
          </a:p>
        </p:txBody>
      </p:sp>
      <p:sp>
        <p:nvSpPr>
          <p:cNvPr id="6" name="Rectangle 5"/>
          <p:cNvSpPr/>
          <p:nvPr/>
        </p:nvSpPr>
        <p:spPr>
          <a:xfrm>
            <a:off x="6647331" y="6518731"/>
            <a:ext cx="146226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www.slideshare.net</a:t>
            </a:r>
            <a:endParaRPr lang="en-US" sz="800" i="1" dirty="0"/>
          </a:p>
        </p:txBody>
      </p:sp>
    </p:spTree>
    <p:extLst>
      <p:ext uri="{BB962C8B-B14F-4D97-AF65-F5344CB8AC3E}">
        <p14:creationId xmlns:p14="http://schemas.microsoft.com/office/powerpoint/2010/main" val="263796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454 Roche Pyrosequencing</a:t>
            </a:r>
          </a:p>
        </p:txBody>
      </p:sp>
      <p:sp>
        <p:nvSpPr>
          <p:cNvPr id="3" name="Content Placeholder 2"/>
          <p:cNvSpPr>
            <a:spLocks noGrp="1"/>
          </p:cNvSpPr>
          <p:nvPr>
            <p:ph idx="1"/>
          </p:nvPr>
        </p:nvSpPr>
        <p:spPr>
          <a:xfrm>
            <a:off x="228601" y="1066800"/>
            <a:ext cx="5638799" cy="5334000"/>
          </a:xfrm>
        </p:spPr>
        <p:txBody>
          <a:bodyPr>
            <a:normAutofit fontScale="62500" lnSpcReduction="20000"/>
          </a:bodyPr>
          <a:lstStyle/>
          <a:p>
            <a:r>
              <a:rPr lang="en-US" dirty="0"/>
              <a:t>Polymerase enzymes are added to each well so that they can add nucleotide bases to the single-stranded DNA. </a:t>
            </a:r>
          </a:p>
          <a:p>
            <a:pPr lvl="1"/>
            <a:r>
              <a:rPr lang="en-US" dirty="0"/>
              <a:t>Nucleotide bases are added one at a time to the wells (for example: A, then G, then C, then T).</a:t>
            </a:r>
          </a:p>
          <a:p>
            <a:r>
              <a:rPr lang="en-US" dirty="0"/>
              <a:t>The nucleotide bases used for pyrosequencing are different from ordinary bases.</a:t>
            </a:r>
          </a:p>
          <a:p>
            <a:pPr lvl="1"/>
            <a:r>
              <a:rPr lang="en-US" dirty="0"/>
              <a:t>These bases will flash a color of light when they are added to the single-stranded (denatured) DNA. </a:t>
            </a:r>
          </a:p>
          <a:p>
            <a:r>
              <a:rPr lang="en-US" dirty="0"/>
              <a:t>If a flash of light is given off when the base is added to a well with the DNA, this indicates that the particular base that was added is next in the sequence of DNA.</a:t>
            </a:r>
          </a:p>
          <a:p>
            <a:pPr lvl="1"/>
            <a:r>
              <a:rPr lang="en-US" dirty="0"/>
              <a:t>If no light is given off when a base is added to a well with the sample of DNA, it indicates that this particular base is </a:t>
            </a:r>
            <a:r>
              <a:rPr lang="en-US" i="1" dirty="0"/>
              <a:t>not</a:t>
            </a:r>
            <a:r>
              <a:rPr lang="en-US" dirty="0"/>
              <a:t> next in the sample of DNA.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28</a:t>
            </a:fld>
            <a:endParaRPr lang="en-US" dirty="0"/>
          </a:p>
        </p:txBody>
      </p:sp>
      <p:pic>
        <p:nvPicPr>
          <p:cNvPr id="5" name="Picture 4"/>
          <p:cNvPicPr>
            <a:picLocks noChangeAspect="1"/>
          </p:cNvPicPr>
          <p:nvPr/>
        </p:nvPicPr>
        <p:blipFill rotWithShape="1">
          <a:blip r:embed="rId2"/>
          <a:srcRect l="10041"/>
          <a:stretch/>
        </p:blipFill>
        <p:spPr>
          <a:xfrm>
            <a:off x="5943600" y="762000"/>
            <a:ext cx="2895599" cy="5638800"/>
          </a:xfrm>
          <a:prstGeom prst="rect">
            <a:avLst/>
          </a:prstGeom>
        </p:spPr>
      </p:pic>
      <p:sp>
        <p:nvSpPr>
          <p:cNvPr id="6" name="Rectangle 5"/>
          <p:cNvSpPr/>
          <p:nvPr/>
        </p:nvSpPr>
        <p:spPr>
          <a:xfrm>
            <a:off x="2971800" y="6400799"/>
            <a:ext cx="5867399" cy="215444"/>
          </a:xfrm>
          <a:prstGeom prst="rect">
            <a:avLst/>
          </a:prstGeom>
        </p:spPr>
        <p:txBody>
          <a:bodyPr wrap="square">
            <a:spAutoFit/>
          </a:bodyPr>
          <a:lstStyle/>
          <a:p>
            <a:r>
              <a:rPr lang="en-US" sz="800" i="1" dirty="0" smtClean="0"/>
              <a:t>Source: http</a:t>
            </a:r>
            <a:r>
              <a:rPr lang="en-US" sz="800" i="1" dirty="0"/>
              <a:t>://www.mdpi.com/microarrays/microarrays-03-00245/article_deploy/html/images/microarrays-03-00245-g005-1024.png</a:t>
            </a:r>
          </a:p>
        </p:txBody>
      </p:sp>
    </p:spTree>
    <p:extLst>
      <p:ext uri="{BB962C8B-B14F-4D97-AF65-F5344CB8AC3E}">
        <p14:creationId xmlns:p14="http://schemas.microsoft.com/office/powerpoint/2010/main" val="145112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454 Roche Pyrosequencing</a:t>
            </a:r>
          </a:p>
        </p:txBody>
      </p:sp>
      <p:sp>
        <p:nvSpPr>
          <p:cNvPr id="3" name="Content Placeholder 2"/>
          <p:cNvSpPr>
            <a:spLocks noGrp="1"/>
          </p:cNvSpPr>
          <p:nvPr>
            <p:ph idx="1"/>
          </p:nvPr>
        </p:nvSpPr>
        <p:spPr>
          <a:xfrm>
            <a:off x="304800" y="1066800"/>
            <a:ext cx="8534399" cy="3810000"/>
          </a:xfrm>
        </p:spPr>
        <p:txBody>
          <a:bodyPr>
            <a:normAutofit fontScale="70000" lnSpcReduction="20000"/>
          </a:bodyPr>
          <a:lstStyle/>
          <a:p>
            <a:r>
              <a:rPr lang="en-US" dirty="0"/>
              <a:t>By knowing when and which nucleotide bases were added, and by recording when and where light was given off, </a:t>
            </a:r>
            <a:r>
              <a:rPr lang="en-US" dirty="0" smtClean="0"/>
              <a:t>a </a:t>
            </a:r>
            <a:r>
              <a:rPr lang="en-US" dirty="0"/>
              <a:t>computer can then use this recorded data to read the sequence of A, G, C, and T in that sample of DNA. </a:t>
            </a:r>
          </a:p>
          <a:p>
            <a:endParaRPr lang="en-US" dirty="0"/>
          </a:p>
          <a:p>
            <a:r>
              <a:rPr lang="en-US" dirty="0"/>
              <a:t>The 454-Roche </a:t>
            </a:r>
            <a:r>
              <a:rPr lang="en-US" dirty="0" err="1"/>
              <a:t>Pyrosequencing</a:t>
            </a:r>
            <a:r>
              <a:rPr lang="en-US" dirty="0"/>
              <a:t> method can read as much DNA in one day as the Sanger method can read in an entire year! </a:t>
            </a:r>
          </a:p>
          <a:p>
            <a:pPr lvl="1"/>
            <a:r>
              <a:rPr lang="en-US" dirty="0"/>
              <a:t>The 454-Roche Pyrosequencing method is also much cheaper.</a:t>
            </a:r>
          </a:p>
          <a:p>
            <a:pPr lvl="1"/>
            <a:r>
              <a:rPr lang="en-US" dirty="0"/>
              <a:t>The Sanger method costs 5 times as much as the 454-Roche method to read the same amount of DNA.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29</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381000" y="4446271"/>
            <a:ext cx="8433162" cy="2324100"/>
          </a:xfrm>
          <a:prstGeom prst="rect">
            <a:avLst/>
          </a:prstGeom>
        </p:spPr>
      </p:pic>
      <p:sp>
        <p:nvSpPr>
          <p:cNvPr id="6" name="Rectangle 5"/>
          <p:cNvSpPr/>
          <p:nvPr/>
        </p:nvSpPr>
        <p:spPr>
          <a:xfrm>
            <a:off x="3352800" y="6553201"/>
            <a:ext cx="5181600" cy="215444"/>
          </a:xfrm>
          <a:prstGeom prst="rect">
            <a:avLst/>
          </a:prstGeom>
        </p:spPr>
        <p:txBody>
          <a:bodyPr wrap="square">
            <a:spAutoFit/>
          </a:bodyPr>
          <a:lstStyle/>
          <a:p>
            <a:r>
              <a:rPr lang="en-US" sz="800" i="1" dirty="0" smtClean="0"/>
              <a:t>Source: http</a:t>
            </a:r>
            <a:r>
              <a:rPr lang="en-US" sz="800" i="1" dirty="0"/>
              <a:t>://www.symposcium.com/wp-content/uploads/2013/05/454-pyrosequencing-picotiter-beads.png</a:t>
            </a:r>
          </a:p>
        </p:txBody>
      </p:sp>
    </p:spTree>
    <p:extLst>
      <p:ext uri="{BB962C8B-B14F-4D97-AF65-F5344CB8AC3E}">
        <p14:creationId xmlns:p14="http://schemas.microsoft.com/office/powerpoint/2010/main" val="3996210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Applications of DNA Sequencing</a:t>
            </a:r>
          </a:p>
        </p:txBody>
      </p:sp>
      <p:sp>
        <p:nvSpPr>
          <p:cNvPr id="3" name="Content Placeholder 2"/>
          <p:cNvSpPr>
            <a:spLocks noGrp="1"/>
          </p:cNvSpPr>
          <p:nvPr>
            <p:ph idx="1"/>
          </p:nvPr>
        </p:nvSpPr>
        <p:spPr/>
        <p:txBody>
          <a:bodyPr>
            <a:normAutofit fontScale="70000" lnSpcReduction="20000"/>
          </a:bodyPr>
          <a:lstStyle/>
          <a:p>
            <a:r>
              <a:rPr lang="en-US" dirty="0"/>
              <a:t>The ability to read the DNA of different organisms allows researchers to identify the exact order of nucleotide bases that are used to assemble the proteins that are responsible for specific traits. </a:t>
            </a:r>
          </a:p>
          <a:p>
            <a:pPr lvl="1"/>
            <a:r>
              <a:rPr lang="en-US" dirty="0"/>
              <a:t>For example, gene sequencing can tell a researcher if an individual possesses mutated or defective genes that could lead to a genetic disorder such as cancer, cystic fibrosis, or sickle cell anemia. </a:t>
            </a:r>
          </a:p>
          <a:p>
            <a:r>
              <a:rPr lang="en-US" dirty="0"/>
              <a:t>Gene sequencing also might help researchers improve agriculture.</a:t>
            </a:r>
          </a:p>
          <a:p>
            <a:pPr lvl="1"/>
            <a:r>
              <a:rPr lang="en-US" dirty="0"/>
              <a:t>For example, genetic sequencing can help researchers understand which genes in cattle are responsible for excellent milk or meat production.</a:t>
            </a:r>
          </a:p>
          <a:p>
            <a:pPr lvl="1"/>
            <a:r>
              <a:rPr lang="en-US" dirty="0" smtClean="0"/>
              <a:t>Genetic </a:t>
            </a:r>
            <a:r>
              <a:rPr lang="en-US" dirty="0"/>
              <a:t>sequencing of plants with </a:t>
            </a:r>
            <a:r>
              <a:rPr lang="en-US" dirty="0" smtClean="0"/>
              <a:t/>
            </a:r>
            <a:br>
              <a:rPr lang="en-US" dirty="0" smtClean="0"/>
            </a:br>
            <a:r>
              <a:rPr lang="en-US" dirty="0" smtClean="0"/>
              <a:t>valuable </a:t>
            </a:r>
            <a:r>
              <a:rPr lang="en-US" dirty="0"/>
              <a:t>traits </a:t>
            </a:r>
            <a:r>
              <a:rPr lang="en-US" dirty="0" smtClean="0"/>
              <a:t>(such </a:t>
            </a:r>
            <a:r>
              <a:rPr lang="en-US" dirty="0"/>
              <a:t>as drought </a:t>
            </a:r>
            <a:r>
              <a:rPr lang="en-US" dirty="0" smtClean="0"/>
              <a:t/>
            </a:r>
            <a:br>
              <a:rPr lang="en-US" dirty="0" smtClean="0"/>
            </a:br>
            <a:r>
              <a:rPr lang="en-US" dirty="0" smtClean="0"/>
              <a:t>tolerance </a:t>
            </a:r>
            <a:r>
              <a:rPr lang="en-US" dirty="0" smtClean="0"/>
              <a:t>or </a:t>
            </a:r>
            <a:r>
              <a:rPr lang="en-US" dirty="0"/>
              <a:t>a rapid </a:t>
            </a:r>
            <a:r>
              <a:rPr lang="en-US" dirty="0" smtClean="0"/>
              <a:t>growth) </a:t>
            </a:r>
            <a:r>
              <a:rPr lang="en-US" dirty="0" smtClean="0"/>
              <a:t/>
            </a:r>
            <a:br>
              <a:rPr lang="en-US" dirty="0" smtClean="0"/>
            </a:br>
            <a:r>
              <a:rPr lang="en-US" dirty="0" smtClean="0"/>
              <a:t>can </a:t>
            </a:r>
            <a:r>
              <a:rPr lang="en-US" dirty="0"/>
              <a:t>enable scientists to </a:t>
            </a:r>
            <a:r>
              <a:rPr lang="en-US" dirty="0" smtClean="0"/>
              <a:t>determine</a:t>
            </a:r>
            <a:br>
              <a:rPr lang="en-US" dirty="0" smtClean="0"/>
            </a:br>
            <a:r>
              <a:rPr lang="en-US" dirty="0" smtClean="0"/>
              <a:t>which genes are responsible for </a:t>
            </a:r>
            <a:br>
              <a:rPr lang="en-US" dirty="0" smtClean="0"/>
            </a:br>
            <a:r>
              <a:rPr lang="en-US" dirty="0" smtClean="0"/>
              <a:t>those traits, enabling improvements</a:t>
            </a:r>
            <a:br>
              <a:rPr lang="en-US" dirty="0" smtClean="0"/>
            </a:br>
            <a:r>
              <a:rPr lang="en-US" dirty="0" smtClean="0"/>
              <a:t>to valuable crops like corn, wheat, </a:t>
            </a:r>
            <a:br>
              <a:rPr lang="en-US" dirty="0" smtClean="0"/>
            </a:br>
            <a:r>
              <a:rPr lang="en-US" dirty="0" smtClean="0"/>
              <a:t>or soybeans.</a:t>
            </a:r>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a:t>
            </a:fld>
            <a:endParaRPr lang="en-US" dirty="0"/>
          </a:p>
        </p:txBody>
      </p:sp>
      <p:pic>
        <p:nvPicPr>
          <p:cNvPr id="3074" name="Picture 2" descr="http://assets.illumina.com/content/dam/illumina-marketing/images/agrigenomics/intro-plant-and-animal-sequenc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224" y="4132429"/>
            <a:ext cx="3736975" cy="24117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949824" y="6642556"/>
            <a:ext cx="1390124"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www.illumina.com</a:t>
            </a:r>
            <a:endParaRPr lang="en-US" sz="800" i="1" dirty="0"/>
          </a:p>
        </p:txBody>
      </p:sp>
    </p:spTree>
    <p:extLst>
      <p:ext uri="{BB962C8B-B14F-4D97-AF65-F5344CB8AC3E}">
        <p14:creationId xmlns:p14="http://schemas.microsoft.com/office/powerpoint/2010/main" val="57144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Illumina Sequencing</a:t>
            </a:r>
          </a:p>
        </p:txBody>
      </p:sp>
      <p:sp>
        <p:nvSpPr>
          <p:cNvPr id="3" name="Content Placeholder 2"/>
          <p:cNvSpPr>
            <a:spLocks noGrp="1"/>
          </p:cNvSpPr>
          <p:nvPr>
            <p:ph idx="1"/>
          </p:nvPr>
        </p:nvSpPr>
        <p:spPr>
          <a:xfrm>
            <a:off x="304800" y="1066799"/>
            <a:ext cx="8534399" cy="5334001"/>
          </a:xfrm>
        </p:spPr>
        <p:txBody>
          <a:bodyPr>
            <a:normAutofit fontScale="77500" lnSpcReduction="20000"/>
          </a:bodyPr>
          <a:lstStyle/>
          <a:p>
            <a:r>
              <a:rPr lang="en-US" u="sng" dirty="0" err="1"/>
              <a:t>Illumina</a:t>
            </a:r>
            <a:r>
              <a:rPr lang="en-US" u="sng" dirty="0"/>
              <a:t> sequencing</a:t>
            </a:r>
            <a:r>
              <a:rPr lang="en-US" dirty="0"/>
              <a:t> is another type of Next Generation Sequencing that can be used to rapidly and cheaply read a gene or genome. </a:t>
            </a:r>
          </a:p>
          <a:p>
            <a:pPr lvl="1"/>
            <a:r>
              <a:rPr lang="en-US" dirty="0" err="1"/>
              <a:t>Illumina</a:t>
            </a:r>
            <a:r>
              <a:rPr lang="en-US" dirty="0"/>
              <a:t> sequencing is similar to the 454-Roche method in that light is given off when a nucleotide base is added to the denatured sample of DNA. </a:t>
            </a:r>
          </a:p>
          <a:p>
            <a:r>
              <a:rPr lang="en-US" dirty="0"/>
              <a:t>However, instead of attaching the DNA to specialized beads, the Illumina method works by attaching </a:t>
            </a:r>
            <a:r>
              <a:rPr lang="en-US" dirty="0" smtClean="0"/>
              <a:t/>
            </a:r>
            <a:br>
              <a:rPr lang="en-US" dirty="0" smtClean="0"/>
            </a:br>
            <a:r>
              <a:rPr lang="en-US" dirty="0" smtClean="0"/>
              <a:t>each </a:t>
            </a:r>
            <a:r>
              <a:rPr lang="en-US" dirty="0"/>
              <a:t>end of the DNA </a:t>
            </a:r>
            <a:r>
              <a:rPr lang="en-US" dirty="0" smtClean="0"/>
              <a:t/>
            </a:r>
            <a:br>
              <a:rPr lang="en-US" dirty="0" smtClean="0"/>
            </a:br>
            <a:r>
              <a:rPr lang="en-US" dirty="0" smtClean="0"/>
              <a:t>to </a:t>
            </a:r>
            <a:r>
              <a:rPr lang="en-US" dirty="0"/>
              <a:t>a specialized </a:t>
            </a:r>
            <a:r>
              <a:rPr lang="en-US" dirty="0" smtClean="0"/>
              <a:t>plate.</a:t>
            </a:r>
            <a:endParaRPr lang="en-US" dirty="0"/>
          </a:p>
          <a:p>
            <a:pPr lvl="1"/>
            <a:r>
              <a:rPr lang="en-US" dirty="0"/>
              <a:t>This forms what looks </a:t>
            </a:r>
            <a:r>
              <a:rPr lang="en-US" dirty="0" smtClean="0"/>
              <a:t/>
            </a:r>
            <a:br>
              <a:rPr lang="en-US" dirty="0" smtClean="0"/>
            </a:br>
            <a:r>
              <a:rPr lang="en-US" dirty="0" smtClean="0"/>
              <a:t>like </a:t>
            </a:r>
            <a:r>
              <a:rPr lang="en-US" dirty="0"/>
              <a:t>an arch of DNA. </a:t>
            </a:r>
          </a:p>
          <a:p>
            <a:pPr lvl="1"/>
            <a:r>
              <a:rPr lang="en-US" dirty="0"/>
              <a:t>Polymerase and </a:t>
            </a:r>
            <a:r>
              <a:rPr lang="en-US" dirty="0" smtClean="0"/>
              <a:t/>
            </a:r>
            <a:br>
              <a:rPr lang="en-US" dirty="0" smtClean="0"/>
            </a:br>
            <a:r>
              <a:rPr lang="en-US" dirty="0" smtClean="0"/>
              <a:t>specialized </a:t>
            </a:r>
            <a:r>
              <a:rPr lang="en-US" dirty="0"/>
              <a:t>nucleotide </a:t>
            </a:r>
            <a:r>
              <a:rPr lang="en-US" dirty="0" smtClean="0"/>
              <a:t/>
            </a:r>
            <a:br>
              <a:rPr lang="en-US" dirty="0" smtClean="0"/>
            </a:br>
            <a:r>
              <a:rPr lang="en-US" dirty="0" smtClean="0"/>
              <a:t>bases </a:t>
            </a:r>
            <a:r>
              <a:rPr lang="en-US" dirty="0"/>
              <a:t>are then added </a:t>
            </a:r>
            <a:r>
              <a:rPr lang="en-US" dirty="0" smtClean="0"/>
              <a:t/>
            </a:r>
            <a:br>
              <a:rPr lang="en-US" dirty="0" smtClean="0"/>
            </a:br>
            <a:r>
              <a:rPr lang="en-US" dirty="0" smtClean="0"/>
              <a:t>to </a:t>
            </a:r>
            <a:r>
              <a:rPr lang="en-US" dirty="0"/>
              <a:t>the chunks of DNA </a:t>
            </a:r>
            <a:r>
              <a:rPr lang="en-US" dirty="0" smtClean="0"/>
              <a:t/>
            </a:r>
            <a:br>
              <a:rPr lang="en-US" dirty="0" smtClean="0"/>
            </a:br>
            <a:r>
              <a:rPr lang="en-US" dirty="0" smtClean="0"/>
              <a:t>anchored </a:t>
            </a:r>
            <a:r>
              <a:rPr lang="en-US" dirty="0"/>
              <a:t>to the plate.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30</a:t>
            </a:fld>
            <a:endParaRPr lang="en-US" dirty="0"/>
          </a:p>
        </p:txBody>
      </p:sp>
      <p:pic>
        <p:nvPicPr>
          <p:cNvPr id="5" name="Picture 4"/>
          <p:cNvPicPr>
            <a:picLocks noChangeAspect="1"/>
          </p:cNvPicPr>
          <p:nvPr/>
        </p:nvPicPr>
        <p:blipFill rotWithShape="1">
          <a:blip r:embed="rId2"/>
          <a:srcRect l="2941" r="2941"/>
          <a:stretch/>
        </p:blipFill>
        <p:spPr>
          <a:xfrm>
            <a:off x="4099563" y="3733799"/>
            <a:ext cx="4876796" cy="269834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7589441" y="6490157"/>
            <a:ext cx="138691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www.laragen.com</a:t>
            </a:r>
            <a:endParaRPr lang="en-US" sz="800" i="1" dirty="0"/>
          </a:p>
        </p:txBody>
      </p:sp>
    </p:spTree>
    <p:extLst>
      <p:ext uri="{BB962C8B-B14F-4D97-AF65-F5344CB8AC3E}">
        <p14:creationId xmlns:p14="http://schemas.microsoft.com/office/powerpoint/2010/main" val="259369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Illumina Sequencing</a:t>
            </a:r>
          </a:p>
        </p:txBody>
      </p:sp>
      <p:sp>
        <p:nvSpPr>
          <p:cNvPr id="3" name="Content Placeholder 2"/>
          <p:cNvSpPr>
            <a:spLocks noGrp="1"/>
          </p:cNvSpPr>
          <p:nvPr>
            <p:ph idx="1"/>
          </p:nvPr>
        </p:nvSpPr>
        <p:spPr>
          <a:xfrm>
            <a:off x="304800" y="1066800"/>
            <a:ext cx="8534399" cy="3733800"/>
          </a:xfrm>
        </p:spPr>
        <p:txBody>
          <a:bodyPr>
            <a:normAutofit fontScale="70000" lnSpcReduction="20000"/>
          </a:bodyPr>
          <a:lstStyle/>
          <a:p>
            <a:r>
              <a:rPr lang="en-US" dirty="0"/>
              <a:t>Illumina sequencing works very similarly to 454-Roche sequencing by using flashes of light when a base is added to determine the order of bases in a sample of DNA.</a:t>
            </a:r>
          </a:p>
          <a:p>
            <a:pPr lvl="1"/>
            <a:r>
              <a:rPr lang="en-US" dirty="0"/>
              <a:t>The main difference is that 454-Roche uses beads while Illumina uses specialized plates to form ‘arches’ or ‘bridges’ of DNA.</a:t>
            </a:r>
          </a:p>
          <a:p>
            <a:r>
              <a:rPr lang="en-US" dirty="0"/>
              <a:t>Like 454-Roche, Illumina sequencing has drastically lowered the cost and difficulty of reading DNA.</a:t>
            </a:r>
          </a:p>
          <a:p>
            <a:pPr lvl="1"/>
            <a:r>
              <a:rPr lang="en-US" dirty="0"/>
              <a:t>Illumina sequencing was the first to be able to sequence a human genome for less than $1000, currently making it the most inexpensive option in Next Generation Sequencing. </a:t>
            </a: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31</a:t>
            </a:fld>
            <a:endParaRPr lang="en-US" dirty="0"/>
          </a:p>
        </p:txBody>
      </p:sp>
      <p:pic>
        <p:nvPicPr>
          <p:cNvPr id="6" name="Picture 5"/>
          <p:cNvPicPr>
            <a:picLocks noChangeAspect="1"/>
          </p:cNvPicPr>
          <p:nvPr/>
        </p:nvPicPr>
        <p:blipFill>
          <a:blip r:embed="rId2"/>
          <a:stretch>
            <a:fillRect/>
          </a:stretch>
        </p:blipFill>
        <p:spPr>
          <a:xfrm>
            <a:off x="762000" y="3886200"/>
            <a:ext cx="7677150" cy="2733675"/>
          </a:xfrm>
          <a:prstGeom prst="rect">
            <a:avLst/>
          </a:prstGeom>
        </p:spPr>
      </p:pic>
      <p:sp>
        <p:nvSpPr>
          <p:cNvPr id="7" name="Rectangle 6"/>
          <p:cNvSpPr/>
          <p:nvPr/>
        </p:nvSpPr>
        <p:spPr>
          <a:xfrm>
            <a:off x="5867400" y="6490157"/>
            <a:ext cx="126509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www.mdpi.com</a:t>
            </a:r>
            <a:endParaRPr lang="en-US" sz="800" i="1" dirty="0"/>
          </a:p>
        </p:txBody>
      </p:sp>
    </p:spTree>
    <p:extLst>
      <p:ext uri="{BB962C8B-B14F-4D97-AF65-F5344CB8AC3E}">
        <p14:creationId xmlns:p14="http://schemas.microsoft.com/office/powerpoint/2010/main" val="114831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Ion-Torrent Sequencing</a:t>
            </a:r>
          </a:p>
        </p:txBody>
      </p:sp>
      <p:sp>
        <p:nvSpPr>
          <p:cNvPr id="3" name="Content Placeholder 2"/>
          <p:cNvSpPr>
            <a:spLocks noGrp="1"/>
          </p:cNvSpPr>
          <p:nvPr>
            <p:ph idx="1"/>
          </p:nvPr>
        </p:nvSpPr>
        <p:spPr/>
        <p:txBody>
          <a:bodyPr>
            <a:normAutofit fontScale="70000" lnSpcReduction="20000"/>
          </a:bodyPr>
          <a:lstStyle/>
          <a:p>
            <a:r>
              <a:rPr lang="en-US" dirty="0"/>
              <a:t>Some of the newest methods of Next Generation Sequencing use entirely new methods of reading the sequence of nucleotide bases in a sample of DNA. </a:t>
            </a:r>
          </a:p>
          <a:p>
            <a:pPr lvl="1"/>
            <a:r>
              <a:rPr lang="en-US" dirty="0"/>
              <a:t>These include Ion-Torrent Sequencing and </a:t>
            </a:r>
            <a:r>
              <a:rPr lang="en-US" dirty="0" err="1"/>
              <a:t>Nanopore</a:t>
            </a:r>
            <a:r>
              <a:rPr lang="en-US" dirty="0"/>
              <a:t> Sequencing. </a:t>
            </a:r>
          </a:p>
          <a:p>
            <a:r>
              <a:rPr lang="en-US" dirty="0"/>
              <a:t>Ion-Torrent Sequencing is a method of sequencing DNA that relies on the fact that a hydrogen ion is released every time a nucleotide base is added to single-stranded DNA. </a:t>
            </a:r>
          </a:p>
          <a:p>
            <a:pPr lvl="1"/>
            <a:r>
              <a:rPr lang="en-US" dirty="0"/>
              <a:t>The release of a hydrogen ion can be detected by a specialized sensor. </a:t>
            </a:r>
          </a:p>
          <a:p>
            <a:r>
              <a:rPr lang="en-US" dirty="0"/>
              <a:t>The sample DNA that needs to be sequenced is denatured and added to a plate with wells (or depressions). </a:t>
            </a:r>
          </a:p>
          <a:p>
            <a:pPr lvl="1"/>
            <a:r>
              <a:rPr lang="en-US" dirty="0"/>
              <a:t>The wells with DNA are flooded with a single kind of nucleotide (an A, G, C, or T). </a:t>
            </a:r>
          </a:p>
          <a:p>
            <a:r>
              <a:rPr lang="en-US" dirty="0"/>
              <a:t>If the sensor detects a hydrogen ion has been released, it knows that that nucleotide base has been added and is the next in the sequence of the sample of DNA. </a:t>
            </a:r>
          </a:p>
          <a:p>
            <a:pPr lvl="1"/>
            <a:r>
              <a:rPr lang="en-US" dirty="0"/>
              <a:t>If no hydrogen ion is sensed, the base that was added to the wells is </a:t>
            </a:r>
            <a:r>
              <a:rPr lang="en-US" i="1" dirty="0"/>
              <a:t>not </a:t>
            </a:r>
            <a:r>
              <a:rPr lang="en-US" dirty="0"/>
              <a:t>next in the sequence of DNA.</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32</a:t>
            </a:fld>
            <a:endParaRPr lang="en-US" dirty="0"/>
          </a:p>
        </p:txBody>
      </p:sp>
    </p:spTree>
    <p:extLst>
      <p:ext uri="{BB962C8B-B14F-4D97-AF65-F5344CB8AC3E}">
        <p14:creationId xmlns:p14="http://schemas.microsoft.com/office/powerpoint/2010/main" val="8738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Nanopore Sequencing</a:t>
            </a:r>
          </a:p>
        </p:txBody>
      </p:sp>
      <p:sp>
        <p:nvSpPr>
          <p:cNvPr id="3" name="Content Placeholder 2"/>
          <p:cNvSpPr>
            <a:spLocks noGrp="1"/>
          </p:cNvSpPr>
          <p:nvPr>
            <p:ph idx="1"/>
          </p:nvPr>
        </p:nvSpPr>
        <p:spPr>
          <a:xfrm>
            <a:off x="304801" y="1066800"/>
            <a:ext cx="5791200" cy="5334000"/>
          </a:xfrm>
        </p:spPr>
        <p:txBody>
          <a:bodyPr>
            <a:normAutofit fontScale="70000" lnSpcReduction="20000"/>
          </a:bodyPr>
          <a:lstStyle/>
          <a:p>
            <a:r>
              <a:rPr lang="en-US" dirty="0" err="1"/>
              <a:t>Nanopore</a:t>
            </a:r>
            <a:r>
              <a:rPr lang="en-US" dirty="0"/>
              <a:t> Sequencing is a method in which the DNA is fed through a molecular-sized pore that is only just big enough for the denatured DNA to fit through. </a:t>
            </a:r>
          </a:p>
          <a:p>
            <a:pPr lvl="1"/>
            <a:r>
              <a:rPr lang="en-US" dirty="0"/>
              <a:t>As the DNA passes through this pore, the ion current (or flow of atomic charges) changes depending on which type of nucleotide base is passing through the pore at any given time.</a:t>
            </a:r>
          </a:p>
          <a:p>
            <a:pPr lvl="1"/>
            <a:r>
              <a:rPr lang="en-US" dirty="0"/>
              <a:t>This is because each of the nucleotide bases has a slightly different shape and size.</a:t>
            </a:r>
          </a:p>
          <a:p>
            <a:pPr lvl="1"/>
            <a:r>
              <a:rPr lang="en-US" dirty="0"/>
              <a:t>Because of this, each nucleotide base will interrupt the ionic current in a slightly different way. </a:t>
            </a:r>
          </a:p>
          <a:p>
            <a:pPr lvl="1"/>
            <a:r>
              <a:rPr lang="en-US" dirty="0"/>
              <a:t>Measuring how the ionic current changes as the sample of DNA moves through the pore allows the sequence of bases in the sample of DNA to be read.</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33</a:t>
            </a:fld>
            <a:endParaRPr lang="en-US" dirty="0"/>
          </a:p>
        </p:txBody>
      </p:sp>
      <p:pic>
        <p:nvPicPr>
          <p:cNvPr id="6" name="Picture 5"/>
          <p:cNvPicPr>
            <a:picLocks noChangeAspect="1"/>
          </p:cNvPicPr>
          <p:nvPr/>
        </p:nvPicPr>
        <p:blipFill>
          <a:blip r:embed="rId2"/>
          <a:stretch>
            <a:fillRect/>
          </a:stretch>
        </p:blipFill>
        <p:spPr>
          <a:xfrm>
            <a:off x="6096001" y="1400175"/>
            <a:ext cx="2857500" cy="466725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7117470" y="6097905"/>
            <a:ext cx="1896673" cy="215444"/>
          </a:xfrm>
          <a:prstGeom prst="rect">
            <a:avLst/>
          </a:prstGeom>
        </p:spPr>
        <p:txBody>
          <a:bodyPr wrap="none">
            <a:spAutoFit/>
          </a:bodyPr>
          <a:lstStyle/>
          <a:p>
            <a:r>
              <a:rPr lang="en-US" sz="800" i="1" u="sng" dirty="0" smtClean="0">
                <a:solidFill>
                  <a:srgbClr val="D6D6D6"/>
                </a:solidFill>
                <a:latin typeface="arial" panose="020B0604020202020204" pitchFamily="34" charset="0"/>
                <a:hlinkClick r:id="rId3"/>
              </a:rPr>
              <a:t>Source: www2.technologyreview.com</a:t>
            </a:r>
            <a:endParaRPr lang="en-US" sz="800" i="1" dirty="0"/>
          </a:p>
        </p:txBody>
      </p:sp>
    </p:spTree>
    <p:extLst>
      <p:ext uri="{BB962C8B-B14F-4D97-AF65-F5344CB8AC3E}">
        <p14:creationId xmlns:p14="http://schemas.microsoft.com/office/powerpoint/2010/main" val="27465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Using Genetic Sequences</a:t>
            </a:r>
          </a:p>
        </p:txBody>
      </p:sp>
      <p:sp>
        <p:nvSpPr>
          <p:cNvPr id="3" name="Content Placeholder 2"/>
          <p:cNvSpPr>
            <a:spLocks noGrp="1"/>
          </p:cNvSpPr>
          <p:nvPr>
            <p:ph type="body" idx="1"/>
          </p:nvPr>
        </p:nvSpPr>
        <p:spPr/>
        <p:txBody>
          <a:bodyPr/>
          <a:lstStyle/>
          <a:p>
            <a:r>
              <a:rPr lang="en-US"/>
              <a:t>Making sense of a billion bases.</a:t>
            </a:r>
          </a:p>
        </p:txBody>
      </p:sp>
      <p:sp>
        <p:nvSpPr>
          <p:cNvPr id="4" name="Slide Number Placeholder 3"/>
          <p:cNvSpPr>
            <a:spLocks noGrp="1"/>
          </p:cNvSpPr>
          <p:nvPr>
            <p:ph type="sldNum" sz="quarter" idx="12"/>
          </p:nvPr>
        </p:nvSpPr>
        <p:spPr/>
        <p:txBody>
          <a:bodyPr/>
          <a:lstStyle/>
          <a:p>
            <a:fld id="{81FEFA0A-2F20-4B60-98C6-5FFDA469AA1C}" type="slidenum">
              <a:rPr lang="en-US" smtClean="0"/>
              <a:pPr/>
              <a:t>34</a:t>
            </a:fld>
            <a:endParaRPr lang="en-US" dirty="0"/>
          </a:p>
        </p:txBody>
      </p:sp>
    </p:spTree>
    <p:extLst>
      <p:ext uri="{BB962C8B-B14F-4D97-AF65-F5344CB8AC3E}">
        <p14:creationId xmlns:p14="http://schemas.microsoft.com/office/powerpoint/2010/main" val="1182402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Introns &amp; Exons</a:t>
            </a:r>
            <a:endParaRPr lang="en-US" dirty="0"/>
          </a:p>
        </p:txBody>
      </p:sp>
      <p:sp>
        <p:nvSpPr>
          <p:cNvPr id="3" name="Content Placeholder 2"/>
          <p:cNvSpPr>
            <a:spLocks noGrp="1"/>
          </p:cNvSpPr>
          <p:nvPr>
            <p:ph idx="1"/>
          </p:nvPr>
        </p:nvSpPr>
        <p:spPr>
          <a:xfrm>
            <a:off x="304800" y="1066800"/>
            <a:ext cx="8534399" cy="4648200"/>
          </a:xfrm>
        </p:spPr>
        <p:txBody>
          <a:bodyPr>
            <a:normAutofit fontScale="62500" lnSpcReduction="20000"/>
          </a:bodyPr>
          <a:lstStyle/>
          <a:p>
            <a:r>
              <a:rPr lang="en-US" dirty="0"/>
              <a:t>A problem we face when reading DNA is that most of </a:t>
            </a:r>
            <a:r>
              <a:rPr lang="en-US" dirty="0" smtClean="0"/>
              <a:t>an organism’s </a:t>
            </a:r>
            <a:r>
              <a:rPr lang="en-US" dirty="0"/>
              <a:t>DNA codes for nothing.</a:t>
            </a:r>
          </a:p>
          <a:p>
            <a:pPr lvl="1"/>
            <a:r>
              <a:rPr lang="en-US" dirty="0"/>
              <a:t>Lengths of non-coding DNA are called introns.</a:t>
            </a:r>
          </a:p>
          <a:p>
            <a:pPr lvl="1"/>
            <a:r>
              <a:rPr lang="en-US" dirty="0"/>
              <a:t>Introns are genes for nothing – they aren’t used to create proteins (they are </a:t>
            </a:r>
            <a:r>
              <a:rPr lang="en-US" u="sng" dirty="0"/>
              <a:t>in</a:t>
            </a:r>
            <a:r>
              <a:rPr lang="en-US" dirty="0"/>
              <a:t>capable of creating proteins</a:t>
            </a:r>
            <a:r>
              <a:rPr lang="en-US" dirty="0" smtClean="0"/>
              <a:t>). They </a:t>
            </a:r>
            <a:r>
              <a:rPr lang="en-US" dirty="0"/>
              <a:t>are </a:t>
            </a:r>
            <a:r>
              <a:rPr lang="en-US" dirty="0" smtClean="0"/>
              <a:t>sort of like </a:t>
            </a:r>
            <a:r>
              <a:rPr lang="en-US" dirty="0"/>
              <a:t>junk </a:t>
            </a:r>
            <a:r>
              <a:rPr lang="en-US" dirty="0" smtClean="0"/>
              <a:t>DNA.</a:t>
            </a:r>
            <a:endParaRPr lang="en-US" dirty="0"/>
          </a:p>
          <a:p>
            <a:r>
              <a:rPr lang="en-US" dirty="0" smtClean="0"/>
              <a:t>Most researchers are interested in the genes that actually code for a protein.</a:t>
            </a:r>
          </a:p>
          <a:p>
            <a:pPr lvl="1"/>
            <a:r>
              <a:rPr lang="en-US" dirty="0" smtClean="0"/>
              <a:t>The portions of DNA that code for an actual protein are called exons.</a:t>
            </a:r>
            <a:endParaRPr lang="en-US" dirty="0"/>
          </a:p>
          <a:p>
            <a:pPr lvl="1"/>
            <a:r>
              <a:rPr lang="en-US" dirty="0"/>
              <a:t>Exons are </a:t>
            </a:r>
            <a:r>
              <a:rPr lang="en-US" u="sng" dirty="0"/>
              <a:t>ex</a:t>
            </a:r>
            <a:r>
              <a:rPr lang="en-US" dirty="0"/>
              <a:t>ceptional at creating proteins. </a:t>
            </a:r>
            <a:endParaRPr lang="en-US" dirty="0" smtClean="0"/>
          </a:p>
          <a:p>
            <a:r>
              <a:rPr lang="en-US" dirty="0" smtClean="0"/>
              <a:t>An exon can be found by looking for an </a:t>
            </a:r>
            <a:r>
              <a:rPr lang="en-US" u="sng" dirty="0"/>
              <a:t>Open Reading Frame</a:t>
            </a:r>
            <a:r>
              <a:rPr lang="en-US" dirty="0"/>
              <a:t>, or </a:t>
            </a:r>
            <a:r>
              <a:rPr lang="en-US" dirty="0" smtClean="0"/>
              <a:t>ORF.</a:t>
            </a:r>
            <a:endParaRPr lang="en-US" dirty="0"/>
          </a:p>
          <a:p>
            <a:pPr lvl="1"/>
            <a:r>
              <a:rPr lang="en-US" dirty="0"/>
              <a:t>An ORF simply means that there are no STOP commands between the beginning and </a:t>
            </a:r>
            <a:r>
              <a:rPr lang="en-US" dirty="0" smtClean="0"/>
              <a:t>end of a sequence of DNA. </a:t>
            </a:r>
            <a:endParaRPr lang="en-US" dirty="0"/>
          </a:p>
          <a:p>
            <a:pPr lvl="1"/>
            <a:r>
              <a:rPr lang="en-US" dirty="0" smtClean="0"/>
              <a:t>If no stop commands are found until the end of a sequence of DNA, </a:t>
            </a:r>
            <a:r>
              <a:rPr lang="en-US" dirty="0"/>
              <a:t>we </a:t>
            </a:r>
            <a:r>
              <a:rPr lang="en-US" dirty="0" smtClean="0"/>
              <a:t>would know </a:t>
            </a:r>
            <a:r>
              <a:rPr lang="en-US" dirty="0"/>
              <a:t>that </a:t>
            </a:r>
            <a:r>
              <a:rPr lang="en-US" dirty="0" smtClean="0"/>
              <a:t>this particular </a:t>
            </a:r>
            <a:r>
              <a:rPr lang="en-US" dirty="0"/>
              <a:t>stretch of DNA is a useful, protein-coding exon</a:t>
            </a:r>
          </a:p>
        </p:txBody>
      </p:sp>
      <p:sp>
        <p:nvSpPr>
          <p:cNvPr id="4" name="Slide Number Placeholder 3"/>
          <p:cNvSpPr>
            <a:spLocks noGrp="1"/>
          </p:cNvSpPr>
          <p:nvPr>
            <p:ph type="sldNum" sz="quarter" idx="12"/>
          </p:nvPr>
        </p:nvSpPr>
        <p:spPr/>
        <p:txBody>
          <a:bodyPr/>
          <a:lstStyle/>
          <a:p>
            <a:fld id="{81FEFA0A-2F20-4B60-98C6-5FFDA469AA1C}" type="slidenum">
              <a:rPr lang="en-US" smtClean="0"/>
              <a:pPr/>
              <a:t>35</a:t>
            </a:fld>
            <a:endParaRPr lang="en-US" dirty="0"/>
          </a:p>
        </p:txBody>
      </p:sp>
      <p:pic>
        <p:nvPicPr>
          <p:cNvPr id="5" name="Picture 2" descr="http://upload.wikimedia.org/wikipedia/commons/1/12/DNA_exons_introns.gif"/>
          <p:cNvPicPr>
            <a:picLocks noChangeAspect="1" noChangeArrowheads="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r="24062" b="67174"/>
          <a:stretch/>
        </p:blipFill>
        <p:spPr bwMode="auto">
          <a:xfrm>
            <a:off x="3669" y="5275613"/>
            <a:ext cx="8987931" cy="11251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334000" y="6154386"/>
            <a:ext cx="1428538" cy="369332"/>
          </a:xfrm>
          <a:prstGeom prst="rect">
            <a:avLst/>
          </a:prstGeom>
        </p:spPr>
        <p:txBody>
          <a:bodyPr wrap="square">
            <a:spAutoFit/>
          </a:bodyPr>
          <a:lstStyle/>
          <a:p>
            <a:r>
              <a:rPr lang="en-US" sz="900" i="1" dirty="0" smtClean="0"/>
              <a:t>Source: simple.wikipedia.org</a:t>
            </a:r>
            <a:endParaRPr lang="en-US" sz="900" i="1" dirty="0"/>
          </a:p>
        </p:txBody>
      </p:sp>
    </p:spTree>
    <p:extLst>
      <p:ext uri="{BB962C8B-B14F-4D97-AF65-F5344CB8AC3E}">
        <p14:creationId xmlns:p14="http://schemas.microsoft.com/office/powerpoint/2010/main" val="19475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339840" y="2836488"/>
            <a:ext cx="2651759" cy="3991032"/>
          </a:xfrm>
          <a:prstGeom prst="rect">
            <a:avLst/>
          </a:prstGeom>
        </p:spPr>
      </p:pic>
      <p:sp>
        <p:nvSpPr>
          <p:cNvPr id="2" name="Title 1"/>
          <p:cNvSpPr>
            <a:spLocks noGrp="1"/>
          </p:cNvSpPr>
          <p:nvPr>
            <p:ph type="title"/>
          </p:nvPr>
        </p:nvSpPr>
        <p:spPr/>
        <p:txBody>
          <a:bodyPr>
            <a:normAutofit fontScale="90000"/>
          </a:bodyPr>
          <a:lstStyle/>
          <a:p>
            <a:r>
              <a:rPr lang="en-US"/>
              <a:t>Using this Information</a:t>
            </a:r>
          </a:p>
        </p:txBody>
      </p:sp>
      <p:sp>
        <p:nvSpPr>
          <p:cNvPr id="3" name="Content Placeholder 2"/>
          <p:cNvSpPr>
            <a:spLocks noGrp="1"/>
          </p:cNvSpPr>
          <p:nvPr>
            <p:ph idx="1"/>
          </p:nvPr>
        </p:nvSpPr>
        <p:spPr/>
        <p:txBody>
          <a:bodyPr>
            <a:normAutofit fontScale="85000" lnSpcReduction="20000"/>
          </a:bodyPr>
          <a:lstStyle/>
          <a:p>
            <a:r>
              <a:rPr lang="en-US" dirty="0"/>
              <a:t>Once a gene or genome has been </a:t>
            </a:r>
            <a:r>
              <a:rPr lang="en-US" dirty="0" smtClean="0"/>
              <a:t>sequenced and its exons have been identified, the </a:t>
            </a:r>
            <a:r>
              <a:rPr lang="en-US" dirty="0"/>
              <a:t>only information </a:t>
            </a:r>
            <a:r>
              <a:rPr lang="en-US" dirty="0" smtClean="0"/>
              <a:t>available is the order </a:t>
            </a:r>
            <a:r>
              <a:rPr lang="en-US" dirty="0"/>
              <a:t>of A’s, G’s, C’s, and T’s that comprise </a:t>
            </a:r>
            <a:r>
              <a:rPr lang="en-US" dirty="0" smtClean="0"/>
              <a:t>those genes.</a:t>
            </a:r>
            <a:r>
              <a:rPr lang="en-US" dirty="0"/>
              <a:t> </a:t>
            </a:r>
          </a:p>
          <a:p>
            <a:pPr lvl="1"/>
            <a:r>
              <a:rPr lang="en-US" dirty="0"/>
              <a:t>This does not provide any information to the researcher about what a specific gene sequence actually does. </a:t>
            </a:r>
          </a:p>
          <a:p>
            <a:r>
              <a:rPr lang="en-US" dirty="0"/>
              <a:t>To determine the function of a </a:t>
            </a:r>
            <a:r>
              <a:rPr lang="en-US" dirty="0" smtClean="0"/>
              <a:t/>
            </a:r>
            <a:br>
              <a:rPr lang="en-US" dirty="0" smtClean="0"/>
            </a:br>
            <a:r>
              <a:rPr lang="en-US" dirty="0" smtClean="0"/>
              <a:t>specific gene</a:t>
            </a:r>
            <a:r>
              <a:rPr lang="en-US" dirty="0"/>
              <a:t>, or of all of the genes </a:t>
            </a:r>
            <a:r>
              <a:rPr lang="en-US" dirty="0" smtClean="0"/>
              <a:t/>
            </a:r>
            <a:br>
              <a:rPr lang="en-US" dirty="0" smtClean="0"/>
            </a:br>
            <a:r>
              <a:rPr lang="en-US" dirty="0" smtClean="0"/>
              <a:t>in </a:t>
            </a:r>
            <a:r>
              <a:rPr lang="en-US" dirty="0"/>
              <a:t>a genome, researchers have </a:t>
            </a:r>
            <a:r>
              <a:rPr lang="en-US" dirty="0" smtClean="0"/>
              <a:t/>
            </a:r>
            <a:br>
              <a:rPr lang="en-US" dirty="0" smtClean="0"/>
            </a:br>
            <a:r>
              <a:rPr lang="en-US" dirty="0" smtClean="0"/>
              <a:t>several </a:t>
            </a:r>
            <a:r>
              <a:rPr lang="en-US" dirty="0"/>
              <a:t>options. </a:t>
            </a:r>
          </a:p>
          <a:p>
            <a:pPr lvl="1"/>
            <a:r>
              <a:rPr lang="en-US" dirty="0"/>
              <a:t>One of the most widely-used methods to </a:t>
            </a:r>
            <a:r>
              <a:rPr lang="en-US" dirty="0" smtClean="0"/>
              <a:t/>
            </a:r>
            <a:br>
              <a:rPr lang="en-US" dirty="0" smtClean="0"/>
            </a:br>
            <a:r>
              <a:rPr lang="en-US" dirty="0" smtClean="0"/>
              <a:t>determine </a:t>
            </a:r>
            <a:r>
              <a:rPr lang="en-US" dirty="0"/>
              <a:t>the function of a gene is called </a:t>
            </a:r>
            <a:r>
              <a:rPr lang="en-US" dirty="0" smtClean="0"/>
              <a:t/>
            </a:r>
            <a:br>
              <a:rPr lang="en-US" dirty="0" smtClean="0"/>
            </a:br>
            <a:r>
              <a:rPr lang="en-US" dirty="0" smtClean="0"/>
              <a:t>a </a:t>
            </a:r>
            <a:r>
              <a:rPr lang="en-US" u="sng" dirty="0"/>
              <a:t>knockout mouse</a:t>
            </a:r>
            <a:r>
              <a:rPr lang="en-US" dirty="0"/>
              <a:t>. </a:t>
            </a:r>
          </a:p>
          <a:p>
            <a:pPr lvl="1"/>
            <a:r>
              <a:rPr lang="en-US" dirty="0"/>
              <a:t>A </a:t>
            </a:r>
            <a:r>
              <a:rPr lang="en-US" u="sng" dirty="0"/>
              <a:t>knockout mouse</a:t>
            </a:r>
            <a:r>
              <a:rPr lang="en-US" dirty="0"/>
              <a:t> is a mouse that had the </a:t>
            </a:r>
            <a:r>
              <a:rPr lang="en-US" dirty="0" smtClean="0"/>
              <a:t/>
            </a:r>
            <a:br>
              <a:rPr lang="en-US" dirty="0" smtClean="0"/>
            </a:br>
            <a:r>
              <a:rPr lang="en-US" dirty="0" smtClean="0"/>
              <a:t>gene </a:t>
            </a:r>
            <a:r>
              <a:rPr lang="en-US" dirty="0"/>
              <a:t>of interest deleted from its genome.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36</a:t>
            </a:fld>
            <a:endParaRPr lang="en-US" dirty="0"/>
          </a:p>
        </p:txBody>
      </p:sp>
      <p:sp>
        <p:nvSpPr>
          <p:cNvPr id="7" name="Rectangle 6"/>
          <p:cNvSpPr/>
          <p:nvPr/>
        </p:nvSpPr>
        <p:spPr>
          <a:xfrm>
            <a:off x="5181600" y="6490157"/>
            <a:ext cx="204735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jamesfindonblog.wordpress.com</a:t>
            </a:r>
            <a:endParaRPr lang="en-US" sz="800" i="1" dirty="0"/>
          </a:p>
        </p:txBody>
      </p:sp>
    </p:spTree>
    <p:extLst>
      <p:ext uri="{BB962C8B-B14F-4D97-AF65-F5344CB8AC3E}">
        <p14:creationId xmlns:p14="http://schemas.microsoft.com/office/powerpoint/2010/main" val="35088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Knockout Mice</a:t>
            </a:r>
          </a:p>
        </p:txBody>
      </p:sp>
      <p:sp>
        <p:nvSpPr>
          <p:cNvPr id="3" name="Content Placeholder 2"/>
          <p:cNvSpPr>
            <a:spLocks noGrp="1"/>
          </p:cNvSpPr>
          <p:nvPr>
            <p:ph idx="1"/>
          </p:nvPr>
        </p:nvSpPr>
        <p:spPr>
          <a:xfrm>
            <a:off x="304801" y="1066800"/>
            <a:ext cx="6172199" cy="5334000"/>
          </a:xfrm>
        </p:spPr>
        <p:txBody>
          <a:bodyPr>
            <a:normAutofit fontScale="70000" lnSpcReduction="20000"/>
          </a:bodyPr>
          <a:lstStyle/>
          <a:p>
            <a:r>
              <a:rPr lang="en-US" dirty="0"/>
              <a:t>To create a knockout mouse, scientists create an artificial sequence of DNA in which the gene with the unknown function is deleted (or “knocked out”).</a:t>
            </a:r>
          </a:p>
          <a:p>
            <a:pPr lvl="1"/>
            <a:r>
              <a:rPr lang="en-US" dirty="0"/>
              <a:t>This removed gene is then replaced by a gene for a glowing protein. </a:t>
            </a:r>
          </a:p>
          <a:p>
            <a:pPr lvl="1"/>
            <a:r>
              <a:rPr lang="en-US" dirty="0"/>
              <a:t>The artificial DNA (with </a:t>
            </a:r>
            <a:r>
              <a:rPr lang="en-US" dirty="0" smtClean="0"/>
              <a:t>the </a:t>
            </a:r>
            <a:r>
              <a:rPr lang="en-US" dirty="0"/>
              <a:t>glowing protein) is then inserted into fertilized mouse embryos. </a:t>
            </a:r>
          </a:p>
          <a:p>
            <a:r>
              <a:rPr lang="en-US" dirty="0"/>
              <a:t>Some of the embryonic cells will have the artificial gene with the sequence to make the glowing protein. </a:t>
            </a:r>
          </a:p>
          <a:p>
            <a:pPr lvl="1"/>
            <a:r>
              <a:rPr lang="en-US" dirty="0"/>
              <a:t>Other </a:t>
            </a:r>
            <a:r>
              <a:rPr lang="en-US" dirty="0" smtClean="0"/>
              <a:t>embryonic </a:t>
            </a:r>
            <a:r>
              <a:rPr lang="en-US" dirty="0"/>
              <a:t>cells will be unchanged and will still have a functional gene with the unknown function. </a:t>
            </a:r>
          </a:p>
          <a:p>
            <a:r>
              <a:rPr lang="en-US" dirty="0"/>
              <a:t>The embryo is implanted in the womb of a mouse and the baby mouse is born after 20 days.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37</a:t>
            </a:fld>
            <a:endParaRPr lang="en-US" dirty="0"/>
          </a:p>
        </p:txBody>
      </p:sp>
      <p:sp>
        <p:nvSpPr>
          <p:cNvPr id="6" name="Rectangle 5"/>
          <p:cNvSpPr/>
          <p:nvPr/>
        </p:nvSpPr>
        <p:spPr>
          <a:xfrm>
            <a:off x="2971800" y="6488967"/>
            <a:ext cx="4572000" cy="338554"/>
          </a:xfrm>
          <a:prstGeom prst="rect">
            <a:avLst/>
          </a:prstGeom>
        </p:spPr>
        <p:txBody>
          <a:bodyPr>
            <a:spAutoFit/>
          </a:bodyPr>
          <a:lstStyle/>
          <a:p>
            <a:r>
              <a:rPr lang="en-US" sz="800" i="1" dirty="0" smtClean="0"/>
              <a:t>Source: http</a:t>
            </a:r>
            <a:r>
              <a:rPr lang="en-US" sz="800" i="1" dirty="0"/>
              <a:t>://healthsciences.ucsd.edu/research/moores/shared-resources/transgenic-core/services/PublishingImages/targetingschematic.gif</a:t>
            </a:r>
          </a:p>
        </p:txBody>
      </p:sp>
      <p:pic>
        <p:nvPicPr>
          <p:cNvPr id="8" name="Picture 7"/>
          <p:cNvPicPr>
            <a:picLocks noChangeAspect="1"/>
          </p:cNvPicPr>
          <p:nvPr/>
        </p:nvPicPr>
        <p:blipFill>
          <a:blip r:embed="rId2"/>
          <a:stretch>
            <a:fillRect/>
          </a:stretch>
        </p:blipFill>
        <p:spPr>
          <a:xfrm>
            <a:off x="6629400" y="137539"/>
            <a:ext cx="2362200" cy="6598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680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Knockout Mice</a:t>
            </a:r>
          </a:p>
        </p:txBody>
      </p:sp>
      <p:sp>
        <p:nvSpPr>
          <p:cNvPr id="3" name="Content Placeholder 2"/>
          <p:cNvSpPr>
            <a:spLocks noGrp="1"/>
          </p:cNvSpPr>
          <p:nvPr>
            <p:ph idx="1"/>
          </p:nvPr>
        </p:nvSpPr>
        <p:spPr>
          <a:xfrm>
            <a:off x="304800" y="990600"/>
            <a:ext cx="8534399" cy="4114800"/>
          </a:xfrm>
        </p:spPr>
        <p:txBody>
          <a:bodyPr>
            <a:normAutofit fontScale="70000" lnSpcReduction="20000"/>
          </a:bodyPr>
          <a:lstStyle/>
          <a:p>
            <a:r>
              <a:rPr lang="en-US" dirty="0"/>
              <a:t>This baby mouse is now a </a:t>
            </a:r>
            <a:r>
              <a:rPr lang="en-US" u="sng" dirty="0"/>
              <a:t>chimera</a:t>
            </a:r>
            <a:r>
              <a:rPr lang="en-US" dirty="0"/>
              <a:t>, or an organism with two different genomes. </a:t>
            </a:r>
          </a:p>
          <a:p>
            <a:pPr lvl="1"/>
            <a:r>
              <a:rPr lang="en-US" dirty="0"/>
              <a:t>Some of the cells in this baby mouse will have the normal, unchanged genome. </a:t>
            </a:r>
          </a:p>
          <a:p>
            <a:pPr lvl="1"/>
            <a:r>
              <a:rPr lang="en-US" dirty="0"/>
              <a:t>Other cells will have the gene for glowing the protein instead of the gene we are researching. </a:t>
            </a:r>
          </a:p>
          <a:p>
            <a:r>
              <a:rPr lang="en-US" dirty="0"/>
              <a:t>Scientists know that the cells that glow do not have the gene that they are trying to understand. </a:t>
            </a:r>
          </a:p>
          <a:p>
            <a:pPr lvl="1"/>
            <a:r>
              <a:rPr lang="en-US" dirty="0"/>
              <a:t>By looking at how the cells that are lacking the gene (and glow) perform differently than the cells that have the gene (and do not glow), they can understand the function of that particular gene by looking at what does not happen in the glowing cells compared to what does happen in the non-glowing cells. </a:t>
            </a:r>
          </a:p>
          <a:p>
            <a:pPr lvl="1"/>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38</a:t>
            </a:fld>
            <a:endParaRPr lang="en-US" dirty="0"/>
          </a:p>
        </p:txBody>
      </p:sp>
      <p:pic>
        <p:nvPicPr>
          <p:cNvPr id="4098" name="Picture 2" descr="http://www.sabiosciences.com/pathwaymagazine/img/pathways9/page16-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935" y="4648198"/>
            <a:ext cx="6374128" cy="21336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8400" y="6597134"/>
            <a:ext cx="168988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www.sabiosciences.com</a:t>
            </a:r>
            <a:endParaRPr lang="en-US" sz="800" i="1" dirty="0"/>
          </a:p>
        </p:txBody>
      </p:sp>
    </p:spTree>
    <p:extLst>
      <p:ext uri="{BB962C8B-B14F-4D97-AF65-F5344CB8AC3E}">
        <p14:creationId xmlns:p14="http://schemas.microsoft.com/office/powerpoint/2010/main" val="239815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Knockout Mice</a:t>
            </a:r>
          </a:p>
        </p:txBody>
      </p:sp>
      <p:sp>
        <p:nvSpPr>
          <p:cNvPr id="3" name="Content Placeholder 2"/>
          <p:cNvSpPr>
            <a:spLocks noGrp="1"/>
          </p:cNvSpPr>
          <p:nvPr>
            <p:ph idx="1"/>
          </p:nvPr>
        </p:nvSpPr>
        <p:spPr>
          <a:xfrm>
            <a:off x="228600" y="1066800"/>
            <a:ext cx="6629399" cy="5334000"/>
          </a:xfrm>
        </p:spPr>
        <p:txBody>
          <a:bodyPr>
            <a:normAutofit fontScale="70000" lnSpcReduction="20000"/>
          </a:bodyPr>
          <a:lstStyle/>
          <a:p>
            <a:r>
              <a:rPr lang="en-US" dirty="0"/>
              <a:t>For example, if the glowing cells do not produce an important protein for the breakdown of sugars inside the cell, we would know that the gene we deleted </a:t>
            </a:r>
            <a:r>
              <a:rPr lang="en-US" dirty="0" smtClean="0"/>
              <a:t>is </a:t>
            </a:r>
            <a:r>
              <a:rPr lang="en-US" dirty="0"/>
              <a:t>necessary for the breakdown of sugar. </a:t>
            </a:r>
          </a:p>
          <a:p>
            <a:pPr lvl="1"/>
            <a:r>
              <a:rPr lang="en-US" dirty="0"/>
              <a:t>On the other hand, if the glowing cells do not produce an important protein for moving substances inside the cell, we would know that the deleted gene was responsible for a transport protein. </a:t>
            </a:r>
          </a:p>
          <a:p>
            <a:pPr lvl="1"/>
            <a:r>
              <a:rPr lang="en-US" dirty="0"/>
              <a:t>Whatever function that does not occur in the glowing cells is likely related to the gene that was </a:t>
            </a:r>
            <a:r>
              <a:rPr lang="en-US" dirty="0" smtClean="0"/>
              <a:t>deleted.</a:t>
            </a:r>
            <a:endParaRPr lang="en-US" dirty="0"/>
          </a:p>
          <a:p>
            <a:r>
              <a:rPr lang="en-US" dirty="0"/>
              <a:t>In addition to using knockout mice, scientists can also use a tool called BLAST to understand the function of a newly sequenced gene.</a:t>
            </a:r>
          </a:p>
          <a:p>
            <a:pPr lvl="1"/>
            <a:r>
              <a:rPr lang="en-US" u="sng" dirty="0"/>
              <a:t>BLAST</a:t>
            </a:r>
            <a:r>
              <a:rPr lang="en-US" dirty="0"/>
              <a:t> is a search engine for genetic sequences.</a:t>
            </a:r>
          </a:p>
          <a:p>
            <a:pPr lvl="1"/>
            <a:r>
              <a:rPr lang="en-US" dirty="0"/>
              <a:t>BLAST for DNA is sort of what Google is like for the Internet.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39</a:t>
            </a:fld>
            <a:endParaRPr lang="en-US" dirty="0"/>
          </a:p>
        </p:txBody>
      </p:sp>
      <p:pic>
        <p:nvPicPr>
          <p:cNvPr id="6" name="Picture 5"/>
          <p:cNvPicPr>
            <a:picLocks noChangeAspect="1"/>
          </p:cNvPicPr>
          <p:nvPr/>
        </p:nvPicPr>
        <p:blipFill>
          <a:blip r:embed="rId2"/>
          <a:stretch>
            <a:fillRect/>
          </a:stretch>
        </p:blipFill>
        <p:spPr>
          <a:xfrm>
            <a:off x="6919282" y="212318"/>
            <a:ext cx="2030722" cy="6417082"/>
          </a:xfrm>
          <a:prstGeom prst="rect">
            <a:avLst/>
          </a:prstGeom>
        </p:spPr>
      </p:pic>
      <p:sp>
        <p:nvSpPr>
          <p:cNvPr id="7" name="Rectangle 6"/>
          <p:cNvSpPr/>
          <p:nvPr/>
        </p:nvSpPr>
        <p:spPr>
          <a:xfrm>
            <a:off x="3581400" y="6507480"/>
            <a:ext cx="4572000" cy="215444"/>
          </a:xfrm>
          <a:prstGeom prst="rect">
            <a:avLst/>
          </a:prstGeom>
        </p:spPr>
        <p:txBody>
          <a:bodyPr>
            <a:spAutoFit/>
          </a:bodyPr>
          <a:lstStyle/>
          <a:p>
            <a:r>
              <a:rPr lang="en-US" sz="800" i="1" dirty="0" smtClean="0"/>
              <a:t>Source: http</a:t>
            </a:r>
            <a:r>
              <a:rPr lang="en-US" sz="800" i="1" dirty="0"/>
              <a:t>://www.intechopen.com/source/html/19263/media/image3.jpeg</a:t>
            </a:r>
          </a:p>
        </p:txBody>
      </p:sp>
    </p:spTree>
    <p:extLst>
      <p:ext uri="{BB962C8B-B14F-4D97-AF65-F5344CB8AC3E}">
        <p14:creationId xmlns:p14="http://schemas.microsoft.com/office/powerpoint/2010/main" val="292825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7969" b="1700"/>
          <a:stretch/>
        </p:blipFill>
        <p:spPr>
          <a:xfrm>
            <a:off x="5410200" y="914400"/>
            <a:ext cx="3502002" cy="25908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normAutofit fontScale="90000"/>
          </a:bodyPr>
          <a:lstStyle/>
          <a:p>
            <a:r>
              <a:rPr lang="en-US"/>
              <a:t>Applications of DNA Sequencing</a:t>
            </a:r>
          </a:p>
        </p:txBody>
      </p:sp>
      <p:sp>
        <p:nvSpPr>
          <p:cNvPr id="3" name="Content Placeholder 2"/>
          <p:cNvSpPr>
            <a:spLocks noGrp="1"/>
          </p:cNvSpPr>
          <p:nvPr>
            <p:ph idx="1"/>
          </p:nvPr>
        </p:nvSpPr>
        <p:spPr>
          <a:xfrm>
            <a:off x="304801" y="1066800"/>
            <a:ext cx="5240789" cy="5334000"/>
          </a:xfrm>
        </p:spPr>
        <p:txBody>
          <a:bodyPr>
            <a:normAutofit fontScale="70000" lnSpcReduction="20000"/>
          </a:bodyPr>
          <a:lstStyle/>
          <a:p>
            <a:r>
              <a:rPr lang="en-US" dirty="0"/>
              <a:t>Researchers could also use gene sequencing to determine the evolutionary origins of a given species.</a:t>
            </a:r>
          </a:p>
          <a:p>
            <a:pPr lvl="1"/>
            <a:r>
              <a:rPr lang="en-US" dirty="0"/>
              <a:t>For example, genetic sequencing </a:t>
            </a:r>
            <a:r>
              <a:rPr lang="en-US" dirty="0" smtClean="0"/>
              <a:t>of</a:t>
            </a:r>
            <a:br>
              <a:rPr lang="en-US" dirty="0" smtClean="0"/>
            </a:br>
            <a:r>
              <a:rPr lang="en-US" dirty="0" smtClean="0"/>
              <a:t>tissue from the </a:t>
            </a:r>
            <a:r>
              <a:rPr lang="en-US" dirty="0"/>
              <a:t>Tyrannosaurus rex has shown that modern-day chickens are </a:t>
            </a:r>
            <a:r>
              <a:rPr lang="en-US" dirty="0" smtClean="0"/>
              <a:t>genetically similar </a:t>
            </a:r>
            <a:r>
              <a:rPr lang="en-US" dirty="0"/>
              <a:t>these dinosaurs. </a:t>
            </a:r>
            <a:r>
              <a:rPr lang="en-US" dirty="0" smtClean="0"/>
              <a:t/>
            </a:r>
            <a:br>
              <a:rPr lang="en-US" dirty="0" smtClean="0"/>
            </a:br>
            <a:r>
              <a:rPr lang="en-US" dirty="0" smtClean="0"/>
              <a:t/>
            </a:r>
            <a:br>
              <a:rPr lang="en-US" dirty="0" smtClean="0"/>
            </a:br>
            <a:endParaRPr lang="en-US" dirty="0"/>
          </a:p>
          <a:p>
            <a:r>
              <a:rPr lang="en-US" dirty="0"/>
              <a:t>Genetic sequencing also allows researchers to better protect the environment.</a:t>
            </a:r>
          </a:p>
          <a:p>
            <a:pPr lvl="1"/>
            <a:r>
              <a:rPr lang="en-US" dirty="0"/>
              <a:t>For example, ecologists can use </a:t>
            </a:r>
            <a:r>
              <a:rPr lang="en-US" dirty="0" smtClean="0"/>
              <a:t>genetic </a:t>
            </a:r>
            <a:r>
              <a:rPr lang="en-US" dirty="0"/>
              <a:t>sequencing to determine the health of an ecosystem just by sampling for DNA to determine the level of biodiversity (instead of having to individually find and physically identify each different kind of species in that habitat).</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4</a:t>
            </a:fld>
            <a:endParaRPr lang="en-US" dirty="0"/>
          </a:p>
        </p:txBody>
      </p:sp>
      <p:sp>
        <p:nvSpPr>
          <p:cNvPr id="7" name="Rectangle 6"/>
          <p:cNvSpPr/>
          <p:nvPr/>
        </p:nvSpPr>
        <p:spPr>
          <a:xfrm>
            <a:off x="7894712" y="3567112"/>
            <a:ext cx="1152880"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www.nsf.gov</a:t>
            </a:r>
            <a:endParaRPr lang="en-US" sz="800" i="1" dirty="0"/>
          </a:p>
        </p:txBody>
      </p:sp>
      <p:pic>
        <p:nvPicPr>
          <p:cNvPr id="9" name="Picture 8"/>
          <p:cNvPicPr>
            <a:picLocks noChangeAspect="1"/>
          </p:cNvPicPr>
          <p:nvPr/>
        </p:nvPicPr>
        <p:blipFill>
          <a:blip r:embed="rId4"/>
          <a:stretch>
            <a:fillRect/>
          </a:stretch>
        </p:blipFill>
        <p:spPr>
          <a:xfrm>
            <a:off x="5334000" y="3886200"/>
            <a:ext cx="3430254" cy="27432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6711556" y="6670002"/>
            <a:ext cx="2350323"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5"/>
              </a:rPr>
              <a:t>Source: www.councilforresponsiblegenetics.org</a:t>
            </a:r>
            <a:endParaRPr lang="en-US" sz="800" i="1" dirty="0"/>
          </a:p>
        </p:txBody>
      </p:sp>
    </p:spTree>
    <p:extLst>
      <p:ext uri="{BB962C8B-B14F-4D97-AF65-F5344CB8AC3E}">
        <p14:creationId xmlns:p14="http://schemas.microsoft.com/office/powerpoint/2010/main" val="158156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BLAST</a:t>
            </a:r>
          </a:p>
        </p:txBody>
      </p:sp>
      <p:sp>
        <p:nvSpPr>
          <p:cNvPr id="3" name="Content Placeholder 2"/>
          <p:cNvSpPr>
            <a:spLocks noGrp="1"/>
          </p:cNvSpPr>
          <p:nvPr>
            <p:ph idx="1"/>
          </p:nvPr>
        </p:nvSpPr>
        <p:spPr>
          <a:xfrm>
            <a:off x="304800" y="1066800"/>
            <a:ext cx="8534399" cy="3260815"/>
          </a:xfrm>
        </p:spPr>
        <p:txBody>
          <a:bodyPr>
            <a:normAutofit fontScale="70000" lnSpcReduction="20000"/>
          </a:bodyPr>
          <a:lstStyle/>
          <a:p>
            <a:r>
              <a:rPr lang="en-US" dirty="0"/>
              <a:t>BLAST allows a researcher to compare the sequence of DNA that they have acquired to all other sequences of DNA that have been found. </a:t>
            </a:r>
          </a:p>
          <a:p>
            <a:pPr lvl="1"/>
            <a:r>
              <a:rPr lang="en-US" dirty="0"/>
              <a:t>BLAST will then identify all other known sequences in other species that are similar.</a:t>
            </a:r>
          </a:p>
          <a:p>
            <a:pPr lvl="1"/>
            <a:r>
              <a:rPr lang="en-US" dirty="0"/>
              <a:t>BLAST will also report the function of those known sequences. </a:t>
            </a:r>
          </a:p>
          <a:p>
            <a:pPr lvl="1"/>
            <a:r>
              <a:rPr lang="en-US" dirty="0"/>
              <a:t>The downside of using BLAST is that if a gene is unlike anything that has ever been discovered before, a BLAST search will not turn up any results and scientists will have to rely on a knockout mouse or similar method to determine the function of that particular gene.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40</a:t>
            </a:fld>
            <a:endParaRPr lang="en-US" dirty="0"/>
          </a:p>
        </p:txBody>
      </p:sp>
      <p:pic>
        <p:nvPicPr>
          <p:cNvPr id="6" name="Picture 5"/>
          <p:cNvPicPr>
            <a:picLocks noChangeAspect="1"/>
          </p:cNvPicPr>
          <p:nvPr/>
        </p:nvPicPr>
        <p:blipFill>
          <a:blip r:embed="rId2"/>
          <a:stretch>
            <a:fillRect/>
          </a:stretch>
        </p:blipFill>
        <p:spPr>
          <a:xfrm>
            <a:off x="152400" y="3809999"/>
            <a:ext cx="8770208" cy="2667001"/>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553200" y="6505397"/>
            <a:ext cx="171393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woratanti.wordpress.com</a:t>
            </a:r>
            <a:endParaRPr lang="en-US" sz="800" i="1" dirty="0"/>
          </a:p>
        </p:txBody>
      </p:sp>
    </p:spTree>
    <p:extLst>
      <p:ext uri="{BB962C8B-B14F-4D97-AF65-F5344CB8AC3E}">
        <p14:creationId xmlns:p14="http://schemas.microsoft.com/office/powerpoint/2010/main" val="157401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Difficulty of DNA Sequencing</a:t>
            </a:r>
          </a:p>
        </p:txBody>
      </p:sp>
      <p:sp>
        <p:nvSpPr>
          <p:cNvPr id="3" name="Content Placeholder 2"/>
          <p:cNvSpPr>
            <a:spLocks noGrp="1"/>
          </p:cNvSpPr>
          <p:nvPr>
            <p:ph idx="1"/>
          </p:nvPr>
        </p:nvSpPr>
        <p:spPr>
          <a:xfrm>
            <a:off x="304801" y="1066800"/>
            <a:ext cx="6400800" cy="5334000"/>
          </a:xfrm>
        </p:spPr>
        <p:txBody>
          <a:bodyPr>
            <a:normAutofit fontScale="70000" lnSpcReduction="20000"/>
          </a:bodyPr>
          <a:lstStyle/>
          <a:p>
            <a:r>
              <a:rPr lang="en-US" dirty="0"/>
              <a:t>Until recently, DNA sequencing was very </a:t>
            </a:r>
            <a:r>
              <a:rPr lang="en-US" dirty="0"/>
              <a:t>costly, difficult</a:t>
            </a:r>
            <a:r>
              <a:rPr lang="en-US" dirty="0"/>
              <a:t>, </a:t>
            </a:r>
            <a:r>
              <a:rPr lang="en-US" dirty="0" smtClean="0"/>
              <a:t>and </a:t>
            </a:r>
            <a:r>
              <a:rPr lang="en-US" dirty="0"/>
              <a:t>time consuming.</a:t>
            </a:r>
          </a:p>
          <a:p>
            <a:pPr lvl="1"/>
            <a:r>
              <a:rPr lang="en-US" dirty="0"/>
              <a:t>What had made genetic sequencing exceptionally difficult is that DNA is EXTREMELY small. </a:t>
            </a:r>
          </a:p>
          <a:p>
            <a:r>
              <a:rPr lang="en-US" dirty="0"/>
              <a:t>DNA is only 2 nanometers wide; a </a:t>
            </a:r>
            <a:r>
              <a:rPr lang="en-US" u="sng" dirty="0"/>
              <a:t>nanometer</a:t>
            </a:r>
            <a:r>
              <a:rPr lang="en-US" dirty="0"/>
              <a:t> is one billionth of a </a:t>
            </a:r>
            <a:r>
              <a:rPr lang="en-US" dirty="0" smtClean="0"/>
              <a:t>meter.</a:t>
            </a:r>
            <a:r>
              <a:rPr lang="en-US" dirty="0"/>
              <a:t> </a:t>
            </a:r>
          </a:p>
          <a:p>
            <a:pPr lvl="1"/>
            <a:r>
              <a:rPr lang="en-US" dirty="0"/>
              <a:t>In comparison, a human hair is 75,000 nanometers wide.</a:t>
            </a:r>
          </a:p>
          <a:p>
            <a:pPr lvl="1"/>
            <a:r>
              <a:rPr lang="en-US" dirty="0"/>
              <a:t>A wavelength of visible light is 400 nanometers wide, meaning that DNA hundreds of times smaller than a wavelength of visible light!</a:t>
            </a:r>
          </a:p>
          <a:p>
            <a:r>
              <a:rPr lang="en-US" dirty="0"/>
              <a:t>DNA is so small that we could never see </a:t>
            </a:r>
            <a:r>
              <a:rPr lang="en-US" dirty="0" smtClean="0"/>
              <a:t>its </a:t>
            </a:r>
            <a:r>
              <a:rPr lang="en-US" dirty="0"/>
              <a:t>molecular structure </a:t>
            </a:r>
            <a:r>
              <a:rPr lang="en-US" dirty="0" smtClean="0"/>
              <a:t>with </a:t>
            </a:r>
            <a:r>
              <a:rPr lang="en-US" dirty="0"/>
              <a:t>even the most powerful light microscope in the world. </a:t>
            </a:r>
          </a:p>
          <a:p>
            <a:pPr lvl="1"/>
            <a:r>
              <a:rPr lang="en-US" dirty="0"/>
              <a:t>To read something that cannot be seen, scientists have to use specific tools that allow them to indirectly read each letter in a gene or a genome without actually seeing the DNA itself.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5</a:t>
            </a:fld>
            <a:endParaRPr lang="en-US" dirty="0"/>
          </a:p>
        </p:txBody>
      </p:sp>
      <p:pic>
        <p:nvPicPr>
          <p:cNvPr id="5" name="Picture 4"/>
          <p:cNvPicPr>
            <a:picLocks noChangeAspect="1"/>
          </p:cNvPicPr>
          <p:nvPr/>
        </p:nvPicPr>
        <p:blipFill>
          <a:blip r:embed="rId2"/>
          <a:stretch>
            <a:fillRect/>
          </a:stretch>
        </p:blipFill>
        <p:spPr>
          <a:xfrm>
            <a:off x="6651622" y="304800"/>
            <a:ext cx="2306139" cy="6276975"/>
          </a:xfrm>
          <a:prstGeom prst="rect">
            <a:avLst/>
          </a:prstGeom>
        </p:spPr>
      </p:pic>
      <p:sp>
        <p:nvSpPr>
          <p:cNvPr id="6" name="Rectangle 5"/>
          <p:cNvSpPr/>
          <p:nvPr/>
        </p:nvSpPr>
        <p:spPr>
          <a:xfrm>
            <a:off x="7139714" y="6490157"/>
            <a:ext cx="1850186"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eng.thesaurus.rusnano.com</a:t>
            </a:r>
            <a:endParaRPr lang="en-US" sz="800" i="1" dirty="0"/>
          </a:p>
        </p:txBody>
      </p:sp>
    </p:spTree>
    <p:extLst>
      <p:ext uri="{BB962C8B-B14F-4D97-AF65-F5344CB8AC3E}">
        <p14:creationId xmlns:p14="http://schemas.microsoft.com/office/powerpoint/2010/main" val="210741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Genetic Sequencing Techniques</a:t>
            </a:r>
          </a:p>
        </p:txBody>
      </p:sp>
      <p:sp>
        <p:nvSpPr>
          <p:cNvPr id="3" name="Content Placeholder 2"/>
          <p:cNvSpPr>
            <a:spLocks noGrp="1"/>
          </p:cNvSpPr>
          <p:nvPr>
            <p:ph idx="1"/>
          </p:nvPr>
        </p:nvSpPr>
        <p:spPr>
          <a:xfrm>
            <a:off x="304801" y="1066800"/>
            <a:ext cx="6172199" cy="5334000"/>
          </a:xfrm>
        </p:spPr>
        <p:txBody>
          <a:bodyPr>
            <a:normAutofit fontScale="77500" lnSpcReduction="20000"/>
          </a:bodyPr>
          <a:lstStyle/>
          <a:p>
            <a:r>
              <a:rPr lang="en-US" dirty="0"/>
              <a:t>Some of the most widely-used techniques to read the nucleotide bases in a sample of DNA include:</a:t>
            </a:r>
          </a:p>
          <a:p>
            <a:pPr lvl="1"/>
            <a:r>
              <a:rPr lang="en-US" dirty="0"/>
              <a:t>The Sanger Sequencing Method</a:t>
            </a:r>
          </a:p>
          <a:p>
            <a:pPr lvl="1"/>
            <a:r>
              <a:rPr lang="en-US" dirty="0"/>
              <a:t>454-Roche Pyrosequencing</a:t>
            </a:r>
          </a:p>
          <a:p>
            <a:pPr lvl="1"/>
            <a:r>
              <a:rPr lang="en-US" dirty="0"/>
              <a:t>Illumina Bridge Sequencing</a:t>
            </a:r>
          </a:p>
          <a:p>
            <a:pPr lvl="1"/>
            <a:r>
              <a:rPr lang="en-US" dirty="0"/>
              <a:t>Ion-Torrent Sequencing </a:t>
            </a:r>
          </a:p>
          <a:p>
            <a:pPr lvl="1"/>
            <a:r>
              <a:rPr lang="en-US" dirty="0" err="1"/>
              <a:t>Nanopore</a:t>
            </a:r>
            <a:r>
              <a:rPr lang="en-US" dirty="0"/>
              <a:t> Sequencing. </a:t>
            </a:r>
            <a:r>
              <a:rPr lang="en-US" dirty="0" smtClean="0"/>
              <a:t/>
            </a:r>
            <a:br>
              <a:rPr lang="en-US" dirty="0" smtClean="0"/>
            </a:br>
            <a:endParaRPr lang="en-US" dirty="0"/>
          </a:p>
          <a:p>
            <a:r>
              <a:rPr lang="en-US" dirty="0"/>
              <a:t>Each of these techniques works in a different way to read the nucleotide bases in a sample of DNA.</a:t>
            </a:r>
          </a:p>
          <a:p>
            <a:pPr lvl="1"/>
            <a:r>
              <a:rPr lang="en-US" dirty="0"/>
              <a:t>However, all provide the same end result: </a:t>
            </a:r>
            <a:r>
              <a:rPr lang="en-US" dirty="0" smtClean="0"/>
              <a:t>they all determine </a:t>
            </a:r>
            <a:r>
              <a:rPr lang="en-US" dirty="0"/>
              <a:t>the order of G’s, C’s, A’s, and T’s that make up any sample of DNA.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6</a:t>
            </a:fld>
            <a:endParaRPr lang="en-US" dirty="0"/>
          </a:p>
        </p:txBody>
      </p:sp>
      <p:pic>
        <p:nvPicPr>
          <p:cNvPr id="6" name="Picture 5"/>
          <p:cNvPicPr>
            <a:picLocks noChangeAspect="1"/>
          </p:cNvPicPr>
          <p:nvPr/>
        </p:nvPicPr>
        <p:blipFill>
          <a:blip r:embed="rId2"/>
          <a:stretch>
            <a:fillRect/>
          </a:stretch>
        </p:blipFill>
        <p:spPr>
          <a:xfrm>
            <a:off x="6641615" y="228599"/>
            <a:ext cx="2426185" cy="6553201"/>
          </a:xfrm>
          <a:prstGeom prst="rect">
            <a:avLst/>
          </a:prstGeom>
        </p:spPr>
      </p:pic>
      <p:sp>
        <p:nvSpPr>
          <p:cNvPr id="7" name="Rectangle 6"/>
          <p:cNvSpPr/>
          <p:nvPr/>
        </p:nvSpPr>
        <p:spPr>
          <a:xfrm>
            <a:off x="4873380" y="6474917"/>
            <a:ext cx="192071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www.nationaldiagnostics.com</a:t>
            </a:r>
            <a:endParaRPr lang="en-US" sz="800" i="1" dirty="0"/>
          </a:p>
        </p:txBody>
      </p:sp>
    </p:spTree>
    <p:extLst>
      <p:ext uri="{BB962C8B-B14F-4D97-AF65-F5344CB8AC3E}">
        <p14:creationId xmlns:p14="http://schemas.microsoft.com/office/powerpoint/2010/main" val="411938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623321" y="3516243"/>
            <a:ext cx="3520679" cy="3265557"/>
          </a:xfrm>
          <a:prstGeom prst="rect">
            <a:avLst/>
          </a:prstGeom>
        </p:spPr>
      </p:pic>
      <p:sp>
        <p:nvSpPr>
          <p:cNvPr id="2" name="Title 1"/>
          <p:cNvSpPr>
            <a:spLocks noGrp="1"/>
          </p:cNvSpPr>
          <p:nvPr>
            <p:ph type="title"/>
          </p:nvPr>
        </p:nvSpPr>
        <p:spPr/>
        <p:txBody>
          <a:bodyPr>
            <a:normAutofit fontScale="90000"/>
          </a:bodyPr>
          <a:lstStyle/>
          <a:p>
            <a:r>
              <a:rPr lang="en-US"/>
              <a:t>Acquiring the DNA</a:t>
            </a:r>
          </a:p>
        </p:txBody>
      </p:sp>
      <p:sp>
        <p:nvSpPr>
          <p:cNvPr id="3" name="Content Placeholder 2"/>
          <p:cNvSpPr>
            <a:spLocks noGrp="1"/>
          </p:cNvSpPr>
          <p:nvPr>
            <p:ph idx="1"/>
          </p:nvPr>
        </p:nvSpPr>
        <p:spPr>
          <a:xfrm>
            <a:off x="228600" y="1066800"/>
            <a:ext cx="8534399" cy="5334000"/>
          </a:xfrm>
        </p:spPr>
        <p:txBody>
          <a:bodyPr>
            <a:normAutofit fontScale="70000" lnSpcReduction="20000"/>
          </a:bodyPr>
          <a:lstStyle/>
          <a:p>
            <a:r>
              <a:rPr lang="en-US" dirty="0"/>
              <a:t>Regardless of the method that is used to read the order of nucleotide bases in a sample of DNA, the first step is always to get a pure sample of the DNA that we are interested in sequencing. </a:t>
            </a:r>
          </a:p>
          <a:p>
            <a:pPr lvl="1"/>
            <a:r>
              <a:rPr lang="en-US" dirty="0"/>
              <a:t>To do this, scientists first collect cells from the species they intend to study. </a:t>
            </a:r>
          </a:p>
          <a:p>
            <a:pPr lvl="1"/>
            <a:r>
              <a:rPr lang="en-US" dirty="0"/>
              <a:t>The membranes of these cells are then broken apart using a detergent </a:t>
            </a:r>
            <a:r>
              <a:rPr lang="en-US" dirty="0" smtClean="0"/>
              <a:t>(similar </a:t>
            </a:r>
            <a:r>
              <a:rPr lang="en-US" dirty="0"/>
              <a:t>to what you would find in dish </a:t>
            </a:r>
            <a:r>
              <a:rPr lang="en-US" dirty="0" smtClean="0"/>
              <a:t>soap).</a:t>
            </a:r>
            <a:endParaRPr lang="en-US" dirty="0"/>
          </a:p>
          <a:p>
            <a:pPr lvl="1"/>
            <a:r>
              <a:rPr lang="en-US" dirty="0"/>
              <a:t>Because the membranes of cells are made of fatty lipids, the same detergent that you use to get grease off </a:t>
            </a:r>
            <a:r>
              <a:rPr lang="en-US" dirty="0" smtClean="0"/>
              <a:t/>
            </a:r>
            <a:br>
              <a:rPr lang="en-US" dirty="0" smtClean="0"/>
            </a:br>
            <a:r>
              <a:rPr lang="en-US" dirty="0" smtClean="0"/>
              <a:t>of </a:t>
            </a:r>
            <a:r>
              <a:rPr lang="en-US" dirty="0"/>
              <a:t>a frying pan could work to break apart </a:t>
            </a:r>
            <a:r>
              <a:rPr lang="en-US" dirty="0" smtClean="0"/>
              <a:t/>
            </a:r>
            <a:br>
              <a:rPr lang="en-US" dirty="0" smtClean="0"/>
            </a:br>
            <a:r>
              <a:rPr lang="en-US" dirty="0" smtClean="0"/>
              <a:t>the </a:t>
            </a:r>
            <a:r>
              <a:rPr lang="en-US" dirty="0"/>
              <a:t>lipid cellular membranes that protect </a:t>
            </a:r>
            <a:r>
              <a:rPr lang="en-US" dirty="0" smtClean="0"/>
              <a:t/>
            </a:r>
            <a:br>
              <a:rPr lang="en-US" dirty="0" smtClean="0"/>
            </a:br>
            <a:r>
              <a:rPr lang="en-US" dirty="0" smtClean="0"/>
              <a:t>the </a:t>
            </a:r>
            <a:r>
              <a:rPr lang="en-US" dirty="0"/>
              <a:t>DNA. </a:t>
            </a:r>
          </a:p>
          <a:p>
            <a:r>
              <a:rPr lang="en-US" dirty="0"/>
              <a:t>Once the cellular membranes are </a:t>
            </a:r>
            <a:r>
              <a:rPr lang="en-US" dirty="0" smtClean="0"/>
              <a:t/>
            </a:r>
            <a:br>
              <a:rPr lang="en-US" dirty="0" smtClean="0"/>
            </a:br>
            <a:r>
              <a:rPr lang="en-US" dirty="0" smtClean="0"/>
              <a:t>broken </a:t>
            </a:r>
            <a:r>
              <a:rPr lang="en-US" dirty="0"/>
              <a:t>apart, the cellular mixture </a:t>
            </a:r>
            <a:r>
              <a:rPr lang="en-US" dirty="0" smtClean="0"/>
              <a:t/>
            </a:r>
            <a:br>
              <a:rPr lang="en-US" dirty="0" smtClean="0"/>
            </a:br>
            <a:r>
              <a:rPr lang="en-US" dirty="0" smtClean="0"/>
              <a:t>is </a:t>
            </a:r>
            <a:r>
              <a:rPr lang="en-US" u="sng" dirty="0"/>
              <a:t>centrifuged</a:t>
            </a:r>
            <a:r>
              <a:rPr lang="en-US" dirty="0"/>
              <a:t> (or spun rapidly).</a:t>
            </a:r>
          </a:p>
          <a:p>
            <a:pPr lvl="1"/>
            <a:r>
              <a:rPr lang="en-US" dirty="0"/>
              <a:t>This </a:t>
            </a:r>
            <a:r>
              <a:rPr lang="en-US" dirty="0" smtClean="0"/>
              <a:t>forces </a:t>
            </a:r>
            <a:r>
              <a:rPr lang="en-US" dirty="0"/>
              <a:t>the heaviest parts of the </a:t>
            </a:r>
            <a:r>
              <a:rPr lang="en-US" dirty="0" smtClean="0"/>
              <a:t>cells to </a:t>
            </a:r>
            <a:r>
              <a:rPr lang="en-US" dirty="0" smtClean="0"/>
              <a:t/>
            </a:r>
            <a:br>
              <a:rPr lang="en-US" dirty="0" smtClean="0"/>
            </a:br>
            <a:r>
              <a:rPr lang="en-US" dirty="0" smtClean="0"/>
              <a:t>move </a:t>
            </a:r>
            <a:r>
              <a:rPr lang="en-US" dirty="0"/>
              <a:t>to the bottom and the lightest parts </a:t>
            </a:r>
            <a:r>
              <a:rPr lang="en-US" dirty="0" smtClean="0"/>
              <a:t/>
            </a:r>
            <a:br>
              <a:rPr lang="en-US" dirty="0" smtClean="0"/>
            </a:br>
            <a:r>
              <a:rPr lang="en-US" dirty="0" smtClean="0"/>
              <a:t>of </a:t>
            </a:r>
            <a:r>
              <a:rPr lang="en-US" dirty="0"/>
              <a:t>the cells move to the top of the solution.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7</a:t>
            </a:fld>
            <a:endParaRPr lang="en-US" dirty="0"/>
          </a:p>
        </p:txBody>
      </p:sp>
      <p:sp>
        <p:nvSpPr>
          <p:cNvPr id="7" name="Rectangle 6"/>
          <p:cNvSpPr/>
          <p:nvPr/>
        </p:nvSpPr>
        <p:spPr>
          <a:xfrm>
            <a:off x="3810000" y="6490157"/>
            <a:ext cx="1903085"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cellbiologyolm.stevegallik.org</a:t>
            </a:r>
            <a:endParaRPr lang="en-US" sz="800" i="1" dirty="0"/>
          </a:p>
        </p:txBody>
      </p:sp>
    </p:spTree>
    <p:extLst>
      <p:ext uri="{BB962C8B-B14F-4D97-AF65-F5344CB8AC3E}">
        <p14:creationId xmlns:p14="http://schemas.microsoft.com/office/powerpoint/2010/main" val="423167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Acquiring the DNA</a:t>
            </a:r>
          </a:p>
        </p:txBody>
      </p:sp>
      <p:sp>
        <p:nvSpPr>
          <p:cNvPr id="3" name="Content Placeholder 2"/>
          <p:cNvSpPr>
            <a:spLocks noGrp="1"/>
          </p:cNvSpPr>
          <p:nvPr>
            <p:ph idx="1"/>
          </p:nvPr>
        </p:nvSpPr>
        <p:spPr>
          <a:xfrm>
            <a:off x="304801" y="1066800"/>
            <a:ext cx="5867399" cy="5334000"/>
          </a:xfrm>
        </p:spPr>
        <p:txBody>
          <a:bodyPr>
            <a:normAutofit fontScale="70000" lnSpcReduction="20000"/>
          </a:bodyPr>
          <a:lstStyle/>
          <a:p>
            <a:r>
              <a:rPr lang="en-US" dirty="0"/>
              <a:t>Centrifuging the sample of cells separates each of the different kinds of cellular organelles from each other so that the nuclei containing the DNA can be removed. </a:t>
            </a:r>
          </a:p>
          <a:p>
            <a:pPr lvl="1"/>
            <a:r>
              <a:rPr lang="en-US" dirty="0"/>
              <a:t>Scientists can then extract the nuclei and break </a:t>
            </a:r>
            <a:r>
              <a:rPr lang="en-US" dirty="0" smtClean="0"/>
              <a:t>them </a:t>
            </a:r>
            <a:r>
              <a:rPr lang="en-US" dirty="0"/>
              <a:t>open using the same </a:t>
            </a:r>
            <a:r>
              <a:rPr lang="en-US" dirty="0" smtClean="0"/>
              <a:t>process</a:t>
            </a:r>
            <a:r>
              <a:rPr lang="en-US" dirty="0" smtClean="0"/>
              <a:t> </a:t>
            </a:r>
            <a:r>
              <a:rPr lang="en-US" dirty="0"/>
              <a:t>as </a:t>
            </a:r>
            <a:r>
              <a:rPr lang="en-US" dirty="0" smtClean="0"/>
              <a:t>before was used to break open the cell.</a:t>
            </a:r>
            <a:endParaRPr lang="en-US" dirty="0"/>
          </a:p>
          <a:p>
            <a:pPr lvl="1"/>
            <a:r>
              <a:rPr lang="en-US" dirty="0"/>
              <a:t>The nuclei of cells have the same kind of membrane as the cell itself. </a:t>
            </a:r>
          </a:p>
          <a:p>
            <a:r>
              <a:rPr lang="en-US" dirty="0"/>
              <a:t>Once the nuclei have been extracted and broken apart, the DNA </a:t>
            </a:r>
            <a:r>
              <a:rPr lang="en-US" dirty="0" smtClean="0"/>
              <a:t>can then </a:t>
            </a:r>
            <a:r>
              <a:rPr lang="en-US" dirty="0"/>
              <a:t>be separated from the rest of the contents of the nuclei using cold alcohol. </a:t>
            </a:r>
          </a:p>
          <a:p>
            <a:pPr lvl="1"/>
            <a:r>
              <a:rPr lang="en-US" dirty="0"/>
              <a:t>The DNA does not dissolve in the alcohol like the rest of the cell’s contents.</a:t>
            </a:r>
          </a:p>
          <a:p>
            <a:pPr lvl="1"/>
            <a:r>
              <a:rPr lang="en-US" dirty="0"/>
              <a:t>Because of this, the addition of alcohol allows the researcher to extract the DNA without getting any other cellular materials. </a:t>
            </a:r>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pPr/>
              <a:t>8</a:t>
            </a:fld>
            <a:endParaRPr lang="en-US"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6422897" y="228600"/>
            <a:ext cx="2416302" cy="6400800"/>
          </a:xfrm>
          <a:prstGeom prst="rect">
            <a:avLst/>
          </a:prstGeom>
        </p:spPr>
      </p:pic>
      <p:sp>
        <p:nvSpPr>
          <p:cNvPr id="6" name="Rectangle 5"/>
          <p:cNvSpPr/>
          <p:nvPr/>
        </p:nvSpPr>
        <p:spPr>
          <a:xfrm>
            <a:off x="5543711" y="6471108"/>
            <a:ext cx="212429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4"/>
              </a:rPr>
              <a:t>Source creativeuppergrades.blogspot.com</a:t>
            </a:r>
            <a:endParaRPr lang="en-US" sz="800" i="1" dirty="0"/>
          </a:p>
        </p:txBody>
      </p:sp>
    </p:spTree>
    <p:extLst>
      <p:ext uri="{BB962C8B-B14F-4D97-AF65-F5344CB8AC3E}">
        <p14:creationId xmlns:p14="http://schemas.microsoft.com/office/powerpoint/2010/main" val="397648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818" y="684449"/>
            <a:ext cx="7475220" cy="2926080"/>
          </a:xfrm>
        </p:spPr>
        <p:txBody>
          <a:bodyPr/>
          <a:lstStyle/>
          <a:p>
            <a:r>
              <a:rPr lang="en-US" dirty="0"/>
              <a:t>Sanger Sequencing</a:t>
            </a:r>
          </a:p>
        </p:txBody>
      </p:sp>
      <p:sp>
        <p:nvSpPr>
          <p:cNvPr id="3" name="Content Placeholder 2"/>
          <p:cNvSpPr>
            <a:spLocks noGrp="1"/>
          </p:cNvSpPr>
          <p:nvPr>
            <p:ph type="body" idx="1"/>
          </p:nvPr>
        </p:nvSpPr>
        <p:spPr>
          <a:xfrm>
            <a:off x="1282446" y="3665394"/>
            <a:ext cx="6576822" cy="1363806"/>
          </a:xfrm>
        </p:spPr>
        <p:txBody>
          <a:bodyPr/>
          <a:lstStyle/>
          <a:p>
            <a:r>
              <a:rPr lang="en-US" dirty="0"/>
              <a:t>The original method of sequencing DNA.</a:t>
            </a:r>
          </a:p>
        </p:txBody>
      </p:sp>
      <p:sp>
        <p:nvSpPr>
          <p:cNvPr id="4" name="Slide Number Placeholder 3"/>
          <p:cNvSpPr>
            <a:spLocks noGrp="1"/>
          </p:cNvSpPr>
          <p:nvPr>
            <p:ph type="sldNum" sz="quarter" idx="12"/>
          </p:nvPr>
        </p:nvSpPr>
        <p:spPr/>
        <p:txBody>
          <a:bodyPr/>
          <a:lstStyle/>
          <a:p>
            <a:fld id="{81FEFA0A-2F20-4B60-98C6-5FFDA469AA1C}" type="slidenum">
              <a:rPr lang="en-US" smtClean="0"/>
              <a:pPr/>
              <a:t>9</a:t>
            </a:fld>
            <a:endParaRPr lang="en-US" dirty="0"/>
          </a:p>
        </p:txBody>
      </p:sp>
      <p:pic>
        <p:nvPicPr>
          <p:cNvPr id="5122" name="Picture 2" descr="http://anmjournal.com/articles/2014/8/2/images/AnnNigerianMed_2014_8_2_51_153352_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4047902"/>
            <a:ext cx="4340987" cy="25996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477428" y="6481232"/>
            <a:ext cx="1301959"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anmjournal.com</a:t>
            </a:r>
            <a:endParaRPr lang="en-US" sz="800" i="1" dirty="0"/>
          </a:p>
        </p:txBody>
      </p:sp>
    </p:spTree>
    <p:extLst>
      <p:ext uri="{BB962C8B-B14F-4D97-AF65-F5344CB8AC3E}">
        <p14:creationId xmlns:p14="http://schemas.microsoft.com/office/powerpoint/2010/main" val="402832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53AA20-4B5D-49AF-879B-967C234CE5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TM03457444[[fn=Basis]]</Template>
  <TotalTime>0</TotalTime>
  <Words>1524</Words>
  <Application>Microsoft Office PowerPoint</Application>
  <PresentationFormat>On-screen Show (4:3)</PresentationFormat>
  <Paragraphs>329</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Corbel</vt:lpstr>
      <vt:lpstr>Palatino Linotype</vt:lpstr>
      <vt:lpstr>Basis</vt:lpstr>
      <vt:lpstr>Genetic Sequencing</vt:lpstr>
      <vt:lpstr>DNA Sequencing</vt:lpstr>
      <vt:lpstr>Applications of DNA Sequencing</vt:lpstr>
      <vt:lpstr>Applications of DNA Sequencing</vt:lpstr>
      <vt:lpstr>Difficulty of DNA Sequencing</vt:lpstr>
      <vt:lpstr>Genetic Sequencing Techniques</vt:lpstr>
      <vt:lpstr>Acquiring the DNA</vt:lpstr>
      <vt:lpstr>Acquiring the DNA</vt:lpstr>
      <vt:lpstr>Sanger Sequencing</vt:lpstr>
      <vt:lpstr>Sanger Sequencing </vt:lpstr>
      <vt:lpstr>Denaturing DNA</vt:lpstr>
      <vt:lpstr>Components of the Sanger Method</vt:lpstr>
      <vt:lpstr>Components of the Sanger Method</vt:lpstr>
      <vt:lpstr>Components of the Sanger Method</vt:lpstr>
      <vt:lpstr>ddNTP Differences</vt:lpstr>
      <vt:lpstr>ddNTP’s</vt:lpstr>
      <vt:lpstr>Lining Up Shortest to Longest</vt:lpstr>
      <vt:lpstr>Summary of Sanger Sequencing</vt:lpstr>
      <vt:lpstr>Summary of Sanger Sequencing</vt:lpstr>
      <vt:lpstr>The Human Genome Project</vt:lpstr>
      <vt:lpstr>Human Genome Project</vt:lpstr>
      <vt:lpstr>Human Genome Project</vt:lpstr>
      <vt:lpstr>Human Genome Project</vt:lpstr>
      <vt:lpstr>Next Generation Sequencing Methods</vt:lpstr>
      <vt:lpstr>Next Generation Sequencing</vt:lpstr>
      <vt:lpstr>454 Roche Pyrosequencing</vt:lpstr>
      <vt:lpstr>454 Roche Pyrosequencing</vt:lpstr>
      <vt:lpstr>454 Roche Pyrosequencing</vt:lpstr>
      <vt:lpstr>454 Roche Pyrosequencing</vt:lpstr>
      <vt:lpstr>Illumina Sequencing</vt:lpstr>
      <vt:lpstr>Illumina Sequencing</vt:lpstr>
      <vt:lpstr>Ion-Torrent Sequencing</vt:lpstr>
      <vt:lpstr>Nanopore Sequencing</vt:lpstr>
      <vt:lpstr>Using Genetic Sequences</vt:lpstr>
      <vt:lpstr>Introns &amp; Exons</vt:lpstr>
      <vt:lpstr>Using this Information</vt:lpstr>
      <vt:lpstr>Knockout Mice</vt:lpstr>
      <vt:lpstr>Knockout Mice</vt:lpstr>
      <vt:lpstr>Knockout Mice</vt:lpstr>
      <vt:lpstr>BLAST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 Sequencing</dc:title>
  <dc:creator/>
  <cp:lastModifiedBy/>
  <cp:revision>2</cp:revision>
  <dcterms:created xsi:type="dcterms:W3CDTF">2016-02-16T01:52:40Z</dcterms:created>
  <dcterms:modified xsi:type="dcterms:W3CDTF">2016-03-02T21:13:28Z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TC034605199991</vt:lpwstr>
  </property>
</Properties>
</file>