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9" r:id="rId23"/>
    <p:sldId id="281" r:id="rId24"/>
    <p:sldId id="282" r:id="rId25"/>
    <p:sldId id="283" r:id="rId26"/>
    <p:sldId id="285" r:id="rId27"/>
    <p:sldId id="286" r:id="rId28"/>
    <p:sldId id="288" r:id="rId29"/>
    <p:sldId id="287" r:id="rId30"/>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46A84DC0-6E55-4D39-BB6C-F700EC277CE1}" type="datetimeFigureOut">
              <a:rPr lang="en-US" smtClean="0"/>
              <a:t>3/3/2016</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CFA39281-4676-40B3-A577-CECEC4ED8D6E}" type="slidenum">
              <a:rPr lang="en-US" smtClean="0"/>
              <a:t>‹#›</a:t>
            </a:fld>
            <a:endParaRPr lang="en-US"/>
          </a:p>
        </p:txBody>
      </p:sp>
    </p:spTree>
    <p:extLst>
      <p:ext uri="{BB962C8B-B14F-4D97-AF65-F5344CB8AC3E}">
        <p14:creationId xmlns:p14="http://schemas.microsoft.com/office/powerpoint/2010/main" val="2516264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1"/>
            <a:ext cx="4002299" cy="351737"/>
          </a:xfrm>
          <a:prstGeom prst="rect">
            <a:avLst/>
          </a:prstGeom>
        </p:spPr>
        <p:txBody>
          <a:bodyPr vert="horz" lIns="92830" tIns="46415" rIns="92830" bIns="46415" rtlCol="0"/>
          <a:lstStyle>
            <a:lvl1pPr algn="r">
              <a:defRPr sz="1200"/>
            </a:lvl1pPr>
          </a:lstStyle>
          <a:p>
            <a:fld id="{2EECDE9C-1CE1-4663-83A0-2D810C060EF0}" type="datetimeFigureOut">
              <a:rPr lang="en-US" smtClean="0"/>
              <a:t>3/3/2016</a:t>
            </a:fld>
            <a:endParaRPr lang="en-US"/>
          </a:p>
        </p:txBody>
      </p:sp>
      <p:sp>
        <p:nvSpPr>
          <p:cNvPr id="4" name="Slide Image Placeholder 3"/>
          <p:cNvSpPr>
            <a:spLocks noGrp="1" noRot="1" noChangeAspect="1"/>
          </p:cNvSpPr>
          <p:nvPr>
            <p:ph type="sldImg" idx="2"/>
          </p:nvPr>
        </p:nvSpPr>
        <p:spPr>
          <a:xfrm>
            <a:off x="3041650" y="876300"/>
            <a:ext cx="3152775" cy="23653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2830" tIns="46415" rIns="92830" bIns="46415" rtlCol="0" anchor="b"/>
          <a:lstStyle>
            <a:lvl1pPr algn="r">
              <a:defRPr sz="1200"/>
            </a:lvl1pPr>
          </a:lstStyle>
          <a:p>
            <a:fld id="{0070B8B7-FC5E-4548-A0FF-DAC91DDEFBBA}" type="slidenum">
              <a:rPr lang="en-US" smtClean="0"/>
              <a:t>‹#›</a:t>
            </a:fld>
            <a:endParaRPr lang="en-US"/>
          </a:p>
        </p:txBody>
      </p:sp>
    </p:spTree>
    <p:extLst>
      <p:ext uri="{BB962C8B-B14F-4D97-AF65-F5344CB8AC3E}">
        <p14:creationId xmlns:p14="http://schemas.microsoft.com/office/powerpoint/2010/main" val="318163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F923A-1F36-4BB6-BDC0-0CD8621BCF77}" type="slidenum">
              <a:rPr lang="en-US" smtClean="0"/>
              <a:pPr/>
              <a:t>18</a:t>
            </a:fld>
            <a:endParaRPr lang="en-US"/>
          </a:p>
        </p:txBody>
      </p:sp>
    </p:spTree>
    <p:extLst>
      <p:ext uri="{BB962C8B-B14F-4D97-AF65-F5344CB8AC3E}">
        <p14:creationId xmlns:p14="http://schemas.microsoft.com/office/powerpoint/2010/main" val="301372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F923A-1F36-4BB6-BDC0-0CD8621BCF77}" type="slidenum">
              <a:rPr lang="en-US" smtClean="0"/>
              <a:pPr/>
              <a:t>27</a:t>
            </a:fld>
            <a:endParaRPr lang="en-US"/>
          </a:p>
        </p:txBody>
      </p:sp>
    </p:spTree>
    <p:extLst>
      <p:ext uri="{BB962C8B-B14F-4D97-AF65-F5344CB8AC3E}">
        <p14:creationId xmlns:p14="http://schemas.microsoft.com/office/powerpoint/2010/main" val="3751014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F923A-1F36-4BB6-BDC0-0CD8621BCF77}" type="slidenum">
              <a:rPr lang="en-US" smtClean="0"/>
              <a:pPr/>
              <a:t>28</a:t>
            </a:fld>
            <a:endParaRPr lang="en-US"/>
          </a:p>
        </p:txBody>
      </p:sp>
    </p:spTree>
    <p:extLst>
      <p:ext uri="{BB962C8B-B14F-4D97-AF65-F5344CB8AC3E}">
        <p14:creationId xmlns:p14="http://schemas.microsoft.com/office/powerpoint/2010/main" val="1062385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F923A-1F36-4BB6-BDC0-0CD8621BCF77}" type="slidenum">
              <a:rPr lang="en-US" smtClean="0"/>
              <a:pPr/>
              <a:t>29</a:t>
            </a:fld>
            <a:endParaRPr lang="en-US"/>
          </a:p>
        </p:txBody>
      </p:sp>
    </p:spTree>
    <p:extLst>
      <p:ext uri="{BB962C8B-B14F-4D97-AF65-F5344CB8AC3E}">
        <p14:creationId xmlns:p14="http://schemas.microsoft.com/office/powerpoint/2010/main" val="422326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F923A-1F36-4BB6-BDC0-0CD8621BCF77}" type="slidenum">
              <a:rPr lang="en-US" smtClean="0"/>
              <a:pPr/>
              <a:t>19</a:t>
            </a:fld>
            <a:endParaRPr lang="en-US"/>
          </a:p>
        </p:txBody>
      </p:sp>
    </p:spTree>
    <p:extLst>
      <p:ext uri="{BB962C8B-B14F-4D97-AF65-F5344CB8AC3E}">
        <p14:creationId xmlns:p14="http://schemas.microsoft.com/office/powerpoint/2010/main" val="299166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F923A-1F36-4BB6-BDC0-0CD8621BCF77}" type="slidenum">
              <a:rPr lang="en-US" smtClean="0"/>
              <a:pPr/>
              <a:t>20</a:t>
            </a:fld>
            <a:endParaRPr lang="en-US"/>
          </a:p>
        </p:txBody>
      </p:sp>
    </p:spTree>
    <p:extLst>
      <p:ext uri="{BB962C8B-B14F-4D97-AF65-F5344CB8AC3E}">
        <p14:creationId xmlns:p14="http://schemas.microsoft.com/office/powerpoint/2010/main" val="351690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F923A-1F36-4BB6-BDC0-0CD8621BCF77}" type="slidenum">
              <a:rPr lang="en-US" smtClean="0"/>
              <a:pPr/>
              <a:t>21</a:t>
            </a:fld>
            <a:endParaRPr lang="en-US"/>
          </a:p>
        </p:txBody>
      </p:sp>
    </p:spTree>
    <p:extLst>
      <p:ext uri="{BB962C8B-B14F-4D97-AF65-F5344CB8AC3E}">
        <p14:creationId xmlns:p14="http://schemas.microsoft.com/office/powerpoint/2010/main" val="70861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F923A-1F36-4BB6-BDC0-0CD8621BCF77}" type="slidenum">
              <a:rPr lang="en-US" smtClean="0"/>
              <a:pPr/>
              <a:t>22</a:t>
            </a:fld>
            <a:endParaRPr lang="en-US"/>
          </a:p>
        </p:txBody>
      </p:sp>
    </p:spTree>
    <p:extLst>
      <p:ext uri="{BB962C8B-B14F-4D97-AF65-F5344CB8AC3E}">
        <p14:creationId xmlns:p14="http://schemas.microsoft.com/office/powerpoint/2010/main" val="3952116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F923A-1F36-4BB6-BDC0-0CD8621BCF77}" type="slidenum">
              <a:rPr lang="en-US" smtClean="0"/>
              <a:pPr/>
              <a:t>23</a:t>
            </a:fld>
            <a:endParaRPr lang="en-US"/>
          </a:p>
        </p:txBody>
      </p:sp>
    </p:spTree>
    <p:extLst>
      <p:ext uri="{BB962C8B-B14F-4D97-AF65-F5344CB8AC3E}">
        <p14:creationId xmlns:p14="http://schemas.microsoft.com/office/powerpoint/2010/main" val="4000470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F923A-1F36-4BB6-BDC0-0CD8621BCF77}" type="slidenum">
              <a:rPr lang="en-US" smtClean="0"/>
              <a:pPr/>
              <a:t>24</a:t>
            </a:fld>
            <a:endParaRPr lang="en-US"/>
          </a:p>
        </p:txBody>
      </p:sp>
    </p:spTree>
    <p:extLst>
      <p:ext uri="{BB962C8B-B14F-4D97-AF65-F5344CB8AC3E}">
        <p14:creationId xmlns:p14="http://schemas.microsoft.com/office/powerpoint/2010/main" val="279976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F923A-1F36-4BB6-BDC0-0CD8621BCF77}" type="slidenum">
              <a:rPr lang="en-US" smtClean="0"/>
              <a:pPr/>
              <a:t>25</a:t>
            </a:fld>
            <a:endParaRPr lang="en-US"/>
          </a:p>
        </p:txBody>
      </p:sp>
    </p:spTree>
    <p:extLst>
      <p:ext uri="{BB962C8B-B14F-4D97-AF65-F5344CB8AC3E}">
        <p14:creationId xmlns:p14="http://schemas.microsoft.com/office/powerpoint/2010/main" val="1685670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CF923A-1F36-4BB6-BDC0-0CD8621BCF77}" type="slidenum">
              <a:rPr lang="en-US" smtClean="0"/>
              <a:pPr/>
              <a:t>26</a:t>
            </a:fld>
            <a:endParaRPr lang="en-US"/>
          </a:p>
        </p:txBody>
      </p:sp>
    </p:spTree>
    <p:extLst>
      <p:ext uri="{BB962C8B-B14F-4D97-AF65-F5344CB8AC3E}">
        <p14:creationId xmlns:p14="http://schemas.microsoft.com/office/powerpoint/2010/main" val="356480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4A1673-7608-466F-9691-24E52B96DC26}"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DB72-9A42-4F72-9AD6-9CC5310A6B7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837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4A1673-7608-466F-9691-24E52B96DC26}"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DB72-9A42-4F72-9AD6-9CC5310A6B7E}" type="slidenum">
              <a:rPr lang="en-US" smtClean="0"/>
              <a:t>‹#›</a:t>
            </a:fld>
            <a:endParaRPr lang="en-US"/>
          </a:p>
        </p:txBody>
      </p:sp>
    </p:spTree>
    <p:extLst>
      <p:ext uri="{BB962C8B-B14F-4D97-AF65-F5344CB8AC3E}">
        <p14:creationId xmlns:p14="http://schemas.microsoft.com/office/powerpoint/2010/main" val="398053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4A1673-7608-466F-9691-24E52B96DC26}"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DB72-9A42-4F72-9AD6-9CC5310A6B7E}" type="slidenum">
              <a:rPr lang="en-US" smtClean="0"/>
              <a:t>‹#›</a:t>
            </a:fld>
            <a:endParaRPr lang="en-US"/>
          </a:p>
        </p:txBody>
      </p:sp>
    </p:spTree>
    <p:extLst>
      <p:ext uri="{BB962C8B-B14F-4D97-AF65-F5344CB8AC3E}">
        <p14:creationId xmlns:p14="http://schemas.microsoft.com/office/powerpoint/2010/main" val="223555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1" y="223105"/>
            <a:ext cx="8707118" cy="96843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41301" y="1321084"/>
            <a:ext cx="8707118" cy="4889216"/>
          </a:xfrm>
        </p:spPr>
        <p:txBody>
          <a:bodyPr>
            <a:normAutofit/>
          </a:bodyPr>
          <a:lstStyle>
            <a:lvl1pPr>
              <a:defRPr sz="2800" b="1"/>
            </a:lvl1pPr>
            <a:lvl2pPr>
              <a:defRPr sz="2400"/>
            </a:lvl2pPr>
            <a:lvl3pPr>
              <a:defRPr sz="1800" i="1"/>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C4A1673-7608-466F-9691-24E52B96DC26}"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DB72-9A42-4F72-9AD6-9CC5310A6B7E}" type="slidenum">
              <a:rPr lang="en-US" smtClean="0"/>
              <a:t>‹#›</a:t>
            </a:fld>
            <a:endParaRPr lang="en-US"/>
          </a:p>
        </p:txBody>
      </p:sp>
      <p:pic>
        <p:nvPicPr>
          <p:cNvPr id="7" name="Picture 6" descr="Letterhead Logo.jpg"/>
          <p:cNvPicPr/>
          <p:nvPr userDrawn="1"/>
        </p:nvPicPr>
        <p:blipFill>
          <a:blip r:embed="rId2" cstate="print">
            <a:clrChange>
              <a:clrFrom>
                <a:srgbClr val="FFFEFF"/>
              </a:clrFrom>
              <a:clrTo>
                <a:srgbClr val="FFFEFF">
                  <a:alpha val="0"/>
                </a:srgbClr>
              </a:clrTo>
            </a:clrChange>
          </a:blip>
          <a:srcRect l="30557" t="3906" r="36295" b="34699"/>
          <a:stretch>
            <a:fillRect/>
          </a:stretch>
        </p:blipFill>
        <p:spPr bwMode="auto">
          <a:xfrm>
            <a:off x="125721" y="6210300"/>
            <a:ext cx="374194" cy="614611"/>
          </a:xfrm>
          <a:prstGeom prst="rect">
            <a:avLst/>
          </a:prstGeom>
          <a:noFill/>
          <a:ln w="9525">
            <a:noFill/>
            <a:miter lim="800000"/>
            <a:headEnd/>
            <a:tailEnd/>
          </a:ln>
        </p:spPr>
      </p:pic>
      <p:sp>
        <p:nvSpPr>
          <p:cNvPr id="8" name="Rectangle 7"/>
          <p:cNvSpPr/>
          <p:nvPr userDrawn="1"/>
        </p:nvSpPr>
        <p:spPr>
          <a:xfrm>
            <a:off x="685800" y="1663700"/>
            <a:ext cx="8051800" cy="16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550715" y="1255043"/>
            <a:ext cx="818688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72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A1673-7608-466F-9691-24E52B96DC26}"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DB72-9A42-4F72-9AD6-9CC5310A6B7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32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4A1673-7608-466F-9691-24E52B96DC26}"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DB72-9A42-4F72-9AD6-9CC5310A6B7E}" type="slidenum">
              <a:rPr lang="en-US" smtClean="0"/>
              <a:t>‹#›</a:t>
            </a:fld>
            <a:endParaRPr lang="en-US"/>
          </a:p>
        </p:txBody>
      </p:sp>
    </p:spTree>
    <p:extLst>
      <p:ext uri="{BB962C8B-B14F-4D97-AF65-F5344CB8AC3E}">
        <p14:creationId xmlns:p14="http://schemas.microsoft.com/office/powerpoint/2010/main" val="78623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4A1673-7608-466F-9691-24E52B96DC26}" type="datetimeFigureOut">
              <a:rPr lang="en-US" smtClean="0"/>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6DB72-9A42-4F72-9AD6-9CC5310A6B7E}" type="slidenum">
              <a:rPr lang="en-US" smtClean="0"/>
              <a:t>‹#›</a:t>
            </a:fld>
            <a:endParaRPr lang="en-US"/>
          </a:p>
        </p:txBody>
      </p:sp>
    </p:spTree>
    <p:extLst>
      <p:ext uri="{BB962C8B-B14F-4D97-AF65-F5344CB8AC3E}">
        <p14:creationId xmlns:p14="http://schemas.microsoft.com/office/powerpoint/2010/main" val="64291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4A1673-7608-466F-9691-24E52B96DC26}" type="datetimeFigureOut">
              <a:rPr lang="en-US" smtClean="0"/>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6DB72-9A42-4F72-9AD6-9CC5310A6B7E}" type="slidenum">
              <a:rPr lang="en-US" smtClean="0"/>
              <a:t>‹#›</a:t>
            </a:fld>
            <a:endParaRPr lang="en-US"/>
          </a:p>
        </p:txBody>
      </p:sp>
    </p:spTree>
    <p:extLst>
      <p:ext uri="{BB962C8B-B14F-4D97-AF65-F5344CB8AC3E}">
        <p14:creationId xmlns:p14="http://schemas.microsoft.com/office/powerpoint/2010/main" val="520597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C4A1673-7608-466F-9691-24E52B96DC26}" type="datetimeFigureOut">
              <a:rPr lang="en-US" smtClean="0"/>
              <a:t>3/3/2016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3A6DB72-9A42-4F72-9AD6-9CC5310A6B7E}" type="slidenum">
              <a:rPr lang="en-US" smtClean="0"/>
              <a:t>‹#›</a:t>
            </a:fld>
            <a:endParaRPr lang="en-US"/>
          </a:p>
        </p:txBody>
      </p:sp>
    </p:spTree>
    <p:extLst>
      <p:ext uri="{BB962C8B-B14F-4D97-AF65-F5344CB8AC3E}">
        <p14:creationId xmlns:p14="http://schemas.microsoft.com/office/powerpoint/2010/main" val="265144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C4A1673-7608-466F-9691-24E52B96DC26}" type="datetimeFigureOut">
              <a:rPr lang="en-US" smtClean="0"/>
              <a:t>3/3/2016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3A6DB72-9A42-4F72-9AD6-9CC5310A6B7E}" type="slidenum">
              <a:rPr lang="en-US" smtClean="0"/>
              <a:t>‹#›</a:t>
            </a:fld>
            <a:endParaRPr lang="en-US"/>
          </a:p>
        </p:txBody>
      </p:sp>
    </p:spTree>
    <p:extLst>
      <p:ext uri="{BB962C8B-B14F-4D97-AF65-F5344CB8AC3E}">
        <p14:creationId xmlns:p14="http://schemas.microsoft.com/office/powerpoint/2010/main" val="81115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A1673-7608-466F-9691-24E52B96DC26}"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DB72-9A42-4F72-9AD6-9CC5310A6B7E}" type="slidenum">
              <a:rPr lang="en-US" smtClean="0"/>
              <a:t>‹#›</a:t>
            </a:fld>
            <a:endParaRPr lang="en-US"/>
          </a:p>
        </p:txBody>
      </p:sp>
    </p:spTree>
    <p:extLst>
      <p:ext uri="{BB962C8B-B14F-4D97-AF65-F5344CB8AC3E}">
        <p14:creationId xmlns:p14="http://schemas.microsoft.com/office/powerpoint/2010/main" val="137458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C4A1673-7608-466F-9691-24E52B96DC26}" type="datetimeFigureOut">
              <a:rPr lang="en-US" smtClean="0"/>
              <a:t>3/3/2016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3A6DB72-9A42-4F72-9AD6-9CC5310A6B7E}"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0835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lo.br/scielo.php?pid=S1415-47572007000400013&amp;script=sci_arttext"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enesinlife.org/testing-services/testing-genetic-condition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scielo.br/scielo.php?pid=S0100-204X2012000100010&amp;script=sci_arttext"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en.wikipedia.org/wiki/Antibod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Genetic Testing</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By C. Kohn</a:t>
            </a:r>
          </a:p>
          <a:p>
            <a:r>
              <a:rPr lang="en-US" dirty="0" smtClean="0"/>
              <a:t>Agricultural Sciences</a:t>
            </a:r>
          </a:p>
          <a:p>
            <a:r>
              <a:rPr lang="en-US" dirty="0" smtClean="0"/>
              <a:t>Waterford, WI</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636" y="232476"/>
            <a:ext cx="3782291" cy="2836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4156364" y="6642556"/>
            <a:ext cx="5223164" cy="215444"/>
          </a:xfrm>
          <a:prstGeom prst="rect">
            <a:avLst/>
          </a:prstGeom>
        </p:spPr>
        <p:txBody>
          <a:bodyPr wrap="square">
            <a:spAutoFit/>
          </a:bodyPr>
          <a:lstStyle/>
          <a:p>
            <a:r>
              <a:rPr lang="en-US" sz="800" i="1" dirty="0" smtClean="0"/>
              <a:t>Image Source: http</a:t>
            </a:r>
            <a:r>
              <a:rPr lang="en-US" sz="800" i="1" dirty="0"/>
              <a:t>://www.geneticliteracyproject.org/wp/wp-content/uploads/2012/10/genetic-test-magnified.jpg</a:t>
            </a:r>
          </a:p>
        </p:txBody>
      </p:sp>
    </p:spTree>
    <p:extLst>
      <p:ext uri="{BB962C8B-B14F-4D97-AF65-F5344CB8AC3E}">
        <p14:creationId xmlns:p14="http://schemas.microsoft.com/office/powerpoint/2010/main" val="9067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Banding Patterns</a:t>
            </a:r>
            <a:endParaRPr lang="en-US" dirty="0"/>
          </a:p>
        </p:txBody>
      </p:sp>
      <p:sp>
        <p:nvSpPr>
          <p:cNvPr id="3" name="Content Placeholder 2"/>
          <p:cNvSpPr>
            <a:spLocks noGrp="1"/>
          </p:cNvSpPr>
          <p:nvPr>
            <p:ph idx="1"/>
          </p:nvPr>
        </p:nvSpPr>
        <p:spPr>
          <a:xfrm>
            <a:off x="241301" y="1321084"/>
            <a:ext cx="4968008" cy="4889216"/>
          </a:xfrm>
        </p:spPr>
        <p:txBody>
          <a:bodyPr>
            <a:normAutofit fontScale="77500" lnSpcReduction="20000"/>
          </a:bodyPr>
          <a:lstStyle/>
          <a:p>
            <a:r>
              <a:rPr lang="en-US" dirty="0"/>
              <a:t>As DNA moves through the gel towards the positive electrode, the smaller fragments of DNA will move more easily than the larger fragments (just like it is easier to swim faster in a Speedo than in blue jeans).  </a:t>
            </a:r>
            <a:endParaRPr lang="en-US" dirty="0" smtClean="0"/>
          </a:p>
          <a:p>
            <a:pPr lvl="1"/>
            <a:r>
              <a:rPr lang="en-US" dirty="0" smtClean="0"/>
              <a:t>The </a:t>
            </a:r>
            <a:r>
              <a:rPr lang="en-US" dirty="0"/>
              <a:t>electricity will be disconnected before the smallest fragments can reach the positive electrode. </a:t>
            </a:r>
            <a:endParaRPr lang="en-US" dirty="0" smtClean="0"/>
          </a:p>
          <a:p>
            <a:pPr lvl="1"/>
            <a:r>
              <a:rPr lang="en-US" dirty="0" smtClean="0"/>
              <a:t>This </a:t>
            </a:r>
            <a:r>
              <a:rPr lang="en-US" dirty="0"/>
              <a:t>will create a unique banding pattern specific to the individual from whom the DNA sample was taken. </a:t>
            </a:r>
          </a:p>
          <a:p>
            <a:r>
              <a:rPr lang="en-US" dirty="0"/>
              <a:t>The unique banding pattern from the DNA target sequence can provide a large variety of information for a </a:t>
            </a:r>
            <a:r>
              <a:rPr lang="en-US" dirty="0" smtClean="0"/>
              <a:t>researcher.</a:t>
            </a:r>
          </a:p>
          <a:p>
            <a:pPr lvl="1"/>
            <a:r>
              <a:rPr lang="en-US" dirty="0" smtClean="0"/>
              <a:t>Some </a:t>
            </a:r>
            <a:r>
              <a:rPr lang="en-US" dirty="0"/>
              <a:t>examples include determining the paternity of an individual, determining if the target sequence contains a mutation, or determining the source of DNA found at the scene of a crime.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9045"/>
          <a:stretch/>
        </p:blipFill>
        <p:spPr>
          <a:xfrm rot="16200000">
            <a:off x="4004581" y="1524815"/>
            <a:ext cx="6343950" cy="3740531"/>
          </a:xfrm>
          <a:prstGeom prst="rect">
            <a:avLst/>
          </a:prstGeom>
        </p:spPr>
      </p:pic>
      <p:sp>
        <p:nvSpPr>
          <p:cNvPr id="5" name="Rectangle 4"/>
          <p:cNvSpPr/>
          <p:nvPr/>
        </p:nvSpPr>
        <p:spPr>
          <a:xfrm>
            <a:off x="5306290" y="6567056"/>
            <a:ext cx="3144982" cy="230832"/>
          </a:xfrm>
          <a:prstGeom prst="rect">
            <a:avLst/>
          </a:prstGeom>
        </p:spPr>
        <p:txBody>
          <a:bodyPr wrap="square">
            <a:spAutoFit/>
          </a:bodyPr>
          <a:lstStyle/>
          <a:p>
            <a:r>
              <a:rPr lang="en-US" sz="900" i="1" dirty="0" smtClean="0"/>
              <a:t>Source: http</a:t>
            </a:r>
            <a:r>
              <a:rPr lang="en-US" sz="900" i="1" dirty="0"/>
              <a:t>://wwwnc.cdc.gov/eid/images/02-0423-F3.jpg</a:t>
            </a:r>
          </a:p>
        </p:txBody>
      </p:sp>
    </p:spTree>
    <p:extLst>
      <p:ext uri="{BB962C8B-B14F-4D97-AF65-F5344CB8AC3E}">
        <p14:creationId xmlns:p14="http://schemas.microsoft.com/office/powerpoint/2010/main" val="3202374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STR’s/Microsatellites </a:t>
            </a:r>
            <a:endParaRPr lang="en-US" dirty="0"/>
          </a:p>
        </p:txBody>
      </p:sp>
      <p:sp>
        <p:nvSpPr>
          <p:cNvPr id="3" name="Content Placeholder 2"/>
          <p:cNvSpPr>
            <a:spLocks noGrp="1"/>
          </p:cNvSpPr>
          <p:nvPr>
            <p:ph idx="1"/>
          </p:nvPr>
        </p:nvSpPr>
        <p:spPr/>
        <p:txBody>
          <a:bodyPr>
            <a:normAutofit fontScale="77500" lnSpcReduction="20000"/>
          </a:bodyPr>
          <a:lstStyle/>
          <a:p>
            <a:r>
              <a:rPr lang="en-US" dirty="0"/>
              <a:t>While most organisms share the same genes, the actual DNA varies from individual to individual.  </a:t>
            </a:r>
            <a:endParaRPr lang="en-US" dirty="0" smtClean="0"/>
          </a:p>
          <a:p>
            <a:pPr lvl="1"/>
            <a:r>
              <a:rPr lang="en-US" dirty="0" smtClean="0"/>
              <a:t>The </a:t>
            </a:r>
            <a:r>
              <a:rPr lang="en-US" dirty="0"/>
              <a:t>DNA that codes for a protein (exons) are usually very similar among </a:t>
            </a:r>
            <a:r>
              <a:rPr lang="en-US" dirty="0" smtClean="0"/>
              <a:t>individuals.  </a:t>
            </a:r>
          </a:p>
          <a:p>
            <a:pPr lvl="1"/>
            <a:r>
              <a:rPr lang="en-US" dirty="0" smtClean="0"/>
              <a:t>Changing </a:t>
            </a:r>
            <a:r>
              <a:rPr lang="en-US" dirty="0"/>
              <a:t>even one </a:t>
            </a:r>
            <a:r>
              <a:rPr lang="en-US" dirty="0" smtClean="0"/>
              <a:t>base can completely change the shape &amp; function </a:t>
            </a:r>
            <a:r>
              <a:rPr lang="en-US" dirty="0"/>
              <a:t>of </a:t>
            </a:r>
            <a:r>
              <a:rPr lang="en-US" dirty="0" smtClean="0"/>
              <a:t>a protein.  </a:t>
            </a:r>
            <a:endParaRPr lang="en-US" dirty="0"/>
          </a:p>
          <a:p>
            <a:r>
              <a:rPr lang="en-US" dirty="0"/>
              <a:t>However, </a:t>
            </a:r>
            <a:r>
              <a:rPr lang="en-US" u="sng" dirty="0"/>
              <a:t>introns</a:t>
            </a:r>
            <a:r>
              <a:rPr lang="en-US" dirty="0"/>
              <a:t> (sections of DNA that do not code for proteins) can vary widely among individuals of the same species.  </a:t>
            </a:r>
            <a:endParaRPr lang="en-US" dirty="0" smtClean="0"/>
          </a:p>
          <a:p>
            <a:pPr lvl="1"/>
            <a:r>
              <a:rPr lang="en-US" dirty="0" smtClean="0"/>
              <a:t>One </a:t>
            </a:r>
            <a:r>
              <a:rPr lang="en-US" dirty="0"/>
              <a:t>specific kind of variation is called a </a:t>
            </a:r>
            <a:r>
              <a:rPr lang="en-US" u="sng" dirty="0"/>
              <a:t>Short Tandem Repeat</a:t>
            </a:r>
            <a:r>
              <a:rPr lang="en-US" dirty="0"/>
              <a:t>, or STR.  </a:t>
            </a:r>
            <a:endParaRPr lang="en-US" dirty="0" smtClean="0"/>
          </a:p>
          <a:p>
            <a:pPr lvl="1"/>
            <a:r>
              <a:rPr lang="en-US" u="sng" dirty="0" smtClean="0"/>
              <a:t>STR’s</a:t>
            </a:r>
            <a:r>
              <a:rPr lang="en-US" dirty="0" smtClean="0"/>
              <a:t> </a:t>
            </a:r>
            <a:r>
              <a:rPr lang="en-US" dirty="0"/>
              <a:t>are short regions of </a:t>
            </a:r>
            <a:r>
              <a:rPr lang="en-US" dirty="0" smtClean="0"/>
              <a:t>DNA </a:t>
            </a:r>
            <a:r>
              <a:rPr lang="en-US" dirty="0"/>
              <a:t>that </a:t>
            </a:r>
            <a:r>
              <a:rPr lang="en-US" dirty="0" smtClean="0"/>
              <a:t>repeat </a:t>
            </a:r>
            <a:r>
              <a:rPr lang="en-US" dirty="0"/>
              <a:t>over and over and over.  </a:t>
            </a:r>
            <a:endParaRPr lang="en-US" dirty="0" smtClean="0"/>
          </a:p>
          <a:p>
            <a:pPr lvl="1"/>
            <a:r>
              <a:rPr lang="en-US" dirty="0" smtClean="0"/>
              <a:t>STRs </a:t>
            </a:r>
            <a:r>
              <a:rPr lang="en-US" dirty="0"/>
              <a:t>are also sometimes called </a:t>
            </a:r>
            <a:r>
              <a:rPr lang="en-US" u="sng" dirty="0"/>
              <a:t>microsatellites</a:t>
            </a:r>
            <a:r>
              <a:rPr lang="en-US" dirty="0"/>
              <a:t> </a:t>
            </a:r>
            <a:r>
              <a:rPr lang="en-US" dirty="0" smtClean="0"/>
              <a:t/>
            </a:r>
            <a:br>
              <a:rPr lang="en-US" dirty="0" smtClean="0"/>
            </a:br>
            <a:r>
              <a:rPr lang="en-US" dirty="0" smtClean="0"/>
              <a:t>(</a:t>
            </a:r>
            <a:r>
              <a:rPr lang="en-US" dirty="0"/>
              <a:t>especially if they are five bases or smaller). </a:t>
            </a:r>
            <a:endParaRPr lang="en-US" dirty="0" smtClean="0"/>
          </a:p>
          <a:p>
            <a:r>
              <a:rPr lang="en-US" dirty="0" smtClean="0"/>
              <a:t>The </a:t>
            </a:r>
            <a:r>
              <a:rPr lang="en-US" dirty="0"/>
              <a:t>number of STR’s an individual has at </a:t>
            </a:r>
            <a:r>
              <a:rPr lang="en-US" dirty="0" smtClean="0"/>
              <a:t/>
            </a:r>
            <a:br>
              <a:rPr lang="en-US" dirty="0" smtClean="0"/>
            </a:br>
            <a:r>
              <a:rPr lang="en-US" dirty="0" smtClean="0"/>
              <a:t>different </a:t>
            </a:r>
            <a:r>
              <a:rPr lang="en-US" dirty="0"/>
              <a:t>genetic locations will be mostly </a:t>
            </a:r>
            <a:r>
              <a:rPr lang="en-US" dirty="0" smtClean="0"/>
              <a:t/>
            </a:r>
            <a:br>
              <a:rPr lang="en-US" dirty="0" smtClean="0"/>
            </a:br>
            <a:r>
              <a:rPr lang="en-US" dirty="0" smtClean="0"/>
              <a:t>different </a:t>
            </a:r>
            <a:r>
              <a:rPr lang="en-US" dirty="0"/>
              <a:t>than what another individual </a:t>
            </a:r>
            <a:r>
              <a:rPr lang="en-US" dirty="0" smtClean="0"/>
              <a:t/>
            </a:r>
            <a:br>
              <a:rPr lang="en-US" dirty="0" smtClean="0"/>
            </a:br>
            <a:r>
              <a:rPr lang="en-US" dirty="0" smtClean="0"/>
              <a:t>has </a:t>
            </a:r>
            <a:r>
              <a:rPr lang="en-US" dirty="0"/>
              <a:t>at the same locations.  </a:t>
            </a:r>
            <a:endParaRPr lang="en-US" dirty="0" smtClean="0"/>
          </a:p>
          <a:p>
            <a:pPr lvl="1"/>
            <a:r>
              <a:rPr lang="en-US" dirty="0" smtClean="0"/>
              <a:t>If </a:t>
            </a:r>
            <a:r>
              <a:rPr lang="en-US" dirty="0"/>
              <a:t>you looked at the number of STRs at a </a:t>
            </a:r>
            <a:r>
              <a:rPr lang="en-US" dirty="0" smtClean="0"/>
              <a:t>dozen</a:t>
            </a:r>
            <a:br>
              <a:rPr lang="en-US" dirty="0" smtClean="0"/>
            </a:br>
            <a:r>
              <a:rPr lang="en-US" dirty="0" smtClean="0"/>
              <a:t>different </a:t>
            </a:r>
            <a:r>
              <a:rPr lang="en-US" dirty="0"/>
              <a:t>locations, the likelihood that any two </a:t>
            </a:r>
            <a:r>
              <a:rPr lang="en-US" dirty="0" smtClean="0"/>
              <a:t/>
            </a:r>
            <a:br>
              <a:rPr lang="en-US" dirty="0" smtClean="0"/>
            </a:br>
            <a:r>
              <a:rPr lang="en-US" dirty="0" smtClean="0"/>
              <a:t>individuals </a:t>
            </a:r>
            <a:r>
              <a:rPr lang="en-US" dirty="0"/>
              <a:t>will have the same results is one in a </a:t>
            </a:r>
            <a:r>
              <a:rPr lang="en-US" dirty="0" smtClean="0"/>
              <a:t/>
            </a:r>
            <a:br>
              <a:rPr lang="en-US" dirty="0" smtClean="0"/>
            </a:br>
            <a:r>
              <a:rPr lang="en-US" dirty="0" smtClean="0"/>
              <a:t>billion </a:t>
            </a:r>
            <a:r>
              <a:rPr lang="en-US" dirty="0"/>
              <a:t>(unless they are clones or identical twins).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8157"/>
          <a:stretch/>
        </p:blipFill>
        <p:spPr>
          <a:xfrm>
            <a:off x="5535722" y="3699164"/>
            <a:ext cx="3608278" cy="3048000"/>
          </a:xfrm>
          <a:prstGeom prst="rect">
            <a:avLst/>
          </a:prstGeom>
        </p:spPr>
      </p:pic>
      <p:sp>
        <p:nvSpPr>
          <p:cNvPr id="5" name="Rectangle 4"/>
          <p:cNvSpPr/>
          <p:nvPr/>
        </p:nvSpPr>
        <p:spPr>
          <a:xfrm>
            <a:off x="5486400" y="6684121"/>
            <a:ext cx="3657600" cy="215444"/>
          </a:xfrm>
          <a:prstGeom prst="rect">
            <a:avLst/>
          </a:prstGeom>
        </p:spPr>
        <p:txBody>
          <a:bodyPr wrap="square">
            <a:spAutoFit/>
          </a:bodyPr>
          <a:lstStyle/>
          <a:p>
            <a:r>
              <a:rPr lang="en-US" sz="800" i="1" dirty="0" smtClean="0"/>
              <a:t>Source: http</a:t>
            </a:r>
            <a:r>
              <a:rPr lang="en-US" sz="800" i="1" dirty="0"/>
              <a:t>://www.intechopen.com/source/html/16506/media/image2.jpg</a:t>
            </a:r>
          </a:p>
        </p:txBody>
      </p:sp>
    </p:spTree>
    <p:extLst>
      <p:ext uri="{BB962C8B-B14F-4D97-AF65-F5344CB8AC3E}">
        <p14:creationId xmlns:p14="http://schemas.microsoft.com/office/powerpoint/2010/main" val="1277672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Fingerprinting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t>Looking for differences in the DNA of individuals is </a:t>
            </a:r>
            <a:r>
              <a:rPr lang="en-US" dirty="0" smtClean="0"/>
              <a:t>called </a:t>
            </a:r>
            <a:r>
              <a:rPr lang="en-US" u="sng" dirty="0" smtClean="0"/>
              <a:t>DNA Fingerprinting</a:t>
            </a:r>
            <a:r>
              <a:rPr lang="en-US" dirty="0" smtClean="0"/>
              <a:t>.  </a:t>
            </a:r>
          </a:p>
          <a:p>
            <a:pPr lvl="1"/>
            <a:r>
              <a:rPr lang="en-US" dirty="0" smtClean="0"/>
              <a:t>Just </a:t>
            </a:r>
            <a:r>
              <a:rPr lang="en-US" dirty="0"/>
              <a:t>like no two people have the same fingerprints, no two individuals have the same genetic fingerprint (unless they are clones or identical twins).  </a:t>
            </a:r>
            <a:endParaRPr lang="en-US" dirty="0" smtClean="0"/>
          </a:p>
          <a:p>
            <a:pPr lvl="1"/>
            <a:r>
              <a:rPr lang="en-US" dirty="0" smtClean="0"/>
              <a:t>Unlike </a:t>
            </a:r>
            <a:r>
              <a:rPr lang="en-US" dirty="0"/>
              <a:t>fingerprints, we are not looking for ridges on a finger for a genetic fingerprint but instead are looking for differences among the </a:t>
            </a:r>
            <a:r>
              <a:rPr lang="en-US" dirty="0" smtClean="0"/>
              <a:t>target sequences of </a:t>
            </a:r>
            <a:r>
              <a:rPr lang="en-US" dirty="0"/>
              <a:t>the individual’s genome.  </a:t>
            </a:r>
          </a:p>
          <a:p>
            <a:r>
              <a:rPr lang="en-US" dirty="0"/>
              <a:t>This knowledge is incredibly useful for determining </a:t>
            </a:r>
            <a:r>
              <a:rPr lang="en-US" dirty="0" smtClean="0"/>
              <a:t/>
            </a:r>
            <a:br>
              <a:rPr lang="en-US" dirty="0" smtClean="0"/>
            </a:br>
            <a:r>
              <a:rPr lang="en-US" dirty="0" smtClean="0"/>
              <a:t>the </a:t>
            </a:r>
            <a:r>
              <a:rPr lang="en-US" dirty="0"/>
              <a:t>source of a sample of DNA. </a:t>
            </a:r>
            <a:endParaRPr lang="en-US" dirty="0" smtClean="0"/>
          </a:p>
          <a:p>
            <a:pPr lvl="1"/>
            <a:r>
              <a:rPr lang="en-US" dirty="0" smtClean="0"/>
              <a:t>For </a:t>
            </a:r>
            <a:r>
              <a:rPr lang="en-US" dirty="0"/>
              <a:t>humans, this could involve crime scenes, diagnosis of a </a:t>
            </a:r>
            <a:r>
              <a:rPr lang="en-US" dirty="0" smtClean="0"/>
              <a:t/>
            </a:r>
            <a:br>
              <a:rPr lang="en-US" dirty="0" smtClean="0"/>
            </a:br>
            <a:r>
              <a:rPr lang="en-US" dirty="0" smtClean="0"/>
              <a:t>genetic </a:t>
            </a:r>
            <a:r>
              <a:rPr lang="en-US" dirty="0"/>
              <a:t>disease, or cases of paternity. </a:t>
            </a:r>
            <a:endParaRPr lang="en-US" dirty="0" smtClean="0"/>
          </a:p>
          <a:p>
            <a:pPr lvl="1"/>
            <a:r>
              <a:rPr lang="en-US" dirty="0" smtClean="0"/>
              <a:t>Genetic </a:t>
            </a:r>
            <a:r>
              <a:rPr lang="en-US" dirty="0"/>
              <a:t>fingerprinting and STRs are used extensively in </a:t>
            </a:r>
            <a:r>
              <a:rPr lang="en-US" dirty="0" smtClean="0"/>
              <a:t/>
            </a:r>
            <a:br>
              <a:rPr lang="en-US" dirty="0" smtClean="0"/>
            </a:br>
            <a:r>
              <a:rPr lang="en-US" dirty="0" smtClean="0"/>
              <a:t>agriculture </a:t>
            </a:r>
            <a:r>
              <a:rPr lang="en-US" dirty="0"/>
              <a:t>to determine the genes responsible for </a:t>
            </a:r>
            <a:r>
              <a:rPr lang="en-US" dirty="0" smtClean="0"/>
              <a:t/>
            </a:r>
            <a:br>
              <a:rPr lang="en-US" dirty="0" smtClean="0"/>
            </a:br>
            <a:r>
              <a:rPr lang="en-US" dirty="0" smtClean="0"/>
              <a:t>continuous traits </a:t>
            </a:r>
            <a:r>
              <a:rPr lang="en-US" dirty="0"/>
              <a:t>(such as milk production, meat potential, </a:t>
            </a:r>
            <a:r>
              <a:rPr lang="en-US" dirty="0" smtClean="0"/>
              <a:t/>
            </a:r>
            <a:br>
              <a:rPr lang="en-US" dirty="0" smtClean="0"/>
            </a:br>
            <a:r>
              <a:rPr lang="en-US" dirty="0" smtClean="0"/>
              <a:t>or </a:t>
            </a:r>
            <a:r>
              <a:rPr lang="en-US" dirty="0"/>
              <a:t>reproductive </a:t>
            </a:r>
            <a:r>
              <a:rPr lang="en-US" dirty="0" smtClean="0"/>
              <a:t>capabilities</a:t>
            </a:r>
            <a:r>
              <a:rPr lang="en-US" dirty="0"/>
              <a:t>). </a:t>
            </a:r>
            <a:endParaRPr lang="en-US" dirty="0" smtClean="0"/>
          </a:p>
          <a:p>
            <a:pPr lvl="1"/>
            <a:r>
              <a:rPr lang="en-US" dirty="0" smtClean="0"/>
              <a:t>In </a:t>
            </a:r>
            <a:r>
              <a:rPr lang="en-US" dirty="0"/>
              <a:t>environmental science, genetic testing can be used to </a:t>
            </a:r>
            <a:r>
              <a:rPr lang="en-US" dirty="0" smtClean="0"/>
              <a:t/>
            </a:r>
            <a:br>
              <a:rPr lang="en-US" dirty="0" smtClean="0"/>
            </a:br>
            <a:r>
              <a:rPr lang="en-US" dirty="0" smtClean="0"/>
              <a:t>determine </a:t>
            </a:r>
            <a:r>
              <a:rPr lang="en-US" dirty="0"/>
              <a:t>migration patterns, identify the presence of </a:t>
            </a:r>
            <a:r>
              <a:rPr lang="en-US" dirty="0" smtClean="0"/>
              <a:t/>
            </a:r>
            <a:br>
              <a:rPr lang="en-US" dirty="0" smtClean="0"/>
            </a:br>
            <a:r>
              <a:rPr lang="en-US" dirty="0" smtClean="0"/>
              <a:t>invasive </a:t>
            </a:r>
            <a:r>
              <a:rPr lang="en-US" dirty="0"/>
              <a:t>species, determine the genetic diversity of a </a:t>
            </a:r>
            <a:r>
              <a:rPr lang="en-US" dirty="0" smtClean="0"/>
              <a:t/>
            </a:r>
            <a:br>
              <a:rPr lang="en-US" dirty="0" smtClean="0"/>
            </a:br>
            <a:r>
              <a:rPr lang="en-US" dirty="0" smtClean="0"/>
              <a:t>species</a:t>
            </a:r>
            <a:r>
              <a:rPr lang="en-US" dirty="0"/>
              <a:t>, </a:t>
            </a:r>
            <a:r>
              <a:rPr lang="en-US" dirty="0" smtClean="0"/>
              <a:t>and </a:t>
            </a:r>
            <a:r>
              <a:rPr lang="en-US" dirty="0"/>
              <a:t>more.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3818" t="32677" r="12546" b="6985"/>
          <a:stretch/>
        </p:blipFill>
        <p:spPr>
          <a:xfrm>
            <a:off x="6440151" y="2854037"/>
            <a:ext cx="2522123" cy="3863546"/>
          </a:xfrm>
          <a:prstGeom prst="rect">
            <a:avLst/>
          </a:prstGeom>
        </p:spPr>
      </p:pic>
      <p:sp>
        <p:nvSpPr>
          <p:cNvPr id="5" name="Rectangle 4"/>
          <p:cNvSpPr/>
          <p:nvPr/>
        </p:nvSpPr>
        <p:spPr>
          <a:xfrm>
            <a:off x="5153889" y="6654878"/>
            <a:ext cx="4572000" cy="230832"/>
          </a:xfrm>
          <a:prstGeom prst="rect">
            <a:avLst/>
          </a:prstGeom>
        </p:spPr>
        <p:txBody>
          <a:bodyPr>
            <a:spAutoFit/>
          </a:bodyPr>
          <a:lstStyle/>
          <a:p>
            <a:r>
              <a:rPr lang="en-US" sz="900" i="1" dirty="0" smtClean="0"/>
              <a:t>Source: http</a:t>
            </a:r>
            <a:r>
              <a:rPr lang="en-US" sz="900" i="1" dirty="0"/>
              <a:t>://www.nature.com/nprot/journal/v1/n2/images/nprot.2006.73-F3.jpg</a:t>
            </a:r>
          </a:p>
        </p:txBody>
      </p:sp>
    </p:spTree>
    <p:extLst>
      <p:ext uri="{BB962C8B-B14F-4D97-AF65-F5344CB8AC3E}">
        <p14:creationId xmlns:p14="http://schemas.microsoft.com/office/powerpoint/2010/main" val="341107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 &amp; Crime Scenes</a:t>
            </a:r>
            <a:endParaRPr lang="en-US" dirty="0"/>
          </a:p>
        </p:txBody>
      </p:sp>
      <p:sp>
        <p:nvSpPr>
          <p:cNvPr id="3" name="Content Placeholder 2"/>
          <p:cNvSpPr>
            <a:spLocks noGrp="1"/>
          </p:cNvSpPr>
          <p:nvPr>
            <p:ph idx="1"/>
          </p:nvPr>
        </p:nvSpPr>
        <p:spPr>
          <a:xfrm>
            <a:off x="241301" y="1307229"/>
            <a:ext cx="8707118" cy="5144540"/>
          </a:xfrm>
        </p:spPr>
        <p:txBody>
          <a:bodyPr>
            <a:normAutofit fontScale="85000" lnSpcReduction="20000"/>
          </a:bodyPr>
          <a:lstStyle/>
          <a:p>
            <a:r>
              <a:rPr lang="en-US" dirty="0"/>
              <a:t>PCR-Electrophoresis and DNA Fingerprinting is used extensively in crime scene investigation.  </a:t>
            </a:r>
            <a:endParaRPr lang="en-US" dirty="0" smtClean="0"/>
          </a:p>
          <a:p>
            <a:pPr lvl="1"/>
            <a:r>
              <a:rPr lang="en-US" dirty="0" smtClean="0"/>
              <a:t>Typically </a:t>
            </a:r>
            <a:r>
              <a:rPr lang="en-US" dirty="0"/>
              <a:t>this involves collecting samples of DNA found at the scene of the crime and determining whether those samples match DNA collected from suspects of a crime.  </a:t>
            </a:r>
            <a:endParaRPr lang="en-US" dirty="0" smtClean="0"/>
          </a:p>
          <a:p>
            <a:pPr lvl="1"/>
            <a:r>
              <a:rPr lang="en-US" dirty="0" smtClean="0"/>
              <a:t>If </a:t>
            </a:r>
            <a:r>
              <a:rPr lang="en-US" dirty="0"/>
              <a:t>DNA found on the crime scene has the </a:t>
            </a:r>
            <a:r>
              <a:rPr lang="en-US" dirty="0" smtClean="0"/>
              <a:t/>
            </a:r>
            <a:br>
              <a:rPr lang="en-US" dirty="0" smtClean="0"/>
            </a:br>
            <a:r>
              <a:rPr lang="en-US" dirty="0" smtClean="0"/>
              <a:t>same </a:t>
            </a:r>
            <a:r>
              <a:rPr lang="en-US" dirty="0"/>
              <a:t>banding patterns as DNA from a </a:t>
            </a:r>
            <a:r>
              <a:rPr lang="en-US" dirty="0" smtClean="0"/>
              <a:t/>
            </a:r>
            <a:br>
              <a:rPr lang="en-US" dirty="0" smtClean="0"/>
            </a:br>
            <a:r>
              <a:rPr lang="en-US" dirty="0" smtClean="0"/>
              <a:t>suspect</a:t>
            </a:r>
            <a:r>
              <a:rPr lang="en-US" dirty="0"/>
              <a:t>, it provides evidence that a </a:t>
            </a:r>
            <a:r>
              <a:rPr lang="en-US" dirty="0" smtClean="0"/>
              <a:t/>
            </a:r>
            <a:br>
              <a:rPr lang="en-US" dirty="0" smtClean="0"/>
            </a:br>
            <a:r>
              <a:rPr lang="en-US" dirty="0" smtClean="0"/>
              <a:t>suspect was </a:t>
            </a:r>
            <a:r>
              <a:rPr lang="en-US" dirty="0"/>
              <a:t>at the scene of the crime. </a:t>
            </a:r>
            <a:endParaRPr lang="en-US" dirty="0" smtClean="0"/>
          </a:p>
          <a:p>
            <a:pPr lvl="1"/>
            <a:r>
              <a:rPr lang="en-US" dirty="0" smtClean="0"/>
              <a:t>For example, you can tell which of these</a:t>
            </a:r>
            <a:br>
              <a:rPr lang="en-US" dirty="0" smtClean="0"/>
            </a:br>
            <a:r>
              <a:rPr lang="en-US" dirty="0" smtClean="0"/>
              <a:t>three suspects could be linked to the scene</a:t>
            </a:r>
            <a:br>
              <a:rPr lang="en-US" dirty="0" smtClean="0"/>
            </a:br>
            <a:r>
              <a:rPr lang="en-US" dirty="0" smtClean="0"/>
              <a:t>of the crime. </a:t>
            </a:r>
          </a:p>
          <a:p>
            <a:r>
              <a:rPr lang="en-US" dirty="0" smtClean="0"/>
              <a:t>PCR-Electrophoresis </a:t>
            </a:r>
            <a:r>
              <a:rPr lang="en-US" dirty="0"/>
              <a:t>does NOT prove </a:t>
            </a:r>
            <a:r>
              <a:rPr lang="en-US" dirty="0" smtClean="0"/>
              <a:t/>
            </a:r>
            <a:br>
              <a:rPr lang="en-US" dirty="0" smtClean="0"/>
            </a:br>
            <a:r>
              <a:rPr lang="en-US" dirty="0" smtClean="0"/>
              <a:t>a </a:t>
            </a:r>
            <a:r>
              <a:rPr lang="en-US" dirty="0"/>
              <a:t>suspect committed a crime, but it </a:t>
            </a:r>
            <a:r>
              <a:rPr lang="en-US" dirty="0" smtClean="0"/>
              <a:t/>
            </a:r>
            <a:br>
              <a:rPr lang="en-US" dirty="0" smtClean="0"/>
            </a:br>
            <a:r>
              <a:rPr lang="en-US" dirty="0" smtClean="0"/>
              <a:t>does </a:t>
            </a:r>
            <a:r>
              <a:rPr lang="en-US" dirty="0"/>
              <a:t>link that person to the place </a:t>
            </a:r>
            <a:r>
              <a:rPr lang="en-US" dirty="0" smtClean="0"/>
              <a:t/>
            </a:r>
            <a:br>
              <a:rPr lang="en-US" dirty="0" smtClean="0"/>
            </a:br>
            <a:r>
              <a:rPr lang="en-US" dirty="0" smtClean="0"/>
              <a:t>where </a:t>
            </a:r>
            <a:r>
              <a:rPr lang="en-US" dirty="0"/>
              <a:t>the crime was committed. </a:t>
            </a:r>
            <a:endParaRPr lang="en-US" dirty="0" smtClean="0"/>
          </a:p>
          <a:p>
            <a:pPr lvl="1"/>
            <a:r>
              <a:rPr lang="en-US" dirty="0" smtClean="0"/>
              <a:t>Other </a:t>
            </a:r>
            <a:r>
              <a:rPr lang="en-US" dirty="0"/>
              <a:t>evidence would be necessary </a:t>
            </a:r>
            <a:r>
              <a:rPr lang="en-US" dirty="0" smtClean="0"/>
              <a:t/>
            </a:r>
            <a:br>
              <a:rPr lang="en-US" dirty="0" smtClean="0"/>
            </a:br>
            <a:r>
              <a:rPr lang="en-US" dirty="0" smtClean="0"/>
              <a:t>(</a:t>
            </a:r>
            <a:r>
              <a:rPr lang="en-US" dirty="0"/>
              <a:t>especially motive, witnesses, and </a:t>
            </a:r>
            <a:r>
              <a:rPr lang="en-US" dirty="0" smtClean="0"/>
              <a:t/>
            </a:r>
            <a:br>
              <a:rPr lang="en-US" dirty="0" smtClean="0"/>
            </a:br>
            <a:r>
              <a:rPr lang="en-US" dirty="0" smtClean="0"/>
              <a:t>opportunity</a:t>
            </a:r>
            <a:r>
              <a:rPr lang="en-US" dirty="0"/>
              <a:t>) to prove that a person </a:t>
            </a:r>
            <a:r>
              <a:rPr lang="en-US" dirty="0" smtClean="0"/>
              <a:t/>
            </a:r>
            <a:br>
              <a:rPr lang="en-US" dirty="0" smtClean="0"/>
            </a:br>
            <a:r>
              <a:rPr lang="en-US" dirty="0" smtClean="0"/>
              <a:t>committed </a:t>
            </a:r>
            <a:r>
              <a:rPr lang="en-US" dirty="0"/>
              <a:t>a crime.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393" y="2522391"/>
            <a:ext cx="3643025" cy="4174065"/>
          </a:xfrm>
          <a:prstGeom prst="rect">
            <a:avLst/>
          </a:prstGeom>
        </p:spPr>
      </p:pic>
      <p:sp>
        <p:nvSpPr>
          <p:cNvPr id="5" name="Rectangle 4"/>
          <p:cNvSpPr/>
          <p:nvPr/>
        </p:nvSpPr>
        <p:spPr>
          <a:xfrm>
            <a:off x="5249254" y="6664170"/>
            <a:ext cx="3699164" cy="230832"/>
          </a:xfrm>
          <a:prstGeom prst="rect">
            <a:avLst/>
          </a:prstGeom>
        </p:spPr>
        <p:txBody>
          <a:bodyPr wrap="square">
            <a:spAutoFit/>
          </a:bodyPr>
          <a:lstStyle/>
          <a:p>
            <a:r>
              <a:rPr lang="en-US" sz="900" i="1" dirty="0" smtClean="0"/>
              <a:t>Source: http</a:t>
            </a:r>
            <a:r>
              <a:rPr lang="en-US" sz="900" i="1" dirty="0"/>
              <a:t>://molecular.roche.com/pcr/PublishingImages/DNAsamples.jpg</a:t>
            </a:r>
          </a:p>
        </p:txBody>
      </p:sp>
    </p:spTree>
    <p:extLst>
      <p:ext uri="{BB962C8B-B14F-4D97-AF65-F5344CB8AC3E}">
        <p14:creationId xmlns:p14="http://schemas.microsoft.com/office/powerpoint/2010/main" val="2484845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 &amp; Disease Diagnostics</a:t>
            </a:r>
            <a:endParaRPr lang="en-US" dirty="0"/>
          </a:p>
        </p:txBody>
      </p:sp>
      <p:sp>
        <p:nvSpPr>
          <p:cNvPr id="3" name="Content Placeholder 2"/>
          <p:cNvSpPr>
            <a:spLocks noGrp="1"/>
          </p:cNvSpPr>
          <p:nvPr>
            <p:ph idx="1"/>
          </p:nvPr>
        </p:nvSpPr>
        <p:spPr/>
        <p:txBody>
          <a:bodyPr>
            <a:normAutofit fontScale="85000" lnSpcReduction="20000"/>
          </a:bodyPr>
          <a:lstStyle/>
          <a:p>
            <a:r>
              <a:rPr lang="en-US" dirty="0"/>
              <a:t>PCR-Electrophoresis is also a valuable tool for the diagnosis of a genetic disease.  </a:t>
            </a:r>
            <a:endParaRPr lang="en-US" dirty="0" smtClean="0"/>
          </a:p>
          <a:p>
            <a:pPr lvl="1"/>
            <a:r>
              <a:rPr lang="en-US" dirty="0" smtClean="0"/>
              <a:t>By </a:t>
            </a:r>
            <a:r>
              <a:rPr lang="en-US" dirty="0"/>
              <a:t>scanning the functional sections (exon) of an individual’s genome where a genetic disease is known to occur, a geneticist can compare the genetic fingerprint of a patient to those from patients with and without the disease.  </a:t>
            </a:r>
            <a:endParaRPr lang="en-US" dirty="0" smtClean="0"/>
          </a:p>
          <a:p>
            <a:r>
              <a:rPr lang="en-US" dirty="0" smtClean="0"/>
              <a:t>If </a:t>
            </a:r>
            <a:r>
              <a:rPr lang="en-US" dirty="0"/>
              <a:t>the gene matches a sample of DNA that does have the disease, a doctor would know that the individual is free of the disease.  </a:t>
            </a:r>
            <a:endParaRPr lang="en-US" dirty="0" smtClean="0"/>
          </a:p>
          <a:p>
            <a:pPr lvl="1"/>
            <a:r>
              <a:rPr lang="en-US" dirty="0" smtClean="0"/>
              <a:t>However</a:t>
            </a:r>
            <a:r>
              <a:rPr lang="en-US" dirty="0"/>
              <a:t>, if the gene’s genetic fingerprint is similar to sample from a person with a disease, a doctor would know that the patient has the disease.  </a:t>
            </a:r>
            <a:endParaRPr lang="en-US" dirty="0" smtClean="0"/>
          </a:p>
          <a:p>
            <a:pPr lvl="1"/>
            <a:r>
              <a:rPr lang="en-US" dirty="0" smtClean="0"/>
              <a:t>If </a:t>
            </a:r>
            <a:r>
              <a:rPr lang="en-US" dirty="0"/>
              <a:t>the individual’s genetic </a:t>
            </a:r>
            <a:r>
              <a:rPr lang="en-US" dirty="0" smtClean="0"/>
              <a:t/>
            </a:r>
            <a:br>
              <a:rPr lang="en-US" dirty="0" smtClean="0"/>
            </a:br>
            <a:r>
              <a:rPr lang="en-US" dirty="0" smtClean="0"/>
              <a:t>fingerprint </a:t>
            </a:r>
            <a:r>
              <a:rPr lang="en-US" dirty="0"/>
              <a:t>matches both </a:t>
            </a:r>
            <a:r>
              <a:rPr lang="en-US" dirty="0" smtClean="0"/>
              <a:t/>
            </a:r>
            <a:br>
              <a:rPr lang="en-US" dirty="0" smtClean="0"/>
            </a:br>
            <a:r>
              <a:rPr lang="en-US" dirty="0" smtClean="0"/>
              <a:t>the </a:t>
            </a:r>
            <a:r>
              <a:rPr lang="en-US" dirty="0"/>
              <a:t>healthy and diseased </a:t>
            </a:r>
            <a:r>
              <a:rPr lang="en-US" dirty="0" smtClean="0"/>
              <a:t/>
            </a:r>
            <a:br>
              <a:rPr lang="en-US" dirty="0" smtClean="0"/>
            </a:br>
            <a:r>
              <a:rPr lang="en-US" dirty="0" smtClean="0"/>
              <a:t>samples</a:t>
            </a:r>
            <a:r>
              <a:rPr lang="en-US" dirty="0"/>
              <a:t>, a doctor would </a:t>
            </a:r>
            <a:r>
              <a:rPr lang="en-US" dirty="0" smtClean="0"/>
              <a:t/>
            </a:r>
            <a:br>
              <a:rPr lang="en-US" dirty="0" smtClean="0"/>
            </a:br>
            <a:r>
              <a:rPr lang="en-US" dirty="0" smtClean="0"/>
              <a:t>know </a:t>
            </a:r>
            <a:r>
              <a:rPr lang="en-US" dirty="0"/>
              <a:t>the patient is </a:t>
            </a:r>
            <a:r>
              <a:rPr lang="en-US" dirty="0" smtClean="0"/>
              <a:t/>
            </a:r>
            <a:br>
              <a:rPr lang="en-US" dirty="0" smtClean="0"/>
            </a:br>
            <a:r>
              <a:rPr lang="en-US" dirty="0" smtClean="0"/>
              <a:t>heterozygous </a:t>
            </a:r>
            <a:r>
              <a:rPr lang="en-US" dirty="0"/>
              <a:t>for the disease </a:t>
            </a:r>
            <a:r>
              <a:rPr lang="en-US" dirty="0" smtClean="0"/>
              <a:t/>
            </a:r>
            <a:br>
              <a:rPr lang="en-US" dirty="0" smtClean="0"/>
            </a:br>
            <a:r>
              <a:rPr lang="en-US" dirty="0" smtClean="0"/>
              <a:t>(</a:t>
            </a:r>
            <a:r>
              <a:rPr lang="en-US" dirty="0"/>
              <a:t>usually this means they </a:t>
            </a:r>
            <a:r>
              <a:rPr lang="en-US" dirty="0" smtClean="0"/>
              <a:t/>
            </a:r>
            <a:br>
              <a:rPr lang="en-US" dirty="0" smtClean="0"/>
            </a:br>
            <a:r>
              <a:rPr lang="en-US" dirty="0" smtClean="0"/>
              <a:t>carry </a:t>
            </a:r>
            <a:r>
              <a:rPr lang="en-US" dirty="0"/>
              <a:t>the disease but do not </a:t>
            </a:r>
            <a:r>
              <a:rPr lang="en-US" dirty="0" smtClean="0"/>
              <a:t/>
            </a:r>
            <a:br>
              <a:rPr lang="en-US" dirty="0" smtClean="0"/>
            </a:br>
            <a:r>
              <a:rPr lang="en-US" dirty="0" smtClean="0"/>
              <a:t>express </a:t>
            </a:r>
            <a:r>
              <a:rPr lang="en-US" dirty="0"/>
              <a:t>it). </a:t>
            </a:r>
          </a:p>
          <a:p>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27277" t="19536" r="42291" b="47048"/>
          <a:stretch/>
        </p:blipFill>
        <p:spPr bwMode="auto">
          <a:xfrm>
            <a:off x="3754582" y="3821108"/>
            <a:ext cx="5193837" cy="298147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TextBox 5"/>
          <p:cNvSpPr txBox="1"/>
          <p:nvPr/>
        </p:nvSpPr>
        <p:spPr>
          <a:xfrm>
            <a:off x="8040946" y="6571748"/>
            <a:ext cx="1103054" cy="230832"/>
          </a:xfrm>
          <a:prstGeom prst="rect">
            <a:avLst/>
          </a:prstGeom>
          <a:noFill/>
        </p:spPr>
        <p:txBody>
          <a:bodyPr wrap="square" rtlCol="0">
            <a:spAutoFit/>
          </a:bodyPr>
          <a:lstStyle/>
          <a:p>
            <a:r>
              <a:rPr lang="en-US" sz="900" i="1" dirty="0" smtClean="0"/>
              <a:t>Source: Case-It</a:t>
            </a:r>
            <a:endParaRPr lang="en-US" sz="900" i="1" dirty="0"/>
          </a:p>
        </p:txBody>
      </p:sp>
    </p:spTree>
    <p:extLst>
      <p:ext uri="{BB962C8B-B14F-4D97-AF65-F5344CB8AC3E}">
        <p14:creationId xmlns:p14="http://schemas.microsoft.com/office/powerpoint/2010/main" val="379272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 &amp; Paternity</a:t>
            </a:r>
            <a:endParaRPr lang="en-US" dirty="0"/>
          </a:p>
        </p:txBody>
      </p:sp>
      <p:sp>
        <p:nvSpPr>
          <p:cNvPr id="3" name="Content Placeholder 2"/>
          <p:cNvSpPr>
            <a:spLocks noGrp="1"/>
          </p:cNvSpPr>
          <p:nvPr>
            <p:ph idx="1"/>
          </p:nvPr>
        </p:nvSpPr>
        <p:spPr/>
        <p:txBody>
          <a:bodyPr/>
          <a:lstStyle/>
          <a:p>
            <a:r>
              <a:rPr lang="en-US" dirty="0"/>
              <a:t>PCR-Electrophoresis can also be used to determine if an individual is a parent of a child when the paternity is disputed. </a:t>
            </a:r>
            <a:endParaRPr lang="en-US" dirty="0" smtClean="0"/>
          </a:p>
          <a:p>
            <a:pPr lvl="1"/>
            <a:r>
              <a:rPr lang="en-US" dirty="0" smtClean="0"/>
              <a:t>Because </a:t>
            </a:r>
            <a:r>
              <a:rPr lang="en-US" dirty="0"/>
              <a:t>a child inherits genes from both </a:t>
            </a:r>
            <a:r>
              <a:rPr lang="en-US" dirty="0" smtClean="0"/>
              <a:t/>
            </a:r>
            <a:br>
              <a:rPr lang="en-US" dirty="0" smtClean="0"/>
            </a:br>
            <a:r>
              <a:rPr lang="en-US" dirty="0" smtClean="0"/>
              <a:t>the </a:t>
            </a:r>
            <a:r>
              <a:rPr lang="en-US" dirty="0"/>
              <a:t>father and the mother, they will have </a:t>
            </a:r>
            <a:r>
              <a:rPr lang="en-US" dirty="0" smtClean="0"/>
              <a:t/>
            </a:r>
            <a:br>
              <a:rPr lang="en-US" dirty="0" smtClean="0"/>
            </a:br>
            <a:r>
              <a:rPr lang="en-US" dirty="0" smtClean="0"/>
              <a:t>a </a:t>
            </a:r>
            <a:r>
              <a:rPr lang="en-US" dirty="0"/>
              <a:t>genetic fingerprint that should partially </a:t>
            </a:r>
            <a:r>
              <a:rPr lang="en-US" dirty="0" smtClean="0"/>
              <a:t/>
            </a:r>
            <a:br>
              <a:rPr lang="en-US" dirty="0" smtClean="0"/>
            </a:br>
            <a:r>
              <a:rPr lang="en-US" dirty="0" smtClean="0"/>
              <a:t>match </a:t>
            </a:r>
            <a:r>
              <a:rPr lang="en-US" dirty="0"/>
              <a:t>both parents (the child will have </a:t>
            </a:r>
            <a:r>
              <a:rPr lang="en-US" dirty="0" smtClean="0"/>
              <a:t/>
            </a:r>
            <a:br>
              <a:rPr lang="en-US" dirty="0" smtClean="0"/>
            </a:br>
            <a:r>
              <a:rPr lang="en-US" dirty="0" smtClean="0"/>
              <a:t>some </a:t>
            </a:r>
            <a:r>
              <a:rPr lang="en-US" dirty="0"/>
              <a:t>bands that match the mother and </a:t>
            </a:r>
            <a:r>
              <a:rPr lang="en-US" dirty="0" smtClean="0"/>
              <a:t/>
            </a:r>
            <a:br>
              <a:rPr lang="en-US" dirty="0" smtClean="0"/>
            </a:br>
            <a:r>
              <a:rPr lang="en-US" dirty="0" smtClean="0"/>
              <a:t>some </a:t>
            </a:r>
            <a:r>
              <a:rPr lang="en-US" dirty="0"/>
              <a:t>that match the father).  </a:t>
            </a:r>
            <a:endParaRPr lang="en-US" dirty="0" smtClean="0"/>
          </a:p>
          <a:p>
            <a:pPr lvl="1"/>
            <a:r>
              <a:rPr lang="en-US" dirty="0" smtClean="0"/>
              <a:t>If </a:t>
            </a:r>
            <a:r>
              <a:rPr lang="en-US" dirty="0"/>
              <a:t>a parent has a banding pattern that </a:t>
            </a:r>
            <a:r>
              <a:rPr lang="en-US" dirty="0" smtClean="0"/>
              <a:t/>
            </a:r>
            <a:br>
              <a:rPr lang="en-US" dirty="0" smtClean="0"/>
            </a:br>
            <a:r>
              <a:rPr lang="en-US" dirty="0" smtClean="0"/>
              <a:t>does not </a:t>
            </a:r>
            <a:r>
              <a:rPr lang="en-US" dirty="0"/>
              <a:t>match the child’s genetic </a:t>
            </a:r>
            <a:r>
              <a:rPr lang="en-US" dirty="0" smtClean="0"/>
              <a:t/>
            </a:r>
            <a:br>
              <a:rPr lang="en-US" dirty="0" smtClean="0"/>
            </a:br>
            <a:r>
              <a:rPr lang="en-US" dirty="0" smtClean="0"/>
              <a:t>fingerprint</a:t>
            </a:r>
            <a:r>
              <a:rPr lang="en-US" dirty="0"/>
              <a:t>, </a:t>
            </a:r>
            <a:r>
              <a:rPr lang="en-US" dirty="0" smtClean="0"/>
              <a:t>they </a:t>
            </a:r>
            <a:r>
              <a:rPr lang="en-US" dirty="0"/>
              <a:t>are most likely not the </a:t>
            </a:r>
            <a:r>
              <a:rPr lang="en-US" dirty="0" smtClean="0"/>
              <a:t/>
            </a:r>
            <a:br>
              <a:rPr lang="en-US" dirty="0" smtClean="0"/>
            </a:br>
            <a:r>
              <a:rPr lang="en-US" dirty="0" smtClean="0"/>
              <a:t>biological </a:t>
            </a:r>
            <a:r>
              <a:rPr lang="en-US" dirty="0"/>
              <a:t>parent.  </a:t>
            </a:r>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270" t="6395" r="30523" b="5468"/>
          <a:stretch/>
        </p:blipFill>
        <p:spPr>
          <a:xfrm>
            <a:off x="5851619" y="2211184"/>
            <a:ext cx="3096800" cy="449910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617209" y="6670266"/>
            <a:ext cx="3565619" cy="215444"/>
          </a:xfrm>
          <a:prstGeom prst="rect">
            <a:avLst/>
          </a:prstGeom>
        </p:spPr>
        <p:txBody>
          <a:bodyPr wrap="square">
            <a:spAutoFit/>
          </a:bodyPr>
          <a:lstStyle/>
          <a:p>
            <a:r>
              <a:rPr lang="en-US" sz="800" i="1" dirty="0" smtClean="0"/>
              <a:t>Source: http</a:t>
            </a:r>
            <a:r>
              <a:rPr lang="en-US" sz="800" i="1" dirty="0"/>
              <a:t>://www.atdbio.com/img/articles/STR-analysis-parentage-large.png</a:t>
            </a:r>
          </a:p>
        </p:txBody>
      </p:sp>
    </p:spTree>
    <p:extLst>
      <p:ext uri="{BB962C8B-B14F-4D97-AF65-F5344CB8AC3E}">
        <p14:creationId xmlns:p14="http://schemas.microsoft.com/office/powerpoint/2010/main" val="239244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 &amp; Agriculture </a:t>
            </a:r>
            <a:endParaRPr lang="en-US" dirty="0"/>
          </a:p>
        </p:txBody>
      </p:sp>
      <p:sp>
        <p:nvSpPr>
          <p:cNvPr id="3" name="Content Placeholder 2"/>
          <p:cNvSpPr>
            <a:spLocks noGrp="1"/>
          </p:cNvSpPr>
          <p:nvPr>
            <p:ph idx="1"/>
          </p:nvPr>
        </p:nvSpPr>
        <p:spPr>
          <a:xfrm>
            <a:off x="116606" y="1321084"/>
            <a:ext cx="8707118" cy="4927315"/>
          </a:xfrm>
        </p:spPr>
        <p:txBody>
          <a:bodyPr>
            <a:normAutofit fontScale="92500" lnSpcReduction="10000"/>
          </a:bodyPr>
          <a:lstStyle/>
          <a:p>
            <a:r>
              <a:rPr lang="en-US" dirty="0"/>
              <a:t>In agriculture, researchers are very interested in determining which genes in an animal or plant’s genome are responsible for productive traits.  </a:t>
            </a:r>
            <a:endParaRPr lang="en-US" dirty="0" smtClean="0"/>
          </a:p>
          <a:p>
            <a:pPr lvl="1"/>
            <a:r>
              <a:rPr lang="en-US" dirty="0" smtClean="0"/>
              <a:t>For </a:t>
            </a:r>
            <a:r>
              <a:rPr lang="en-US" dirty="0"/>
              <a:t>example if an agricultural researcher can identify the genes necessary for increased milk production, a cow’s genome could be analyzed to determine how many genes have the productive alleles </a:t>
            </a:r>
            <a:r>
              <a:rPr lang="en-US" dirty="0" smtClean="0"/>
              <a:t>(gene versions</a:t>
            </a:r>
            <a:r>
              <a:rPr lang="en-US" dirty="0"/>
              <a:t>) in order to determine the genetic value of the animal. </a:t>
            </a:r>
            <a:r>
              <a:rPr lang="en-US" dirty="0" smtClean="0"/>
              <a:t/>
            </a:r>
            <a:br>
              <a:rPr lang="en-US" dirty="0" smtClean="0"/>
            </a:br>
            <a:r>
              <a:rPr lang="en-US" dirty="0" smtClean="0"/>
              <a:t> </a:t>
            </a:r>
          </a:p>
          <a:p>
            <a:pPr lvl="1"/>
            <a:r>
              <a:rPr lang="en-US" dirty="0" smtClean="0"/>
              <a:t>By </a:t>
            </a:r>
            <a:r>
              <a:rPr lang="en-US" dirty="0"/>
              <a:t>knowing which beneficial </a:t>
            </a:r>
            <a:r>
              <a:rPr lang="en-US" dirty="0" smtClean="0"/>
              <a:t/>
            </a:r>
            <a:br>
              <a:rPr lang="en-US" dirty="0" smtClean="0"/>
            </a:br>
            <a:r>
              <a:rPr lang="en-US" dirty="0" smtClean="0"/>
              <a:t>alleles </a:t>
            </a:r>
            <a:r>
              <a:rPr lang="en-US" dirty="0"/>
              <a:t>a cow has, a researcher </a:t>
            </a:r>
            <a:r>
              <a:rPr lang="en-US" dirty="0" smtClean="0"/>
              <a:t/>
            </a:r>
            <a:br>
              <a:rPr lang="en-US" dirty="0" smtClean="0"/>
            </a:br>
            <a:r>
              <a:rPr lang="en-US" dirty="0" smtClean="0"/>
              <a:t>could </a:t>
            </a:r>
            <a:r>
              <a:rPr lang="en-US" dirty="0"/>
              <a:t>compare their genetic </a:t>
            </a:r>
            <a:r>
              <a:rPr lang="en-US" dirty="0" smtClean="0"/>
              <a:t/>
            </a:r>
            <a:br>
              <a:rPr lang="en-US" dirty="0" smtClean="0"/>
            </a:br>
            <a:r>
              <a:rPr lang="en-US" dirty="0" smtClean="0"/>
              <a:t>fingerprint </a:t>
            </a:r>
            <a:r>
              <a:rPr lang="en-US" dirty="0"/>
              <a:t>to that of a variety </a:t>
            </a:r>
            <a:r>
              <a:rPr lang="en-US" dirty="0" smtClean="0"/>
              <a:t/>
            </a:r>
            <a:br>
              <a:rPr lang="en-US" dirty="0" smtClean="0"/>
            </a:br>
            <a:r>
              <a:rPr lang="en-US" dirty="0" smtClean="0"/>
              <a:t>of </a:t>
            </a:r>
            <a:r>
              <a:rPr lang="en-US" dirty="0"/>
              <a:t>bull’s to determine the </a:t>
            </a:r>
            <a:r>
              <a:rPr lang="en-US" dirty="0" smtClean="0"/>
              <a:t/>
            </a:r>
            <a:br>
              <a:rPr lang="en-US" dirty="0" smtClean="0"/>
            </a:br>
            <a:r>
              <a:rPr lang="en-US" dirty="0" smtClean="0"/>
              <a:t>optimal </a:t>
            </a:r>
            <a:r>
              <a:rPr lang="en-US" dirty="0"/>
              <a:t>genetic match for </a:t>
            </a:r>
            <a:r>
              <a:rPr lang="en-US" dirty="0" smtClean="0"/>
              <a:t/>
            </a:r>
            <a:br>
              <a:rPr lang="en-US" dirty="0" smtClean="0"/>
            </a:br>
            <a:r>
              <a:rPr lang="en-US" dirty="0" smtClean="0"/>
              <a:t>producing </a:t>
            </a:r>
            <a:r>
              <a:rPr lang="en-US" dirty="0"/>
              <a:t>the highest-value </a:t>
            </a:r>
            <a:r>
              <a:rPr lang="en-US" dirty="0" smtClean="0"/>
              <a:t/>
            </a:r>
            <a:br>
              <a:rPr lang="en-US" dirty="0" smtClean="0"/>
            </a:br>
            <a:r>
              <a:rPr lang="en-US" dirty="0" smtClean="0"/>
              <a:t>offspring</a:t>
            </a:r>
            <a:r>
              <a:rPr lang="en-US" dirty="0"/>
              <a:t>. </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186" y="3574473"/>
            <a:ext cx="5089814" cy="3177539"/>
          </a:xfrm>
          <a:prstGeom prst="rect">
            <a:avLst/>
          </a:prstGeom>
        </p:spPr>
      </p:pic>
      <p:sp>
        <p:nvSpPr>
          <p:cNvPr id="7" name="Rectangle 6"/>
          <p:cNvSpPr/>
          <p:nvPr/>
        </p:nvSpPr>
        <p:spPr>
          <a:xfrm>
            <a:off x="7838820" y="6536568"/>
            <a:ext cx="1109599" cy="215444"/>
          </a:xfrm>
          <a:prstGeom prst="rect">
            <a:avLst/>
          </a:prstGeom>
        </p:spPr>
        <p:txBody>
          <a:bodyPr wrap="none">
            <a:spAutoFit/>
          </a:bodyPr>
          <a:lstStyle/>
          <a:p>
            <a:r>
              <a:rPr lang="en-US" sz="800" i="1" dirty="0" smtClean="0">
                <a:solidFill>
                  <a:srgbClr val="DD4B39"/>
                </a:solidFill>
                <a:hlinkClick r:id="rId3"/>
              </a:rPr>
              <a:t>Source: www.scielo.br</a:t>
            </a:r>
            <a:endParaRPr lang="en-US" sz="800" i="1" dirty="0"/>
          </a:p>
        </p:txBody>
      </p:sp>
    </p:spTree>
    <p:extLst>
      <p:ext uri="{BB962C8B-B14F-4D97-AF65-F5344CB8AC3E}">
        <p14:creationId xmlns:p14="http://schemas.microsoft.com/office/powerpoint/2010/main" val="2289096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 &amp; Ecology</a:t>
            </a:r>
            <a:endParaRPr lang="en-US" dirty="0"/>
          </a:p>
        </p:txBody>
      </p:sp>
      <p:sp>
        <p:nvSpPr>
          <p:cNvPr id="3" name="Content Placeholder 2"/>
          <p:cNvSpPr>
            <a:spLocks noGrp="1"/>
          </p:cNvSpPr>
          <p:nvPr>
            <p:ph idx="1"/>
          </p:nvPr>
        </p:nvSpPr>
        <p:spPr>
          <a:xfrm>
            <a:off x="241301" y="1321082"/>
            <a:ext cx="4358408" cy="5176699"/>
          </a:xfrm>
        </p:spPr>
        <p:txBody>
          <a:bodyPr>
            <a:normAutofit fontScale="77500" lnSpcReduction="20000"/>
          </a:bodyPr>
          <a:lstStyle/>
          <a:p>
            <a:r>
              <a:rPr lang="en-US" dirty="0"/>
              <a:t>Microsatellite analysis can also be used for ecological preservation.  </a:t>
            </a:r>
            <a:endParaRPr lang="en-US" dirty="0" smtClean="0"/>
          </a:p>
          <a:p>
            <a:pPr lvl="1"/>
            <a:r>
              <a:rPr lang="en-US" dirty="0" smtClean="0"/>
              <a:t>For </a:t>
            </a:r>
            <a:r>
              <a:rPr lang="en-US" dirty="0"/>
              <a:t>example, a major concern of ecologists is the genetic diversity of a species, especially when a species is threatened. </a:t>
            </a:r>
            <a:endParaRPr lang="en-US" dirty="0" smtClean="0"/>
          </a:p>
          <a:p>
            <a:pPr lvl="1"/>
            <a:r>
              <a:rPr lang="en-US" dirty="0" smtClean="0"/>
              <a:t>The </a:t>
            </a:r>
            <a:r>
              <a:rPr lang="en-US" dirty="0"/>
              <a:t>greater the genetic diversity, the healthier a species. </a:t>
            </a:r>
            <a:endParaRPr lang="en-US" dirty="0" smtClean="0"/>
          </a:p>
          <a:p>
            <a:pPr lvl="1"/>
            <a:r>
              <a:rPr lang="en-US" dirty="0" smtClean="0"/>
              <a:t>If </a:t>
            </a:r>
            <a:r>
              <a:rPr lang="en-US" dirty="0"/>
              <a:t>the genetic fingerprints of a species vary widely, a species’ population is usually less at risk than a species with minimal genetic diversity.  </a:t>
            </a:r>
            <a:endParaRPr lang="en-US" dirty="0" smtClean="0"/>
          </a:p>
          <a:p>
            <a:r>
              <a:rPr lang="en-US" dirty="0" smtClean="0"/>
              <a:t>Microsatellite </a:t>
            </a:r>
            <a:r>
              <a:rPr lang="en-US" dirty="0"/>
              <a:t>analysis can also help an ecologist to determine migration patterns (breeding populations of individuals tend to have more-similar genetic fingerprints than unrelated individuals). </a:t>
            </a:r>
            <a:br>
              <a:rPr lang="en-US" dirty="0"/>
            </a:br>
            <a:endParaRPr lang="en-US" dirty="0"/>
          </a:p>
          <a:p>
            <a:endParaRPr lang="en-US" dirty="0"/>
          </a:p>
        </p:txBody>
      </p:sp>
      <p:pic>
        <p:nvPicPr>
          <p:cNvPr id="4" name="Picture 3"/>
          <p:cNvPicPr>
            <a:picLocks noChangeAspect="1"/>
          </p:cNvPicPr>
          <p:nvPr/>
        </p:nvPicPr>
        <p:blipFill rotWithShape="1">
          <a:blip r:embed="rId2"/>
          <a:srcRect l="28811" t="18466" r="45847" b="10511"/>
          <a:stretch/>
        </p:blipFill>
        <p:spPr>
          <a:xfrm>
            <a:off x="4722783" y="58882"/>
            <a:ext cx="4225636" cy="6658040"/>
          </a:xfrm>
          <a:prstGeom prst="rect">
            <a:avLst/>
          </a:prstGeom>
        </p:spPr>
      </p:pic>
      <p:sp>
        <p:nvSpPr>
          <p:cNvPr id="5" name="Rectangle 4"/>
          <p:cNvSpPr/>
          <p:nvPr/>
        </p:nvSpPr>
        <p:spPr>
          <a:xfrm>
            <a:off x="4835236" y="6673970"/>
            <a:ext cx="4572000" cy="215444"/>
          </a:xfrm>
          <a:prstGeom prst="rect">
            <a:avLst/>
          </a:prstGeom>
        </p:spPr>
        <p:txBody>
          <a:bodyPr>
            <a:spAutoFit/>
          </a:bodyPr>
          <a:lstStyle/>
          <a:p>
            <a:r>
              <a:rPr lang="en-US" sz="800" i="1" dirty="0" err="1" smtClean="0"/>
              <a:t>Source:http</a:t>
            </a:r>
            <a:r>
              <a:rPr lang="en-US" sz="800" i="1" dirty="0"/>
              <a:t>://labs.russell.wisc.edu/</a:t>
            </a:r>
            <a:r>
              <a:rPr lang="en-US" sz="800" i="1" dirty="0" err="1"/>
              <a:t>samuel</a:t>
            </a:r>
            <a:r>
              <a:rPr lang="en-US" sz="800" i="1" dirty="0"/>
              <a:t>/welcome/</a:t>
            </a:r>
            <a:r>
              <a:rPr lang="en-US" sz="800" i="1" dirty="0" err="1"/>
              <a:t>cwd</a:t>
            </a:r>
            <a:r>
              <a:rPr lang="en-US" sz="800" i="1" dirty="0"/>
              <a:t>/genetics-epidemiology/</a:t>
            </a:r>
            <a:r>
              <a:rPr lang="en-US" sz="800" i="1" dirty="0" err="1"/>
              <a:t>lsg</a:t>
            </a:r>
            <a:r>
              <a:rPr lang="en-US" sz="800" i="1" dirty="0"/>
              <a:t>/</a:t>
            </a:r>
          </a:p>
        </p:txBody>
      </p:sp>
    </p:spTree>
    <p:extLst>
      <p:ext uri="{BB962C8B-B14F-4D97-AF65-F5344CB8AC3E}">
        <p14:creationId xmlns:p14="http://schemas.microsoft.com/office/powerpoint/2010/main" val="4291713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Blotting</a:t>
            </a:r>
            <a:endParaRPr lang="en-US" dirty="0"/>
          </a:p>
        </p:txBody>
      </p:sp>
      <p:sp>
        <p:nvSpPr>
          <p:cNvPr id="3" name="Content Placeholder 2"/>
          <p:cNvSpPr>
            <a:spLocks noGrp="1"/>
          </p:cNvSpPr>
          <p:nvPr>
            <p:ph sz="quarter" idx="1"/>
          </p:nvPr>
        </p:nvSpPr>
        <p:spPr/>
        <p:txBody>
          <a:bodyPr/>
          <a:lstStyle/>
          <a:p>
            <a:r>
              <a:rPr lang="en-US" dirty="0" smtClean="0"/>
              <a:t>The Southern Blotting test enables us to detect if a specific gene exists on a PCR Electrophoresis DNA fingerprint. </a:t>
            </a:r>
          </a:p>
          <a:p>
            <a:pPr lvl="1"/>
            <a:r>
              <a:rPr lang="en-US" dirty="0" smtClean="0"/>
              <a:t>For example, if you wanted to know if you were a carrier for a recessive genetic disease, you could run the PCR Electrophoresis on the section of your DNA that would contain the gene for this disease.</a:t>
            </a:r>
          </a:p>
          <a:p>
            <a:pPr lvl="1"/>
            <a:r>
              <a:rPr lang="en-US" dirty="0" smtClean="0"/>
              <a:t>You could then run a Southern Blot on the gel containing the cut DNA to see if the gene for the disease is actually there</a:t>
            </a:r>
          </a:p>
        </p:txBody>
      </p:sp>
      <p:pic>
        <p:nvPicPr>
          <p:cNvPr id="20482" name="Picture 2" descr="http://www.microgenediagnostic.com/pic/lab.jpg"/>
          <p:cNvPicPr>
            <a:picLocks noChangeAspect="1" noChangeArrowheads="1"/>
          </p:cNvPicPr>
          <p:nvPr/>
        </p:nvPicPr>
        <p:blipFill>
          <a:blip r:embed="rId3" cstate="print"/>
          <a:srcRect/>
          <a:stretch>
            <a:fillRect/>
          </a:stretch>
        </p:blipFill>
        <p:spPr bwMode="auto">
          <a:xfrm>
            <a:off x="2628900" y="5108028"/>
            <a:ext cx="3848100" cy="1592316"/>
          </a:xfrm>
          <a:prstGeom prst="rect">
            <a:avLst/>
          </a:prstGeom>
          <a:noFill/>
        </p:spPr>
      </p:pic>
    </p:spTree>
    <p:extLst>
      <p:ext uri="{BB962C8B-B14F-4D97-AF65-F5344CB8AC3E}">
        <p14:creationId xmlns:p14="http://schemas.microsoft.com/office/powerpoint/2010/main" val="2109642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Blotting </a:t>
            </a:r>
            <a:endParaRPr lang="en-US" dirty="0"/>
          </a:p>
        </p:txBody>
      </p:sp>
      <p:sp>
        <p:nvSpPr>
          <p:cNvPr id="3" name="Content Placeholder 2"/>
          <p:cNvSpPr>
            <a:spLocks noGrp="1"/>
          </p:cNvSpPr>
          <p:nvPr>
            <p:ph sz="quarter" idx="1"/>
          </p:nvPr>
        </p:nvSpPr>
        <p:spPr>
          <a:xfrm>
            <a:off x="318652" y="1427020"/>
            <a:ext cx="5392925" cy="4937760"/>
          </a:xfrm>
        </p:spPr>
        <p:txBody>
          <a:bodyPr>
            <a:normAutofit fontScale="92500" lnSpcReduction="20000"/>
          </a:bodyPr>
          <a:lstStyle/>
          <a:p>
            <a:r>
              <a:rPr lang="en-US" dirty="0" smtClean="0"/>
              <a:t>Southern Blotting allows a scientist to determine if a sample of DNA has a specific gene or mutation without having to go through the difficulty or expense of running the Sanger Method Test. </a:t>
            </a:r>
          </a:p>
          <a:p>
            <a:pPr lvl="1"/>
            <a:r>
              <a:rPr lang="en-US" dirty="0" smtClean="0"/>
              <a:t>It provides the information of the Sanger Method at the cost and ease of PCR.</a:t>
            </a:r>
          </a:p>
          <a:p>
            <a:r>
              <a:rPr lang="en-US" dirty="0" smtClean="0"/>
              <a:t>While the Sanger method tells us all of the genes in an individual, it takes a lot of time and money to find this information. </a:t>
            </a:r>
          </a:p>
          <a:p>
            <a:pPr lvl="1"/>
            <a:r>
              <a:rPr lang="en-US" dirty="0" smtClean="0"/>
              <a:t>If we just want to know if a gene for</a:t>
            </a:r>
            <a:br>
              <a:rPr lang="en-US" dirty="0" smtClean="0"/>
            </a:br>
            <a:r>
              <a:rPr lang="en-US" dirty="0" smtClean="0"/>
              <a:t>a disease or trait is present, we can </a:t>
            </a:r>
            <a:br>
              <a:rPr lang="en-US" dirty="0" smtClean="0"/>
            </a:br>
            <a:r>
              <a:rPr lang="en-US" dirty="0" smtClean="0"/>
              <a:t>use Southern Blotting to determine </a:t>
            </a:r>
            <a:br>
              <a:rPr lang="en-US" dirty="0" smtClean="0"/>
            </a:br>
            <a:r>
              <a:rPr lang="en-US" dirty="0" smtClean="0"/>
              <a:t>this in less time and for less cost. </a:t>
            </a:r>
          </a:p>
          <a:p>
            <a:pPr lvl="1"/>
            <a:endParaRPr lang="en-US" dirty="0" smtClean="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926" r="53182"/>
          <a:stretch/>
        </p:blipFill>
        <p:spPr>
          <a:xfrm>
            <a:off x="5907159" y="0"/>
            <a:ext cx="3041260" cy="33528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9697"/>
          <a:stretch/>
        </p:blipFill>
        <p:spPr>
          <a:xfrm>
            <a:off x="5907159" y="3292111"/>
            <a:ext cx="3236841" cy="3530417"/>
          </a:xfrm>
          <a:prstGeom prst="rect">
            <a:avLst/>
          </a:prstGeom>
        </p:spPr>
      </p:pic>
      <p:sp>
        <p:nvSpPr>
          <p:cNvPr id="6" name="Rectangle 5"/>
          <p:cNvSpPr/>
          <p:nvPr/>
        </p:nvSpPr>
        <p:spPr>
          <a:xfrm>
            <a:off x="1898073" y="6627168"/>
            <a:ext cx="4572000" cy="230832"/>
          </a:xfrm>
          <a:prstGeom prst="rect">
            <a:avLst/>
          </a:prstGeom>
        </p:spPr>
        <p:txBody>
          <a:bodyPr>
            <a:spAutoFit/>
          </a:bodyPr>
          <a:lstStyle/>
          <a:p>
            <a:r>
              <a:rPr lang="en-US" sz="900" i="1" dirty="0" smtClean="0"/>
              <a:t>Source: http</a:t>
            </a:r>
            <a:r>
              <a:rPr lang="en-US" sz="900" i="1" dirty="0"/>
              <a:t>://cc.scu.edu.cn/G2S/eWebEditor/uploadfile/20120809154937742.jpg</a:t>
            </a:r>
          </a:p>
        </p:txBody>
      </p:sp>
    </p:spTree>
    <p:extLst>
      <p:ext uri="{BB962C8B-B14F-4D97-AF65-F5344CB8AC3E}">
        <p14:creationId xmlns:p14="http://schemas.microsoft.com/office/powerpoint/2010/main" val="781148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a:t>Genetic testing</a:t>
            </a:r>
            <a:r>
              <a:rPr lang="en-US" dirty="0"/>
              <a:t> is any technique that involves </a:t>
            </a:r>
            <a:r>
              <a:rPr lang="en-US" dirty="0" smtClean="0"/>
              <a:t>analyzing DNA </a:t>
            </a:r>
            <a:r>
              <a:rPr lang="en-US" dirty="0"/>
              <a:t>in order to find genetic differences, similarities, mutations, or diseases. </a:t>
            </a:r>
          </a:p>
          <a:p>
            <a:pPr lvl="1"/>
            <a:r>
              <a:rPr lang="en-US" dirty="0"/>
              <a:t>Genetic testing can use any kind of cell that has a DNA; in humans and animals this includes blood, hair, skin, amniotic fluid (surrounding a fetus during pregnancy), and other living tissue. </a:t>
            </a:r>
          </a:p>
          <a:p>
            <a:r>
              <a:rPr lang="en-US" dirty="0"/>
              <a:t>Genetic testing enables a </a:t>
            </a:r>
            <a:r>
              <a:rPr lang="en-US" dirty="0" smtClean="0"/>
              <a:t>scientist to </a:t>
            </a:r>
            <a:r>
              <a:rPr lang="en-US" dirty="0"/>
              <a:t>determine </a:t>
            </a:r>
            <a:r>
              <a:rPr lang="en-US" dirty="0" smtClean="0"/>
              <a:t>if…</a:t>
            </a:r>
          </a:p>
          <a:p>
            <a:pPr lvl="1"/>
            <a:r>
              <a:rPr lang="en-US" dirty="0"/>
              <a:t>A</a:t>
            </a:r>
            <a:r>
              <a:rPr lang="en-US" dirty="0" smtClean="0"/>
              <a:t> </a:t>
            </a:r>
            <a:r>
              <a:rPr lang="en-US" dirty="0"/>
              <a:t>specific gene is present in an </a:t>
            </a:r>
            <a:r>
              <a:rPr lang="en-US" dirty="0" smtClean="0"/>
              <a:t>organism.</a:t>
            </a:r>
          </a:p>
          <a:p>
            <a:pPr lvl="1"/>
            <a:r>
              <a:rPr lang="en-US" dirty="0"/>
              <a:t>W</a:t>
            </a:r>
            <a:r>
              <a:rPr lang="en-US" dirty="0" smtClean="0"/>
              <a:t>hether </a:t>
            </a:r>
            <a:r>
              <a:rPr lang="en-US" dirty="0"/>
              <a:t>an organism carries or has a genetic </a:t>
            </a:r>
            <a:r>
              <a:rPr lang="en-US" dirty="0" smtClean="0"/>
              <a:t>disease.</a:t>
            </a:r>
          </a:p>
          <a:p>
            <a:pPr lvl="1"/>
            <a:r>
              <a:rPr lang="en-US" dirty="0"/>
              <a:t>W</a:t>
            </a:r>
            <a:r>
              <a:rPr lang="en-US" dirty="0" smtClean="0"/>
              <a:t>hether </a:t>
            </a:r>
            <a:r>
              <a:rPr lang="en-US" dirty="0"/>
              <a:t>an organism has been infected </a:t>
            </a:r>
            <a:r>
              <a:rPr lang="en-US" dirty="0" smtClean="0"/>
              <a:t>by </a:t>
            </a:r>
            <a:r>
              <a:rPr lang="en-US" dirty="0"/>
              <a:t>an </a:t>
            </a:r>
            <a:r>
              <a:rPr lang="en-US" dirty="0" smtClean="0"/>
              <a:t/>
            </a:r>
            <a:br>
              <a:rPr lang="en-US" dirty="0" smtClean="0"/>
            </a:br>
            <a:r>
              <a:rPr lang="en-US" dirty="0" smtClean="0"/>
              <a:t>infectious organism </a:t>
            </a:r>
            <a:r>
              <a:rPr lang="en-US" dirty="0"/>
              <a:t>(such as a bacteria or </a:t>
            </a:r>
            <a:r>
              <a:rPr lang="en-US" dirty="0" smtClean="0"/>
              <a:t>virus).</a:t>
            </a:r>
          </a:p>
          <a:p>
            <a:pPr lvl="1"/>
            <a:r>
              <a:rPr lang="en-US" dirty="0" smtClean="0"/>
              <a:t>Paternity.</a:t>
            </a:r>
          </a:p>
          <a:p>
            <a:pPr lvl="1"/>
            <a:r>
              <a:rPr lang="en-US" dirty="0"/>
              <a:t>W</a:t>
            </a:r>
            <a:r>
              <a:rPr lang="en-US" dirty="0" smtClean="0"/>
              <a:t>hether </a:t>
            </a:r>
            <a:r>
              <a:rPr lang="en-US" dirty="0"/>
              <a:t>an individual’s DNA was found at the </a:t>
            </a:r>
            <a:r>
              <a:rPr lang="en-US" dirty="0" smtClean="0"/>
              <a:t/>
            </a:r>
            <a:br>
              <a:rPr lang="en-US" dirty="0" smtClean="0"/>
            </a:br>
            <a:r>
              <a:rPr lang="en-US" dirty="0" smtClean="0"/>
              <a:t>scene of </a:t>
            </a:r>
            <a:r>
              <a:rPr lang="en-US" dirty="0"/>
              <a:t>a </a:t>
            </a:r>
            <a:r>
              <a:rPr lang="en-US" dirty="0" smtClean="0"/>
              <a:t>crime.</a:t>
            </a:r>
          </a:p>
          <a:p>
            <a:pPr lvl="1"/>
            <a:r>
              <a:rPr lang="en-US" dirty="0"/>
              <a:t>A</a:t>
            </a:r>
            <a:r>
              <a:rPr lang="en-US" dirty="0" smtClean="0"/>
              <a:t>nd much more</a:t>
            </a:r>
            <a:r>
              <a:rPr lang="en-US" dirty="0"/>
              <a: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3709" y="4190218"/>
            <a:ext cx="2824710" cy="2667782"/>
          </a:xfrm>
          <a:prstGeom prst="rect">
            <a:avLst/>
          </a:prstGeom>
        </p:spPr>
      </p:pic>
      <p:sp>
        <p:nvSpPr>
          <p:cNvPr id="5" name="Rectangle 4"/>
          <p:cNvSpPr/>
          <p:nvPr/>
        </p:nvSpPr>
        <p:spPr>
          <a:xfrm>
            <a:off x="4779918" y="6642556"/>
            <a:ext cx="1380506" cy="215444"/>
          </a:xfrm>
          <a:prstGeom prst="rect">
            <a:avLst/>
          </a:prstGeom>
        </p:spPr>
        <p:txBody>
          <a:bodyPr wrap="none">
            <a:spAutoFit/>
          </a:bodyPr>
          <a:lstStyle/>
          <a:p>
            <a:r>
              <a:rPr lang="en-US" sz="800" i="1" dirty="0" smtClean="0">
                <a:solidFill>
                  <a:srgbClr val="DD4B39"/>
                </a:solidFill>
                <a:hlinkClick r:id="rId3"/>
              </a:rPr>
              <a:t>Source: www.genesinlife.org</a:t>
            </a:r>
            <a:endParaRPr lang="en-US" sz="800" i="1" dirty="0"/>
          </a:p>
        </p:txBody>
      </p:sp>
    </p:spTree>
    <p:extLst>
      <p:ext uri="{BB962C8B-B14F-4D97-AF65-F5344CB8AC3E}">
        <p14:creationId xmlns:p14="http://schemas.microsoft.com/office/powerpoint/2010/main" val="136237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Blotting Steps </a:t>
            </a:r>
            <a:endParaRPr lang="en-US" dirty="0"/>
          </a:p>
        </p:txBody>
      </p:sp>
      <p:sp>
        <p:nvSpPr>
          <p:cNvPr id="3" name="Content Placeholder 2"/>
          <p:cNvSpPr>
            <a:spLocks noGrp="1"/>
          </p:cNvSpPr>
          <p:nvPr>
            <p:ph sz="quarter" idx="1"/>
          </p:nvPr>
        </p:nvSpPr>
        <p:spPr>
          <a:xfrm>
            <a:off x="241301" y="1321084"/>
            <a:ext cx="8707118" cy="2932261"/>
          </a:xfrm>
        </p:spPr>
        <p:txBody>
          <a:bodyPr>
            <a:normAutofit fontScale="62500" lnSpcReduction="20000"/>
          </a:bodyPr>
          <a:lstStyle/>
          <a:p>
            <a:r>
              <a:rPr lang="en-US" dirty="0" smtClean="0"/>
              <a:t>1. Run PCR Electrophoresis.</a:t>
            </a:r>
          </a:p>
          <a:p>
            <a:pPr lvl="1"/>
            <a:r>
              <a:rPr lang="en-US" dirty="0" smtClean="0"/>
              <a:t>Amplification of a target sequence, addition of a restriction enzyme, gel electrophoresis.</a:t>
            </a:r>
          </a:p>
          <a:p>
            <a:r>
              <a:rPr lang="en-US" dirty="0" smtClean="0"/>
              <a:t>2. Transfer the DNA to a membrane.</a:t>
            </a:r>
          </a:p>
          <a:p>
            <a:pPr lvl="1"/>
            <a:r>
              <a:rPr lang="en-US" dirty="0" smtClean="0"/>
              <a:t>The membrane is sort of like a paper towel that absorbs the DNA from the electrophoresis gel. </a:t>
            </a:r>
          </a:p>
          <a:p>
            <a:r>
              <a:rPr lang="en-US" dirty="0" smtClean="0"/>
              <a:t>3. Add a probe with the </a:t>
            </a:r>
            <a:r>
              <a:rPr lang="en-US" i="1" dirty="0" smtClean="0"/>
              <a:t>complementary sequence</a:t>
            </a:r>
            <a:r>
              <a:rPr lang="en-US" dirty="0" smtClean="0"/>
              <a:t> for the gene you are looking for.</a:t>
            </a:r>
          </a:p>
          <a:p>
            <a:pPr lvl="1"/>
            <a:r>
              <a:rPr lang="en-US" dirty="0" smtClean="0"/>
              <a:t>E.g. GATCA if the gene sequence was CTAGT. </a:t>
            </a:r>
          </a:p>
          <a:p>
            <a:r>
              <a:rPr lang="en-US" dirty="0" smtClean="0"/>
              <a:t>4. If the gene your are looking for is present, the probe will bind to it and create a signal.</a:t>
            </a:r>
          </a:p>
          <a:p>
            <a:pPr lvl="1"/>
            <a:r>
              <a:rPr lang="en-US" dirty="0" smtClean="0"/>
              <a:t>For example, it may glow with bioluminescence if the gene in question is present.</a:t>
            </a:r>
          </a:p>
          <a:p>
            <a:pPr>
              <a:buNone/>
            </a:pP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353" b="29159"/>
          <a:stretch/>
        </p:blipFill>
        <p:spPr>
          <a:xfrm>
            <a:off x="595745" y="3692842"/>
            <a:ext cx="8548255" cy="3165158"/>
          </a:xfrm>
          <a:prstGeom prst="rect">
            <a:avLst/>
          </a:prstGeom>
        </p:spPr>
      </p:pic>
      <p:sp>
        <p:nvSpPr>
          <p:cNvPr id="5" name="Rectangle 4"/>
          <p:cNvSpPr/>
          <p:nvPr/>
        </p:nvSpPr>
        <p:spPr>
          <a:xfrm>
            <a:off x="4869872" y="6681956"/>
            <a:ext cx="4572000" cy="230832"/>
          </a:xfrm>
          <a:prstGeom prst="rect">
            <a:avLst/>
          </a:prstGeom>
        </p:spPr>
        <p:txBody>
          <a:bodyPr>
            <a:spAutoFit/>
          </a:bodyPr>
          <a:lstStyle/>
          <a:p>
            <a:r>
              <a:rPr lang="en-US" sz="900" i="1" dirty="0" smtClean="0">
                <a:solidFill>
                  <a:schemeClr val="bg1">
                    <a:lumMod val="50000"/>
                  </a:schemeClr>
                </a:solidFill>
              </a:rPr>
              <a:t>Image Source: http</a:t>
            </a:r>
            <a:r>
              <a:rPr lang="en-US" sz="900" i="1" dirty="0">
                <a:solidFill>
                  <a:schemeClr val="bg1">
                    <a:lumMod val="50000"/>
                  </a:schemeClr>
                </a:solidFill>
              </a:rPr>
              <a:t>://cc.scu.edu.cn/G2S/eWebEditor/uploadfile/20120809154937742.jpg</a:t>
            </a:r>
          </a:p>
        </p:txBody>
      </p:sp>
    </p:spTree>
    <p:extLst>
      <p:ext uri="{BB962C8B-B14F-4D97-AF65-F5344CB8AC3E}">
        <p14:creationId xmlns:p14="http://schemas.microsoft.com/office/powerpoint/2010/main" val="1180462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4338" name="Picture 2" descr="http://www.molecularstation.com/images/southern-blot.jpg"/>
          <p:cNvPicPr>
            <a:picLocks noChangeAspect="1" noChangeArrowheads="1"/>
          </p:cNvPicPr>
          <p:nvPr/>
        </p:nvPicPr>
        <p:blipFill>
          <a:blip r:embed="rId3" cstate="print"/>
          <a:srcRect/>
          <a:stretch>
            <a:fillRect/>
          </a:stretch>
        </p:blipFill>
        <p:spPr bwMode="auto">
          <a:xfrm>
            <a:off x="152400" y="152400"/>
            <a:ext cx="8699500" cy="6379633"/>
          </a:xfrm>
          <a:prstGeom prst="rect">
            <a:avLst/>
          </a:prstGeom>
          <a:noFill/>
        </p:spPr>
      </p:pic>
    </p:spTree>
    <p:extLst>
      <p:ext uri="{BB962C8B-B14F-4D97-AF65-F5344CB8AC3E}">
        <p14:creationId xmlns:p14="http://schemas.microsoft.com/office/powerpoint/2010/main" val="288754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 and Disease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Southern Blotting enables a researcher to determine if a gene is present in an organism even if that gene is not expressed.</a:t>
            </a:r>
          </a:p>
          <a:p>
            <a:pPr lvl="1"/>
            <a:r>
              <a:rPr lang="en-US" dirty="0" smtClean="0"/>
              <a:t>For example, Southern Blotting easily determines if an individual or animal is a carrier of a genetic disease</a:t>
            </a:r>
          </a:p>
          <a:p>
            <a:pPr lvl="1"/>
            <a:r>
              <a:rPr lang="en-US" dirty="0" smtClean="0"/>
              <a:t>This can be especially valuable if the disease is recessive, or if the individual carries but does not express the disease. </a:t>
            </a:r>
          </a:p>
          <a:p>
            <a:pPr lvl="2"/>
            <a:r>
              <a:rPr lang="en-US" dirty="0" smtClean="0"/>
              <a:t>E.g. if they are Rr for a recessive disease, they would carry it but not have the symptoms of it</a:t>
            </a:r>
            <a:r>
              <a:rPr lang="en-US" dirty="0"/>
              <a:t>.</a:t>
            </a:r>
            <a:r>
              <a:rPr lang="en-US" dirty="0" smtClean="0"/>
              <a:t/>
            </a:r>
            <a:br>
              <a:rPr lang="en-US" dirty="0" smtClean="0"/>
            </a:br>
            <a:endParaRPr lang="en-US" dirty="0" smtClean="0"/>
          </a:p>
          <a:p>
            <a:r>
              <a:rPr lang="en-US" dirty="0" smtClean="0"/>
              <a:t>Southern Blotting is valuable for detection </a:t>
            </a:r>
            <a:br>
              <a:rPr lang="en-US" dirty="0" smtClean="0"/>
            </a:br>
            <a:r>
              <a:rPr lang="en-US" dirty="0" smtClean="0"/>
              <a:t>of both valuable or harmful genes. </a:t>
            </a:r>
          </a:p>
          <a:p>
            <a:pPr lvl="1"/>
            <a:r>
              <a:rPr lang="en-US" dirty="0" smtClean="0"/>
              <a:t>While Southern Blotting is often used to detect </a:t>
            </a:r>
            <a:br>
              <a:rPr lang="en-US" dirty="0" smtClean="0"/>
            </a:br>
            <a:r>
              <a:rPr lang="en-US" dirty="0" smtClean="0"/>
              <a:t>genetic disorders, it can also be used to determine </a:t>
            </a:r>
            <a:br>
              <a:rPr lang="en-US" dirty="0" smtClean="0"/>
            </a:br>
            <a:r>
              <a:rPr lang="en-US" dirty="0" smtClean="0"/>
              <a:t>if an animal or plant carries a valuable trait that </a:t>
            </a:r>
            <a:br>
              <a:rPr lang="en-US" dirty="0" smtClean="0"/>
            </a:br>
            <a:r>
              <a:rPr lang="en-US" dirty="0" smtClean="0"/>
              <a:t>can be used to increase the productive capabilities </a:t>
            </a:r>
            <a:br>
              <a:rPr lang="en-US" dirty="0" smtClean="0"/>
            </a:br>
            <a:r>
              <a:rPr lang="en-US" dirty="0" smtClean="0"/>
              <a:t>of that individual. </a:t>
            </a:r>
          </a:p>
          <a:p>
            <a:pPr lvl="1"/>
            <a:r>
              <a:rPr lang="en-US" dirty="0" smtClean="0"/>
              <a:t>Southern Blotting can also be used to confirm if a </a:t>
            </a:r>
            <a:br>
              <a:rPr lang="en-US" dirty="0" smtClean="0"/>
            </a:br>
            <a:r>
              <a:rPr lang="en-US" dirty="0" smtClean="0"/>
              <a:t>gene was successfully moved into a new organism </a:t>
            </a:r>
            <a:br>
              <a:rPr lang="en-US" dirty="0" smtClean="0"/>
            </a:br>
            <a:r>
              <a:rPr lang="en-US" dirty="0" smtClean="0"/>
              <a:t>when attempting to create a GMO (right).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337" y="3477491"/>
            <a:ext cx="3262663" cy="3126364"/>
          </a:xfrm>
          <a:prstGeom prst="rect">
            <a:avLst/>
          </a:prstGeom>
        </p:spPr>
      </p:pic>
      <p:sp>
        <p:nvSpPr>
          <p:cNvPr id="5" name="Rectangle 4"/>
          <p:cNvSpPr/>
          <p:nvPr/>
        </p:nvSpPr>
        <p:spPr>
          <a:xfrm>
            <a:off x="8034401" y="6603855"/>
            <a:ext cx="1109599" cy="215444"/>
          </a:xfrm>
          <a:prstGeom prst="rect">
            <a:avLst/>
          </a:prstGeom>
        </p:spPr>
        <p:txBody>
          <a:bodyPr wrap="none">
            <a:spAutoFit/>
          </a:bodyPr>
          <a:lstStyle/>
          <a:p>
            <a:r>
              <a:rPr lang="en-US" sz="800" i="1" dirty="0" smtClean="0">
                <a:solidFill>
                  <a:srgbClr val="DD4B39"/>
                </a:solidFill>
                <a:hlinkClick r:id="rId4"/>
              </a:rPr>
              <a:t>Source: www.scielo.br</a:t>
            </a:r>
            <a:endParaRPr lang="en-US" sz="800" i="1" dirty="0"/>
          </a:p>
        </p:txBody>
      </p:sp>
    </p:spTree>
    <p:extLst>
      <p:ext uri="{BB962C8B-B14F-4D97-AF65-F5344CB8AC3E}">
        <p14:creationId xmlns:p14="http://schemas.microsoft.com/office/powerpoint/2010/main" val="3525948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ELISA</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While Southern Blotting is very useful for detecting genetic diseases, not all diseases are caused by mutations in the DNA. </a:t>
            </a:r>
          </a:p>
          <a:p>
            <a:pPr lvl="1"/>
            <a:r>
              <a:rPr lang="en-US" dirty="0" smtClean="0"/>
              <a:t>For example, the common cold is caused by a virus.</a:t>
            </a:r>
          </a:p>
          <a:p>
            <a:pPr lvl="1"/>
            <a:r>
              <a:rPr lang="en-US" dirty="0" smtClean="0"/>
              <a:t>Food poisoning is often caused by harmful bacteria. </a:t>
            </a:r>
          </a:p>
          <a:p>
            <a:pPr lvl="1"/>
            <a:endParaRPr lang="en-US" dirty="0" smtClean="0"/>
          </a:p>
          <a:p>
            <a:r>
              <a:rPr lang="en-US" u="sng" dirty="0" smtClean="0"/>
              <a:t>ELISA</a:t>
            </a:r>
            <a:r>
              <a:rPr lang="en-US" dirty="0" smtClean="0"/>
              <a:t> is a test that checks for proteins specific to a virus or bacteria. </a:t>
            </a:r>
          </a:p>
          <a:p>
            <a:pPr lvl="1"/>
            <a:r>
              <a:rPr lang="en-US" dirty="0" smtClean="0"/>
              <a:t>Proteins are related to DNA in that the information encoded in the DNA tells a ribosome how to assemble amino acids into a protein. </a:t>
            </a:r>
            <a:br>
              <a:rPr lang="en-US" dirty="0" smtClean="0"/>
            </a:br>
            <a:endParaRPr lang="en-US" dirty="0" smtClean="0"/>
          </a:p>
          <a:p>
            <a:r>
              <a:rPr lang="en-US" dirty="0" smtClean="0"/>
              <a:t>ELISA detects specific proteins called antibodies and antigens.</a:t>
            </a:r>
          </a:p>
          <a:p>
            <a:pPr lvl="1"/>
            <a:r>
              <a:rPr lang="en-US" u="sng" dirty="0" smtClean="0"/>
              <a:t>Antibodies</a:t>
            </a:r>
            <a:r>
              <a:rPr lang="en-US" dirty="0" smtClean="0"/>
              <a:t> are proteins used to ‘label’ things in the blood. </a:t>
            </a:r>
          </a:p>
          <a:p>
            <a:pPr lvl="2"/>
            <a:r>
              <a:rPr lang="en-US" dirty="0" smtClean="0"/>
              <a:t>For example, your blood as antibodies that tell your body whether or not you have type A, B, O, or AB blood. </a:t>
            </a:r>
          </a:p>
        </p:txBody>
      </p:sp>
    </p:spTree>
    <p:extLst>
      <p:ext uri="{BB962C8B-B14F-4D97-AF65-F5344CB8AC3E}">
        <p14:creationId xmlns:p14="http://schemas.microsoft.com/office/powerpoint/2010/main" val="615788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Antibodies </a:t>
            </a:r>
            <a:r>
              <a:rPr lang="en-US" dirty="0" smtClean="0">
                <a:sym typeface="Wingdings" pitchFamily="2" charset="2"/>
              </a:rPr>
              <a:t> Molecular Post-Its</a:t>
            </a:r>
            <a:endParaRPr lang="en-US" dirty="0"/>
          </a:p>
        </p:txBody>
      </p:sp>
      <p:sp>
        <p:nvSpPr>
          <p:cNvPr id="3" name="Content Placeholder 2"/>
          <p:cNvSpPr>
            <a:spLocks noGrp="1"/>
          </p:cNvSpPr>
          <p:nvPr>
            <p:ph sz="quarter" idx="1"/>
          </p:nvPr>
        </p:nvSpPr>
        <p:spPr/>
        <p:txBody>
          <a:bodyPr/>
          <a:lstStyle/>
          <a:p>
            <a:r>
              <a:rPr lang="en-US" u="sng" dirty="0" smtClean="0"/>
              <a:t>Antibodies</a:t>
            </a:r>
            <a:r>
              <a:rPr lang="en-US" dirty="0" smtClean="0"/>
              <a:t> help your body to recognize the </a:t>
            </a:r>
            <a:r>
              <a:rPr lang="en-US" u="sng" dirty="0" smtClean="0"/>
              <a:t>antigens</a:t>
            </a:r>
            <a:r>
              <a:rPr lang="en-US" dirty="0" smtClean="0"/>
              <a:t> for other substances, including diseases. </a:t>
            </a:r>
          </a:p>
          <a:p>
            <a:pPr lvl="1"/>
            <a:r>
              <a:rPr lang="en-US" dirty="0" smtClean="0"/>
              <a:t>Antigens are the proteins specific to an organism for which an individual produces the antibodies needed to recognize and destroy that organism. </a:t>
            </a:r>
          </a:p>
          <a:p>
            <a:pPr lvl="1"/>
            <a:r>
              <a:rPr lang="en-US" dirty="0" smtClean="0"/>
              <a:t>For example, chicken pox has chicken pox antigens.  </a:t>
            </a:r>
          </a:p>
          <a:p>
            <a:pPr lvl="1"/>
            <a:r>
              <a:rPr lang="en-US" dirty="0" smtClean="0"/>
              <a:t>Your body would produce chicken pox antibodies to</a:t>
            </a:r>
            <a:br>
              <a:rPr lang="en-US" dirty="0" smtClean="0"/>
            </a:br>
            <a:r>
              <a:rPr lang="en-US" dirty="0" smtClean="0"/>
              <a:t> identify the chicken pox </a:t>
            </a:r>
            <a:br>
              <a:rPr lang="en-US" dirty="0" smtClean="0"/>
            </a:br>
            <a:r>
              <a:rPr lang="en-US" dirty="0" smtClean="0"/>
              <a:t>antigens. </a:t>
            </a:r>
            <a:br>
              <a:rPr lang="en-US" dirty="0" smtClean="0"/>
            </a:br>
            <a:endParaRPr lang="en-US" dirty="0" smtClean="0"/>
          </a:p>
          <a:p>
            <a:pPr lvl="1"/>
            <a:r>
              <a:rPr lang="en-US" dirty="0" smtClean="0"/>
              <a:t>Antigen is short for </a:t>
            </a:r>
            <a:br>
              <a:rPr lang="en-US" dirty="0" smtClean="0"/>
            </a:br>
            <a:r>
              <a:rPr lang="en-US" dirty="0" smtClean="0"/>
              <a:t>“</a:t>
            </a:r>
            <a:r>
              <a:rPr lang="en-US" u="sng" dirty="0" smtClean="0"/>
              <a:t>anti</a:t>
            </a:r>
            <a:r>
              <a:rPr lang="en-US" dirty="0" smtClean="0"/>
              <a:t>body </a:t>
            </a:r>
            <a:r>
              <a:rPr lang="en-US" u="sng" dirty="0" smtClean="0"/>
              <a:t>gen</a:t>
            </a:r>
            <a:r>
              <a:rPr lang="en-US" dirty="0" smtClean="0"/>
              <a:t>erator” </a:t>
            </a:r>
          </a:p>
          <a:p>
            <a:endParaRPr lang="en-US" dirty="0"/>
          </a:p>
        </p:txBody>
      </p:sp>
      <p:pic>
        <p:nvPicPr>
          <p:cNvPr id="4" name="Picture 3" descr="http://assets.aarp.org/external_sites/adam/graphics/images/en/9069.jpg"/>
          <p:cNvPicPr/>
          <p:nvPr/>
        </p:nvPicPr>
        <p:blipFill>
          <a:blip r:embed="rId3" cstate="print"/>
          <a:srcRect l="4933" t="7365" b="16997"/>
          <a:stretch>
            <a:fillRect/>
          </a:stretch>
        </p:blipFill>
        <p:spPr bwMode="auto">
          <a:xfrm>
            <a:off x="4452619" y="4038600"/>
            <a:ext cx="4311819" cy="2672751"/>
          </a:xfrm>
          <a:prstGeom prst="rect">
            <a:avLst/>
          </a:prstGeom>
          <a:noFill/>
          <a:ln w="9525">
            <a:solidFill>
              <a:srgbClr val="002060"/>
            </a:solidFill>
            <a:miter lim="800000"/>
            <a:headEnd/>
            <a:tailEnd/>
          </a:ln>
        </p:spPr>
      </p:pic>
    </p:spTree>
    <p:extLst>
      <p:ext uri="{BB962C8B-B14F-4D97-AF65-F5344CB8AC3E}">
        <p14:creationId xmlns:p14="http://schemas.microsoft.com/office/powerpoint/2010/main" val="860727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Antibodies &amp; Antigens </a:t>
            </a:r>
            <a:endParaRPr lang="en-US" dirty="0">
              <a:solidFill>
                <a:schemeClr val="tx1"/>
              </a:solidFill>
            </a:endParaRPr>
          </a:p>
        </p:txBody>
      </p:sp>
      <p:sp>
        <p:nvSpPr>
          <p:cNvPr id="3" name="Content Placeholder 2"/>
          <p:cNvSpPr>
            <a:spLocks noGrp="1"/>
          </p:cNvSpPr>
          <p:nvPr>
            <p:ph sz="quarter" idx="1"/>
          </p:nvPr>
        </p:nvSpPr>
        <p:spPr>
          <a:xfrm>
            <a:off x="304800" y="1399308"/>
            <a:ext cx="4876800" cy="4925291"/>
          </a:xfrm>
        </p:spPr>
        <p:txBody>
          <a:bodyPr>
            <a:normAutofit fontScale="92500" lnSpcReduction="20000"/>
          </a:bodyPr>
          <a:lstStyle/>
          <a:p>
            <a:r>
              <a:rPr lang="en-US" dirty="0" smtClean="0"/>
              <a:t>Antibodies and Antigens are like locks and keys</a:t>
            </a:r>
          </a:p>
          <a:p>
            <a:pPr lvl="1"/>
            <a:r>
              <a:rPr lang="en-US" dirty="0" smtClean="0">
                <a:solidFill>
                  <a:schemeClr val="tx1"/>
                </a:solidFill>
              </a:rPr>
              <a:t>With a lock, only one kind of key will fit</a:t>
            </a:r>
          </a:p>
          <a:p>
            <a:pPr lvl="1"/>
            <a:r>
              <a:rPr lang="en-US" dirty="0" smtClean="0">
                <a:solidFill>
                  <a:schemeClr val="tx1"/>
                </a:solidFill>
              </a:rPr>
              <a:t>The same is true for antigens </a:t>
            </a:r>
            <a:br>
              <a:rPr lang="en-US" dirty="0" smtClean="0">
                <a:solidFill>
                  <a:schemeClr val="tx1"/>
                </a:solidFill>
              </a:rPr>
            </a:br>
            <a:r>
              <a:rPr lang="en-US" dirty="0" smtClean="0">
                <a:solidFill>
                  <a:schemeClr val="tx1"/>
                </a:solidFill>
              </a:rPr>
              <a:t>and antibodies</a:t>
            </a:r>
            <a:br>
              <a:rPr lang="en-US" dirty="0" smtClean="0">
                <a:solidFill>
                  <a:schemeClr val="tx1"/>
                </a:solidFill>
              </a:rPr>
            </a:br>
            <a:endParaRPr lang="en-US" dirty="0" smtClean="0">
              <a:solidFill>
                <a:schemeClr val="tx1"/>
              </a:solidFill>
            </a:endParaRPr>
          </a:p>
          <a:p>
            <a:r>
              <a:rPr lang="en-US" dirty="0" smtClean="0"/>
              <a:t>The shape of an antibody is specific to the antigen it binds to</a:t>
            </a:r>
          </a:p>
          <a:p>
            <a:pPr lvl="1"/>
            <a:r>
              <a:rPr lang="en-US" dirty="0" smtClean="0"/>
              <a:t>An antibody will only bind to one kind of antigen</a:t>
            </a:r>
            <a:br>
              <a:rPr lang="en-US" dirty="0" smtClean="0"/>
            </a:br>
            <a:endParaRPr lang="en-US" dirty="0" smtClean="0"/>
          </a:p>
          <a:p>
            <a:r>
              <a:rPr lang="en-US" dirty="0" smtClean="0"/>
              <a:t>If an individual has a disease, their blood should produce antibodies specific to that disease. </a:t>
            </a:r>
          </a:p>
          <a:p>
            <a:pPr lvl="1"/>
            <a:r>
              <a:rPr lang="en-US" dirty="0" smtClean="0"/>
              <a:t>These antibodies will indicate </a:t>
            </a:r>
            <a:r>
              <a:rPr lang="en-US" smtClean="0"/>
              <a:t>if they have </a:t>
            </a:r>
            <a:r>
              <a:rPr lang="en-US" dirty="0" smtClean="0"/>
              <a:t>the disease or not</a:t>
            </a:r>
          </a:p>
          <a:p>
            <a:pPr lvl="1"/>
            <a:endParaRPr lang="en-US" dirty="0"/>
          </a:p>
        </p:txBody>
      </p:sp>
      <p:pic>
        <p:nvPicPr>
          <p:cNvPr id="5" name="Picture 2" descr="http://www.shslab.com/images/255px-Antibody.svg.png"/>
          <p:cNvPicPr>
            <a:picLocks noChangeAspect="1" noChangeArrowheads="1"/>
          </p:cNvPicPr>
          <p:nvPr/>
        </p:nvPicPr>
        <p:blipFill>
          <a:blip r:embed="rId3" cstate="print"/>
          <a:srcRect/>
          <a:stretch>
            <a:fillRect/>
          </a:stretch>
        </p:blipFill>
        <p:spPr bwMode="auto">
          <a:xfrm>
            <a:off x="5181600" y="1293565"/>
            <a:ext cx="3563649" cy="5031034"/>
          </a:xfrm>
          <a:prstGeom prst="rect">
            <a:avLst/>
          </a:prstGeom>
          <a:noFill/>
        </p:spPr>
      </p:pic>
      <p:sp>
        <p:nvSpPr>
          <p:cNvPr id="4" name="Rectangle 3"/>
          <p:cNvSpPr/>
          <p:nvPr/>
        </p:nvSpPr>
        <p:spPr>
          <a:xfrm>
            <a:off x="7933412" y="6109155"/>
            <a:ext cx="1210588" cy="215444"/>
          </a:xfrm>
          <a:prstGeom prst="rect">
            <a:avLst/>
          </a:prstGeom>
        </p:spPr>
        <p:txBody>
          <a:bodyPr wrap="none">
            <a:spAutoFit/>
          </a:bodyPr>
          <a:lstStyle/>
          <a:p>
            <a:r>
              <a:rPr lang="en-US" sz="800" i="1" dirty="0" smtClean="0">
                <a:solidFill>
                  <a:srgbClr val="DD4B39"/>
                </a:solidFill>
                <a:hlinkClick r:id="rId4"/>
              </a:rPr>
              <a:t>Source: en.wikipedia.o</a:t>
            </a:r>
            <a:r>
              <a:rPr lang="en-US" sz="800" i="1" dirty="0" smtClean="0">
                <a:solidFill>
                  <a:srgbClr val="DD4B39"/>
                </a:solidFill>
              </a:rPr>
              <a:t>rg</a:t>
            </a:r>
            <a:endParaRPr lang="en-US" sz="800" i="1" dirty="0"/>
          </a:p>
        </p:txBody>
      </p:sp>
    </p:spTree>
    <p:extLst>
      <p:ext uri="{BB962C8B-B14F-4D97-AF65-F5344CB8AC3E}">
        <p14:creationId xmlns:p14="http://schemas.microsoft.com/office/powerpoint/2010/main" val="2664250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anomics.com/images/25_2_CA_1_V1.jpg"/>
          <p:cNvPicPr>
            <a:picLocks noChangeAspect="1" noChangeArrowheads="1"/>
          </p:cNvPicPr>
          <p:nvPr/>
        </p:nvPicPr>
        <p:blipFill rotWithShape="1">
          <a:blip r:embed="rId3" cstate="print"/>
          <a:srcRect r="40107" b="11422"/>
          <a:stretch/>
        </p:blipFill>
        <p:spPr bwMode="auto">
          <a:xfrm>
            <a:off x="5401655" y="1154550"/>
            <a:ext cx="3546764" cy="5703450"/>
          </a:xfrm>
          <a:prstGeom prst="rect">
            <a:avLst/>
          </a:prstGeom>
          <a:noFill/>
        </p:spPr>
      </p:pic>
      <p:sp>
        <p:nvSpPr>
          <p:cNvPr id="2" name="Title 1"/>
          <p:cNvSpPr>
            <a:spLocks noGrp="1"/>
          </p:cNvSpPr>
          <p:nvPr>
            <p:ph type="title"/>
          </p:nvPr>
        </p:nvSpPr>
        <p:spPr/>
        <p:txBody>
          <a:bodyPr>
            <a:normAutofit fontScale="90000"/>
          </a:bodyPr>
          <a:lstStyle/>
          <a:p>
            <a:r>
              <a:rPr lang="en-US" dirty="0" smtClean="0"/>
              <a:t>ELISA Testing – A Test for Antibodies </a:t>
            </a:r>
            <a:endParaRPr lang="en-US" dirty="0"/>
          </a:p>
        </p:txBody>
      </p:sp>
      <p:sp>
        <p:nvSpPr>
          <p:cNvPr id="3" name="Content Placeholder 2"/>
          <p:cNvSpPr>
            <a:spLocks noGrp="1"/>
          </p:cNvSpPr>
          <p:nvPr>
            <p:ph sz="quarter" idx="1"/>
          </p:nvPr>
        </p:nvSpPr>
        <p:spPr>
          <a:xfrm>
            <a:off x="304800" y="1330035"/>
            <a:ext cx="6345382" cy="5029200"/>
          </a:xfrm>
        </p:spPr>
        <p:txBody>
          <a:bodyPr>
            <a:normAutofit lnSpcReduction="10000"/>
          </a:bodyPr>
          <a:lstStyle/>
          <a:p>
            <a:r>
              <a:rPr lang="en-US" dirty="0" smtClean="0"/>
              <a:t>ELISA can be conducted in one of two ways.  Either:</a:t>
            </a:r>
          </a:p>
          <a:p>
            <a:pPr lvl="1"/>
            <a:r>
              <a:rPr lang="en-US" dirty="0" smtClean="0"/>
              <a:t>A) wells (depressions) in an ELISA plate can be coated with antibodies.  A sample can be added and if antigens for a disease are present they will stick to the wells with the antibodies. A second round of antibodies are added; these second antibodies have a dye.  If the antigen for a disease was present, they will stick to the antigen/antibodies already there and cause a color change (this is shown at the right). </a:t>
            </a:r>
            <a:br>
              <a:rPr lang="en-US" dirty="0" smtClean="0"/>
            </a:br>
            <a:r>
              <a:rPr lang="en-US" dirty="0" smtClean="0"/>
              <a:t/>
            </a:r>
            <a:br>
              <a:rPr lang="en-US" dirty="0" smtClean="0"/>
            </a:br>
            <a:r>
              <a:rPr lang="en-US" dirty="0" smtClean="0"/>
              <a:t>B) we use the same process but add the antigen first, then add the sample that may have the antibodies for the disease, and then add a dyed antigen and look for a color change. </a:t>
            </a:r>
          </a:p>
        </p:txBody>
      </p:sp>
    </p:spTree>
    <p:extLst>
      <p:ext uri="{BB962C8B-B14F-4D97-AF65-F5344CB8AC3E}">
        <p14:creationId xmlns:p14="http://schemas.microsoft.com/office/powerpoint/2010/main" val="3152114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microvet.arizona.edu/courses/mic419/ToolBox/elisa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6600" y="707324"/>
            <a:ext cx="5391150" cy="5419725"/>
          </a:xfrm>
          <a:prstGeom prst="rect">
            <a:avLst/>
          </a:prstGeom>
          <a:noFill/>
        </p:spPr>
      </p:pic>
      <p:sp>
        <p:nvSpPr>
          <p:cNvPr id="2" name="Title 1"/>
          <p:cNvSpPr>
            <a:spLocks noGrp="1"/>
          </p:cNvSpPr>
          <p:nvPr>
            <p:ph type="title"/>
          </p:nvPr>
        </p:nvSpPr>
        <p:spPr/>
        <p:txBody>
          <a:bodyPr>
            <a:normAutofit fontScale="90000"/>
          </a:bodyPr>
          <a:lstStyle/>
          <a:p>
            <a:r>
              <a:rPr lang="en-US" dirty="0" smtClean="0"/>
              <a:t>ELISA – Detection of Specific Proteins </a:t>
            </a:r>
            <a:endParaRPr lang="en-US" dirty="0"/>
          </a:p>
        </p:txBody>
      </p:sp>
      <p:sp>
        <p:nvSpPr>
          <p:cNvPr id="3" name="Content Placeholder 2"/>
          <p:cNvSpPr>
            <a:spLocks noGrp="1"/>
          </p:cNvSpPr>
          <p:nvPr>
            <p:ph sz="quarter" idx="1"/>
          </p:nvPr>
        </p:nvSpPr>
        <p:spPr>
          <a:xfrm>
            <a:off x="457200" y="1338262"/>
            <a:ext cx="2819400" cy="5181600"/>
          </a:xfrm>
        </p:spPr>
        <p:txBody>
          <a:bodyPr>
            <a:normAutofit fontScale="77500" lnSpcReduction="20000"/>
          </a:bodyPr>
          <a:lstStyle/>
          <a:p>
            <a:r>
              <a:rPr lang="en-US" u="sng" dirty="0" smtClean="0"/>
              <a:t>How ELISA Works:</a:t>
            </a:r>
          </a:p>
          <a:p>
            <a:r>
              <a:rPr lang="en-US" dirty="0" smtClean="0"/>
              <a:t>1. Add an antigen for a specific disease.</a:t>
            </a:r>
            <a:br>
              <a:rPr lang="en-US" dirty="0" smtClean="0"/>
            </a:br>
            <a:endParaRPr lang="en-US" dirty="0" smtClean="0"/>
          </a:p>
          <a:p>
            <a:r>
              <a:rPr lang="en-US" dirty="0" smtClean="0"/>
              <a:t>2. Add blood w/ antibody proteins for the antigen.</a:t>
            </a:r>
          </a:p>
          <a:p>
            <a:endParaRPr lang="en-US" dirty="0" smtClean="0"/>
          </a:p>
          <a:p>
            <a:r>
              <a:rPr lang="en-US" dirty="0" smtClean="0"/>
              <a:t>3. Add a second, colored antigen for the same disease.</a:t>
            </a:r>
          </a:p>
          <a:p>
            <a:endParaRPr lang="en-US" dirty="0" smtClean="0"/>
          </a:p>
          <a:p>
            <a:r>
              <a:rPr lang="en-US" dirty="0" smtClean="0"/>
              <a:t>4. If the antibody protein for a disease is there, the well will change color.</a:t>
            </a:r>
            <a:endParaRPr lang="en-US" dirty="0"/>
          </a:p>
        </p:txBody>
      </p:sp>
      <p:sp>
        <p:nvSpPr>
          <p:cNvPr id="5" name="Rectangle 4"/>
          <p:cNvSpPr/>
          <p:nvPr/>
        </p:nvSpPr>
        <p:spPr>
          <a:xfrm>
            <a:off x="5361708" y="6666142"/>
            <a:ext cx="3782292" cy="215444"/>
          </a:xfrm>
          <a:prstGeom prst="rect">
            <a:avLst/>
          </a:prstGeom>
        </p:spPr>
        <p:txBody>
          <a:bodyPr wrap="square">
            <a:spAutoFit/>
          </a:bodyPr>
          <a:lstStyle/>
          <a:p>
            <a:r>
              <a:rPr lang="en-US" sz="800" i="1" dirty="0" smtClean="0"/>
              <a:t>Source: http</a:t>
            </a:r>
            <a:r>
              <a:rPr lang="en-US" sz="800" i="1" dirty="0"/>
              <a:t>://virus.usal.es/web/demo_microali/enterotoxina/imagenes/portada.jpg</a:t>
            </a:r>
          </a:p>
        </p:txBody>
      </p:sp>
    </p:spTree>
    <p:extLst>
      <p:ext uri="{BB962C8B-B14F-4D97-AF65-F5344CB8AC3E}">
        <p14:creationId xmlns:p14="http://schemas.microsoft.com/office/powerpoint/2010/main" val="2272094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sz="quarter" idx="1"/>
          </p:nvPr>
        </p:nvSpPr>
        <p:spPr>
          <a:xfrm>
            <a:off x="241301" y="1321084"/>
            <a:ext cx="6396064" cy="4889216"/>
          </a:xfrm>
        </p:spPr>
        <p:txBody>
          <a:bodyPr>
            <a:normAutofit fontScale="85000" lnSpcReduction="10000"/>
          </a:bodyPr>
          <a:lstStyle/>
          <a:p>
            <a:r>
              <a:rPr lang="en-US" dirty="0" smtClean="0"/>
              <a:t>PCR (or Polymerase Chain Reaction)</a:t>
            </a:r>
            <a:r>
              <a:rPr lang="en-US" dirty="0"/>
              <a:t> </a:t>
            </a:r>
            <a:r>
              <a:rPr lang="en-US" dirty="0" smtClean="0"/>
              <a:t>is a process in which small amounts of DNA are amplified to create millions of copies of a particular DNA sequence for analysis or testing. </a:t>
            </a:r>
          </a:p>
          <a:p>
            <a:pPr lvl="1"/>
            <a:r>
              <a:rPr lang="en-US" dirty="0" smtClean="0"/>
              <a:t>This allows researchers to have a visible ‘chunk’ of the same target sequence to analyze. </a:t>
            </a:r>
          </a:p>
          <a:p>
            <a:pPr lvl="1"/>
            <a:r>
              <a:rPr lang="en-US" dirty="0" smtClean="0"/>
              <a:t>PCR enables researchers to create millions of copies of a small amount of DNA. </a:t>
            </a:r>
          </a:p>
          <a:p>
            <a:r>
              <a:rPr lang="en-US" dirty="0" smtClean="0"/>
              <a:t>Gel Electrophoresis is a technique in which DNA is cut using a restriction enzyme and separated into bands to create a banding pattern.</a:t>
            </a:r>
          </a:p>
          <a:p>
            <a:pPr lvl="1"/>
            <a:r>
              <a:rPr lang="en-US" dirty="0" smtClean="0"/>
              <a:t>These unique banding patterns create a DNA fingerprint. </a:t>
            </a:r>
          </a:p>
          <a:p>
            <a:pPr lvl="1"/>
            <a:r>
              <a:rPr lang="en-US" dirty="0" smtClean="0"/>
              <a:t>A DNA fingerprint is the banding pattern created as a result of single tandem repeats (STRs) causing each ‘chunk’ of DNA to have different sizes and move different distances in the gel. </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7108"/>
          <a:stretch/>
        </p:blipFill>
        <p:spPr>
          <a:xfrm>
            <a:off x="6637366" y="1472912"/>
            <a:ext cx="2311054" cy="18803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8459" y="4114798"/>
            <a:ext cx="2543925" cy="1817976"/>
          </a:xfrm>
          <a:prstGeom prst="rect">
            <a:avLst/>
          </a:prstGeom>
        </p:spPr>
      </p:pic>
      <p:sp>
        <p:nvSpPr>
          <p:cNvPr id="6" name="Rectangle 5"/>
          <p:cNvSpPr/>
          <p:nvPr/>
        </p:nvSpPr>
        <p:spPr>
          <a:xfrm>
            <a:off x="4570384" y="6362009"/>
            <a:ext cx="4572000" cy="415498"/>
          </a:xfrm>
          <a:prstGeom prst="rect">
            <a:avLst/>
          </a:prstGeom>
        </p:spPr>
        <p:txBody>
          <a:bodyPr>
            <a:spAutoFit/>
          </a:bodyPr>
          <a:lstStyle/>
          <a:p>
            <a:r>
              <a:rPr lang="en-US" sz="700" i="1" dirty="0" smtClean="0"/>
              <a:t>Source: http</a:t>
            </a:r>
            <a:r>
              <a:rPr lang="en-US" sz="700" i="1" dirty="0"/>
              <a:t>://www.bio-rad.com/webroot/web/images/lsr/solutions//technologies/protein_electrophoresis_blotting_and_imaging/protein_electrophoresis/technology_detail/pet11_img1.jpg</a:t>
            </a:r>
          </a:p>
        </p:txBody>
      </p:sp>
      <p:sp>
        <p:nvSpPr>
          <p:cNvPr id="7" name="Rectangle 6"/>
          <p:cNvSpPr/>
          <p:nvPr/>
        </p:nvSpPr>
        <p:spPr>
          <a:xfrm>
            <a:off x="6429548" y="3423849"/>
            <a:ext cx="2881745" cy="215444"/>
          </a:xfrm>
          <a:prstGeom prst="rect">
            <a:avLst/>
          </a:prstGeom>
        </p:spPr>
        <p:txBody>
          <a:bodyPr wrap="square">
            <a:spAutoFit/>
          </a:bodyPr>
          <a:lstStyle/>
          <a:p>
            <a:r>
              <a:rPr lang="en-US" sz="800" i="1" dirty="0" smtClean="0"/>
              <a:t>Source: http</a:t>
            </a:r>
            <a:r>
              <a:rPr lang="en-US" sz="800" i="1" dirty="0"/>
              <a:t>://users.ugent.be/~avierstr/principles/pcrcopies.gif</a:t>
            </a:r>
          </a:p>
        </p:txBody>
      </p:sp>
    </p:spTree>
    <p:extLst>
      <p:ext uri="{BB962C8B-B14F-4D97-AF65-F5344CB8AC3E}">
        <p14:creationId xmlns:p14="http://schemas.microsoft.com/office/powerpoint/2010/main" val="2632006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292" y="3807569"/>
            <a:ext cx="2880128" cy="2897020"/>
          </a:xfrm>
          <a:prstGeom prst="rect">
            <a:avLst/>
          </a:prstGeom>
        </p:spPr>
      </p:pic>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sz="quarter" idx="1"/>
          </p:nvPr>
        </p:nvSpPr>
        <p:spPr>
          <a:xfrm>
            <a:off x="241301" y="1321084"/>
            <a:ext cx="6007099" cy="4889216"/>
          </a:xfrm>
        </p:spPr>
        <p:txBody>
          <a:bodyPr>
            <a:normAutofit fontScale="85000" lnSpcReduction="10000"/>
          </a:bodyPr>
          <a:lstStyle/>
          <a:p>
            <a:r>
              <a:rPr lang="en-US" dirty="0" smtClean="0"/>
              <a:t>Southern Blotting is a test for specific genes (such as mutations that cause genetic disease or for genes responsible for specific traits). </a:t>
            </a:r>
          </a:p>
          <a:p>
            <a:pPr lvl="1"/>
            <a:r>
              <a:rPr lang="en-US" dirty="0" smtClean="0"/>
              <a:t>It works by absorbing DNA on an electrophoresis gel onto a membrane.</a:t>
            </a:r>
          </a:p>
          <a:p>
            <a:pPr lvl="1"/>
            <a:r>
              <a:rPr lang="en-US" dirty="0" smtClean="0"/>
              <a:t>The membrane is then treated with a probe that will bind only to a specific DNA  sequence (such as a gene for a genetic disease).</a:t>
            </a:r>
          </a:p>
          <a:p>
            <a:pPr lvl="1"/>
            <a:r>
              <a:rPr lang="en-US" dirty="0" smtClean="0"/>
              <a:t>If the gene is present, it will ‘light up’.</a:t>
            </a:r>
            <a:br>
              <a:rPr lang="en-US" dirty="0" smtClean="0"/>
            </a:br>
            <a:endParaRPr lang="en-US" dirty="0" smtClean="0"/>
          </a:p>
          <a:p>
            <a:r>
              <a:rPr lang="en-US" dirty="0" smtClean="0"/>
              <a:t>ELISA is a test for proteins specific to infectious disease.</a:t>
            </a:r>
          </a:p>
          <a:p>
            <a:pPr lvl="1"/>
            <a:r>
              <a:rPr lang="en-US" dirty="0" smtClean="0"/>
              <a:t>ELISA works by coating wells in a dish with antigens and antibodies specific to a disease. </a:t>
            </a:r>
          </a:p>
          <a:p>
            <a:pPr lvl="1"/>
            <a:r>
              <a:rPr lang="en-US" dirty="0" smtClean="0"/>
              <a:t>If the disease is present in a sample, it will cause a color change in the wells containing the sample.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399" y="223105"/>
            <a:ext cx="2676621" cy="2964872"/>
          </a:xfrm>
          <a:prstGeom prst="rect">
            <a:avLst/>
          </a:prstGeom>
        </p:spPr>
      </p:pic>
      <p:sp>
        <p:nvSpPr>
          <p:cNvPr id="5" name="Rectangle 4"/>
          <p:cNvSpPr/>
          <p:nvPr/>
        </p:nvSpPr>
        <p:spPr>
          <a:xfrm>
            <a:off x="5935865" y="3471926"/>
            <a:ext cx="3325091" cy="215444"/>
          </a:xfrm>
          <a:prstGeom prst="rect">
            <a:avLst/>
          </a:prstGeom>
        </p:spPr>
        <p:txBody>
          <a:bodyPr wrap="square">
            <a:spAutoFit/>
          </a:bodyPr>
          <a:lstStyle/>
          <a:p>
            <a:r>
              <a:rPr lang="en-US" sz="800" i="1" dirty="0" smtClean="0"/>
              <a:t>Source: http</a:t>
            </a:r>
            <a:r>
              <a:rPr lang="en-US" sz="800" i="1" dirty="0"/>
              <a:t>://biowww.net/images/DNA-southern-blot-hybridiza.gif</a:t>
            </a:r>
          </a:p>
        </p:txBody>
      </p:sp>
      <p:sp>
        <p:nvSpPr>
          <p:cNvPr id="7" name="Rectangle 6"/>
          <p:cNvSpPr/>
          <p:nvPr/>
        </p:nvSpPr>
        <p:spPr>
          <a:xfrm>
            <a:off x="5361708" y="6666142"/>
            <a:ext cx="3782292" cy="215444"/>
          </a:xfrm>
          <a:prstGeom prst="rect">
            <a:avLst/>
          </a:prstGeom>
        </p:spPr>
        <p:txBody>
          <a:bodyPr wrap="square">
            <a:spAutoFit/>
          </a:bodyPr>
          <a:lstStyle/>
          <a:p>
            <a:r>
              <a:rPr lang="en-US" sz="800" i="1" dirty="0" smtClean="0"/>
              <a:t>Source: http</a:t>
            </a:r>
            <a:r>
              <a:rPr lang="en-US" sz="800" i="1" dirty="0"/>
              <a:t>://virus.usal.es/web/demo_microali/enterotoxina/imagenes/portada.jpg</a:t>
            </a:r>
          </a:p>
        </p:txBody>
      </p:sp>
    </p:spTree>
    <p:extLst>
      <p:ext uri="{BB962C8B-B14F-4D97-AF65-F5344CB8AC3E}">
        <p14:creationId xmlns:p14="http://schemas.microsoft.com/office/powerpoint/2010/main" val="2486067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Genetic Testing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Genetic testing can take many forms, including: </a:t>
            </a:r>
          </a:p>
          <a:p>
            <a:pPr lvl="1"/>
            <a:r>
              <a:rPr lang="en-US" u="sng" dirty="0"/>
              <a:t>Genomics</a:t>
            </a:r>
            <a:r>
              <a:rPr lang="en-US" dirty="0"/>
              <a:t>: reading the entire genome of an </a:t>
            </a:r>
            <a:r>
              <a:rPr lang="en-US" dirty="0" smtClean="0"/>
              <a:t>organism using a technique such as the Sanger Method. </a:t>
            </a:r>
            <a:endParaRPr lang="en-US" dirty="0"/>
          </a:p>
          <a:p>
            <a:pPr lvl="1"/>
            <a:r>
              <a:rPr lang="en-US" u="sng" dirty="0"/>
              <a:t>PCR</a:t>
            </a:r>
            <a:r>
              <a:rPr lang="en-US" dirty="0"/>
              <a:t> (or Polymerase Chain Reaction): amplifying small amounts of DNA to create millions of copies of a particular DNA sequence for analysis or testing. </a:t>
            </a:r>
          </a:p>
          <a:p>
            <a:pPr lvl="1"/>
            <a:r>
              <a:rPr lang="en-US" u="sng" dirty="0"/>
              <a:t>Gel Electrophoresis</a:t>
            </a:r>
            <a:r>
              <a:rPr lang="en-US" dirty="0"/>
              <a:t>: a technique in which DNA is cut using a restriction enzyme and separated into bands to create a banding pattern</a:t>
            </a:r>
            <a:r>
              <a:rPr lang="en-US" dirty="0" smtClean="0"/>
              <a:t>.</a:t>
            </a:r>
          </a:p>
          <a:p>
            <a:pPr lvl="1"/>
            <a:r>
              <a:rPr lang="en-US" u="sng" dirty="0"/>
              <a:t>Southern Blotting</a:t>
            </a:r>
            <a:r>
              <a:rPr lang="en-US" dirty="0"/>
              <a:t>: a technique in which DNA fragments in an electrophoresis gel are transferred to a membrane to check for a specific gene sequence using a marker with a complementary sequence for that specific gene. </a:t>
            </a:r>
          </a:p>
          <a:p>
            <a:pPr lvl="1"/>
            <a:r>
              <a:rPr lang="en-US" u="sng" dirty="0"/>
              <a:t>ELISA</a:t>
            </a:r>
            <a:r>
              <a:rPr lang="en-US" dirty="0"/>
              <a:t> (or Enzyme-Linked </a:t>
            </a:r>
            <a:r>
              <a:rPr lang="en-US" dirty="0" err="1"/>
              <a:t>Immunosorbent</a:t>
            </a:r>
            <a:r>
              <a:rPr lang="en-US" dirty="0"/>
              <a:t> Assay): a technique in which a specific protein is found using an antigen and antibody which cause a color change if the protein is present. </a:t>
            </a:r>
          </a:p>
          <a:p>
            <a:pPr lvl="1"/>
            <a:endParaRPr lang="en-US" dirty="0" smtClean="0"/>
          </a:p>
        </p:txBody>
      </p:sp>
    </p:spTree>
    <p:extLst>
      <p:ext uri="{BB962C8B-B14F-4D97-AF65-F5344CB8AC3E}">
        <p14:creationId xmlns:p14="http://schemas.microsoft.com/office/powerpoint/2010/main" val="99729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935" r="50208" b="47368"/>
          <a:stretch/>
        </p:blipFill>
        <p:spPr>
          <a:xfrm>
            <a:off x="5337086" y="2433287"/>
            <a:ext cx="3717986" cy="3906553"/>
          </a:xfrm>
          <a:prstGeom prst="rect">
            <a:avLst/>
          </a:prstGeom>
        </p:spPr>
      </p:pic>
      <p:sp>
        <p:nvSpPr>
          <p:cNvPr id="2" name="Title 1"/>
          <p:cNvSpPr>
            <a:spLocks noGrp="1"/>
          </p:cNvSpPr>
          <p:nvPr>
            <p:ph type="title"/>
          </p:nvPr>
        </p:nvSpPr>
        <p:spPr/>
        <p:txBody>
          <a:bodyPr/>
          <a:lstStyle/>
          <a:p>
            <a:r>
              <a:rPr lang="en-US" dirty="0" smtClean="0"/>
              <a:t>Polymerase Chain Reaction</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a:t>PCR</a:t>
            </a:r>
            <a:r>
              <a:rPr lang="en-US" dirty="0"/>
              <a:t> is a technique in which a small amount of DNA is amplified to create millions of copies of a specific DNA sequence </a:t>
            </a:r>
            <a:r>
              <a:rPr lang="en-US" dirty="0" smtClean="0"/>
              <a:t>(called the </a:t>
            </a:r>
            <a:r>
              <a:rPr lang="en-US" u="sng" dirty="0"/>
              <a:t>target sequence</a:t>
            </a:r>
            <a:r>
              <a:rPr lang="en-US" dirty="0"/>
              <a:t>). </a:t>
            </a:r>
          </a:p>
          <a:p>
            <a:pPr lvl="1"/>
            <a:r>
              <a:rPr lang="en-US" dirty="0"/>
              <a:t>PCR works by taking advantage of the way in which copies of DNA are naturally made.  </a:t>
            </a:r>
          </a:p>
          <a:p>
            <a:r>
              <a:rPr lang="en-US" dirty="0"/>
              <a:t>When cells divide by mitosis, each </a:t>
            </a:r>
            <a:r>
              <a:rPr lang="en-US" dirty="0" smtClean="0"/>
              <a:t/>
            </a:r>
            <a:br>
              <a:rPr lang="en-US" dirty="0" smtClean="0"/>
            </a:br>
            <a:r>
              <a:rPr lang="en-US" dirty="0" smtClean="0"/>
              <a:t>cell </a:t>
            </a:r>
            <a:r>
              <a:rPr lang="en-US" dirty="0"/>
              <a:t>must </a:t>
            </a:r>
            <a:r>
              <a:rPr lang="en-US" dirty="0" smtClean="0"/>
              <a:t>produce </a:t>
            </a:r>
            <a:r>
              <a:rPr lang="en-US" dirty="0"/>
              <a:t>a new copy of </a:t>
            </a:r>
            <a:r>
              <a:rPr lang="en-US" dirty="0" smtClean="0"/>
              <a:t/>
            </a:r>
            <a:br>
              <a:rPr lang="en-US" dirty="0" smtClean="0"/>
            </a:br>
            <a:r>
              <a:rPr lang="en-US" dirty="0" smtClean="0"/>
              <a:t>every </a:t>
            </a:r>
            <a:r>
              <a:rPr lang="en-US" dirty="0"/>
              <a:t>gene in DNA.  </a:t>
            </a:r>
            <a:endParaRPr lang="en-US" dirty="0" smtClean="0"/>
          </a:p>
          <a:p>
            <a:pPr lvl="1"/>
            <a:r>
              <a:rPr lang="en-US" dirty="0" smtClean="0"/>
              <a:t>To </a:t>
            </a:r>
            <a:r>
              <a:rPr lang="en-US" dirty="0"/>
              <a:t>do this, the DNA is opened by </a:t>
            </a:r>
            <a:r>
              <a:rPr lang="en-US" i="1" dirty="0"/>
              <a:t>helicase</a:t>
            </a:r>
            <a:r>
              <a:rPr lang="en-US" dirty="0"/>
              <a:t> </a:t>
            </a:r>
            <a:r>
              <a:rPr lang="en-US" dirty="0" smtClean="0"/>
              <a:t/>
            </a:r>
            <a:br>
              <a:rPr lang="en-US" dirty="0" smtClean="0"/>
            </a:br>
            <a:r>
              <a:rPr lang="en-US" dirty="0" smtClean="0"/>
              <a:t>and complementary bases are added by </a:t>
            </a:r>
            <a:br>
              <a:rPr lang="en-US" dirty="0" smtClean="0"/>
            </a:br>
            <a:r>
              <a:rPr lang="en-US" i="1" dirty="0" smtClean="0"/>
              <a:t>polymerase </a:t>
            </a:r>
            <a:r>
              <a:rPr lang="en-US" dirty="0" smtClean="0"/>
              <a:t>(</a:t>
            </a:r>
            <a:r>
              <a:rPr lang="en-US" dirty="0"/>
              <a:t>where it sees a G, it adds a </a:t>
            </a:r>
            <a:r>
              <a:rPr lang="en-US" dirty="0" smtClean="0"/>
              <a:t/>
            </a:r>
            <a:br>
              <a:rPr lang="en-US" dirty="0" smtClean="0"/>
            </a:br>
            <a:r>
              <a:rPr lang="en-US" dirty="0" smtClean="0"/>
              <a:t>C</a:t>
            </a:r>
            <a:r>
              <a:rPr lang="en-US" dirty="0"/>
              <a:t>, etc.) to make DNA </a:t>
            </a:r>
            <a:r>
              <a:rPr lang="en-US" dirty="0" smtClean="0"/>
              <a:t>double-stranded </a:t>
            </a:r>
            <a:r>
              <a:rPr lang="en-US" dirty="0"/>
              <a:t>again.  </a:t>
            </a:r>
          </a:p>
          <a:p>
            <a:pPr lvl="1"/>
            <a:r>
              <a:rPr lang="en-US" dirty="0" smtClean="0"/>
              <a:t>This </a:t>
            </a:r>
            <a:r>
              <a:rPr lang="en-US" dirty="0"/>
              <a:t>creates two new strands from one </a:t>
            </a:r>
            <a:r>
              <a:rPr lang="en-US" dirty="0" smtClean="0"/>
              <a:t/>
            </a:r>
            <a:br>
              <a:rPr lang="en-US" dirty="0" smtClean="0"/>
            </a:br>
            <a:r>
              <a:rPr lang="en-US" dirty="0" smtClean="0"/>
              <a:t>original strand</a:t>
            </a:r>
            <a:r>
              <a:rPr lang="en-US" dirty="0"/>
              <a:t>. </a:t>
            </a:r>
          </a:p>
          <a:p>
            <a:endParaRPr lang="en-US" dirty="0"/>
          </a:p>
        </p:txBody>
      </p:sp>
      <p:sp>
        <p:nvSpPr>
          <p:cNvPr id="5" name="Rectangle 4"/>
          <p:cNvSpPr/>
          <p:nvPr/>
        </p:nvSpPr>
        <p:spPr>
          <a:xfrm>
            <a:off x="4779818" y="6339841"/>
            <a:ext cx="4275254" cy="215444"/>
          </a:xfrm>
          <a:prstGeom prst="rect">
            <a:avLst/>
          </a:prstGeom>
        </p:spPr>
        <p:txBody>
          <a:bodyPr wrap="square">
            <a:spAutoFit/>
          </a:bodyPr>
          <a:lstStyle/>
          <a:p>
            <a:r>
              <a:rPr lang="en-US" sz="800" dirty="0" smtClean="0"/>
              <a:t>Source: http</a:t>
            </a:r>
            <a:r>
              <a:rPr lang="en-US" sz="800" dirty="0"/>
              <a:t>://upload.wikimedia.org/wikipedia/commons/thumb/d/da/PCR.jpg/700px-PCR.jpg</a:t>
            </a:r>
          </a:p>
        </p:txBody>
      </p:sp>
    </p:spTree>
    <p:extLst>
      <p:ext uri="{BB962C8B-B14F-4D97-AF65-F5344CB8AC3E}">
        <p14:creationId xmlns:p14="http://schemas.microsoft.com/office/powerpoint/2010/main" val="421974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a:t>
            </a:r>
            <a:endParaRPr lang="en-US" dirty="0"/>
          </a:p>
        </p:txBody>
      </p:sp>
      <p:sp>
        <p:nvSpPr>
          <p:cNvPr id="3" name="Content Placeholder 2"/>
          <p:cNvSpPr>
            <a:spLocks noGrp="1"/>
          </p:cNvSpPr>
          <p:nvPr>
            <p:ph idx="1"/>
          </p:nvPr>
        </p:nvSpPr>
        <p:spPr>
          <a:xfrm>
            <a:off x="158171" y="1321084"/>
            <a:ext cx="8707118" cy="4889216"/>
          </a:xfrm>
        </p:spPr>
        <p:txBody>
          <a:bodyPr>
            <a:normAutofit fontScale="85000" lnSpcReduction="20000"/>
          </a:bodyPr>
          <a:lstStyle/>
          <a:p>
            <a:r>
              <a:rPr lang="en-US" dirty="0"/>
              <a:t>In PCR, the sample of DNA is opened using heat (instead of helicase) in a process called denaturing.  </a:t>
            </a:r>
            <a:endParaRPr lang="en-US" dirty="0" smtClean="0"/>
          </a:p>
          <a:p>
            <a:pPr lvl="1"/>
            <a:r>
              <a:rPr lang="en-US" dirty="0" smtClean="0"/>
              <a:t>Heat </a:t>
            </a:r>
            <a:r>
              <a:rPr lang="en-US" dirty="0"/>
              <a:t>is a faster way to denature DNA than helicase because it will open all the DNA at once (rather than base-by-base, as occurs with helicase</a:t>
            </a:r>
            <a:r>
              <a:rPr lang="en-US" dirty="0" smtClean="0"/>
              <a:t>).</a:t>
            </a:r>
          </a:p>
          <a:p>
            <a:pPr lvl="1"/>
            <a:r>
              <a:rPr lang="en-US" dirty="0" smtClean="0"/>
              <a:t>Once </a:t>
            </a:r>
            <a:r>
              <a:rPr lang="en-US" dirty="0"/>
              <a:t>the DNA strand has been separated </a:t>
            </a:r>
            <a:r>
              <a:rPr lang="en-US" dirty="0" smtClean="0"/>
              <a:t>using </a:t>
            </a:r>
            <a:r>
              <a:rPr lang="en-US" dirty="0"/>
              <a:t>heat, primers attach to the DNA.  </a:t>
            </a:r>
            <a:endParaRPr lang="en-US" dirty="0" smtClean="0"/>
          </a:p>
          <a:p>
            <a:pPr lvl="1"/>
            <a:r>
              <a:rPr lang="en-US" dirty="0" smtClean="0"/>
              <a:t>A </a:t>
            </a:r>
            <a:r>
              <a:rPr lang="en-US" u="sng" dirty="0" smtClean="0"/>
              <a:t>primer</a:t>
            </a:r>
            <a:r>
              <a:rPr lang="en-US" dirty="0" smtClean="0"/>
              <a:t> is a small stretch of DNA that tells polymerase where to begin adding bases to a strand of DNA.</a:t>
            </a:r>
          </a:p>
          <a:p>
            <a:r>
              <a:rPr lang="en-US" dirty="0" smtClean="0"/>
              <a:t>Primers </a:t>
            </a:r>
            <a:r>
              <a:rPr lang="en-US" dirty="0"/>
              <a:t>are important </a:t>
            </a:r>
            <a:r>
              <a:rPr lang="en-US" dirty="0" smtClean="0"/>
              <a:t>for </a:t>
            </a:r>
            <a:r>
              <a:rPr lang="en-US" dirty="0"/>
              <a:t>two </a:t>
            </a:r>
            <a:r>
              <a:rPr lang="en-US" dirty="0" smtClean="0"/>
              <a:t/>
            </a:r>
            <a:br>
              <a:rPr lang="en-US" dirty="0" smtClean="0"/>
            </a:br>
            <a:r>
              <a:rPr lang="en-US" dirty="0" smtClean="0"/>
              <a:t>reasons</a:t>
            </a:r>
            <a:r>
              <a:rPr lang="en-US" dirty="0"/>
              <a:t>.  </a:t>
            </a:r>
            <a:endParaRPr lang="en-US" dirty="0" smtClean="0"/>
          </a:p>
          <a:p>
            <a:pPr lvl="1"/>
            <a:r>
              <a:rPr lang="en-US" dirty="0" smtClean="0"/>
              <a:t>First</a:t>
            </a:r>
            <a:r>
              <a:rPr lang="en-US" dirty="0"/>
              <a:t>, the primer tells the </a:t>
            </a:r>
            <a:r>
              <a:rPr lang="en-US" dirty="0" smtClean="0"/>
              <a:t>polymerase </a:t>
            </a:r>
            <a:br>
              <a:rPr lang="en-US" dirty="0" smtClean="0"/>
            </a:br>
            <a:r>
              <a:rPr lang="en-US" dirty="0" smtClean="0"/>
              <a:t>where </a:t>
            </a:r>
            <a:r>
              <a:rPr lang="en-US" dirty="0"/>
              <a:t>to start </a:t>
            </a:r>
            <a:r>
              <a:rPr lang="en-US" dirty="0" smtClean="0"/>
              <a:t>copying</a:t>
            </a:r>
            <a:r>
              <a:rPr lang="en-US" dirty="0"/>
              <a:t>.  </a:t>
            </a:r>
            <a:endParaRPr lang="en-US" dirty="0" smtClean="0"/>
          </a:p>
          <a:p>
            <a:pPr lvl="2"/>
            <a:r>
              <a:rPr lang="en-US" dirty="0" smtClean="0"/>
              <a:t>DNA </a:t>
            </a:r>
            <a:r>
              <a:rPr lang="en-US" dirty="0"/>
              <a:t>polymerase can't start </a:t>
            </a:r>
            <a:r>
              <a:rPr lang="en-US" dirty="0" smtClean="0"/>
              <a:t>at </a:t>
            </a:r>
            <a:r>
              <a:rPr lang="en-US" dirty="0"/>
              <a:t>just any </a:t>
            </a:r>
            <a:r>
              <a:rPr lang="en-US" dirty="0" smtClean="0"/>
              <a:t/>
            </a:r>
            <a:br>
              <a:rPr lang="en-US" dirty="0" smtClean="0"/>
            </a:br>
            <a:r>
              <a:rPr lang="en-US" dirty="0" smtClean="0"/>
              <a:t>point </a:t>
            </a:r>
            <a:r>
              <a:rPr lang="en-US" dirty="0"/>
              <a:t>- it can only </a:t>
            </a:r>
            <a:r>
              <a:rPr lang="en-US" dirty="0" smtClean="0"/>
              <a:t>add </a:t>
            </a:r>
            <a:r>
              <a:rPr lang="en-US" dirty="0"/>
              <a:t>onto an existing </a:t>
            </a:r>
            <a:r>
              <a:rPr lang="en-US" dirty="0" smtClean="0"/>
              <a:t/>
            </a:r>
            <a:br>
              <a:rPr lang="en-US" dirty="0" smtClean="0"/>
            </a:br>
            <a:r>
              <a:rPr lang="en-US" dirty="0" smtClean="0"/>
              <a:t>piece </a:t>
            </a:r>
            <a:r>
              <a:rPr lang="en-US" dirty="0"/>
              <a:t>of </a:t>
            </a:r>
            <a:r>
              <a:rPr lang="en-US" dirty="0" smtClean="0"/>
              <a:t>DNA</a:t>
            </a:r>
            <a:r>
              <a:rPr lang="en-US" dirty="0"/>
              <a:t>.  </a:t>
            </a:r>
            <a:endParaRPr lang="en-US" dirty="0" smtClean="0"/>
          </a:p>
          <a:p>
            <a:pPr lvl="1"/>
            <a:r>
              <a:rPr lang="en-US" dirty="0" smtClean="0"/>
              <a:t>By </a:t>
            </a:r>
            <a:r>
              <a:rPr lang="en-US" dirty="0"/>
              <a:t>adding a small (18-30 bases) </a:t>
            </a:r>
            <a:r>
              <a:rPr lang="en-US" dirty="0" smtClean="0"/>
              <a:t>piece </a:t>
            </a:r>
            <a:br>
              <a:rPr lang="en-US" dirty="0" smtClean="0"/>
            </a:br>
            <a:r>
              <a:rPr lang="en-US" dirty="0" smtClean="0"/>
              <a:t>of </a:t>
            </a:r>
            <a:r>
              <a:rPr lang="en-US" dirty="0"/>
              <a:t>laboratory-made DNA, </a:t>
            </a:r>
            <a:r>
              <a:rPr lang="en-US" dirty="0" smtClean="0"/>
              <a:t>it </a:t>
            </a:r>
            <a:r>
              <a:rPr lang="en-US" dirty="0"/>
              <a:t>binds to </a:t>
            </a:r>
            <a:r>
              <a:rPr lang="en-US" dirty="0" smtClean="0"/>
              <a:t/>
            </a:r>
            <a:br>
              <a:rPr lang="en-US" dirty="0" smtClean="0"/>
            </a:br>
            <a:r>
              <a:rPr lang="en-US" dirty="0" smtClean="0"/>
              <a:t>the </a:t>
            </a:r>
            <a:r>
              <a:rPr lang="en-US" dirty="0"/>
              <a:t>denatured DNA </a:t>
            </a:r>
            <a:r>
              <a:rPr lang="en-US" dirty="0" smtClean="0"/>
              <a:t>strand </a:t>
            </a:r>
            <a:r>
              <a:rPr lang="en-US" dirty="0"/>
              <a:t>and provides </a:t>
            </a:r>
            <a:r>
              <a:rPr lang="en-US" dirty="0" smtClean="0"/>
              <a:t/>
            </a:r>
            <a:br>
              <a:rPr lang="en-US" dirty="0" smtClean="0"/>
            </a:br>
            <a:r>
              <a:rPr lang="en-US" dirty="0" smtClean="0"/>
              <a:t>a </a:t>
            </a:r>
            <a:r>
              <a:rPr lang="en-US" dirty="0"/>
              <a:t>starting </a:t>
            </a:r>
            <a:r>
              <a:rPr lang="en-US" dirty="0" smtClean="0"/>
              <a:t>point </a:t>
            </a:r>
            <a:r>
              <a:rPr lang="en-US" dirty="0"/>
              <a:t>for polymerase to make </a:t>
            </a:r>
            <a:r>
              <a:rPr lang="en-US" dirty="0" smtClean="0"/>
              <a:t/>
            </a:r>
            <a:br>
              <a:rPr lang="en-US" dirty="0" smtClean="0"/>
            </a:br>
            <a:r>
              <a:rPr lang="en-US" dirty="0" smtClean="0"/>
              <a:t>a </a:t>
            </a:r>
            <a:r>
              <a:rPr lang="en-US" dirty="0"/>
              <a:t>copy. </a:t>
            </a:r>
          </a:p>
        </p:txBody>
      </p:sp>
      <p:sp>
        <p:nvSpPr>
          <p:cNvPr id="6" name="Rectangle 5"/>
          <p:cNvSpPr/>
          <p:nvPr/>
        </p:nvSpPr>
        <p:spPr>
          <a:xfrm>
            <a:off x="2718377" y="6642556"/>
            <a:ext cx="7007514" cy="215444"/>
          </a:xfrm>
          <a:prstGeom prst="rect">
            <a:avLst/>
          </a:prstGeom>
        </p:spPr>
        <p:txBody>
          <a:bodyPr wrap="square">
            <a:spAutoFit/>
          </a:bodyPr>
          <a:lstStyle/>
          <a:p>
            <a:r>
              <a:rPr lang="en-US" sz="800" i="1" dirty="0" smtClean="0"/>
              <a:t>Source</a:t>
            </a:r>
            <a:r>
              <a:rPr lang="en-US" sz="800" i="1" dirty="0"/>
              <a:t>: http://upload.wikimedia.org/wikipedia/commons/thumb/9/96/Polymerase_chain_reaction.svg/840px-Polymerase_chain_reaction.svg.png</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074" r="49308" b="28231"/>
          <a:stretch/>
        </p:blipFill>
        <p:spPr>
          <a:xfrm>
            <a:off x="5153891" y="2962829"/>
            <a:ext cx="3990109" cy="3473997"/>
          </a:xfrm>
          <a:prstGeom prst="rect">
            <a:avLst/>
          </a:prstGeom>
        </p:spPr>
      </p:pic>
    </p:spTree>
    <p:extLst>
      <p:ext uri="{BB962C8B-B14F-4D97-AF65-F5344CB8AC3E}">
        <p14:creationId xmlns:p14="http://schemas.microsoft.com/office/powerpoint/2010/main" val="2386334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Second, the </a:t>
            </a:r>
            <a:r>
              <a:rPr lang="en-US" dirty="0"/>
              <a:t>primer is also important because we only want to amplify a specific part of the </a:t>
            </a:r>
            <a:r>
              <a:rPr lang="en-US" dirty="0" smtClean="0"/>
              <a:t>DNA.</a:t>
            </a:r>
          </a:p>
          <a:p>
            <a:pPr lvl="1"/>
            <a:r>
              <a:rPr lang="en-US" dirty="0"/>
              <a:t>I</a:t>
            </a:r>
            <a:r>
              <a:rPr lang="en-US" dirty="0" smtClean="0"/>
              <a:t>f </a:t>
            </a:r>
            <a:r>
              <a:rPr lang="en-US" dirty="0"/>
              <a:t>we wanted to analyze the whole genome, we would use a genomic test such as the Sanger </a:t>
            </a:r>
            <a:r>
              <a:rPr lang="en-US" dirty="0" smtClean="0"/>
              <a:t>method  or a Next Generation Sequencing method. </a:t>
            </a:r>
            <a:endParaRPr lang="en-US" dirty="0" smtClean="0"/>
          </a:p>
          <a:p>
            <a:pPr lvl="1"/>
            <a:r>
              <a:rPr lang="en-US" dirty="0" smtClean="0"/>
              <a:t>The </a:t>
            </a:r>
            <a:r>
              <a:rPr lang="en-US" dirty="0"/>
              <a:t>primer ensures that only a specific portion of the DNA is amplified by indicating where polymerase should begin copying the DNA.  </a:t>
            </a:r>
            <a:endParaRPr lang="en-US" dirty="0" smtClean="0"/>
          </a:p>
          <a:p>
            <a:pPr lvl="1"/>
            <a:r>
              <a:rPr lang="en-US" dirty="0" smtClean="0"/>
              <a:t>This </a:t>
            </a:r>
            <a:r>
              <a:rPr lang="en-US" dirty="0"/>
              <a:t>enables the PCR process to happen quickly and affordably. </a:t>
            </a:r>
          </a:p>
          <a:p>
            <a:r>
              <a:rPr lang="en-US" dirty="0"/>
              <a:t>Two primers are needed – one for </a:t>
            </a:r>
            <a:r>
              <a:rPr lang="en-US" dirty="0" smtClean="0"/>
              <a:t/>
            </a:r>
            <a:br>
              <a:rPr lang="en-US" dirty="0" smtClean="0"/>
            </a:br>
            <a:r>
              <a:rPr lang="en-US" dirty="0" smtClean="0"/>
              <a:t>each </a:t>
            </a:r>
            <a:r>
              <a:rPr lang="en-US" dirty="0"/>
              <a:t>side of the double-stranded </a:t>
            </a:r>
            <a:r>
              <a:rPr lang="en-US" dirty="0" smtClean="0"/>
              <a:t/>
            </a:r>
            <a:br>
              <a:rPr lang="en-US" dirty="0" smtClean="0"/>
            </a:br>
            <a:r>
              <a:rPr lang="en-US" dirty="0" smtClean="0"/>
              <a:t>DNA</a:t>
            </a:r>
            <a:r>
              <a:rPr lang="en-US" dirty="0"/>
              <a:t>.  </a:t>
            </a:r>
            <a:endParaRPr lang="en-US" dirty="0" smtClean="0"/>
          </a:p>
          <a:p>
            <a:pPr lvl="1"/>
            <a:r>
              <a:rPr lang="en-US" dirty="0" smtClean="0"/>
              <a:t>Once </a:t>
            </a:r>
            <a:r>
              <a:rPr lang="en-US" dirty="0"/>
              <a:t>the primers attach to the specific </a:t>
            </a:r>
            <a:r>
              <a:rPr lang="en-US" dirty="0" smtClean="0"/>
              <a:t/>
            </a:r>
            <a:br>
              <a:rPr lang="en-US" dirty="0" smtClean="0"/>
            </a:br>
            <a:r>
              <a:rPr lang="en-US" dirty="0" smtClean="0"/>
              <a:t>portion </a:t>
            </a:r>
            <a:r>
              <a:rPr lang="en-US" dirty="0"/>
              <a:t>of the DNA, polymerase makes </a:t>
            </a:r>
            <a:r>
              <a:rPr lang="en-US" dirty="0" smtClean="0"/>
              <a:t/>
            </a:r>
            <a:br>
              <a:rPr lang="en-US" dirty="0" smtClean="0"/>
            </a:br>
            <a:r>
              <a:rPr lang="en-US" dirty="0" smtClean="0"/>
              <a:t>a </a:t>
            </a:r>
            <a:r>
              <a:rPr lang="en-US" dirty="0"/>
              <a:t>copy of the DNA, creating two copies </a:t>
            </a:r>
            <a:r>
              <a:rPr lang="en-US" dirty="0" smtClean="0"/>
              <a:t/>
            </a:r>
            <a:br>
              <a:rPr lang="en-US" dirty="0" smtClean="0"/>
            </a:br>
            <a:r>
              <a:rPr lang="en-US" dirty="0" smtClean="0"/>
              <a:t>of </a:t>
            </a:r>
            <a:r>
              <a:rPr lang="en-US" dirty="0"/>
              <a:t>double-stranded DNA.  </a:t>
            </a:r>
            <a:endParaRPr lang="en-US" dirty="0" smtClean="0"/>
          </a:p>
          <a:p>
            <a:pPr lvl="1"/>
            <a:r>
              <a:rPr lang="en-US" dirty="0" smtClean="0"/>
              <a:t>This </a:t>
            </a:r>
            <a:r>
              <a:rPr lang="en-US" dirty="0"/>
              <a:t>heating-priming-copying process is </a:t>
            </a:r>
            <a:r>
              <a:rPr lang="en-US" dirty="0" smtClean="0"/>
              <a:t/>
            </a:r>
            <a:br>
              <a:rPr lang="en-US" dirty="0" smtClean="0"/>
            </a:br>
            <a:r>
              <a:rPr lang="en-US" dirty="0" smtClean="0"/>
              <a:t>repeated </a:t>
            </a:r>
            <a:r>
              <a:rPr lang="en-US" dirty="0"/>
              <a:t>over and over until we have </a:t>
            </a:r>
            <a:r>
              <a:rPr lang="en-US" dirty="0" smtClean="0"/>
              <a:t/>
            </a:r>
            <a:br>
              <a:rPr lang="en-US" dirty="0" smtClean="0"/>
            </a:br>
            <a:r>
              <a:rPr lang="en-US" dirty="0" smtClean="0"/>
              <a:t>millions </a:t>
            </a:r>
            <a:r>
              <a:rPr lang="en-US" dirty="0"/>
              <a:t>of copies of the same specific </a:t>
            </a:r>
            <a:r>
              <a:rPr lang="en-US" dirty="0" smtClean="0"/>
              <a:t/>
            </a:r>
            <a:br>
              <a:rPr lang="en-US" dirty="0" smtClean="0"/>
            </a:br>
            <a:r>
              <a:rPr lang="en-US" dirty="0" smtClean="0"/>
              <a:t>DNA </a:t>
            </a:r>
            <a:r>
              <a:rPr lang="en-US" dirty="0"/>
              <a:t>sequence.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72" r="50114" b="23715"/>
          <a:stretch/>
        </p:blipFill>
        <p:spPr>
          <a:xfrm>
            <a:off x="4847473" y="3144980"/>
            <a:ext cx="4100946" cy="3440420"/>
          </a:xfrm>
          <a:prstGeom prst="rect">
            <a:avLst/>
          </a:prstGeom>
        </p:spPr>
      </p:pic>
      <p:sp>
        <p:nvSpPr>
          <p:cNvPr id="5" name="Rectangle 4"/>
          <p:cNvSpPr/>
          <p:nvPr/>
        </p:nvSpPr>
        <p:spPr>
          <a:xfrm>
            <a:off x="2718377" y="6642556"/>
            <a:ext cx="7007514" cy="215444"/>
          </a:xfrm>
          <a:prstGeom prst="rect">
            <a:avLst/>
          </a:prstGeom>
        </p:spPr>
        <p:txBody>
          <a:bodyPr wrap="square">
            <a:spAutoFit/>
          </a:bodyPr>
          <a:lstStyle/>
          <a:p>
            <a:r>
              <a:rPr lang="en-US" sz="800" i="1" dirty="0" smtClean="0"/>
              <a:t>Source</a:t>
            </a:r>
            <a:r>
              <a:rPr lang="en-US" sz="800" i="1" dirty="0"/>
              <a:t>: http://upload.wikimedia.org/wikipedia/commons/thumb/9/96/Polymerase_chain_reaction.svg/840px-Polymerase_chain_reaction.svg.png</a:t>
            </a:r>
          </a:p>
        </p:txBody>
      </p:sp>
    </p:spTree>
    <p:extLst>
      <p:ext uri="{BB962C8B-B14F-4D97-AF65-F5344CB8AC3E}">
        <p14:creationId xmlns:p14="http://schemas.microsoft.com/office/powerpoint/2010/main" val="194444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Thermocyclers</a:t>
            </a:r>
            <a:r>
              <a:rPr lang="en-US" dirty="0" smtClean="0"/>
              <a:t> &amp; </a:t>
            </a:r>
            <a:r>
              <a:rPr lang="en-US" dirty="0" err="1" smtClean="0"/>
              <a:t>Taq</a:t>
            </a:r>
            <a:r>
              <a:rPr lang="en-US" dirty="0" smtClean="0"/>
              <a:t> Polymerase</a:t>
            </a:r>
            <a:endParaRPr lang="en-US" dirty="0"/>
          </a:p>
        </p:txBody>
      </p:sp>
      <p:sp>
        <p:nvSpPr>
          <p:cNvPr id="3" name="Content Placeholder 2"/>
          <p:cNvSpPr>
            <a:spLocks noGrp="1"/>
          </p:cNvSpPr>
          <p:nvPr>
            <p:ph idx="1"/>
          </p:nvPr>
        </p:nvSpPr>
        <p:spPr/>
        <p:txBody>
          <a:bodyPr>
            <a:normAutofit fontScale="92500" lnSpcReduction="20000"/>
          </a:bodyPr>
          <a:lstStyle/>
          <a:p>
            <a:r>
              <a:rPr lang="en-US" dirty="0"/>
              <a:t>To heat and cool the DNA over and over, a machine called a </a:t>
            </a:r>
            <a:r>
              <a:rPr lang="en-US" dirty="0" smtClean="0"/>
              <a:t>thermal cycler </a:t>
            </a:r>
            <a:r>
              <a:rPr lang="en-US" dirty="0"/>
              <a:t>is used.  </a:t>
            </a:r>
            <a:endParaRPr lang="en-US" dirty="0" smtClean="0"/>
          </a:p>
          <a:p>
            <a:pPr lvl="1"/>
            <a:r>
              <a:rPr lang="en-US" dirty="0" smtClean="0"/>
              <a:t>A </a:t>
            </a:r>
            <a:r>
              <a:rPr lang="en-US" u="sng" dirty="0" smtClean="0"/>
              <a:t>thermal cycler</a:t>
            </a:r>
            <a:r>
              <a:rPr lang="en-US" dirty="0" smtClean="0"/>
              <a:t> </a:t>
            </a:r>
            <a:r>
              <a:rPr lang="en-US" dirty="0"/>
              <a:t>heats the DNA to denature it, then allows the DNA to cool so that it can be copied, and then repeats the process until enough copies are made (usually 50 heating cycles). </a:t>
            </a:r>
          </a:p>
          <a:p>
            <a:r>
              <a:rPr lang="en-US" dirty="0"/>
              <a:t>Because the DNA is repeatedly heated and cooled, a special kind of polymerase must be used. </a:t>
            </a:r>
            <a:endParaRPr lang="en-US" dirty="0" smtClean="0"/>
          </a:p>
          <a:p>
            <a:pPr lvl="1"/>
            <a:r>
              <a:rPr lang="en-US" dirty="0" smtClean="0"/>
              <a:t>The </a:t>
            </a:r>
            <a:r>
              <a:rPr lang="en-US" dirty="0"/>
              <a:t>extreme temperature fluctuations would cause human or animal polymerase to unravel (denature) and lose its shape and function.  </a:t>
            </a:r>
            <a:endParaRPr lang="en-US" dirty="0" smtClean="0"/>
          </a:p>
          <a:p>
            <a:pPr lvl="1"/>
            <a:r>
              <a:rPr lang="en-US" dirty="0" smtClean="0"/>
              <a:t>Because </a:t>
            </a:r>
            <a:r>
              <a:rPr lang="en-US" dirty="0"/>
              <a:t>the heat is necessary, a </a:t>
            </a:r>
            <a:r>
              <a:rPr lang="en-US" dirty="0" smtClean="0"/>
              <a:t>special </a:t>
            </a:r>
            <a:br>
              <a:rPr lang="en-US" dirty="0" smtClean="0"/>
            </a:br>
            <a:r>
              <a:rPr lang="en-US" dirty="0" smtClean="0"/>
              <a:t>heat-resistant </a:t>
            </a:r>
            <a:r>
              <a:rPr lang="en-US" dirty="0"/>
              <a:t>polymerase is used.  </a:t>
            </a:r>
            <a:endParaRPr lang="en-US" dirty="0" smtClean="0"/>
          </a:p>
          <a:p>
            <a:pPr lvl="1"/>
            <a:r>
              <a:rPr lang="en-US" dirty="0" smtClean="0"/>
              <a:t>This </a:t>
            </a:r>
            <a:r>
              <a:rPr lang="en-US" dirty="0"/>
              <a:t>polymerase is called </a:t>
            </a:r>
            <a:r>
              <a:rPr lang="en-US" u="sng" dirty="0" err="1"/>
              <a:t>Taq</a:t>
            </a:r>
            <a:r>
              <a:rPr lang="en-US" u="sng" dirty="0"/>
              <a:t> polymerase </a:t>
            </a:r>
            <a:r>
              <a:rPr lang="en-US" dirty="0" smtClean="0"/>
              <a:t/>
            </a:r>
            <a:br>
              <a:rPr lang="en-US" dirty="0" smtClean="0"/>
            </a:br>
            <a:r>
              <a:rPr lang="en-US" dirty="0" smtClean="0"/>
              <a:t>and </a:t>
            </a:r>
            <a:r>
              <a:rPr lang="en-US" dirty="0"/>
              <a:t>was found in unique heat-tolerant </a:t>
            </a:r>
            <a:r>
              <a:rPr lang="en-US" dirty="0" smtClean="0"/>
              <a:t/>
            </a:r>
            <a:br>
              <a:rPr lang="en-US" dirty="0" smtClean="0"/>
            </a:br>
            <a:r>
              <a:rPr lang="en-US" dirty="0" smtClean="0"/>
              <a:t>(</a:t>
            </a:r>
            <a:r>
              <a:rPr lang="en-US" dirty="0" err="1"/>
              <a:t>thermophilic</a:t>
            </a:r>
            <a:r>
              <a:rPr lang="en-US" dirty="0"/>
              <a:t>) species of bacteria in the </a:t>
            </a:r>
            <a:r>
              <a:rPr lang="en-US" dirty="0" smtClean="0"/>
              <a:t/>
            </a:r>
            <a:br>
              <a:rPr lang="en-US" dirty="0" smtClean="0"/>
            </a:br>
            <a:r>
              <a:rPr lang="en-US" dirty="0" smtClean="0"/>
              <a:t>Lower </a:t>
            </a:r>
            <a:r>
              <a:rPr lang="en-US" dirty="0"/>
              <a:t>Geyser Basin of Yellowstone </a:t>
            </a:r>
            <a:r>
              <a:rPr lang="en-US" dirty="0" smtClean="0"/>
              <a:t/>
            </a:r>
            <a:br>
              <a:rPr lang="en-US" dirty="0" smtClean="0"/>
            </a:br>
            <a:r>
              <a:rPr lang="en-US" dirty="0" smtClean="0"/>
              <a:t>National </a:t>
            </a:r>
            <a:r>
              <a:rPr lang="en-US" dirty="0"/>
              <a:t>Park.  </a:t>
            </a:r>
          </a:p>
          <a:p>
            <a:endParaRPr lang="en-US" dirty="0"/>
          </a:p>
        </p:txBody>
      </p:sp>
      <p:sp>
        <p:nvSpPr>
          <p:cNvPr id="5" name="Rectangle 4"/>
          <p:cNvSpPr/>
          <p:nvPr/>
        </p:nvSpPr>
        <p:spPr>
          <a:xfrm>
            <a:off x="5153891" y="6670266"/>
            <a:ext cx="2867891" cy="215444"/>
          </a:xfrm>
          <a:prstGeom prst="rect">
            <a:avLst/>
          </a:prstGeom>
        </p:spPr>
        <p:txBody>
          <a:bodyPr wrap="square">
            <a:spAutoFit/>
          </a:bodyPr>
          <a:lstStyle/>
          <a:p>
            <a:r>
              <a:rPr lang="en-US" sz="800" i="1" dirty="0" smtClean="0"/>
              <a:t>Source: http</a:t>
            </a:r>
            <a:r>
              <a:rPr lang="en-US" sz="800" i="1" dirty="0"/>
              <a:t>://openwetware.org/images/6/66/Pcrstep3.gif</a:t>
            </a:r>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5262495" y="4043967"/>
            <a:ext cx="3745878" cy="2626300"/>
          </a:xfrm>
          <a:prstGeom prst="rect">
            <a:avLst/>
          </a:prstGeom>
        </p:spPr>
      </p:pic>
    </p:spTree>
    <p:extLst>
      <p:ext uri="{BB962C8B-B14F-4D97-AF65-F5344CB8AC3E}">
        <p14:creationId xmlns:p14="http://schemas.microsoft.com/office/powerpoint/2010/main" val="382115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96" t="1351" r="35893" b="6981"/>
          <a:stretch/>
        </p:blipFill>
        <p:spPr>
          <a:xfrm>
            <a:off x="3808094" y="2576947"/>
            <a:ext cx="5335906" cy="4170218"/>
          </a:xfrm>
          <a:prstGeom prst="rect">
            <a:avLst/>
          </a:prstGeom>
        </p:spPr>
      </p:pic>
      <p:sp>
        <p:nvSpPr>
          <p:cNvPr id="2" name="Title 1"/>
          <p:cNvSpPr>
            <a:spLocks noGrp="1"/>
          </p:cNvSpPr>
          <p:nvPr>
            <p:ph type="title"/>
          </p:nvPr>
        </p:nvSpPr>
        <p:spPr/>
        <p:txBody>
          <a:bodyPr/>
          <a:lstStyle/>
          <a:p>
            <a:r>
              <a:rPr lang="en-US" dirty="0" smtClean="0"/>
              <a:t>Millions of Copies of DNA</a:t>
            </a:r>
            <a:endParaRPr lang="en-US" dirty="0"/>
          </a:p>
        </p:txBody>
      </p:sp>
      <p:sp>
        <p:nvSpPr>
          <p:cNvPr id="3" name="Content Placeholder 2"/>
          <p:cNvSpPr>
            <a:spLocks noGrp="1"/>
          </p:cNvSpPr>
          <p:nvPr>
            <p:ph idx="1"/>
          </p:nvPr>
        </p:nvSpPr>
        <p:spPr/>
        <p:txBody>
          <a:bodyPr>
            <a:normAutofit fontScale="77500" lnSpcReduction="20000"/>
          </a:bodyPr>
          <a:lstStyle/>
          <a:p>
            <a:r>
              <a:rPr lang="en-US" dirty="0"/>
              <a:t>Once the PCR process has been completed, millions of copies of a specific genetic sequence will have been created.  </a:t>
            </a:r>
            <a:endParaRPr lang="en-US" dirty="0" smtClean="0"/>
          </a:p>
          <a:p>
            <a:pPr lvl="1"/>
            <a:r>
              <a:rPr lang="en-US" dirty="0" smtClean="0"/>
              <a:t>Unlike </a:t>
            </a:r>
            <a:r>
              <a:rPr lang="en-US" dirty="0"/>
              <a:t>genomic sequencing and the Sanger method in which bacteria were used to create many copies of DNA, PCR uses </a:t>
            </a:r>
            <a:r>
              <a:rPr lang="en-US" dirty="0" err="1"/>
              <a:t>Taq</a:t>
            </a:r>
            <a:r>
              <a:rPr lang="en-US" dirty="0"/>
              <a:t> polymerase and heat to copy the DNA.  </a:t>
            </a:r>
            <a:endParaRPr lang="en-US" dirty="0" smtClean="0"/>
          </a:p>
          <a:p>
            <a:pPr lvl="1"/>
            <a:r>
              <a:rPr lang="en-US" dirty="0" smtClean="0"/>
              <a:t>This </a:t>
            </a:r>
            <a:r>
              <a:rPr lang="en-US" dirty="0"/>
              <a:t>allows the process to happen much more quickly (in a matter of hours in most cases). </a:t>
            </a:r>
          </a:p>
          <a:p>
            <a:r>
              <a:rPr lang="en-US" dirty="0"/>
              <a:t>PCR alone does not provide </a:t>
            </a:r>
            <a:r>
              <a:rPr lang="en-US" dirty="0" smtClean="0"/>
              <a:t/>
            </a:r>
            <a:br>
              <a:rPr lang="en-US" dirty="0" smtClean="0"/>
            </a:br>
            <a:r>
              <a:rPr lang="en-US" dirty="0" smtClean="0"/>
              <a:t>any </a:t>
            </a:r>
            <a:r>
              <a:rPr lang="en-US" dirty="0"/>
              <a:t>specific information – </a:t>
            </a:r>
            <a:r>
              <a:rPr lang="en-US" dirty="0" smtClean="0"/>
              <a:t/>
            </a:r>
            <a:br>
              <a:rPr lang="en-US" dirty="0" smtClean="0"/>
            </a:br>
            <a:r>
              <a:rPr lang="en-US" dirty="0" smtClean="0"/>
              <a:t>it </a:t>
            </a:r>
            <a:r>
              <a:rPr lang="en-US" dirty="0"/>
              <a:t>only makes copies of a </a:t>
            </a:r>
            <a:r>
              <a:rPr lang="en-US" dirty="0" smtClean="0"/>
              <a:t/>
            </a:r>
            <a:br>
              <a:rPr lang="en-US" dirty="0" smtClean="0"/>
            </a:br>
            <a:r>
              <a:rPr lang="en-US" dirty="0" smtClean="0"/>
              <a:t>specific </a:t>
            </a:r>
            <a:r>
              <a:rPr lang="en-US" dirty="0"/>
              <a:t>small portion of a </a:t>
            </a:r>
            <a:r>
              <a:rPr lang="en-US" dirty="0" smtClean="0"/>
              <a:t/>
            </a:r>
            <a:br>
              <a:rPr lang="en-US" dirty="0" smtClean="0"/>
            </a:br>
            <a:r>
              <a:rPr lang="en-US" dirty="0" smtClean="0"/>
              <a:t>genome</a:t>
            </a:r>
            <a:r>
              <a:rPr lang="en-US" dirty="0"/>
              <a:t>. </a:t>
            </a:r>
            <a:endParaRPr lang="en-US" dirty="0" smtClean="0"/>
          </a:p>
          <a:p>
            <a:pPr lvl="1"/>
            <a:r>
              <a:rPr lang="en-US" dirty="0" smtClean="0"/>
              <a:t>To </a:t>
            </a:r>
            <a:r>
              <a:rPr lang="en-US" dirty="0"/>
              <a:t>acquire information from </a:t>
            </a:r>
            <a:r>
              <a:rPr lang="en-US" dirty="0" smtClean="0"/>
              <a:t/>
            </a:r>
            <a:br>
              <a:rPr lang="en-US" dirty="0" smtClean="0"/>
            </a:br>
            <a:r>
              <a:rPr lang="en-US" dirty="0" smtClean="0"/>
              <a:t>this </a:t>
            </a:r>
            <a:r>
              <a:rPr lang="en-US" dirty="0"/>
              <a:t>target sequence, the DNA </a:t>
            </a:r>
            <a:r>
              <a:rPr lang="en-US" dirty="0" smtClean="0"/>
              <a:t/>
            </a:r>
            <a:br>
              <a:rPr lang="en-US" dirty="0" smtClean="0"/>
            </a:br>
            <a:r>
              <a:rPr lang="en-US" dirty="0" smtClean="0"/>
              <a:t>must </a:t>
            </a:r>
            <a:r>
              <a:rPr lang="en-US" dirty="0"/>
              <a:t>be cut up and separated </a:t>
            </a:r>
            <a:r>
              <a:rPr lang="en-US" dirty="0" smtClean="0"/>
              <a:t/>
            </a:r>
            <a:br>
              <a:rPr lang="en-US" dirty="0" smtClean="0"/>
            </a:br>
            <a:r>
              <a:rPr lang="en-US" dirty="0" smtClean="0"/>
              <a:t>into </a:t>
            </a:r>
            <a:r>
              <a:rPr lang="en-US" dirty="0"/>
              <a:t>bands. </a:t>
            </a:r>
            <a:endParaRPr lang="en-US" dirty="0" smtClean="0"/>
          </a:p>
          <a:p>
            <a:pPr lvl="1"/>
            <a:r>
              <a:rPr lang="en-US" dirty="0" smtClean="0"/>
              <a:t>By </a:t>
            </a:r>
            <a:r>
              <a:rPr lang="en-US" dirty="0"/>
              <a:t>cutting and separating the </a:t>
            </a:r>
            <a:r>
              <a:rPr lang="en-US" dirty="0" smtClean="0"/>
              <a:t/>
            </a:r>
            <a:br>
              <a:rPr lang="en-US" dirty="0" smtClean="0"/>
            </a:br>
            <a:r>
              <a:rPr lang="en-US" dirty="0" smtClean="0"/>
              <a:t>bands </a:t>
            </a:r>
            <a:r>
              <a:rPr lang="en-US" dirty="0"/>
              <a:t>of DNA, we can </a:t>
            </a:r>
            <a:r>
              <a:rPr lang="en-US" dirty="0" smtClean="0"/>
              <a:t>identify</a:t>
            </a:r>
            <a:br>
              <a:rPr lang="en-US" dirty="0" smtClean="0"/>
            </a:br>
            <a:r>
              <a:rPr lang="en-US" dirty="0" smtClean="0"/>
              <a:t> </a:t>
            </a:r>
            <a:r>
              <a:rPr lang="en-US" dirty="0"/>
              <a:t>the original source of DNA, </a:t>
            </a:r>
            <a:r>
              <a:rPr lang="en-US" dirty="0" smtClean="0"/>
              <a:t/>
            </a:r>
            <a:br>
              <a:rPr lang="en-US" dirty="0" smtClean="0"/>
            </a:br>
            <a:r>
              <a:rPr lang="en-US" dirty="0" smtClean="0"/>
              <a:t>determine </a:t>
            </a:r>
            <a:r>
              <a:rPr lang="en-US" dirty="0"/>
              <a:t>if a gene is present, </a:t>
            </a:r>
            <a:r>
              <a:rPr lang="en-US" dirty="0" smtClean="0"/>
              <a:t/>
            </a:r>
            <a:br>
              <a:rPr lang="en-US" dirty="0" smtClean="0"/>
            </a:br>
            <a:r>
              <a:rPr lang="en-US" dirty="0" smtClean="0"/>
              <a:t>determine </a:t>
            </a:r>
            <a:r>
              <a:rPr lang="en-US" dirty="0"/>
              <a:t>paternity, etc. </a:t>
            </a:r>
          </a:p>
          <a:p>
            <a:endParaRPr lang="en-US" dirty="0"/>
          </a:p>
        </p:txBody>
      </p:sp>
      <p:sp>
        <p:nvSpPr>
          <p:cNvPr id="5" name="Rectangle 4"/>
          <p:cNvSpPr/>
          <p:nvPr/>
        </p:nvSpPr>
        <p:spPr>
          <a:xfrm>
            <a:off x="6066674" y="6573281"/>
            <a:ext cx="2881745" cy="215444"/>
          </a:xfrm>
          <a:prstGeom prst="rect">
            <a:avLst/>
          </a:prstGeom>
        </p:spPr>
        <p:txBody>
          <a:bodyPr wrap="square">
            <a:spAutoFit/>
          </a:bodyPr>
          <a:lstStyle/>
          <a:p>
            <a:r>
              <a:rPr lang="en-US" sz="800" i="1" dirty="0" smtClean="0"/>
              <a:t>Source: http</a:t>
            </a:r>
            <a:r>
              <a:rPr lang="en-US" sz="800" i="1" dirty="0"/>
              <a:t>://users.ugent.be/~avierstr/principles/pcrcopies.gif</a:t>
            </a:r>
          </a:p>
        </p:txBody>
      </p:sp>
    </p:spTree>
    <p:extLst>
      <p:ext uri="{BB962C8B-B14F-4D97-AF65-F5344CB8AC3E}">
        <p14:creationId xmlns:p14="http://schemas.microsoft.com/office/powerpoint/2010/main" val="2371032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Restriction Enzymes &amp; Gel Electrophoresis</a:t>
            </a:r>
            <a:endParaRPr lang="en-US" sz="4000" dirty="0"/>
          </a:p>
        </p:txBody>
      </p:sp>
      <p:sp>
        <p:nvSpPr>
          <p:cNvPr id="3" name="Content Placeholder 2"/>
          <p:cNvSpPr>
            <a:spLocks noGrp="1"/>
          </p:cNvSpPr>
          <p:nvPr>
            <p:ph idx="1"/>
          </p:nvPr>
        </p:nvSpPr>
        <p:spPr>
          <a:xfrm>
            <a:off x="172026" y="1321084"/>
            <a:ext cx="8707118" cy="4889216"/>
          </a:xfrm>
        </p:spPr>
        <p:txBody>
          <a:bodyPr>
            <a:normAutofit fontScale="85000" lnSpcReduction="20000"/>
          </a:bodyPr>
          <a:lstStyle/>
          <a:p>
            <a:r>
              <a:rPr lang="en-US" dirty="0"/>
              <a:t>DNA is cut using a special </a:t>
            </a:r>
            <a:r>
              <a:rPr lang="en-US" dirty="0" smtClean="0"/>
              <a:t>protein called </a:t>
            </a:r>
            <a:r>
              <a:rPr lang="en-US" dirty="0"/>
              <a:t>a </a:t>
            </a:r>
            <a:r>
              <a:rPr lang="en-US" u="sng" dirty="0"/>
              <a:t>restriction enzyme</a:t>
            </a:r>
            <a:r>
              <a:rPr lang="en-US" dirty="0"/>
              <a:t>.  </a:t>
            </a:r>
            <a:endParaRPr lang="en-US" dirty="0" smtClean="0"/>
          </a:p>
          <a:p>
            <a:pPr lvl="1"/>
            <a:r>
              <a:rPr lang="en-US" dirty="0" smtClean="0"/>
              <a:t>A </a:t>
            </a:r>
            <a:r>
              <a:rPr lang="en-US" dirty="0"/>
              <a:t>restriction enzyme is sort of like a chemical scissors for DNA.  </a:t>
            </a:r>
            <a:endParaRPr lang="en-US" dirty="0" smtClean="0"/>
          </a:p>
          <a:p>
            <a:pPr lvl="1"/>
            <a:r>
              <a:rPr lang="en-US" dirty="0" smtClean="0"/>
              <a:t>Unlike </a:t>
            </a:r>
            <a:r>
              <a:rPr lang="en-US" dirty="0"/>
              <a:t>a pair of scissors, the restriction fragment only cuts the DNA if it encounters a very specific sequence of DNA bases. </a:t>
            </a:r>
          </a:p>
          <a:p>
            <a:r>
              <a:rPr lang="en-US" dirty="0"/>
              <a:t>For example, one kind of restriction fragment is </a:t>
            </a:r>
            <a:r>
              <a:rPr lang="en-US" dirty="0" err="1"/>
              <a:t>EcoRI</a:t>
            </a:r>
            <a:r>
              <a:rPr lang="en-US" dirty="0"/>
              <a:t>.  </a:t>
            </a:r>
            <a:endParaRPr lang="en-US" dirty="0" smtClean="0"/>
          </a:p>
          <a:p>
            <a:pPr lvl="1"/>
            <a:r>
              <a:rPr lang="en-US" dirty="0" err="1" smtClean="0"/>
              <a:t>EcoRI</a:t>
            </a:r>
            <a:r>
              <a:rPr lang="en-US" dirty="0" smtClean="0"/>
              <a:t> </a:t>
            </a:r>
            <a:r>
              <a:rPr lang="en-US" dirty="0"/>
              <a:t>cuts DNA anytime it encounters the sequence GAATTC or the complementary sequence CTTAAG.  </a:t>
            </a:r>
          </a:p>
          <a:p>
            <a:r>
              <a:rPr lang="en-US" dirty="0"/>
              <a:t>Once the DNA target sequence has been </a:t>
            </a:r>
            <a:r>
              <a:rPr lang="en-US" dirty="0" smtClean="0"/>
              <a:t/>
            </a:r>
            <a:br>
              <a:rPr lang="en-US" dirty="0" smtClean="0"/>
            </a:br>
            <a:r>
              <a:rPr lang="en-US" dirty="0" smtClean="0"/>
              <a:t>cut </a:t>
            </a:r>
            <a:r>
              <a:rPr lang="en-US" dirty="0"/>
              <a:t>using a restriction enzyme, the cut </a:t>
            </a:r>
            <a:r>
              <a:rPr lang="en-US" dirty="0" smtClean="0"/>
              <a:t/>
            </a:r>
            <a:br>
              <a:rPr lang="en-US" dirty="0" smtClean="0"/>
            </a:br>
            <a:r>
              <a:rPr lang="en-US" dirty="0" smtClean="0"/>
              <a:t>DNA </a:t>
            </a:r>
            <a:r>
              <a:rPr lang="en-US" dirty="0"/>
              <a:t>can be separated into individual bands </a:t>
            </a:r>
            <a:r>
              <a:rPr lang="en-US" dirty="0" smtClean="0"/>
              <a:t/>
            </a:r>
            <a:br>
              <a:rPr lang="en-US" dirty="0" smtClean="0"/>
            </a:br>
            <a:r>
              <a:rPr lang="en-US" dirty="0" smtClean="0"/>
              <a:t>using </a:t>
            </a:r>
            <a:r>
              <a:rPr lang="en-US" dirty="0"/>
              <a:t>a gel.  </a:t>
            </a:r>
            <a:endParaRPr lang="en-US" dirty="0" smtClean="0"/>
          </a:p>
          <a:p>
            <a:pPr lvl="1"/>
            <a:r>
              <a:rPr lang="en-US" dirty="0" smtClean="0"/>
              <a:t>In </a:t>
            </a:r>
            <a:r>
              <a:rPr lang="en-US" dirty="0"/>
              <a:t>a process called </a:t>
            </a:r>
            <a:r>
              <a:rPr lang="en-US" u="sng" dirty="0"/>
              <a:t>gel electrophoresis</a:t>
            </a:r>
            <a:r>
              <a:rPr lang="en-US" dirty="0"/>
              <a:t>, the bands of </a:t>
            </a:r>
            <a:r>
              <a:rPr lang="en-US" dirty="0" smtClean="0"/>
              <a:t/>
            </a:r>
            <a:br>
              <a:rPr lang="en-US" dirty="0" smtClean="0"/>
            </a:br>
            <a:r>
              <a:rPr lang="en-US" dirty="0" smtClean="0"/>
              <a:t>DNA </a:t>
            </a:r>
            <a:r>
              <a:rPr lang="en-US" dirty="0"/>
              <a:t>are separated from longest to shortest to create </a:t>
            </a:r>
            <a:r>
              <a:rPr lang="en-US" dirty="0" smtClean="0"/>
              <a:t/>
            </a:r>
            <a:br>
              <a:rPr lang="en-US" dirty="0" smtClean="0"/>
            </a:br>
            <a:r>
              <a:rPr lang="en-US" dirty="0" smtClean="0"/>
              <a:t>a </a:t>
            </a:r>
            <a:r>
              <a:rPr lang="en-US" dirty="0"/>
              <a:t>specific banding pattern.  </a:t>
            </a:r>
            <a:endParaRPr lang="en-US" dirty="0" smtClean="0"/>
          </a:p>
          <a:p>
            <a:pPr lvl="1"/>
            <a:r>
              <a:rPr lang="en-US" dirty="0" smtClean="0"/>
              <a:t>The </a:t>
            </a:r>
            <a:r>
              <a:rPr lang="en-US" dirty="0"/>
              <a:t>DNA is moved through the gel using electricity.  </a:t>
            </a:r>
            <a:endParaRPr lang="en-US" dirty="0" smtClean="0"/>
          </a:p>
          <a:p>
            <a:pPr lvl="1"/>
            <a:r>
              <a:rPr lang="en-US" dirty="0" smtClean="0"/>
              <a:t>Because </a:t>
            </a:r>
            <a:r>
              <a:rPr lang="en-US" dirty="0"/>
              <a:t>DNA is negatively charged, it will be </a:t>
            </a:r>
            <a:r>
              <a:rPr lang="en-US" dirty="0" smtClean="0"/>
              <a:t/>
            </a:r>
            <a:br>
              <a:rPr lang="en-US" dirty="0" smtClean="0"/>
            </a:br>
            <a:r>
              <a:rPr lang="en-US" dirty="0" smtClean="0"/>
              <a:t>attracted to </a:t>
            </a:r>
            <a:r>
              <a:rPr lang="en-US" dirty="0"/>
              <a:t>a positive electrode placed into the gel.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074" y="3170959"/>
            <a:ext cx="3014926" cy="3520786"/>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181600" y="6642556"/>
            <a:ext cx="3962400" cy="215444"/>
          </a:xfrm>
          <a:prstGeom prst="rect">
            <a:avLst/>
          </a:prstGeom>
        </p:spPr>
        <p:txBody>
          <a:bodyPr wrap="square">
            <a:spAutoFit/>
          </a:bodyPr>
          <a:lstStyle/>
          <a:p>
            <a:r>
              <a:rPr lang="en-US" sz="800" i="1" dirty="0" smtClean="0"/>
              <a:t>Source: http</a:t>
            </a:r>
            <a:r>
              <a:rPr lang="en-US" sz="800" i="1" dirty="0"/>
              <a:t>://users.rcn.com/jkimball.ma.ultranet/BiologyPages/R/RestrictionEnzymes.gif</a:t>
            </a:r>
          </a:p>
        </p:txBody>
      </p:sp>
    </p:spTree>
    <p:extLst>
      <p:ext uri="{BB962C8B-B14F-4D97-AF65-F5344CB8AC3E}">
        <p14:creationId xmlns:p14="http://schemas.microsoft.com/office/powerpoint/2010/main" val="3668977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851</TotalTime>
  <Words>2501</Words>
  <Application>Microsoft Office PowerPoint</Application>
  <PresentationFormat>On-screen Show (4:3)</PresentationFormat>
  <Paragraphs>232</Paragraphs>
  <Slides>29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Calibri Light</vt:lpstr>
      <vt:lpstr>Wingdings</vt:lpstr>
      <vt:lpstr>Retrospect</vt:lpstr>
      <vt:lpstr>Genetic Testing</vt:lpstr>
      <vt:lpstr>Genetic Testing</vt:lpstr>
      <vt:lpstr>Forms of Genetic Testing</vt:lpstr>
      <vt:lpstr>Polymerase Chain Reaction</vt:lpstr>
      <vt:lpstr>PCR</vt:lpstr>
      <vt:lpstr>Primers</vt:lpstr>
      <vt:lpstr>Thermocyclers &amp; Taq Polymerase</vt:lpstr>
      <vt:lpstr>Millions of Copies of DNA</vt:lpstr>
      <vt:lpstr>Restriction Enzymes &amp; Gel Electrophoresis</vt:lpstr>
      <vt:lpstr>Banding Patterns</vt:lpstr>
      <vt:lpstr>STR’s/Microsatellites </vt:lpstr>
      <vt:lpstr>Genetic Fingerprinting</vt:lpstr>
      <vt:lpstr>PCR &amp; Crime Scenes</vt:lpstr>
      <vt:lpstr>PCR &amp; Disease Diagnostics</vt:lpstr>
      <vt:lpstr>PCR &amp; Paternity</vt:lpstr>
      <vt:lpstr>PCR &amp; Agriculture </vt:lpstr>
      <vt:lpstr>PCR &amp; Ecology</vt:lpstr>
      <vt:lpstr>Southern Blotting</vt:lpstr>
      <vt:lpstr>Southern Blotting </vt:lpstr>
      <vt:lpstr>Southern Blotting Steps </vt:lpstr>
      <vt:lpstr>PowerPoint Presentation</vt:lpstr>
      <vt:lpstr>Genes and Disease</vt:lpstr>
      <vt:lpstr>ELISA</vt:lpstr>
      <vt:lpstr>Antibodies  Molecular Post-Its</vt:lpstr>
      <vt:lpstr>Antibodies &amp; Antigens </vt:lpstr>
      <vt:lpstr>ELISA Testing – A Test for Antibodies </vt:lpstr>
      <vt:lpstr>ELISA – Detection of Specific Proteins </vt:lpstr>
      <vt:lpstr>Summary </vt:lpstr>
      <vt:lpstr>Summary </vt:lpstr>
    </vt:vector>
  </TitlesOfParts>
  <Company>Waterford Union 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Testing</dc:title>
  <dc:creator>Kohn Craig</dc:creator>
  <cp:lastModifiedBy>Kohn Craig</cp:lastModifiedBy>
  <cp:revision>68</cp:revision>
  <cp:lastPrinted>2014-12-22T18:41:06Z</cp:lastPrinted>
  <dcterms:created xsi:type="dcterms:W3CDTF">2014-04-08T19:30:01Z</dcterms:created>
  <dcterms:modified xsi:type="dcterms:W3CDTF">2016-03-04T01:18:43Z</dcterms:modified>
</cp:coreProperties>
</file>