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9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6" r:id="rId11"/>
    <p:sldId id="28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6" r:id="rId22"/>
    <p:sldId id="277" r:id="rId23"/>
    <p:sldId id="278" r:id="rId24"/>
    <p:sldId id="279" r:id="rId25"/>
    <p:sldId id="280" r:id="rId26"/>
    <p:sldId id="297" r:id="rId27"/>
    <p:sldId id="281" r:id="rId28"/>
    <p:sldId id="285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47074-587F-4273-A69C-74AAE2727370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75C6E-7381-4F13-9230-238B8A5A9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3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3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0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32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88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1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22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27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4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53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402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4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886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424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8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085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312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87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171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777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266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348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71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652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32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12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82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3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58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54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5C6E-7381-4F13-9230-238B8A5A98A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9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13D6-6EA3-4BEE-B584-E24F3502EA7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343B-DFF9-4FB5-AB16-BCF33ECA3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13D6-6EA3-4BEE-B584-E24F3502EA7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343B-DFF9-4FB5-AB16-BCF33ECA3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13D6-6EA3-4BEE-B584-E24F3502EA7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343B-DFF9-4FB5-AB16-BCF33ECA3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13D6-6EA3-4BEE-B584-E24F3502EA7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343B-DFF9-4FB5-AB16-BCF33ECA34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4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930849">
            <a:off x="-253895" y="6077340"/>
            <a:ext cx="922402" cy="8247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13D6-6EA3-4BEE-B584-E24F3502EA7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343B-DFF9-4FB5-AB16-BCF33ECA3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13D6-6EA3-4BEE-B584-E24F3502EA7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343B-DFF9-4FB5-AB16-BCF33ECA3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13D6-6EA3-4BEE-B584-E24F3502EA7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343B-DFF9-4FB5-AB16-BCF33ECA3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13D6-6EA3-4BEE-B584-E24F3502EA7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343B-DFF9-4FB5-AB16-BCF33ECA3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13D6-6EA3-4BEE-B584-E24F3502EA7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343B-DFF9-4FB5-AB16-BCF33ECA3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13D6-6EA3-4BEE-B584-E24F3502EA7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343B-DFF9-4FB5-AB16-BCF33ECA3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64D13D6-6EA3-4BEE-B584-E24F3502EA7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C30343B-DFF9-4FB5-AB16-BCF33ECA3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4D13D6-6EA3-4BEE-B584-E24F3502EA78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30343B-DFF9-4FB5-AB16-BCF33ECA3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contexo.info/DNA_Basics/images/sequence2.gi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contexo.info/DNA_Basics/images/sequence2.gi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3/3d/Radioactive_Fluorescent_Seq.jpg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h.gov/about/researchresultsforthepublic/HumanGenomeProject.pdf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Genomics – Reading What we Can’t See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 Kohn, Waterford, WI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Get a blood sample.</a:t>
            </a:r>
          </a:p>
          <a:p>
            <a:r>
              <a:rPr lang="en-US" dirty="0" smtClean="0"/>
              <a:t>2. Centrifuge the blood to separate white blood cells from red blood cells and plasma.</a:t>
            </a:r>
          </a:p>
          <a:p>
            <a:r>
              <a:rPr lang="en-US" dirty="0" smtClean="0"/>
              <a:t>3. Break open the white blood cells with a detergent.</a:t>
            </a:r>
          </a:p>
          <a:p>
            <a:r>
              <a:rPr lang="en-US" dirty="0" smtClean="0"/>
              <a:t>4. Centrifuge the white blood cell contents to separate the nuclei from the other cell contents</a:t>
            </a:r>
          </a:p>
          <a:p>
            <a:r>
              <a:rPr lang="en-US" dirty="0" smtClean="0"/>
              <a:t>5. Break open the nuclei with a detergent </a:t>
            </a:r>
          </a:p>
          <a:p>
            <a:r>
              <a:rPr lang="en-US" dirty="0" smtClean="0"/>
              <a:t>6. Add alcohol – DNA is not soluble in alcohol and will float to the top.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DNA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that we’ve isolated it, how do we read 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Sanger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Sanger Method is what we use if we want to read a gene or even an entire genome step by step, letter by letter, base by base.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Sanger Method works by creating strands of different lengths of the same sequence of DNA.</a:t>
            </a:r>
          </a:p>
          <a:p>
            <a:pPr lvl="1"/>
            <a:r>
              <a:rPr lang="en-US" dirty="0" smtClean="0"/>
              <a:t>Each copied strand of DNA is color coded.</a:t>
            </a:r>
          </a:p>
          <a:p>
            <a:pPr lvl="1"/>
            <a:r>
              <a:rPr lang="en-US" dirty="0" smtClean="0"/>
              <a:t>This color is determined by the last base added.</a:t>
            </a:r>
          </a:p>
          <a:p>
            <a:pPr lvl="1"/>
            <a:r>
              <a:rPr lang="en-US" dirty="0" smtClean="0"/>
              <a:t>By lining up each chunk of the strand from shortest to longest, we can read each strand by its color to determine the next base in a sequence </a:t>
            </a:r>
            <a:r>
              <a:rPr lang="en-US" i="1" dirty="0" smtClean="0"/>
              <a:t>(next slide).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Sanger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0292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you can see, this is simply the same gene copied over and over.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time, the copying was stopped at a random point. 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The snippets of DNA were then lined up shortest to longest, and the color reflects the last base added (A, T, G, or C)</a:t>
            </a:r>
            <a:endParaRPr lang="en-US" dirty="0"/>
          </a:p>
        </p:txBody>
      </p:sp>
      <p:pic>
        <p:nvPicPr>
          <p:cNvPr id="4" name="Picture 3" descr="http://www.contexo.info/DNA_Basics/images/sequence2.gif"/>
          <p:cNvPicPr/>
          <p:nvPr/>
        </p:nvPicPr>
        <p:blipFill>
          <a:blip r:embed="rId3" r:link="rId4" cstate="print"/>
          <a:srcRect t="-2025" r="-18532" b="-14291"/>
          <a:stretch>
            <a:fillRect/>
          </a:stretch>
        </p:blipFill>
        <p:spPr bwMode="auto">
          <a:xfrm>
            <a:off x="5715000" y="1189938"/>
            <a:ext cx="3715360" cy="64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snhs-plin.barry.edu/cell-biology-lab/Restriction_Digest_MIT_Lippert_files/100000000000052F000003E8CBEA8CE5.jpg"/>
          <p:cNvPicPr>
            <a:picLocks noChangeAspect="1" noChangeArrowheads="1"/>
          </p:cNvPicPr>
          <p:nvPr/>
        </p:nvPicPr>
        <p:blipFill>
          <a:blip r:embed="rId3" cstate="print"/>
          <a:srcRect l="8777" t="1663" r="8464" b="66736"/>
          <a:stretch>
            <a:fillRect/>
          </a:stretch>
        </p:blipFill>
        <p:spPr bwMode="auto">
          <a:xfrm>
            <a:off x="3581400" y="5181600"/>
            <a:ext cx="5558589" cy="1600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2296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The first step in the Sanger Method is to break up the DNA into more manageable chunks</a:t>
            </a:r>
          </a:p>
          <a:p>
            <a:pPr lvl="1"/>
            <a:r>
              <a:rPr lang="en-US" dirty="0" smtClean="0"/>
              <a:t>6 billion bases are far too many to read all at once!</a:t>
            </a:r>
          </a:p>
          <a:p>
            <a:pPr lvl="1"/>
            <a:r>
              <a:rPr lang="en-US" dirty="0" smtClean="0"/>
              <a:t>These chunks are created using a </a:t>
            </a:r>
            <a:r>
              <a:rPr lang="en-US" u="sng" dirty="0" smtClean="0"/>
              <a:t>Restriction Enzyme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The restriction enzyme is sort of like a chemical scissors.</a:t>
            </a:r>
          </a:p>
          <a:p>
            <a:pPr lvl="2"/>
            <a:r>
              <a:rPr lang="en-US" dirty="0" smtClean="0"/>
              <a:t>However, it only cuts DNA when it sees a specific DNA sequence (e.g. GAATTC)</a:t>
            </a:r>
          </a:p>
          <a:p>
            <a:pPr lvl="2"/>
            <a:r>
              <a:rPr lang="en-US" dirty="0" smtClean="0"/>
              <a:t>This gives scientists some control </a:t>
            </a:r>
            <a:br>
              <a:rPr lang="en-US" dirty="0" smtClean="0"/>
            </a:br>
            <a:r>
              <a:rPr lang="en-US" dirty="0" smtClean="0"/>
              <a:t>over where the genome is spliced.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employees.csbsju.edu/hjakubowski/classes/ch331/dna/plasmi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1" y="890214"/>
            <a:ext cx="4648200" cy="5729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676400"/>
            <a:ext cx="4724400" cy="49304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Step 2: once we’ve cut out the gene we’re interested in, we can put it into a bacterial genome.</a:t>
            </a:r>
          </a:p>
          <a:p>
            <a:pPr lvl="1"/>
            <a:r>
              <a:rPr lang="en-US" dirty="0" smtClean="0"/>
              <a:t>The bacterial cell will divide, copying its DNA and the inserted gene over and over again.</a:t>
            </a:r>
          </a:p>
          <a:p>
            <a:pPr lvl="1"/>
            <a:r>
              <a:rPr lang="en-US" dirty="0" smtClean="0"/>
              <a:t>Usually, scientists use a harmless version of </a:t>
            </a:r>
            <a:r>
              <a:rPr lang="en-US" i="1" dirty="0" smtClean="0"/>
              <a:t>E. coli</a:t>
            </a:r>
            <a:r>
              <a:rPr lang="en-US" dirty="0" smtClean="0"/>
              <a:t>, the same kind found in our stomachs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siumed.edu/~bbartholomew/images/chapter5/F05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7150" y="0"/>
            <a:ext cx="5276850" cy="52482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252728"/>
          </a:xfrm>
        </p:spPr>
        <p:txBody>
          <a:bodyPr/>
          <a:lstStyle/>
          <a:p>
            <a:r>
              <a:rPr lang="en-US" dirty="0" smtClean="0"/>
              <a:t>3. Denaturing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49530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3: the DNA is removed from the bacterial cells (by </a:t>
            </a:r>
            <a:r>
              <a:rPr lang="en-US" dirty="0" err="1" smtClean="0"/>
              <a:t>lysing</a:t>
            </a:r>
            <a:r>
              <a:rPr lang="en-US" dirty="0" smtClean="0"/>
              <a:t> and centrifuging) and purified.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DNA is then </a:t>
            </a:r>
            <a:r>
              <a:rPr lang="en-US" b="1" dirty="0" smtClean="0"/>
              <a:t>heated</a:t>
            </a:r>
            <a:r>
              <a:rPr lang="en-US" dirty="0" smtClean="0"/>
              <a:t> so that it can be </a:t>
            </a:r>
            <a:r>
              <a:rPr lang="en-US" u="sng" dirty="0" smtClean="0"/>
              <a:t>denatured</a:t>
            </a:r>
            <a:r>
              <a:rPr lang="en-US" dirty="0" smtClean="0"/>
              <a:t> (become single stranded)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Addition of Primers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45720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Step 4: </a:t>
            </a:r>
            <a:r>
              <a:rPr lang="en-US" u="sng" dirty="0" smtClean="0"/>
              <a:t>primers</a:t>
            </a:r>
            <a:r>
              <a:rPr lang="en-US" dirty="0" smtClean="0"/>
              <a:t> are added to tell the polymerase where to add bases</a:t>
            </a:r>
          </a:p>
          <a:p>
            <a:pPr lvl="1"/>
            <a:r>
              <a:rPr lang="en-US" dirty="0" smtClean="0"/>
              <a:t>Basically, the primer is sort of like the lights on an airport runway</a:t>
            </a:r>
          </a:p>
          <a:p>
            <a:pPr lvl="1"/>
            <a:r>
              <a:rPr lang="en-US" dirty="0" smtClean="0"/>
              <a:t>Just like those lights tell the plane where to land, primers tell polymerase where to start.</a:t>
            </a:r>
            <a:endParaRPr lang="en-US" dirty="0"/>
          </a:p>
        </p:txBody>
      </p:sp>
      <p:pic>
        <p:nvPicPr>
          <p:cNvPr id="28674" name="Picture 2" descr="http://www.personal.psu.edu/sjb316/blogs/engl202c/DNA-PC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8675" y="1609725"/>
            <a:ext cx="4505325" cy="5248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life.nctu.edu.tw/~mb/image/chapter1-32.jpg"/>
          <p:cNvPicPr>
            <a:picLocks noChangeAspect="1" noChangeArrowheads="1"/>
          </p:cNvPicPr>
          <p:nvPr/>
        </p:nvPicPr>
        <p:blipFill>
          <a:blip r:embed="rId3" cstate="print"/>
          <a:srcRect l="1271" r="53778"/>
          <a:stretch>
            <a:fillRect/>
          </a:stretch>
        </p:blipFill>
        <p:spPr bwMode="auto">
          <a:xfrm>
            <a:off x="5867400" y="1447800"/>
            <a:ext cx="3276600" cy="5410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Addition of Polymerase and </a:t>
            </a:r>
            <a:r>
              <a:rPr lang="en-US" dirty="0" err="1" smtClean="0"/>
              <a:t>ddNTPs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775191"/>
            <a:ext cx="65532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Step 5: Once the DNA has been denatured and primed, we can </a:t>
            </a:r>
            <a:br>
              <a:rPr lang="en-US" dirty="0" smtClean="0"/>
            </a:br>
            <a:r>
              <a:rPr lang="en-US" dirty="0" smtClean="0"/>
              <a:t>add the polymerase, bases, and </a:t>
            </a:r>
            <a:r>
              <a:rPr lang="en-US" dirty="0" err="1" smtClean="0"/>
              <a:t>ddNTPs</a:t>
            </a:r>
            <a:endParaRPr lang="en-US" dirty="0" smtClean="0"/>
          </a:p>
          <a:p>
            <a:pPr lvl="1"/>
            <a:r>
              <a:rPr lang="en-US" dirty="0" smtClean="0"/>
              <a:t>Reminder: </a:t>
            </a:r>
            <a:r>
              <a:rPr lang="en-US" i="1" dirty="0" smtClean="0"/>
              <a:t>polymerase</a:t>
            </a:r>
            <a:r>
              <a:rPr lang="en-US" dirty="0" smtClean="0"/>
              <a:t> is the </a:t>
            </a:r>
            <a:br>
              <a:rPr lang="en-US" dirty="0" smtClean="0"/>
            </a:br>
            <a:r>
              <a:rPr lang="en-US" dirty="0" smtClean="0"/>
              <a:t>enzyme that adds bases to make </a:t>
            </a:r>
            <a:br>
              <a:rPr lang="en-US" dirty="0" smtClean="0"/>
            </a:br>
            <a:r>
              <a:rPr lang="en-US" dirty="0" smtClean="0"/>
              <a:t>a copy strand of DNA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err="1" smtClean="0"/>
              <a:t>ddNTP</a:t>
            </a:r>
            <a:r>
              <a:rPr lang="en-US" dirty="0" smtClean="0"/>
              <a:t> is a special nucleotide that makes this whole process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ife.nctu.edu.tw/~mb/image/chapter1-32.jpg"/>
          <p:cNvPicPr>
            <a:picLocks noChangeAspect="1" noChangeArrowheads="1"/>
          </p:cNvPicPr>
          <p:nvPr/>
        </p:nvPicPr>
        <p:blipFill>
          <a:blip r:embed="rId3" cstate="print"/>
          <a:srcRect l="1271" r="53778"/>
          <a:stretch>
            <a:fillRect/>
          </a:stretch>
        </p:blipFill>
        <p:spPr bwMode="auto">
          <a:xfrm>
            <a:off x="6005848" y="1676400"/>
            <a:ext cx="3138152" cy="5181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ddNTPs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75191"/>
            <a:ext cx="64770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ddNTPs</a:t>
            </a:r>
            <a:r>
              <a:rPr lang="en-US" dirty="0" smtClean="0"/>
              <a:t> (or </a:t>
            </a:r>
            <a:r>
              <a:rPr lang="en-US" dirty="0" err="1" smtClean="0"/>
              <a:t>dideoxyribonucleotides</a:t>
            </a:r>
            <a:r>
              <a:rPr lang="en-US" dirty="0" smtClean="0"/>
              <a:t>) are really ‘fake’ nucleotides. </a:t>
            </a:r>
          </a:p>
          <a:p>
            <a:r>
              <a:rPr lang="en-US" dirty="0" smtClean="0"/>
              <a:t>They are just like regular nucleotides, </a:t>
            </a:r>
            <a:br>
              <a:rPr lang="en-US" dirty="0" smtClean="0"/>
            </a:br>
            <a:r>
              <a:rPr lang="en-US" dirty="0" smtClean="0"/>
              <a:t>but with one crucial difference – no additional bases can be added afterwards.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example, you might see the following: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5’-ATCGTAGTGACGTTATTCCCAT-3’</a:t>
            </a:r>
          </a:p>
          <a:p>
            <a:r>
              <a:rPr lang="en-US" dirty="0" smtClean="0"/>
              <a:t>3’-TAGCTAGACTGCAATAA</a:t>
            </a:r>
            <a:r>
              <a:rPr lang="en-US" u="sng" dirty="0" smtClean="0"/>
              <a:t>G</a:t>
            </a:r>
            <a:br>
              <a:rPr lang="en-US" u="sng" dirty="0" smtClean="0"/>
            </a:br>
            <a:endParaRPr lang="en-US" u="sng" dirty="0" smtClean="0"/>
          </a:p>
          <a:p>
            <a:pPr lvl="1"/>
            <a:r>
              <a:rPr lang="en-US" i="1" dirty="0" smtClean="0"/>
              <a:t>This last </a:t>
            </a:r>
            <a:r>
              <a:rPr lang="en-US" i="1" u="sng" dirty="0" smtClean="0"/>
              <a:t>G</a:t>
            </a:r>
            <a:r>
              <a:rPr lang="en-US" i="1" dirty="0" smtClean="0"/>
              <a:t> was a </a:t>
            </a:r>
            <a:r>
              <a:rPr lang="en-US" i="1" dirty="0" err="1" smtClean="0"/>
              <a:t>ddNTP</a:t>
            </a:r>
            <a:r>
              <a:rPr lang="en-US" i="1" dirty="0" smtClean="0"/>
              <a:t> – nothing can come after it!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today’s society, we can take any living organism and read its DNA letter by letter. </a:t>
            </a:r>
          </a:p>
          <a:p>
            <a:pPr lvl="1"/>
            <a:r>
              <a:rPr lang="en-US" dirty="0" smtClean="0"/>
              <a:t>Whether it is a cow, ear of corn, or a newborn baby, scientists now routinely read DNA to acquire details about species and individuals. </a:t>
            </a:r>
          </a:p>
          <a:p>
            <a:pPr lvl="1"/>
            <a:r>
              <a:rPr lang="en-US" dirty="0" smtClean="0"/>
              <a:t>This has revolutionized science and agriculture, providing data that until recently </a:t>
            </a:r>
            <a:br>
              <a:rPr lang="en-US" dirty="0" smtClean="0"/>
            </a:br>
            <a:r>
              <a:rPr lang="en-US" dirty="0" smtClean="0"/>
              <a:t>was completely inaccessible.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how do scientists read </a:t>
            </a:r>
            <a:br>
              <a:rPr lang="en-US" dirty="0" smtClean="0"/>
            </a:br>
            <a:r>
              <a:rPr lang="en-US" dirty="0" smtClean="0"/>
              <a:t>something that can’t be seen?</a:t>
            </a:r>
            <a:endParaRPr lang="en-US" dirty="0"/>
          </a:p>
        </p:txBody>
      </p:sp>
      <p:pic>
        <p:nvPicPr>
          <p:cNvPr id="4" name="Picture 2" descr="http://www.siumed.edu/~bbartholomew/images/chapter5/F05-14.jpg"/>
          <p:cNvPicPr>
            <a:picLocks noChangeAspect="1" noChangeArrowheads="1"/>
          </p:cNvPicPr>
          <p:nvPr/>
        </p:nvPicPr>
        <p:blipFill rotWithShape="1">
          <a:blip r:embed="rId2" cstate="print"/>
          <a:srcRect r="6029" b="25836"/>
          <a:stretch/>
        </p:blipFill>
        <p:spPr bwMode="auto">
          <a:xfrm>
            <a:off x="5943600" y="4402765"/>
            <a:ext cx="3127900" cy="24552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89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ddNTPs</a:t>
            </a:r>
            <a:r>
              <a:rPr lang="en-US" dirty="0" smtClean="0"/>
              <a:t>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7630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ddNTP</a:t>
            </a:r>
            <a:r>
              <a:rPr lang="en-US" dirty="0" smtClean="0"/>
              <a:t> will also be ‘tagged’ with a dye.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base will </a:t>
            </a:r>
            <a:br>
              <a:rPr lang="en-US" dirty="0" smtClean="0"/>
            </a:br>
            <a:r>
              <a:rPr lang="en-US" dirty="0" smtClean="0"/>
              <a:t>have a specific</a:t>
            </a:r>
            <a:br>
              <a:rPr lang="en-US" dirty="0" smtClean="0"/>
            </a:br>
            <a:r>
              <a:rPr lang="en-US" dirty="0" smtClean="0"/>
              <a:t> color.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will repeat</a:t>
            </a:r>
            <a:br>
              <a:rPr lang="en-US" dirty="0" smtClean="0"/>
            </a:br>
            <a:r>
              <a:rPr lang="en-US" dirty="0" smtClean="0"/>
              <a:t> this process </a:t>
            </a:r>
            <a:br>
              <a:rPr lang="en-US" dirty="0" smtClean="0"/>
            </a:br>
            <a:r>
              <a:rPr lang="en-US" dirty="0" smtClean="0"/>
              <a:t>many times, </a:t>
            </a:r>
            <a:br>
              <a:rPr lang="en-US" dirty="0" smtClean="0"/>
            </a:br>
            <a:r>
              <a:rPr lang="en-US" dirty="0" smtClean="0"/>
              <a:t>creating many </a:t>
            </a:r>
            <a:br>
              <a:rPr lang="en-US" dirty="0" smtClean="0"/>
            </a:br>
            <a:r>
              <a:rPr lang="en-US" dirty="0" smtClean="0"/>
              <a:t>copies of the </a:t>
            </a:r>
            <a:br>
              <a:rPr lang="en-US" dirty="0" smtClean="0"/>
            </a:br>
            <a:r>
              <a:rPr lang="en-US" dirty="0" smtClean="0"/>
              <a:t>same gene (but </a:t>
            </a:r>
            <a:br>
              <a:rPr lang="en-US" dirty="0" smtClean="0"/>
            </a:br>
            <a:r>
              <a:rPr lang="en-US" dirty="0" smtClean="0"/>
              <a:t>of varying </a:t>
            </a:r>
            <a:br>
              <a:rPr lang="en-US" dirty="0" smtClean="0"/>
            </a:br>
            <a:r>
              <a:rPr lang="en-US" dirty="0" smtClean="0"/>
              <a:t>lengths). </a:t>
            </a:r>
          </a:p>
          <a:p>
            <a:endParaRPr lang="en-US" dirty="0"/>
          </a:p>
        </p:txBody>
      </p:sp>
      <p:pic>
        <p:nvPicPr>
          <p:cNvPr id="22530" name="Picture 2" descr="http://www.uic.edu/classes/bios/bios100/lectures/sanger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133600"/>
            <a:ext cx="6134100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life.nctu.edu.tw/~mb/image/chapter1-32.jpg"/>
          <p:cNvPicPr>
            <a:picLocks noChangeAspect="1" noChangeArrowheads="1"/>
          </p:cNvPicPr>
          <p:nvPr/>
        </p:nvPicPr>
        <p:blipFill>
          <a:blip r:embed="rId3" cstate="print"/>
          <a:srcRect t="10904"/>
          <a:stretch>
            <a:fillRect/>
          </a:stretch>
        </p:blipFill>
        <p:spPr bwMode="auto">
          <a:xfrm>
            <a:off x="1752600" y="3129118"/>
            <a:ext cx="5486400" cy="362810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Gel Electrophoresis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70391"/>
            <a:ext cx="8686800" cy="16538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Next we will put all of the copies of that gene into an electrically charged gel.</a:t>
            </a:r>
          </a:p>
          <a:p>
            <a:pPr lvl="1"/>
            <a:r>
              <a:rPr lang="en-US" dirty="0" smtClean="0"/>
              <a:t>DNA will move towards the positive end of the gel (because DNA is negatively charged.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Gel Electrophoresis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4864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As it moves through the gel, the smaller fragments will move further than the large fragments </a:t>
            </a:r>
          </a:p>
          <a:p>
            <a:pPr lvl="1"/>
            <a:r>
              <a:rPr lang="en-US" dirty="0" smtClean="0"/>
              <a:t>They have less resistance and will be able to go further in the same amount of time</a:t>
            </a:r>
          </a:p>
          <a:p>
            <a:r>
              <a:rPr lang="en-US" dirty="0" smtClean="0"/>
              <a:t>Each fragment will line up longest to shortest.  </a:t>
            </a:r>
          </a:p>
          <a:p>
            <a:r>
              <a:rPr lang="en-US" dirty="0" smtClean="0"/>
              <a:t>Each gene will end with the color of the last base added (the </a:t>
            </a:r>
            <a:r>
              <a:rPr lang="en-US" dirty="0" err="1" smtClean="0"/>
              <a:t>ddNTP</a:t>
            </a:r>
            <a:r>
              <a:rPr lang="en-US" dirty="0" smtClean="0"/>
              <a:t>). </a:t>
            </a:r>
            <a:endParaRPr lang="en-US" dirty="0"/>
          </a:p>
        </p:txBody>
      </p:sp>
      <p:pic>
        <p:nvPicPr>
          <p:cNvPr id="4" name="Picture 3" descr="http://www.contexo.info/DNA_Basics/images/sequence2.gif"/>
          <p:cNvPicPr/>
          <p:nvPr/>
        </p:nvPicPr>
        <p:blipFill>
          <a:blip r:embed="rId3" r:link="rId4" cstate="print"/>
          <a:srcRect t="-2025" r="-18532" b="-14291"/>
          <a:stretch>
            <a:fillRect/>
          </a:stretch>
        </p:blipFill>
        <p:spPr bwMode="auto">
          <a:xfrm>
            <a:off x="5791200" y="1524000"/>
            <a:ext cx="3810000" cy="593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Reading the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5562600" cy="47780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computer will then read each color and record the base found at each point.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The computer isn’t looking at just </a:t>
            </a:r>
            <a:r>
              <a:rPr lang="en-US" i="1" dirty="0" smtClean="0"/>
              <a:t>one</a:t>
            </a:r>
            <a:r>
              <a:rPr lang="en-US" dirty="0" smtClean="0"/>
              <a:t> individual nucleotide, but a collection of thousands of the same stretch of DNA.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stretch of DNA is dyed the same color corresponding to the letter of the last </a:t>
            </a:r>
            <a:r>
              <a:rPr lang="en-US" dirty="0" err="1" smtClean="0"/>
              <a:t>ddNTP</a:t>
            </a:r>
            <a:r>
              <a:rPr lang="en-US" dirty="0" smtClean="0"/>
              <a:t> added.</a:t>
            </a:r>
            <a:endParaRPr lang="en-US" dirty="0"/>
          </a:p>
        </p:txBody>
      </p:sp>
      <p:pic>
        <p:nvPicPr>
          <p:cNvPr id="4" name="Picture 3" descr="File:Radioactive Fluorescent Seq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0245" y="1752600"/>
            <a:ext cx="3273755" cy="465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Analyzing the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problem we face when reading DNA is that most of our DNA codes for nothing.</a:t>
            </a:r>
          </a:p>
          <a:p>
            <a:r>
              <a:rPr lang="en-US" dirty="0" smtClean="0"/>
              <a:t>Lengths of non-coding DNA are called </a:t>
            </a:r>
            <a:r>
              <a:rPr lang="en-US" u="sng" dirty="0" err="1" smtClean="0"/>
              <a:t>introns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Introns are genes for nothing – they aren’t used to </a:t>
            </a:r>
            <a:r>
              <a:rPr lang="en-US" smtClean="0"/>
              <a:t>create proteins (they </a:t>
            </a:r>
            <a:r>
              <a:rPr lang="en-US" dirty="0" smtClean="0"/>
              <a:t>are </a:t>
            </a:r>
            <a:r>
              <a:rPr lang="en-US" u="sng" dirty="0" smtClean="0"/>
              <a:t>in</a:t>
            </a:r>
            <a:r>
              <a:rPr lang="en-US" dirty="0" smtClean="0"/>
              <a:t>capable of creating proteins).</a:t>
            </a:r>
          </a:p>
          <a:p>
            <a:pPr lvl="1"/>
            <a:r>
              <a:rPr lang="en-US" dirty="0" smtClean="0"/>
              <a:t>They are like junk DNA (</a:t>
            </a:r>
            <a:r>
              <a:rPr lang="en-US" i="1" dirty="0" smtClean="0"/>
              <a:t>sort of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 the other hand, we want to see </a:t>
            </a:r>
            <a:r>
              <a:rPr lang="en-US" u="sng" dirty="0" smtClean="0"/>
              <a:t>exons</a:t>
            </a:r>
            <a:r>
              <a:rPr lang="en-US" dirty="0" smtClean="0"/>
              <a:t>, the DNA that is actually used to create a protein.</a:t>
            </a:r>
          </a:p>
          <a:p>
            <a:pPr lvl="1"/>
            <a:r>
              <a:rPr lang="en-US" u="sng" dirty="0" smtClean="0"/>
              <a:t>Ex</a:t>
            </a:r>
            <a:r>
              <a:rPr lang="en-US" dirty="0" smtClean="0"/>
              <a:t>ons are </a:t>
            </a:r>
            <a:r>
              <a:rPr lang="en-US" u="sng" dirty="0" smtClean="0"/>
              <a:t>ex</a:t>
            </a:r>
            <a:r>
              <a:rPr lang="en-US" dirty="0" smtClean="0"/>
              <a:t>ceptional at creating proteins.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Introns</a:t>
            </a:r>
            <a:r>
              <a:rPr lang="en-US" dirty="0" smtClean="0"/>
              <a:t> vs. </a:t>
            </a:r>
            <a:r>
              <a:rPr lang="en-US" dirty="0" err="1" smtClean="0"/>
              <a:t>Exons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391"/>
            <a:ext cx="8229600" cy="40922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 how do we tell the difference between junk </a:t>
            </a:r>
            <a:r>
              <a:rPr lang="en-US" dirty="0" err="1" smtClean="0"/>
              <a:t>introns</a:t>
            </a:r>
            <a:r>
              <a:rPr lang="en-US" dirty="0" smtClean="0"/>
              <a:t> and useful </a:t>
            </a:r>
            <a:r>
              <a:rPr lang="en-US" dirty="0" err="1" smtClean="0"/>
              <a:t>exons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Exons</a:t>
            </a:r>
            <a:r>
              <a:rPr lang="en-US" dirty="0" smtClean="0"/>
              <a:t> have an </a:t>
            </a:r>
            <a:r>
              <a:rPr lang="en-US" u="sng" dirty="0" smtClean="0"/>
              <a:t>Open Reading Frame</a:t>
            </a:r>
            <a:r>
              <a:rPr lang="en-US" dirty="0" smtClean="0"/>
              <a:t>, or ORF</a:t>
            </a:r>
          </a:p>
          <a:p>
            <a:pPr lvl="1"/>
            <a:r>
              <a:rPr lang="en-US" dirty="0" smtClean="0"/>
              <a:t>An ORF simply means that there are no STOP commands between the beginning and end. </a:t>
            </a:r>
          </a:p>
          <a:p>
            <a:pPr lvl="1"/>
            <a:r>
              <a:rPr lang="en-US" i="1" dirty="0" smtClean="0"/>
              <a:t>A computer can be programmed to look for multiple STOP commands </a:t>
            </a:r>
          </a:p>
          <a:p>
            <a:pPr lvl="1"/>
            <a:r>
              <a:rPr lang="en-US" i="1" dirty="0" smtClean="0"/>
              <a:t>This would tell us that a gene is a useless </a:t>
            </a:r>
            <a:r>
              <a:rPr lang="en-US" i="1" dirty="0" err="1" smtClean="0"/>
              <a:t>intron</a:t>
            </a:r>
            <a:r>
              <a:rPr lang="en-US" i="1" dirty="0" smtClean="0"/>
              <a:t> (non-colored below)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If none are found, we know that the stretch of DNA is a useful, protein-coding </a:t>
            </a:r>
            <a:r>
              <a:rPr lang="en-US" dirty="0" err="1" smtClean="0"/>
              <a:t>exon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6" name="Picture 2" descr="http://upload.wikimedia.org/wikipedia/commons/1/12/DNA_exons_intron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25"/>
          <a:stretch/>
        </p:blipFill>
        <p:spPr bwMode="auto">
          <a:xfrm>
            <a:off x="685801" y="5818910"/>
            <a:ext cx="8458200" cy="87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86400" y="6513018"/>
            <a:ext cx="149592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simple.wikipedia.org</a:t>
            </a:r>
            <a:endParaRPr lang="en-US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Genome Project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Genome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Human Genome Project is among the greatest achievements ever in science.</a:t>
            </a:r>
          </a:p>
          <a:p>
            <a:r>
              <a:rPr lang="en-US" dirty="0" smtClean="0"/>
              <a:t>It is comparable to landing a man on the moon, creating the Internet, and eradicating small pox. </a:t>
            </a:r>
          </a:p>
          <a:p>
            <a:r>
              <a:rPr lang="en-US" dirty="0" smtClean="0"/>
              <a:t>It was created faster than expected, without going over budget, and united scientists all over the world from many nations.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60 years ago, we didn’t even know what DNA looked like or how it worked. </a:t>
            </a:r>
          </a:p>
          <a:p>
            <a:r>
              <a:rPr lang="en-US" dirty="0" smtClean="0"/>
              <a:t>In 1990 we hadn’t read any genomes </a:t>
            </a:r>
          </a:p>
          <a:p>
            <a:r>
              <a:rPr lang="en-US" dirty="0" smtClean="0"/>
              <a:t>In 2000, we had only completed the genome of a few species. 	</a:t>
            </a:r>
          </a:p>
          <a:p>
            <a:r>
              <a:rPr lang="en-US" dirty="0" smtClean="0"/>
              <a:t>Today, we can identify every letter in your genome or of any living species. </a:t>
            </a:r>
          </a:p>
          <a:p>
            <a:r>
              <a:rPr lang="en-US" dirty="0" smtClean="0"/>
              <a:t>The progress and rate of discovery of biotechnology is still increasing, while the cost of this work is continually decreasing.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Genome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completion of the HGP, the genomes of the cow, dog, horse, pig, and many other animals have been sequenced as well.</a:t>
            </a:r>
          </a:p>
          <a:p>
            <a:r>
              <a:rPr lang="en-US" dirty="0" smtClean="0"/>
              <a:t>So why would we want to know the </a:t>
            </a:r>
            <a:r>
              <a:rPr lang="en-US" i="1" dirty="0" smtClean="0"/>
              <a:t>entire</a:t>
            </a:r>
            <a:r>
              <a:rPr lang="en-US" dirty="0" smtClean="0"/>
              <a:t> genome of humans and other animals?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study DNA, scientists must first separate it from everything else that’s inside your cell</a:t>
            </a:r>
          </a:p>
          <a:p>
            <a:r>
              <a:rPr lang="en-US" dirty="0" smtClean="0"/>
              <a:t>For example, if a doctor needed to run a genetic test on you, they might take a blood sample.</a:t>
            </a:r>
          </a:p>
          <a:p>
            <a:r>
              <a:rPr lang="en-US" dirty="0" smtClean="0"/>
              <a:t>Each white blood cell contains </a:t>
            </a:r>
            <a:br>
              <a:rPr lang="en-US" dirty="0" smtClean="0"/>
            </a:br>
            <a:r>
              <a:rPr lang="en-US" dirty="0" smtClean="0"/>
              <a:t>your entire genome – </a:t>
            </a:r>
            <a:br>
              <a:rPr lang="en-US" dirty="0" smtClean="0"/>
            </a:br>
            <a:r>
              <a:rPr lang="en-US" dirty="0" smtClean="0"/>
              <a:t>all 3 billion base pairs! </a:t>
            </a:r>
          </a:p>
          <a:p>
            <a:pPr lvl="1"/>
            <a:r>
              <a:rPr lang="en-US" dirty="0" smtClean="0"/>
              <a:t>The red blood cell do not have </a:t>
            </a:r>
            <a:br>
              <a:rPr lang="en-US" dirty="0" smtClean="0"/>
            </a:br>
            <a:r>
              <a:rPr lang="en-US" dirty="0" smtClean="0"/>
              <a:t>a nucleus and therefore do not </a:t>
            </a:r>
            <a:br>
              <a:rPr lang="en-US" dirty="0" smtClean="0"/>
            </a:br>
            <a:r>
              <a:rPr lang="en-US" dirty="0" smtClean="0"/>
              <a:t>have DNA</a:t>
            </a:r>
            <a:endParaRPr lang="en-US" dirty="0"/>
          </a:p>
        </p:txBody>
      </p:sp>
      <p:pic>
        <p:nvPicPr>
          <p:cNvPr id="55298" name="Picture 2" descr="http://www.214bio.com/TOPICS/DNA/IMAGES/RBC_W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038600"/>
            <a:ext cx="2857500" cy="254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the Genome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its completion in 2003 (2 years ahead of schedule), over 1800 genes for human disease have been discovered</a:t>
            </a:r>
          </a:p>
          <a:p>
            <a:r>
              <a:rPr lang="en-US" dirty="0" smtClean="0"/>
              <a:t>Today, researchers can find the cause of a genetic disease in days.  Before the HGP, it took years</a:t>
            </a:r>
          </a:p>
          <a:p>
            <a:r>
              <a:rPr lang="en-US" dirty="0" smtClean="0"/>
              <a:t>Over 1000 proven tests now exist for genetic diseases as a direct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85420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dirty="0" smtClean="0"/>
              <a:t>According to the National Institute of Health, the Human Genome Project will make it likely that…</a:t>
            </a:r>
          </a:p>
          <a:p>
            <a:r>
              <a:rPr lang="en-US" dirty="0" smtClean="0"/>
              <a:t>The genetic factors for heart disease, diabetes, mental illnesses, and many other problems will be discovered in a few years</a:t>
            </a:r>
          </a:p>
          <a:p>
            <a:r>
              <a:rPr lang="en-US" dirty="0" smtClean="0"/>
              <a:t>The causes of all 50 types of cancer can be determined in detail, contributing to a cure</a:t>
            </a:r>
          </a:p>
          <a:p>
            <a:r>
              <a:rPr lang="en-US" dirty="0" smtClean="0"/>
              <a:t>Drugs may possibly become tailor made to suit our specific genetic needs, making the more effective </a:t>
            </a:r>
          </a:p>
          <a:p>
            <a:r>
              <a:rPr lang="en-US" dirty="0" smtClean="0"/>
              <a:t>Personalized and preemptive medical procedures may replaced reactive medicine practiced today</a:t>
            </a:r>
          </a:p>
          <a:p>
            <a:pPr lvl="1"/>
            <a:r>
              <a:rPr lang="en-US" dirty="0" smtClean="0"/>
              <a:t>I.e. we may be able to predict who will have a heart attack and who won’t </a:t>
            </a:r>
          </a:p>
          <a:p>
            <a:pPr lvl="6">
              <a:buNone/>
            </a:pPr>
            <a:r>
              <a:rPr lang="en-US" dirty="0" smtClean="0">
                <a:hlinkClick r:id="rId3"/>
              </a:rPr>
              <a:t>http://www.nih.gov/about/researchresultsforthepublic/HumanGenomeProject.pdf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Isolating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step is to </a:t>
            </a:r>
            <a:r>
              <a:rPr lang="en-US" u="sng" dirty="0" smtClean="0"/>
              <a:t>centrifuge</a:t>
            </a:r>
            <a:r>
              <a:rPr lang="en-US" dirty="0" smtClean="0"/>
              <a:t> your blood </a:t>
            </a:r>
          </a:p>
          <a:p>
            <a:pPr lvl="1"/>
            <a:r>
              <a:rPr lang="en-US" dirty="0" smtClean="0"/>
              <a:t>We’ll put a sample of your blood in a machine that spins it rapidly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rapid spinning will cause the denser, heavier portions to move to the </a:t>
            </a:r>
            <a:br>
              <a:rPr lang="en-US" dirty="0" smtClean="0"/>
            </a:br>
            <a:r>
              <a:rPr lang="en-US" dirty="0" smtClean="0"/>
              <a:t>bottom of a test tube.  </a:t>
            </a:r>
          </a:p>
          <a:p>
            <a:pPr lvl="1"/>
            <a:r>
              <a:rPr lang="en-US" dirty="0" smtClean="0"/>
              <a:t>The lighter components will move </a:t>
            </a:r>
            <a:br>
              <a:rPr lang="en-US" dirty="0" smtClean="0"/>
            </a:br>
            <a:r>
              <a:rPr lang="en-US" dirty="0" smtClean="0"/>
              <a:t>to the top. </a:t>
            </a:r>
            <a:endParaRPr lang="en-US" dirty="0"/>
          </a:p>
        </p:txBody>
      </p:sp>
      <p:pic>
        <p:nvPicPr>
          <p:cNvPr id="53250" name="Picture 2" descr="http://glossary.periodni.com/image/centrifug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292243"/>
            <a:ext cx="2257425" cy="2565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wisconsinidea.wisc.edu/images/babc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828800"/>
            <a:ext cx="2667000" cy="46321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Centrifuging as 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61722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the late 1800s and early 1900s, Dr. Stephen Babcock used his centrifuges to perform much of his work. </a:t>
            </a:r>
          </a:p>
          <a:p>
            <a:pPr lvl="1"/>
            <a:r>
              <a:rPr lang="en-US" dirty="0" smtClean="0"/>
              <a:t>His centrifuge is central in his most famous experiment – the butterfat test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His work led many other researchers to use this as a tool to explore cell biology.  </a:t>
            </a:r>
          </a:p>
          <a:p>
            <a:pPr lvl="1"/>
            <a:r>
              <a:rPr lang="en-US" dirty="0" smtClean="0"/>
              <a:t>We still use this as a primary tool today!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Centrifuging Your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7912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The fluid (</a:t>
            </a:r>
            <a:r>
              <a:rPr lang="en-US" u="sng" dirty="0" smtClean="0"/>
              <a:t>plasma</a:t>
            </a:r>
            <a:r>
              <a:rPr lang="en-US" dirty="0" smtClean="0"/>
              <a:t>) of the blood will rise to the top after being centrifuged</a:t>
            </a:r>
          </a:p>
          <a:p>
            <a:pPr lvl="1"/>
            <a:r>
              <a:rPr lang="en-US" dirty="0" smtClean="0"/>
              <a:t>The denser white blood cells will sink to the bottom</a:t>
            </a:r>
          </a:p>
          <a:p>
            <a:pPr lvl="1"/>
            <a:r>
              <a:rPr lang="en-US" dirty="0" smtClean="0"/>
              <a:t>Below the white blood cells will be the red blood cells</a:t>
            </a:r>
            <a:endParaRPr lang="en-US" dirty="0"/>
          </a:p>
        </p:txBody>
      </p:sp>
      <p:pic>
        <p:nvPicPr>
          <p:cNvPr id="2052" name="Picture 4" descr="Unfortunately we are unable to provide accessible alternative text for this. If you require assistance to access this image, or to obtain a text description, please contact npg@nature.com"/>
          <p:cNvPicPr>
            <a:picLocks noChangeAspect="1" noChangeArrowheads="1"/>
          </p:cNvPicPr>
          <p:nvPr/>
        </p:nvPicPr>
        <p:blipFill>
          <a:blip r:embed="rId3" cstate="print"/>
          <a:srcRect l="48000" r="7200" b="16129"/>
          <a:stretch>
            <a:fillRect/>
          </a:stretch>
        </p:blipFill>
        <p:spPr bwMode="auto">
          <a:xfrm>
            <a:off x="6477000" y="1600200"/>
            <a:ext cx="21336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Isolating and Lysing WBCs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2484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After centrifuging your blood, the white blood cells can be removed.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cells are then mixed in a solution that causes them to </a:t>
            </a:r>
            <a:r>
              <a:rPr lang="en-US" u="sng" dirty="0" smtClean="0"/>
              <a:t>lyse</a:t>
            </a:r>
            <a:r>
              <a:rPr lang="en-US" dirty="0" smtClean="0"/>
              <a:t>, or burst open</a:t>
            </a:r>
          </a:p>
          <a:p>
            <a:pPr lvl="1"/>
            <a:r>
              <a:rPr lang="en-US" i="1" dirty="0" smtClean="0"/>
              <a:t>Lysol</a:t>
            </a:r>
            <a:r>
              <a:rPr lang="en-US" dirty="0" smtClean="0"/>
              <a:t> works by bursting open bacterial cells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sample is then centrifuged again </a:t>
            </a:r>
          </a:p>
          <a:p>
            <a:pPr lvl="1"/>
            <a:r>
              <a:rPr lang="en-US" dirty="0" smtClean="0"/>
              <a:t>This separates the nuclei from the rest of the inside of the cell (ribosomes, mitochondria, etc.)</a:t>
            </a:r>
            <a:endParaRPr lang="en-US" dirty="0"/>
          </a:p>
        </p:txBody>
      </p:sp>
      <p:pic>
        <p:nvPicPr>
          <p:cNvPr id="29697" name="Picture 1" descr="C:\Users\Mr. Craig Kohn\AppData\Local\Microsoft\Windows\Temporary Internet Files\Low\Content.IE5\JI00I2R2\ch5f23[1].jpg"/>
          <p:cNvPicPr>
            <a:picLocks noChangeAspect="1" noChangeArrowheads="1"/>
          </p:cNvPicPr>
          <p:nvPr/>
        </p:nvPicPr>
        <p:blipFill>
          <a:blip r:embed="rId3" cstate="print"/>
          <a:srcRect l="8138" t="39286" r="77266" b="25510"/>
          <a:stretch>
            <a:fillRect/>
          </a:stretch>
        </p:blipFill>
        <p:spPr bwMode="auto">
          <a:xfrm>
            <a:off x="6629400" y="1828800"/>
            <a:ext cx="22860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Open the Nuclei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Next, we have to break open the nuclei to get to the DNA.</a:t>
            </a:r>
          </a:p>
          <a:p>
            <a:pPr lvl="1"/>
            <a:r>
              <a:rPr lang="en-US" dirty="0" smtClean="0"/>
              <a:t>The nuclei can be broken open by a mild detergent (like soap)</a:t>
            </a:r>
          </a:p>
          <a:p>
            <a:pPr lvl="1"/>
            <a:r>
              <a:rPr lang="en-US" dirty="0" smtClean="0"/>
              <a:t>The remaining fats and proteins can be destroyed by special enzymes that kill them but leave your DNA alone.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4008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After the ‘cleaning’ process is done, alcohol is added</a:t>
            </a:r>
          </a:p>
          <a:p>
            <a:pPr lvl="1"/>
            <a:r>
              <a:rPr lang="en-US" dirty="0" smtClean="0"/>
              <a:t>DNA is not soluble in alcohol, and so it clumps and rises to the top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 now have pure DNA to study with a method so simple, we can do it right here at school. </a:t>
            </a:r>
          </a:p>
          <a:p>
            <a:pPr lvl="1"/>
            <a:r>
              <a:rPr lang="en-US" dirty="0" smtClean="0"/>
              <a:t>In modern labs, commercial machines do this automatically to speed up the process. </a:t>
            </a:r>
          </a:p>
        </p:txBody>
      </p:sp>
      <p:pic>
        <p:nvPicPr>
          <p:cNvPr id="33796" name="Picture 4" descr="http://biology.clc.uc.edu/fankhauser/Labs/Genetics/DNA_Isolation/dna_isolation_jpg/20_DNA_clump_P1082649.JPG"/>
          <p:cNvPicPr>
            <a:picLocks noChangeAspect="1" noChangeArrowheads="1"/>
          </p:cNvPicPr>
          <p:nvPr/>
        </p:nvPicPr>
        <p:blipFill>
          <a:blip r:embed="rId3" cstate="print"/>
          <a:srcRect l="33378" t="1406" r="34320" b="7206"/>
          <a:stretch>
            <a:fillRect/>
          </a:stretch>
        </p:blipFill>
        <p:spPr bwMode="auto">
          <a:xfrm>
            <a:off x="6629400" y="1676400"/>
            <a:ext cx="22860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643</TotalTime>
  <Words>1302</Words>
  <Application>Microsoft Office PowerPoint</Application>
  <PresentationFormat>On-screen Show (4:3)</PresentationFormat>
  <Paragraphs>176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Genomics – Reading What we Can’t See</vt:lpstr>
      <vt:lpstr>Reading DNA</vt:lpstr>
      <vt:lpstr>Studying DNA</vt:lpstr>
      <vt:lpstr>Isolating DNA</vt:lpstr>
      <vt:lpstr>Centrifuging as a Science</vt:lpstr>
      <vt:lpstr>Centrifuging Your Blood</vt:lpstr>
      <vt:lpstr>Isolating and Lysing WBCs</vt:lpstr>
      <vt:lpstr>Breaking Open the Nuclei</vt:lpstr>
      <vt:lpstr>Final Steps</vt:lpstr>
      <vt:lpstr>Review of Steps</vt:lpstr>
      <vt:lpstr>Reading DNA</vt:lpstr>
      <vt:lpstr>Sanger Method </vt:lpstr>
      <vt:lpstr>Sanger Method</vt:lpstr>
      <vt:lpstr>Step 1: Cutting</vt:lpstr>
      <vt:lpstr>2. Copying</vt:lpstr>
      <vt:lpstr>3. Denaturing</vt:lpstr>
      <vt:lpstr>4. Addition of Primers</vt:lpstr>
      <vt:lpstr>5. Addition of Polymerase and ddNTPs</vt:lpstr>
      <vt:lpstr>ddNTPs</vt:lpstr>
      <vt:lpstr>ddNTPs (cont)</vt:lpstr>
      <vt:lpstr>6. Gel Electrophoresis </vt:lpstr>
      <vt:lpstr>6. Gel Electrophoresis (cont)</vt:lpstr>
      <vt:lpstr>7. Reading the Sequence</vt:lpstr>
      <vt:lpstr>8. Analyzing the DNA</vt:lpstr>
      <vt:lpstr>Introns vs. Exons</vt:lpstr>
      <vt:lpstr>The Human Genome Project</vt:lpstr>
      <vt:lpstr>The Human Genome Project </vt:lpstr>
      <vt:lpstr>Things to consider…</vt:lpstr>
      <vt:lpstr>Other Genome Projects</vt:lpstr>
      <vt:lpstr>Benefits of the Genome Project</vt:lpstr>
      <vt:lpstr>Benefits to Come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Genomics – Reading What we Can’t See</dc:title>
  <dc:creator>Mr. Craig Kohn</dc:creator>
  <cp:lastModifiedBy>Kohn Craig</cp:lastModifiedBy>
  <cp:revision>52</cp:revision>
  <dcterms:created xsi:type="dcterms:W3CDTF">2010-04-25T00:03:20Z</dcterms:created>
  <dcterms:modified xsi:type="dcterms:W3CDTF">2014-04-01T12:36:14Z</dcterms:modified>
</cp:coreProperties>
</file>