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0" r:id="rId7"/>
    <p:sldId id="261" r:id="rId8"/>
    <p:sldId id="265" r:id="rId9"/>
    <p:sldId id="262" r:id="rId10"/>
    <p:sldId id="264" r:id="rId11"/>
    <p:sldId id="274" r:id="rId12"/>
    <p:sldId id="266" r:id="rId13"/>
    <p:sldId id="268" r:id="rId14"/>
    <p:sldId id="271" r:id="rId15"/>
    <p:sldId id="272" r:id="rId16"/>
    <p:sldId id="273" r:id="rId17"/>
    <p:sldId id="269" r:id="rId18"/>
    <p:sldId id="270"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67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A55FAA0-90E7-4570-AB6C-D0FC90EAA317}" type="datetimeFigureOut">
              <a:rPr lang="en-US" smtClean="0"/>
              <a:pPr/>
              <a:t>1/25/2013</a:t>
            </a:fld>
            <a:endParaRPr lang="en-US"/>
          </a:p>
        </p:txBody>
      </p:sp>
      <p:sp>
        <p:nvSpPr>
          <p:cNvPr id="16" name="Slide Number Placeholder 15"/>
          <p:cNvSpPr>
            <a:spLocks noGrp="1"/>
          </p:cNvSpPr>
          <p:nvPr>
            <p:ph type="sldNum" sz="quarter" idx="11"/>
          </p:nvPr>
        </p:nvSpPr>
        <p:spPr/>
        <p:txBody>
          <a:bodyPr/>
          <a:lstStyle/>
          <a:p>
            <a:fld id="{4A48BA70-D733-4ED3-8959-2C5053561F1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55FAA0-90E7-4570-AB6C-D0FC90EAA317}"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8BA70-D733-4ED3-8959-2C5053561F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55FAA0-90E7-4570-AB6C-D0FC90EAA317}"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8BA70-D733-4ED3-8959-2C5053561F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A55FAA0-90E7-4570-AB6C-D0FC90EAA317}" type="datetimeFigureOut">
              <a:rPr lang="en-US" smtClean="0"/>
              <a:pPr/>
              <a:t>1/25/2013</a:t>
            </a:fld>
            <a:endParaRPr lang="en-US"/>
          </a:p>
        </p:txBody>
      </p:sp>
      <p:sp>
        <p:nvSpPr>
          <p:cNvPr id="15" name="Slide Number Placeholder 14"/>
          <p:cNvSpPr>
            <a:spLocks noGrp="1"/>
          </p:cNvSpPr>
          <p:nvPr>
            <p:ph type="sldNum" sz="quarter" idx="15"/>
          </p:nvPr>
        </p:nvSpPr>
        <p:spPr/>
        <p:txBody>
          <a:bodyPr/>
          <a:lstStyle>
            <a:lvl1pPr algn="ctr">
              <a:defRPr/>
            </a:lvl1pPr>
          </a:lstStyle>
          <a:p>
            <a:fld id="{4A48BA70-D733-4ED3-8959-2C5053561F1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55FAA0-90E7-4570-AB6C-D0FC90EAA317}"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48BA70-D733-4ED3-8959-2C5053561F12}"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55FAA0-90E7-4570-AB6C-D0FC90EAA317}" type="datetimeFigureOut">
              <a:rPr lang="en-US" smtClean="0"/>
              <a:pPr/>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48BA70-D733-4ED3-8959-2C5053561F1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A48BA70-D733-4ED3-8959-2C5053561F1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A55FAA0-90E7-4570-AB6C-D0FC90EAA317}" type="datetimeFigureOut">
              <a:rPr lang="en-US" smtClean="0"/>
              <a:pPr/>
              <a:t>1/25/2013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55FAA0-90E7-4570-AB6C-D0FC90EAA317}" type="datetimeFigureOut">
              <a:rPr lang="en-US" smtClean="0"/>
              <a:pPr/>
              <a:t>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48BA70-D733-4ED3-8959-2C5053561F1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5FAA0-90E7-4570-AB6C-D0FC90EAA317}" type="datetimeFigureOut">
              <a:rPr lang="en-US" smtClean="0"/>
              <a:pPr/>
              <a:t>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48BA70-D733-4ED3-8959-2C5053561F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A55FAA0-90E7-4570-AB6C-D0FC90EAA317}" type="datetimeFigureOut">
              <a:rPr lang="en-US" smtClean="0"/>
              <a:pPr/>
              <a:t>1/25/2013</a:t>
            </a:fld>
            <a:endParaRPr lang="en-US"/>
          </a:p>
        </p:txBody>
      </p:sp>
      <p:sp>
        <p:nvSpPr>
          <p:cNvPr id="9" name="Slide Number Placeholder 8"/>
          <p:cNvSpPr>
            <a:spLocks noGrp="1"/>
          </p:cNvSpPr>
          <p:nvPr>
            <p:ph type="sldNum" sz="quarter" idx="15"/>
          </p:nvPr>
        </p:nvSpPr>
        <p:spPr/>
        <p:txBody>
          <a:bodyPr/>
          <a:lstStyle/>
          <a:p>
            <a:fld id="{4A48BA70-D733-4ED3-8959-2C5053561F1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A55FAA0-90E7-4570-AB6C-D0FC90EAA317}" type="datetimeFigureOut">
              <a:rPr lang="en-US" smtClean="0"/>
              <a:pPr/>
              <a:t>1/25/2013</a:t>
            </a:fld>
            <a:endParaRPr lang="en-US"/>
          </a:p>
        </p:txBody>
      </p:sp>
      <p:sp>
        <p:nvSpPr>
          <p:cNvPr id="9" name="Slide Number Placeholder 8"/>
          <p:cNvSpPr>
            <a:spLocks noGrp="1"/>
          </p:cNvSpPr>
          <p:nvPr>
            <p:ph type="sldNum" sz="quarter" idx="11"/>
          </p:nvPr>
        </p:nvSpPr>
        <p:spPr/>
        <p:txBody>
          <a:bodyPr/>
          <a:lstStyle/>
          <a:p>
            <a:fld id="{4A48BA70-D733-4ED3-8959-2C5053561F1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A55FAA0-90E7-4570-AB6C-D0FC90EAA317}" type="datetimeFigureOut">
              <a:rPr lang="en-US" smtClean="0"/>
              <a:pPr/>
              <a:t>1/25/2013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A48BA70-D733-4ED3-8959-2C5053561F1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 Kohn, WHS</a:t>
            </a:r>
          </a:p>
          <a:p>
            <a:r>
              <a:rPr lang="en-US" i="1" dirty="0" smtClean="0"/>
              <a:t>Based on the book by the same name by Stephen Covey</a:t>
            </a:r>
            <a:endParaRPr lang="en-US" i="1" dirty="0"/>
          </a:p>
        </p:txBody>
      </p:sp>
      <p:sp>
        <p:nvSpPr>
          <p:cNvPr id="2" name="Title 1"/>
          <p:cNvSpPr>
            <a:spLocks noGrp="1"/>
          </p:cNvSpPr>
          <p:nvPr>
            <p:ph type="ctrTitle"/>
          </p:nvPr>
        </p:nvSpPr>
        <p:spPr/>
        <p:txBody>
          <a:bodyPr>
            <a:normAutofit fontScale="90000"/>
          </a:bodyPr>
          <a:lstStyle/>
          <a:p>
            <a:r>
              <a:rPr lang="en-US" dirty="0" smtClean="0"/>
              <a:t>The 7 Habits of Highly Effective People</a:t>
            </a:r>
            <a:br>
              <a:rPr lang="en-US" dirty="0" smtClean="0"/>
            </a:br>
            <a:r>
              <a:rPr lang="en-US" dirty="0" smtClean="0"/>
              <a:t>Habit 1: Be Proactive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48889" t="48000" r="23333" b="17333"/>
          <a:stretch>
            <a:fillRect/>
          </a:stretch>
        </p:blipFill>
        <p:spPr bwMode="auto">
          <a:xfrm>
            <a:off x="762000" y="457200"/>
            <a:ext cx="7424615" cy="5791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cstate="print"/>
          <a:srcRect l="20833" t="46666" r="52083" b="16667"/>
          <a:stretch>
            <a:fillRect/>
          </a:stretch>
        </p:blipFill>
        <p:spPr bwMode="auto">
          <a:xfrm>
            <a:off x="304800" y="457200"/>
            <a:ext cx="4495800" cy="3804138"/>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48889" t="48000" r="23333" b="17333"/>
          <a:stretch>
            <a:fillRect/>
          </a:stretch>
        </p:blipFill>
        <p:spPr bwMode="auto">
          <a:xfrm>
            <a:off x="3657600" y="2590800"/>
            <a:ext cx="4979962" cy="388437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 your whiteboards, write down 5 reactive phrases</a:t>
            </a:r>
          </a:p>
          <a:p>
            <a:r>
              <a:rPr lang="en-US" dirty="0" smtClean="0"/>
              <a:t>Below each reactive phrase, re-write it to become proactive</a:t>
            </a:r>
          </a:p>
          <a:p>
            <a:r>
              <a:rPr lang="en-US" dirty="0" smtClean="0"/>
              <a:t>For example, you could write “I can’t function early in the morning”  as your reactive phrase</a:t>
            </a:r>
          </a:p>
          <a:p>
            <a:r>
              <a:rPr lang="en-US" dirty="0" smtClean="0"/>
              <a:t>To make it proactive, you would re-write it to become “I will function early in the morning if I do the following”</a:t>
            </a:r>
          </a:p>
          <a:p>
            <a:endParaRPr lang="en-US" dirty="0" smtClean="0"/>
          </a:p>
          <a:p>
            <a:endParaRPr lang="en-US" dirty="0"/>
          </a:p>
        </p:txBody>
      </p:sp>
      <p:sp>
        <p:nvSpPr>
          <p:cNvPr id="3" name="Title 2"/>
          <p:cNvSpPr>
            <a:spLocks noGrp="1"/>
          </p:cNvSpPr>
          <p:nvPr>
            <p:ph type="title"/>
          </p:nvPr>
        </p:nvSpPr>
        <p:spPr/>
        <p:txBody>
          <a:bodyPr/>
          <a:lstStyle/>
          <a:p>
            <a:r>
              <a:rPr lang="en-US" dirty="0" smtClean="0"/>
              <a:t>Activity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life, all things that affect us can be put into one of three categories</a:t>
            </a:r>
          </a:p>
          <a:p>
            <a:r>
              <a:rPr lang="en-US" dirty="0" smtClean="0"/>
              <a:t>1. No control </a:t>
            </a:r>
          </a:p>
          <a:p>
            <a:pPr lvl="1"/>
            <a:r>
              <a:rPr lang="en-US" dirty="0" smtClean="0"/>
              <a:t>E.g. we can’t control the weather, or the sun rising or setting, or nuclear war</a:t>
            </a:r>
          </a:p>
          <a:p>
            <a:r>
              <a:rPr lang="en-US" dirty="0" smtClean="0"/>
              <a:t>2. Indirect control </a:t>
            </a:r>
          </a:p>
          <a:p>
            <a:pPr lvl="1"/>
            <a:r>
              <a:rPr lang="en-US" dirty="0" smtClean="0"/>
              <a:t>E.g. we can’t completely control other people’s emotions, but we can help to influence them</a:t>
            </a:r>
          </a:p>
          <a:p>
            <a:r>
              <a:rPr lang="en-US" dirty="0" smtClean="0"/>
              <a:t>3. Direct Control</a:t>
            </a:r>
          </a:p>
          <a:p>
            <a:pPr lvl="1"/>
            <a:r>
              <a:rPr lang="en-US" dirty="0" smtClean="0"/>
              <a:t>E.g. we can choose our response to every situation </a:t>
            </a:r>
            <a:endParaRPr lang="en-US" dirty="0"/>
          </a:p>
        </p:txBody>
      </p:sp>
      <p:sp>
        <p:nvSpPr>
          <p:cNvPr id="3" name="Title 2"/>
          <p:cNvSpPr>
            <a:spLocks noGrp="1"/>
          </p:cNvSpPr>
          <p:nvPr>
            <p:ph type="title"/>
          </p:nvPr>
        </p:nvSpPr>
        <p:spPr/>
        <p:txBody>
          <a:bodyPr/>
          <a:lstStyle/>
          <a:p>
            <a:r>
              <a:rPr lang="en-US" dirty="0" smtClean="0"/>
              <a:t>Categorizing</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Direct Control Problems are solved by working on our own habits.  </a:t>
            </a:r>
          </a:p>
          <a:p>
            <a:pPr lvl="1"/>
            <a:r>
              <a:rPr lang="en-US" dirty="0" smtClean="0"/>
              <a:t>These are private victories accomplished by personal reflection and personal growth.</a:t>
            </a:r>
          </a:p>
          <a:p>
            <a:r>
              <a:rPr lang="en-US" dirty="0" smtClean="0"/>
              <a:t>Indirect Control Problems are solved by changing the way we influence other people.</a:t>
            </a:r>
          </a:p>
          <a:p>
            <a:pPr lvl="1"/>
            <a:r>
              <a:rPr lang="en-US" dirty="0" smtClean="0"/>
              <a:t>These are public victories, or what we typically think of as leadership (although leadership encompasses much more)</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Resolving Problems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Control problems cannot be changed by ourselves.</a:t>
            </a:r>
          </a:p>
          <a:p>
            <a:r>
              <a:rPr lang="en-US" dirty="0" smtClean="0"/>
              <a:t>For these, we must learn to accept that there are some things that we cannot change.  </a:t>
            </a:r>
          </a:p>
          <a:p>
            <a:r>
              <a:rPr lang="en-US" dirty="0" smtClean="0"/>
              <a:t>We must learn to peacefully accept this as a reality of life even if these realities are at times unpleasant. </a:t>
            </a:r>
          </a:p>
          <a:p>
            <a:pPr lvl="1"/>
            <a:r>
              <a:rPr lang="en-US" i="1" dirty="0" smtClean="0"/>
              <a:t>Give me the courage to change the things which can and ought to be changed, the serenity to accept the things that cannot be changed, and the wisdom to know the difference. </a:t>
            </a:r>
            <a:endParaRPr lang="en-US" i="1" dirty="0"/>
          </a:p>
        </p:txBody>
      </p:sp>
      <p:sp>
        <p:nvSpPr>
          <p:cNvPr id="3" name="Title 2"/>
          <p:cNvSpPr>
            <a:spLocks noGrp="1"/>
          </p:cNvSpPr>
          <p:nvPr>
            <p:ph type="title"/>
          </p:nvPr>
        </p:nvSpPr>
        <p:spPr/>
        <p:txBody>
          <a:bodyPr/>
          <a:lstStyle/>
          <a:p>
            <a:r>
              <a:rPr lang="en-US" dirty="0" smtClean="0"/>
              <a:t>Resolving Problems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Regardless of if a problem is direct, indirect, or no control, we have the first step of every solution available to us now.</a:t>
            </a:r>
          </a:p>
          <a:p>
            <a:r>
              <a:rPr lang="en-US" dirty="0" smtClean="0"/>
              <a:t>Changing our habits, our methods of influence, and the way we see and perceive our problems are all within our capabilities.</a:t>
            </a:r>
            <a:br>
              <a:rPr lang="en-US" dirty="0" smtClean="0"/>
            </a:br>
            <a:endParaRPr lang="en-US" dirty="0" smtClean="0"/>
          </a:p>
          <a:p>
            <a:r>
              <a:rPr lang="en-US" dirty="0" smtClean="0"/>
              <a:t>We cannot always choose our circumstances, but we can always choose our response to any circumstance no matter what it is. </a:t>
            </a:r>
            <a:endParaRPr lang="en-US" dirty="0"/>
          </a:p>
        </p:txBody>
      </p:sp>
      <p:sp>
        <p:nvSpPr>
          <p:cNvPr id="3" name="Title 2"/>
          <p:cNvSpPr>
            <a:spLocks noGrp="1"/>
          </p:cNvSpPr>
          <p:nvPr>
            <p:ph type="title"/>
          </p:nvPr>
        </p:nvSpPr>
        <p:spPr/>
        <p:txBody>
          <a:bodyPr/>
          <a:lstStyle/>
          <a:p>
            <a:r>
              <a:rPr lang="en-US" dirty="0" smtClean="0"/>
              <a:t>Resolving Problems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the out circle represents all the things that affect our lives, the inner circle represents the things that affect our lives that we can affect or control </a:t>
            </a:r>
          </a:p>
          <a:p>
            <a:r>
              <a:rPr lang="en-US" dirty="0" smtClean="0"/>
              <a:t>Our goal should be to make our inner circle as large as possible. </a:t>
            </a:r>
          </a:p>
          <a:p>
            <a:endParaRPr lang="en-US" dirty="0" smtClean="0"/>
          </a:p>
          <a:p>
            <a:endParaRPr lang="en-US" dirty="0"/>
          </a:p>
        </p:txBody>
      </p:sp>
      <p:sp>
        <p:nvSpPr>
          <p:cNvPr id="3" name="Title 2"/>
          <p:cNvSpPr>
            <a:spLocks noGrp="1"/>
          </p:cNvSpPr>
          <p:nvPr>
            <p:ph type="title"/>
          </p:nvPr>
        </p:nvSpPr>
        <p:spPr/>
        <p:txBody>
          <a:bodyPr/>
          <a:lstStyle/>
          <a:p>
            <a:r>
              <a:rPr lang="en-US" dirty="0" smtClean="0"/>
              <a:t>Circles of Concern</a:t>
            </a:r>
            <a:endParaRPr lang="en-US" dirty="0"/>
          </a:p>
        </p:txBody>
      </p:sp>
      <p:grpSp>
        <p:nvGrpSpPr>
          <p:cNvPr id="7" name="Group 6"/>
          <p:cNvGrpSpPr/>
          <p:nvPr/>
        </p:nvGrpSpPr>
        <p:grpSpPr>
          <a:xfrm>
            <a:off x="2819400" y="3200400"/>
            <a:ext cx="3352800" cy="3352800"/>
            <a:chOff x="2819400" y="3200400"/>
            <a:chExt cx="3352800" cy="3352800"/>
          </a:xfrm>
        </p:grpSpPr>
        <p:sp>
          <p:nvSpPr>
            <p:cNvPr id="4" name="Oval 3"/>
            <p:cNvSpPr/>
            <p:nvPr/>
          </p:nvSpPr>
          <p:spPr>
            <a:xfrm>
              <a:off x="2819400" y="3200400"/>
              <a:ext cx="3352800" cy="3352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Circle of Concern</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5" name="Oval 4"/>
            <p:cNvSpPr/>
            <p:nvPr/>
          </p:nvSpPr>
          <p:spPr>
            <a:xfrm>
              <a:off x="3352800" y="3733800"/>
              <a:ext cx="2286000" cy="2286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Circle of Control</a:t>
              </a:r>
              <a:endParaRPr lang="en-US" dirty="0"/>
            </a:p>
          </p:txBody>
        </p:sp>
        <p:sp>
          <p:nvSpPr>
            <p:cNvPr id="6" name="Quad Arrow 5"/>
            <p:cNvSpPr/>
            <p:nvPr/>
          </p:nvSpPr>
          <p:spPr>
            <a:xfrm>
              <a:off x="3429000" y="3810000"/>
              <a:ext cx="2133600" cy="2133600"/>
            </a:xfrm>
            <a:prstGeom prst="quad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People who are reactive actively try to shrink their inner circle; they look for reasons why they don’t have control:</a:t>
            </a:r>
          </a:p>
          <a:p>
            <a:pPr lvl="1"/>
            <a:r>
              <a:rPr lang="en-US" i="1" dirty="0" smtClean="0"/>
              <a:t>He just hates me and there is nothing I can do</a:t>
            </a:r>
          </a:p>
          <a:p>
            <a:pPr lvl="1"/>
            <a:r>
              <a:rPr lang="en-US" i="1" dirty="0" smtClean="0"/>
              <a:t>Of course she got the scholarship; she’s </a:t>
            </a:r>
            <a:r>
              <a:rPr lang="en-US" i="1" u="sng" dirty="0" smtClean="0"/>
              <a:t>		</a:t>
            </a:r>
          </a:p>
          <a:p>
            <a:pPr lvl="1"/>
            <a:r>
              <a:rPr lang="en-US" i="1" dirty="0" smtClean="0"/>
              <a:t>Society just treats men and women differently</a:t>
            </a:r>
          </a:p>
          <a:p>
            <a:pPr lvl="1"/>
            <a:r>
              <a:rPr lang="en-US" i="1" dirty="0" smtClean="0"/>
              <a:t>No one would ever take me seriously anyway </a:t>
            </a:r>
          </a:p>
          <a:p>
            <a:pPr lvl="1"/>
            <a:r>
              <a:rPr lang="en-US" i="1" dirty="0" smtClean="0"/>
              <a:t>Life would be easy for me if I were rich too…</a:t>
            </a:r>
          </a:p>
          <a:p>
            <a:pPr lvl="1"/>
            <a:r>
              <a:rPr lang="en-US" i="1" dirty="0" smtClean="0"/>
              <a:t>It must be nice to have a family with connections</a:t>
            </a:r>
          </a:p>
          <a:p>
            <a:pPr lvl="1"/>
            <a:r>
              <a:rPr lang="en-US" i="1" dirty="0" smtClean="0"/>
              <a:t>How am I ever supposed to compete when I have to work twice as hard to accomplish the same thing? </a:t>
            </a:r>
          </a:p>
          <a:p>
            <a:pPr lvl="1"/>
            <a:endParaRPr lang="en-US" dirty="0"/>
          </a:p>
        </p:txBody>
      </p:sp>
      <p:sp>
        <p:nvSpPr>
          <p:cNvPr id="3" name="Title 2"/>
          <p:cNvSpPr>
            <a:spLocks noGrp="1"/>
          </p:cNvSpPr>
          <p:nvPr>
            <p:ph type="title"/>
          </p:nvPr>
        </p:nvSpPr>
        <p:spPr/>
        <p:txBody>
          <a:bodyPr/>
          <a:lstStyle/>
          <a:p>
            <a:r>
              <a:rPr lang="en-US" dirty="0" smtClean="0"/>
              <a:t>Reactive personalities</a:t>
            </a:r>
            <a:endParaRPr lang="en-US" dirty="0"/>
          </a:p>
        </p:txBody>
      </p:sp>
      <p:pic>
        <p:nvPicPr>
          <p:cNvPr id="3074" name="Picture 2"/>
          <p:cNvPicPr>
            <a:picLocks noChangeAspect="1" noChangeArrowheads="1"/>
          </p:cNvPicPr>
          <p:nvPr/>
        </p:nvPicPr>
        <p:blipFill>
          <a:blip r:embed="rId2" cstate="print"/>
          <a:srcRect l="33333" t="47111" r="33334" b="4000"/>
          <a:stretch>
            <a:fillRect/>
          </a:stretch>
        </p:blipFill>
        <p:spPr bwMode="auto">
          <a:xfrm>
            <a:off x="7391400" y="2438400"/>
            <a:ext cx="1371600"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For 30 days, try this…expand your circle of influence</a:t>
            </a:r>
          </a:p>
          <a:p>
            <a:r>
              <a:rPr lang="en-US" dirty="0" smtClean="0"/>
              <a:t>Try and catch yourself using reactive language and change it into proactive language</a:t>
            </a:r>
          </a:p>
          <a:p>
            <a:r>
              <a:rPr lang="en-US" dirty="0" smtClean="0"/>
              <a:t>Turn “I can’t” into “I can if…”</a:t>
            </a:r>
          </a:p>
          <a:p>
            <a:r>
              <a:rPr lang="en-US" dirty="0" smtClean="0"/>
              <a:t>Be a model of what you want be yourself, not a critic of what you dislike about someone else</a:t>
            </a:r>
          </a:p>
          <a:p>
            <a:r>
              <a:rPr lang="en-US" dirty="0" smtClean="0"/>
              <a:t>Be the solution that you seek.</a:t>
            </a:r>
          </a:p>
          <a:p>
            <a:r>
              <a:rPr lang="en-US" dirty="0" smtClean="0"/>
              <a:t>Make small commitments and keep them.</a:t>
            </a:r>
          </a:p>
          <a:p>
            <a:r>
              <a:rPr lang="en-US" dirty="0" smtClean="0"/>
              <a:t>Look at the weaknesses of others (and yourself) with compassion, not accusation or anger.</a:t>
            </a:r>
          </a:p>
          <a:p>
            <a:r>
              <a:rPr lang="en-US" dirty="0" smtClean="0"/>
              <a:t>Stop thinking “the problem is out there”.  The problem is that kind of thinking.</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t>The 30 Day Test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Imagine you are assigned to a group; it seems like you are the only one in the group that’s willing work to get a good grade.  </a:t>
            </a:r>
          </a:p>
          <a:p>
            <a:r>
              <a:rPr lang="en-US" dirty="0" smtClean="0"/>
              <a:t>Everyone else seems content to get by on, at best, the bare minimum. </a:t>
            </a:r>
          </a:p>
          <a:p>
            <a:r>
              <a:rPr lang="en-US" dirty="0" smtClean="0"/>
              <a:t>It seems like they’re going to bring down your grade.</a:t>
            </a:r>
          </a:p>
          <a:p>
            <a:r>
              <a:rPr lang="en-US" dirty="0" smtClean="0"/>
              <a:t>What do you do?</a:t>
            </a:r>
          </a:p>
          <a:p>
            <a:endParaRPr lang="en-US" dirty="0" smtClean="0"/>
          </a:p>
          <a:p>
            <a:r>
              <a:rPr lang="en-US" dirty="0" smtClean="0"/>
              <a:t>Think, Pair, Share</a:t>
            </a:r>
            <a:endParaRPr lang="en-US" dirty="0"/>
          </a:p>
        </p:txBody>
      </p:sp>
      <p:sp>
        <p:nvSpPr>
          <p:cNvPr id="3" name="Title 2"/>
          <p:cNvSpPr>
            <a:spLocks noGrp="1"/>
          </p:cNvSpPr>
          <p:nvPr>
            <p:ph type="title"/>
          </p:nvPr>
        </p:nvSpPr>
        <p:spPr/>
        <p:txBody>
          <a:bodyPr/>
          <a:lstStyle/>
          <a:p>
            <a:r>
              <a:rPr lang="en-US" dirty="0" smtClean="0"/>
              <a:t>Hypothetical</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Tomorrow, try the 24 hour test…</a:t>
            </a:r>
          </a:p>
          <a:p>
            <a:r>
              <a:rPr lang="en-US" dirty="0" smtClean="0"/>
              <a:t>At this time tomorrow…</a:t>
            </a:r>
          </a:p>
          <a:p>
            <a:pPr lvl="1"/>
            <a:r>
              <a:rPr lang="en-US" dirty="0" smtClean="0"/>
              <a:t>Repeat 5 things that you have heard others say that are reactive</a:t>
            </a:r>
          </a:p>
          <a:p>
            <a:pPr lvl="1"/>
            <a:r>
              <a:rPr lang="en-US" dirty="0" smtClean="0"/>
              <a:t>Repeat 5 things that you have heard others say that are proactive</a:t>
            </a:r>
          </a:p>
          <a:p>
            <a:pPr lvl="1"/>
            <a:r>
              <a:rPr lang="en-US" dirty="0" smtClean="0"/>
              <a:t>In which case was it easier to get to 5?</a:t>
            </a:r>
          </a:p>
          <a:p>
            <a:pPr lvl="1"/>
            <a:r>
              <a:rPr lang="en-US" dirty="0" smtClean="0"/>
              <a:t>How did each make you feel once you were aware of it?</a:t>
            </a:r>
          </a:p>
          <a:p>
            <a:pPr lvl="1"/>
            <a:r>
              <a:rPr lang="en-US" dirty="0" smtClean="0"/>
              <a:t>Which did you catch yourself using more?</a:t>
            </a:r>
          </a:p>
          <a:p>
            <a:pPr lvl="1"/>
            <a:r>
              <a:rPr lang="en-US" dirty="0" smtClean="0"/>
              <a:t>We all revert to reactive language at times…it takes effort and conscious awareness to become proactive regularly.</a:t>
            </a:r>
          </a:p>
          <a:p>
            <a:r>
              <a:rPr lang="en-US" dirty="0" smtClean="0"/>
              <a:t>Always remember – we are designed to be proactive.</a:t>
            </a:r>
          </a:p>
          <a:p>
            <a:pPr>
              <a:buNone/>
            </a:pPr>
            <a:endParaRPr lang="en-US" dirty="0"/>
          </a:p>
        </p:txBody>
      </p:sp>
      <p:sp>
        <p:nvSpPr>
          <p:cNvPr id="3" name="Title 2"/>
          <p:cNvSpPr>
            <a:spLocks noGrp="1"/>
          </p:cNvSpPr>
          <p:nvPr>
            <p:ph type="title"/>
          </p:nvPr>
        </p:nvSpPr>
        <p:spPr/>
        <p:txBody>
          <a:bodyPr/>
          <a:lstStyle/>
          <a:p>
            <a:r>
              <a:rPr lang="en-US" dirty="0" smtClean="0"/>
              <a:t>If that’s too much…</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Frankl was raised to believe that whatever happens in your childhood ultimately shapes your character and personality.</a:t>
            </a:r>
          </a:p>
          <a:p>
            <a:pPr lvl="1"/>
            <a:r>
              <a:rPr lang="en-US" dirty="0" smtClean="0"/>
              <a:t>I.e. you can’t escape your childhood…it makes you who you are</a:t>
            </a:r>
          </a:p>
          <a:p>
            <a:pPr lvl="1"/>
            <a:r>
              <a:rPr lang="en-US" dirty="0" smtClean="0"/>
              <a:t>Your limitations are pre-determined and there is nothing you can do.</a:t>
            </a:r>
          </a:p>
          <a:p>
            <a:r>
              <a:rPr lang="en-US" dirty="0" smtClean="0"/>
              <a:t>His outlook on life changed rapidly when he was imprisoned in a concentration camp during WWII by the Nazis. </a:t>
            </a:r>
          </a:p>
        </p:txBody>
      </p:sp>
      <p:sp>
        <p:nvSpPr>
          <p:cNvPr id="2" name="Title 1"/>
          <p:cNvSpPr>
            <a:spLocks noGrp="1"/>
          </p:cNvSpPr>
          <p:nvPr>
            <p:ph type="title"/>
          </p:nvPr>
        </p:nvSpPr>
        <p:spPr/>
        <p:txBody>
          <a:bodyPr>
            <a:normAutofit/>
          </a:bodyPr>
          <a:lstStyle/>
          <a:p>
            <a:r>
              <a:rPr lang="en-US" dirty="0" smtClean="0"/>
              <a:t>Victor Frankl</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Except for his sister, his entire family perished at the hands of the Nazis</a:t>
            </a:r>
          </a:p>
          <a:p>
            <a:r>
              <a:rPr lang="en-US" dirty="0" smtClean="0"/>
              <a:t>Frankl himself was tortured and enslaved. </a:t>
            </a:r>
          </a:p>
          <a:p>
            <a:r>
              <a:rPr lang="en-US" i="1" dirty="0" smtClean="0"/>
              <a:t>“One day, naked and alone in a small room, he began to become aware of what he later called ‘the last of human freedoms’ – the freedom his Nazi captors could not take away.”</a:t>
            </a:r>
          </a:p>
          <a:p>
            <a:r>
              <a:rPr lang="en-US" dirty="0" smtClean="0"/>
              <a:t>They could control his entire environment, but </a:t>
            </a:r>
            <a:r>
              <a:rPr lang="en-US" i="1" dirty="0" smtClean="0"/>
              <a:t>he</a:t>
            </a:r>
            <a:r>
              <a:rPr lang="en-US" dirty="0" smtClean="0"/>
              <a:t> could decide how this would affect him.  </a:t>
            </a:r>
          </a:p>
          <a:p>
            <a:pPr lvl="1"/>
            <a:r>
              <a:rPr lang="en-US" dirty="0" smtClean="0"/>
              <a:t>He could not choose his situation, but he could choose his response to it.</a:t>
            </a:r>
            <a:endParaRPr lang="en-US" dirty="0"/>
          </a:p>
        </p:txBody>
      </p:sp>
      <p:sp>
        <p:nvSpPr>
          <p:cNvPr id="3" name="Title 2"/>
          <p:cNvSpPr>
            <a:spLocks noGrp="1"/>
          </p:cNvSpPr>
          <p:nvPr>
            <p:ph type="title"/>
          </p:nvPr>
        </p:nvSpPr>
        <p:spPr/>
        <p:txBody>
          <a:bodyPr/>
          <a:lstStyle/>
          <a:p>
            <a:r>
              <a:rPr lang="en-US" dirty="0" smtClean="0"/>
              <a:t>Frankl and the Holocaust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Frankl realized that while he had little control, he had absolute control over the thing that mattered most – his response to the situation.</a:t>
            </a:r>
          </a:p>
          <a:p>
            <a:r>
              <a:rPr lang="en-US" dirty="0" smtClean="0"/>
              <a:t>He realized he could go into despair and die, or use this experience to become a stronger person. </a:t>
            </a:r>
          </a:p>
          <a:p>
            <a:pPr lvl="1"/>
            <a:r>
              <a:rPr lang="en-US" dirty="0" smtClean="0"/>
              <a:t>He had the power to decide how this </a:t>
            </a:r>
            <a:r>
              <a:rPr lang="en-US" dirty="0" smtClean="0"/>
              <a:t>experience would </a:t>
            </a:r>
            <a:r>
              <a:rPr lang="en-US" dirty="0" smtClean="0"/>
              <a:t>affect him, and this power could not be taken away from him.</a:t>
            </a:r>
          </a:p>
          <a:p>
            <a:r>
              <a:rPr lang="en-US" dirty="0" smtClean="0"/>
              <a:t>Frankl began to project himself into future situations where he would use this experience to teach his students how to empower themselves to rise above their own circumstances.</a:t>
            </a:r>
          </a:p>
          <a:p>
            <a:pPr lvl="1"/>
            <a:r>
              <a:rPr lang="en-US" dirty="0" smtClean="0"/>
              <a:t>He realized that he and only he had the power to gain or lose from any situation. </a:t>
            </a:r>
          </a:p>
          <a:p>
            <a:pPr lvl="1"/>
            <a:endParaRPr lang="en-US" dirty="0" smtClean="0"/>
          </a:p>
          <a:p>
            <a:endParaRPr lang="en-US" dirty="0"/>
          </a:p>
        </p:txBody>
      </p:sp>
      <p:sp>
        <p:nvSpPr>
          <p:cNvPr id="3" name="Title 2"/>
          <p:cNvSpPr>
            <a:spLocks noGrp="1"/>
          </p:cNvSpPr>
          <p:nvPr>
            <p:ph type="title"/>
          </p:nvPr>
        </p:nvSpPr>
        <p:spPr/>
        <p:txBody>
          <a:bodyPr/>
          <a:lstStyle/>
          <a:p>
            <a:r>
              <a:rPr lang="en-US" dirty="0" err="1" smtClean="0"/>
              <a:t>Frankl’s</a:t>
            </a:r>
            <a:r>
              <a:rPr lang="en-US" dirty="0" smtClean="0"/>
              <a:t> key decision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Frankl realized that there is a fundamental and universal principle affecting all who share the human condition:</a:t>
            </a:r>
            <a:br>
              <a:rPr lang="en-US" dirty="0" smtClean="0"/>
            </a:br>
            <a:r>
              <a:rPr lang="en-US" dirty="0" smtClean="0"/>
              <a:t/>
            </a:r>
            <a:br>
              <a:rPr lang="en-US" dirty="0" smtClean="0"/>
            </a:br>
            <a:r>
              <a:rPr lang="en-US" dirty="0" smtClean="0"/>
              <a:t>“Between stimulus and response, man has the freedom to chose”</a:t>
            </a:r>
            <a:br>
              <a:rPr lang="en-US" dirty="0" smtClean="0"/>
            </a:br>
            <a:endParaRPr lang="en-US" dirty="0" smtClean="0"/>
          </a:p>
          <a:p>
            <a:r>
              <a:rPr lang="en-US" dirty="0" smtClean="0"/>
              <a:t>This is what makes us human – in addition to self-awareness, we have imagination.  We can create situations that may not exist.</a:t>
            </a:r>
          </a:p>
          <a:p>
            <a:pPr lvl="1"/>
            <a:r>
              <a:rPr lang="en-US" dirty="0" smtClean="0"/>
              <a:t>We have a conscience – a deep inner awareness of right and wrong</a:t>
            </a:r>
          </a:p>
          <a:p>
            <a:pPr lvl="1"/>
            <a:r>
              <a:rPr lang="en-US" dirty="0" smtClean="0"/>
              <a:t>We have independent will – we can act and make decisions.</a:t>
            </a:r>
          </a:p>
          <a:p>
            <a:r>
              <a:rPr lang="en-US" b="1" dirty="0" smtClean="0"/>
              <a:t>Our basic nature is to act, not to be acted upon.</a:t>
            </a:r>
            <a:endParaRPr lang="en-US" b="1" dirty="0"/>
          </a:p>
        </p:txBody>
      </p:sp>
      <p:sp>
        <p:nvSpPr>
          <p:cNvPr id="3" name="Title 2"/>
          <p:cNvSpPr>
            <a:spLocks noGrp="1"/>
          </p:cNvSpPr>
          <p:nvPr>
            <p:ph type="title"/>
          </p:nvPr>
        </p:nvSpPr>
        <p:spPr/>
        <p:txBody>
          <a:bodyPr/>
          <a:lstStyle/>
          <a:p>
            <a:r>
              <a:rPr lang="en-US" dirty="0" err="1" smtClean="0"/>
              <a:t>Frankl’s</a:t>
            </a:r>
            <a:r>
              <a:rPr lang="en-US" dirty="0" smtClean="0"/>
              <a:t> Philosophy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Reflect on your life’s experiences for a moment?</a:t>
            </a:r>
          </a:p>
          <a:p>
            <a:r>
              <a:rPr lang="en-US" dirty="0" smtClean="0"/>
              <a:t>Are you more likely to claim that you don’t have control, or are you more likely to take charge in a circumstance?</a:t>
            </a:r>
          </a:p>
          <a:p>
            <a:r>
              <a:rPr lang="en-US" dirty="0" smtClean="0"/>
              <a:t>When things go wrong, do you ask what you could have done differently, or do you ask why things went as they did?</a:t>
            </a:r>
          </a:p>
          <a:p>
            <a:r>
              <a:rPr lang="en-US" dirty="0" smtClean="0"/>
              <a:t>When life seems unfair, are you more or less motivated to persist?</a:t>
            </a:r>
          </a:p>
          <a:p>
            <a:r>
              <a:rPr lang="en-US" dirty="0" smtClean="0"/>
              <a:t>Do you allow yourself to be shackled by life, or do you work to break barriers? </a:t>
            </a:r>
          </a:p>
          <a:p>
            <a:r>
              <a:rPr lang="en-US" dirty="0" smtClean="0"/>
              <a:t>TPS</a:t>
            </a:r>
            <a:endParaRPr lang="en-US" dirty="0"/>
          </a:p>
        </p:txBody>
      </p:sp>
      <p:sp>
        <p:nvSpPr>
          <p:cNvPr id="3" name="Title 2"/>
          <p:cNvSpPr>
            <a:spLocks noGrp="1"/>
          </p:cNvSpPr>
          <p:nvPr>
            <p:ph type="title"/>
          </p:nvPr>
        </p:nvSpPr>
        <p:spPr/>
        <p:txBody>
          <a:bodyPr/>
          <a:lstStyle/>
          <a:p>
            <a:r>
              <a:rPr lang="en-US" dirty="0" smtClean="0"/>
              <a:t>Do you act, or are you acted upon?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A serious problem with language is that it becomes self-fulfilling. </a:t>
            </a:r>
          </a:p>
          <a:p>
            <a:r>
              <a:rPr lang="en-US" dirty="0" smtClean="0"/>
              <a:t>People can become so reinforced by the way they talk that they sometimes can’t help but see the world for the way it </a:t>
            </a:r>
            <a:r>
              <a:rPr lang="en-US" i="1" dirty="0" smtClean="0"/>
              <a:t>isn’t</a:t>
            </a:r>
            <a:r>
              <a:rPr lang="en-US" dirty="0" smtClean="0"/>
              <a:t>…</a:t>
            </a:r>
          </a:p>
          <a:p>
            <a:pPr lvl="1"/>
            <a:r>
              <a:rPr lang="en-US" dirty="0" smtClean="0"/>
              <a:t>That’s just the way I am…</a:t>
            </a:r>
          </a:p>
          <a:p>
            <a:pPr lvl="1"/>
            <a:r>
              <a:rPr lang="en-US" dirty="0" smtClean="0"/>
              <a:t>I don’t have time…</a:t>
            </a:r>
          </a:p>
          <a:p>
            <a:pPr lvl="1"/>
            <a:r>
              <a:rPr lang="en-US" dirty="0" smtClean="0"/>
              <a:t>I have to do this…</a:t>
            </a:r>
          </a:p>
          <a:p>
            <a:pPr lvl="1"/>
            <a:r>
              <a:rPr lang="en-US" dirty="0" smtClean="0"/>
              <a:t>I hate it when other people make me this way…</a:t>
            </a:r>
          </a:p>
          <a:p>
            <a:pPr lvl="1"/>
            <a:r>
              <a:rPr lang="en-US" dirty="0" smtClean="0"/>
              <a:t>If I don’t have </a:t>
            </a:r>
            <a:r>
              <a:rPr lang="en-US" u="sng" dirty="0" smtClean="0"/>
              <a:t>			</a:t>
            </a:r>
            <a:r>
              <a:rPr lang="en-US" dirty="0" smtClean="0"/>
              <a:t>, I can’t function…</a:t>
            </a:r>
          </a:p>
          <a:p>
            <a:r>
              <a:rPr lang="en-US" dirty="0" smtClean="0"/>
              <a:t>If we gave you a million dollars, could you change?  </a:t>
            </a:r>
          </a:p>
          <a:p>
            <a:r>
              <a:rPr lang="en-US" dirty="0" smtClean="0"/>
              <a:t>If so, why would you choose to let other factors control your life?</a:t>
            </a:r>
            <a:endParaRPr lang="en-US" dirty="0"/>
          </a:p>
        </p:txBody>
      </p:sp>
      <p:sp>
        <p:nvSpPr>
          <p:cNvPr id="3" name="Title 2"/>
          <p:cNvSpPr>
            <a:spLocks noGrp="1"/>
          </p:cNvSpPr>
          <p:nvPr>
            <p:ph type="title"/>
          </p:nvPr>
        </p:nvSpPr>
        <p:spPr/>
        <p:txBody>
          <a:bodyPr/>
          <a:lstStyle/>
          <a:p>
            <a:r>
              <a:rPr lang="en-US" dirty="0" smtClean="0"/>
              <a:t>Language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0833" t="46666" r="52083" b="16667"/>
          <a:stretch>
            <a:fillRect/>
          </a:stretch>
        </p:blipFill>
        <p:spPr bwMode="auto">
          <a:xfrm>
            <a:off x="1066800" y="457200"/>
            <a:ext cx="6934200" cy="58674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698</TotalTime>
  <Words>1204</Words>
  <Application>Microsoft Office PowerPoint</Application>
  <PresentationFormat>On-screen Show (4:3)</PresentationFormat>
  <Paragraphs>117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The 7 Habits of Highly Effective People Habit 1: Be Proactive</vt:lpstr>
      <vt:lpstr>Hypothetical</vt:lpstr>
      <vt:lpstr>Victor Frankl</vt:lpstr>
      <vt:lpstr>Frankl and the Holocaust</vt:lpstr>
      <vt:lpstr>Frankl’s key decision</vt:lpstr>
      <vt:lpstr>Frankl’s Philosophy</vt:lpstr>
      <vt:lpstr>Do you act, or are you acted upon?</vt:lpstr>
      <vt:lpstr>Language</vt:lpstr>
      <vt:lpstr>PowerPoint Presentation</vt:lpstr>
      <vt:lpstr>PowerPoint Presentation</vt:lpstr>
      <vt:lpstr>PowerPoint Presentation</vt:lpstr>
      <vt:lpstr>Activity</vt:lpstr>
      <vt:lpstr>Categorizing</vt:lpstr>
      <vt:lpstr>Resolving Problems</vt:lpstr>
      <vt:lpstr>Resolving Problems</vt:lpstr>
      <vt:lpstr>Resolving Problems</vt:lpstr>
      <vt:lpstr>Circles of Concern</vt:lpstr>
      <vt:lpstr>Reactive personalities</vt:lpstr>
      <vt:lpstr>The 30 Day Test</vt:lpstr>
      <vt:lpstr>If that’s too much…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 Habits of Highly Effective People Habit 1: Be Proactive</dc:title>
  <dc:creator>Mr. Craig A. Kohn</dc:creator>
  <cp:lastModifiedBy>Mr. Craig A. Kohn</cp:lastModifiedBy>
  <cp:revision>26</cp:revision>
  <dcterms:created xsi:type="dcterms:W3CDTF">2010-02-01T17:34:19Z</dcterms:created>
  <dcterms:modified xsi:type="dcterms:W3CDTF">2013-01-25T18:00:16Z</dcterms:modified>
</cp:coreProperties>
</file>