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5"/>
  </p:notesMasterIdLst>
  <p:sldIdLst>
    <p:sldId id="256" r:id="rId2"/>
    <p:sldId id="257" r:id="rId3"/>
    <p:sldId id="258" r:id="rId4"/>
    <p:sldId id="261" r:id="rId5"/>
    <p:sldId id="262" r:id="rId6"/>
    <p:sldId id="263" r:id="rId7"/>
    <p:sldId id="264" r:id="rId8"/>
    <p:sldId id="265" r:id="rId9"/>
    <p:sldId id="266" r:id="rId10"/>
    <p:sldId id="267" r:id="rId11"/>
    <p:sldId id="268" r:id="rId12"/>
    <p:sldId id="269" r:id="rId13"/>
    <p:sldId id="270" r:id="rId14"/>
    <p:sldId id="271" r:id="rId15"/>
    <p:sldId id="273" r:id="rId16"/>
    <p:sldId id="272" r:id="rId17"/>
    <p:sldId id="279" r:id="rId18"/>
    <p:sldId id="274" r:id="rId19"/>
    <p:sldId id="275" r:id="rId20"/>
    <p:sldId id="276" r:id="rId21"/>
    <p:sldId id="278" r:id="rId22"/>
    <p:sldId id="277" r:id="rId23"/>
    <p:sldId id="28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9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D0F226-553C-46AE-A348-459EC7794390}" type="datetimeFigureOut">
              <a:rPr lang="en-US" smtClean="0"/>
              <a:pPr/>
              <a:t>1/26/2013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63837E-DDAB-45C0-B8A1-9D2FFFF8ED66}" type="slidenum">
              <a:rPr lang="en-US" smtClean="0"/>
              <a:pPr/>
              <a:t>‹#›</a:t>
            </a:fld>
            <a:endParaRPr lang="en-US"/>
          </a:p>
        </p:txBody>
      </p:sp>
    </p:spTree>
    <p:extLst>
      <p:ext uri="{BB962C8B-B14F-4D97-AF65-F5344CB8AC3E}">
        <p14:creationId xmlns:p14="http://schemas.microsoft.com/office/powerpoint/2010/main" val="3445447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63837E-DDAB-45C0-B8A1-9D2FFFF8ED6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63837E-DDAB-45C0-B8A1-9D2FFFF8ED6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63837E-DDAB-45C0-B8A1-9D2FFFF8ED6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63837E-DDAB-45C0-B8A1-9D2FFFF8ED66}"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63837E-DDAB-45C0-B8A1-9D2FFFF8ED66}"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63837E-DDAB-45C0-B8A1-9D2FFFF8ED66}"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63837E-DDAB-45C0-B8A1-9D2FFFF8ED66}"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63837E-DDAB-45C0-B8A1-9D2FFFF8ED66}"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63837E-DDAB-45C0-B8A1-9D2FFFF8ED66}"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63837E-DDAB-45C0-B8A1-9D2FFFF8ED66}"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63837E-DDAB-45C0-B8A1-9D2FFFF8ED66}"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63837E-DDAB-45C0-B8A1-9D2FFFF8ED66}"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63837E-DDAB-45C0-B8A1-9D2FFFF8ED66}"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63837E-DDAB-45C0-B8A1-9D2FFFF8ED66}"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63837E-DDAB-45C0-B8A1-9D2FFFF8ED66}"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63837E-DDAB-45C0-B8A1-9D2FFFF8ED66}" type="slidenum">
              <a:rPr lang="en-US" smtClean="0"/>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63837E-DDAB-45C0-B8A1-9D2FFFF8ED66}"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63837E-DDAB-45C0-B8A1-9D2FFFF8ED6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63837E-DDAB-45C0-B8A1-9D2FFFF8ED66}"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63837E-DDAB-45C0-B8A1-9D2FFFF8ED6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63837E-DDAB-45C0-B8A1-9D2FFFF8ED6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63837E-DDAB-45C0-B8A1-9D2FFFF8ED6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63837E-DDAB-45C0-B8A1-9D2FFFF8ED6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1A16154B-E854-41AE-9D23-DBE52822C917}" type="datetimeFigureOut">
              <a:rPr lang="en-US" smtClean="0"/>
              <a:pPr/>
              <a:t>1/26/2013</a:t>
            </a:fld>
            <a:endParaRPr lang="en-US"/>
          </a:p>
        </p:txBody>
      </p:sp>
      <p:sp>
        <p:nvSpPr>
          <p:cNvPr id="16" name="Slide Number Placeholder 15"/>
          <p:cNvSpPr>
            <a:spLocks noGrp="1"/>
          </p:cNvSpPr>
          <p:nvPr>
            <p:ph type="sldNum" sz="quarter" idx="11"/>
          </p:nvPr>
        </p:nvSpPr>
        <p:spPr/>
        <p:txBody>
          <a:bodyPr/>
          <a:lstStyle/>
          <a:p>
            <a:fld id="{96709569-5C80-465A-80E8-8912EFD04C06}"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A16154B-E854-41AE-9D23-DBE52822C917}" type="datetimeFigureOut">
              <a:rPr lang="en-US" smtClean="0"/>
              <a:pPr/>
              <a:t>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709569-5C80-465A-80E8-8912EFD04C0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A16154B-E854-41AE-9D23-DBE52822C917}" type="datetimeFigureOut">
              <a:rPr lang="en-US" smtClean="0"/>
              <a:pPr/>
              <a:t>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709569-5C80-465A-80E8-8912EFD04C0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1A16154B-E854-41AE-9D23-DBE52822C917}" type="datetimeFigureOut">
              <a:rPr lang="en-US" smtClean="0"/>
              <a:pPr/>
              <a:t>1/26/2013</a:t>
            </a:fld>
            <a:endParaRPr lang="en-US"/>
          </a:p>
        </p:txBody>
      </p:sp>
      <p:sp>
        <p:nvSpPr>
          <p:cNvPr id="15" name="Slide Number Placeholder 14"/>
          <p:cNvSpPr>
            <a:spLocks noGrp="1"/>
          </p:cNvSpPr>
          <p:nvPr>
            <p:ph type="sldNum" sz="quarter" idx="15"/>
          </p:nvPr>
        </p:nvSpPr>
        <p:spPr/>
        <p:txBody>
          <a:bodyPr/>
          <a:lstStyle>
            <a:lvl1pPr algn="ctr">
              <a:defRPr/>
            </a:lvl1pPr>
          </a:lstStyle>
          <a:p>
            <a:fld id="{96709569-5C80-465A-80E8-8912EFD04C06}"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A16154B-E854-41AE-9D23-DBE52822C917}" type="datetimeFigureOut">
              <a:rPr lang="en-US" smtClean="0"/>
              <a:pPr/>
              <a:t>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709569-5C80-465A-80E8-8912EFD04C06}"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A16154B-E854-41AE-9D23-DBE52822C917}" type="datetimeFigureOut">
              <a:rPr lang="en-US" smtClean="0"/>
              <a:pPr/>
              <a:t>1/26/2013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709569-5C80-465A-80E8-8912EFD04C06}"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96709569-5C80-465A-80E8-8912EFD04C06}"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1A16154B-E854-41AE-9D23-DBE52822C917}" type="datetimeFigureOut">
              <a:rPr lang="en-US" smtClean="0"/>
              <a:pPr/>
              <a:t>1/26/2013</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A16154B-E854-41AE-9D23-DBE52822C917}" type="datetimeFigureOut">
              <a:rPr lang="en-US" smtClean="0"/>
              <a:pPr/>
              <a:t>1/26/2013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709569-5C80-465A-80E8-8912EFD04C06}"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16154B-E854-41AE-9D23-DBE52822C917}" type="datetimeFigureOut">
              <a:rPr lang="en-US" smtClean="0"/>
              <a:pPr/>
              <a:t>1/26/2013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709569-5C80-465A-80E8-8912EFD04C0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1A16154B-E854-41AE-9D23-DBE52822C917}" type="datetimeFigureOut">
              <a:rPr lang="en-US" smtClean="0"/>
              <a:pPr/>
              <a:t>1/26/2013</a:t>
            </a:fld>
            <a:endParaRPr lang="en-US"/>
          </a:p>
        </p:txBody>
      </p:sp>
      <p:sp>
        <p:nvSpPr>
          <p:cNvPr id="9" name="Slide Number Placeholder 8"/>
          <p:cNvSpPr>
            <a:spLocks noGrp="1"/>
          </p:cNvSpPr>
          <p:nvPr>
            <p:ph type="sldNum" sz="quarter" idx="15"/>
          </p:nvPr>
        </p:nvSpPr>
        <p:spPr/>
        <p:txBody>
          <a:bodyPr/>
          <a:lstStyle/>
          <a:p>
            <a:fld id="{96709569-5C80-465A-80E8-8912EFD04C06}"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1A16154B-E854-41AE-9D23-DBE52822C917}" type="datetimeFigureOut">
              <a:rPr lang="en-US" smtClean="0"/>
              <a:pPr/>
              <a:t>1/26/2013</a:t>
            </a:fld>
            <a:endParaRPr lang="en-US"/>
          </a:p>
        </p:txBody>
      </p:sp>
      <p:sp>
        <p:nvSpPr>
          <p:cNvPr id="9" name="Slide Number Placeholder 8"/>
          <p:cNvSpPr>
            <a:spLocks noGrp="1"/>
          </p:cNvSpPr>
          <p:nvPr>
            <p:ph type="sldNum" sz="quarter" idx="11"/>
          </p:nvPr>
        </p:nvSpPr>
        <p:spPr/>
        <p:txBody>
          <a:bodyPr/>
          <a:lstStyle/>
          <a:p>
            <a:fld id="{96709569-5C80-465A-80E8-8912EFD04C06}"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1A16154B-E854-41AE-9D23-DBE52822C917}" type="datetimeFigureOut">
              <a:rPr lang="en-US" smtClean="0"/>
              <a:pPr/>
              <a:t>1/26/2013</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96709569-5C80-465A-80E8-8912EFD04C06}"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dirty="0" smtClean="0"/>
              <a:t>C. Kohn, WHS</a:t>
            </a:r>
          </a:p>
          <a:p>
            <a:r>
              <a:rPr lang="en-US" i="1" dirty="0" smtClean="0"/>
              <a:t>Based on the book by the same name by Stephen Covey</a:t>
            </a:r>
          </a:p>
          <a:p>
            <a:endParaRPr lang="en-US" dirty="0"/>
          </a:p>
        </p:txBody>
      </p:sp>
      <p:sp>
        <p:nvSpPr>
          <p:cNvPr id="2" name="Title 1"/>
          <p:cNvSpPr>
            <a:spLocks noGrp="1"/>
          </p:cNvSpPr>
          <p:nvPr>
            <p:ph type="ctrTitle"/>
          </p:nvPr>
        </p:nvSpPr>
        <p:spPr/>
        <p:txBody>
          <a:bodyPr>
            <a:normAutofit fontScale="90000"/>
          </a:bodyPr>
          <a:lstStyle/>
          <a:p>
            <a:r>
              <a:rPr lang="en-US" dirty="0" smtClean="0"/>
              <a:t>The 7 Habits of Highly Effective People</a:t>
            </a:r>
            <a:br>
              <a:rPr lang="en-US" dirty="0" smtClean="0"/>
            </a:br>
            <a:r>
              <a:rPr lang="en-US" dirty="0" smtClean="0"/>
              <a:t>Habit 2: Begin With the End in Mind</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Guidance is the direction in your life</a:t>
            </a:r>
          </a:p>
          <a:p>
            <a:pPr lvl="1"/>
            <a:r>
              <a:rPr lang="en-US" dirty="0" smtClean="0"/>
              <a:t>This would be the principles and standards by which you make </a:t>
            </a:r>
            <a:r>
              <a:rPr lang="en-US" dirty="0" smtClean="0"/>
              <a:t>decisions</a:t>
            </a:r>
            <a:br>
              <a:rPr lang="en-US" dirty="0" smtClean="0"/>
            </a:br>
            <a:endParaRPr lang="en-US" dirty="0" smtClean="0"/>
          </a:p>
          <a:p>
            <a:r>
              <a:rPr lang="en-US" dirty="0" smtClean="0"/>
              <a:t>If you feel strongly about an issue, it is because you have developed a strong sense of guidance relating to the principle affected by that issue</a:t>
            </a:r>
          </a:p>
          <a:p>
            <a:pPr lvl="1"/>
            <a:r>
              <a:rPr lang="en-US" dirty="0" smtClean="0"/>
              <a:t>E.g. Gun control, abortion, the environment, politics, and religion all are controversial issues that often reveal our inner sense of guidance. </a:t>
            </a:r>
          </a:p>
          <a:p>
            <a:pPr lvl="1"/>
            <a:r>
              <a:rPr lang="en-US" dirty="0" smtClean="0"/>
              <a:t>If we are ambivalent to these issues, we do not have a strong sense of guidance regarding the issue represented </a:t>
            </a:r>
            <a:endParaRPr lang="en-US" dirty="0"/>
          </a:p>
        </p:txBody>
      </p:sp>
      <p:sp>
        <p:nvSpPr>
          <p:cNvPr id="2" name="Title 1"/>
          <p:cNvSpPr>
            <a:spLocks noGrp="1"/>
          </p:cNvSpPr>
          <p:nvPr>
            <p:ph type="title"/>
          </p:nvPr>
        </p:nvSpPr>
        <p:spPr/>
        <p:txBody>
          <a:bodyPr/>
          <a:lstStyle/>
          <a:p>
            <a:r>
              <a:rPr lang="en-US" dirty="0" smtClean="0"/>
              <a:t>Guidance</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Wisdom is really just a clear perspective in life</a:t>
            </a:r>
          </a:p>
          <a:p>
            <a:pPr lvl="1"/>
            <a:r>
              <a:rPr lang="en-US" dirty="0" smtClean="0"/>
              <a:t>It is your sense of balance in life and your understanding of the relationships between different issues. </a:t>
            </a:r>
            <a:r>
              <a:rPr lang="en-US" dirty="0" smtClean="0"/>
              <a:t/>
            </a:r>
            <a:br>
              <a:rPr lang="en-US" dirty="0" smtClean="0"/>
            </a:br>
            <a:endParaRPr lang="en-US" dirty="0" smtClean="0"/>
          </a:p>
          <a:p>
            <a:r>
              <a:rPr lang="en-US" dirty="0" smtClean="0"/>
              <a:t>Wise people can use previous experience and the experiences of others to better understand current experiences. </a:t>
            </a:r>
          </a:p>
          <a:p>
            <a:pPr lvl="1"/>
            <a:r>
              <a:rPr lang="en-US" dirty="0" smtClean="0"/>
              <a:t>They see the interconnectedness of the world – they get the Big Picture</a:t>
            </a:r>
          </a:p>
          <a:p>
            <a:pPr lvl="1"/>
            <a:r>
              <a:rPr lang="en-US" dirty="0" smtClean="0"/>
              <a:t>Their judgment is sound not because they know everything but because they seek to use old information in new ways. </a:t>
            </a:r>
            <a:endParaRPr lang="en-US" dirty="0"/>
          </a:p>
        </p:txBody>
      </p:sp>
      <p:sp>
        <p:nvSpPr>
          <p:cNvPr id="2" name="Title 1"/>
          <p:cNvSpPr>
            <a:spLocks noGrp="1"/>
          </p:cNvSpPr>
          <p:nvPr>
            <p:ph type="title"/>
          </p:nvPr>
        </p:nvSpPr>
        <p:spPr/>
        <p:txBody>
          <a:bodyPr/>
          <a:lstStyle/>
          <a:p>
            <a:r>
              <a:rPr lang="en-US" dirty="0" smtClean="0"/>
              <a:t>Wisdom</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Power is the capacity to act</a:t>
            </a:r>
          </a:p>
          <a:p>
            <a:pPr lvl="1"/>
            <a:r>
              <a:rPr lang="en-US" dirty="0" smtClean="0"/>
              <a:t>It is your ability to accomplish something in a given situation</a:t>
            </a:r>
          </a:p>
          <a:p>
            <a:pPr lvl="1"/>
            <a:r>
              <a:rPr lang="en-US" dirty="0" smtClean="0"/>
              <a:t>It is the ability to create new ideas, solutions, and habits out of old situations and unclear circumstances. </a:t>
            </a:r>
            <a:r>
              <a:rPr lang="en-US" dirty="0" smtClean="0"/>
              <a:t/>
            </a:r>
            <a:br>
              <a:rPr lang="en-US" dirty="0" smtClean="0"/>
            </a:br>
            <a:endParaRPr lang="en-US" dirty="0" smtClean="0"/>
          </a:p>
          <a:p>
            <a:r>
              <a:rPr lang="en-US" dirty="0" smtClean="0"/>
              <a:t>Power is best measured by a sense of </a:t>
            </a:r>
            <a:r>
              <a:rPr lang="en-US" dirty="0" smtClean="0"/>
              <a:t>control</a:t>
            </a:r>
          </a:p>
          <a:p>
            <a:pPr lvl="1"/>
            <a:r>
              <a:rPr lang="en-US" dirty="0"/>
              <a:t>T</a:t>
            </a:r>
            <a:r>
              <a:rPr lang="en-US" dirty="0" smtClean="0"/>
              <a:t>hose </a:t>
            </a:r>
            <a:r>
              <a:rPr lang="en-US" dirty="0" smtClean="0"/>
              <a:t>who feel they have no control over their lives probably have a poorly developed sense of power. </a:t>
            </a:r>
            <a:endParaRPr lang="en-US" dirty="0"/>
          </a:p>
        </p:txBody>
      </p:sp>
      <p:sp>
        <p:nvSpPr>
          <p:cNvPr id="2" name="Title 1"/>
          <p:cNvSpPr>
            <a:spLocks noGrp="1"/>
          </p:cNvSpPr>
          <p:nvPr>
            <p:ph type="title"/>
          </p:nvPr>
        </p:nvSpPr>
        <p:spPr/>
        <p:txBody>
          <a:bodyPr/>
          <a:lstStyle/>
          <a:p>
            <a:r>
              <a:rPr lang="en-US" dirty="0" smtClean="0"/>
              <a:t>Power</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5334000" cy="4709160"/>
          </a:xfrm>
        </p:spPr>
        <p:txBody>
          <a:bodyPr/>
          <a:lstStyle/>
          <a:p>
            <a:r>
              <a:rPr lang="en-US" dirty="0" smtClean="0"/>
              <a:t>Our focus in life determines the source of our security, guidance, wisdom, and power. </a:t>
            </a:r>
            <a:endParaRPr lang="en-US" dirty="0"/>
          </a:p>
        </p:txBody>
      </p:sp>
      <p:sp>
        <p:nvSpPr>
          <p:cNvPr id="2" name="Title 1"/>
          <p:cNvSpPr>
            <a:spLocks noGrp="1"/>
          </p:cNvSpPr>
          <p:nvPr>
            <p:ph type="title"/>
          </p:nvPr>
        </p:nvSpPr>
        <p:spPr/>
        <p:txBody>
          <a:bodyPr>
            <a:normAutofit/>
          </a:bodyPr>
          <a:lstStyle/>
          <a:p>
            <a:r>
              <a:rPr lang="en-US" dirty="0" smtClean="0"/>
              <a:t>Change the Focus, Change the Four</a:t>
            </a:r>
            <a:endParaRPr lang="en-US" dirty="0"/>
          </a:p>
        </p:txBody>
      </p:sp>
      <p:pic>
        <p:nvPicPr>
          <p:cNvPr id="4" name="Picture 2"/>
          <p:cNvPicPr>
            <a:picLocks noChangeAspect="1" noChangeArrowheads="1"/>
          </p:cNvPicPr>
          <p:nvPr/>
        </p:nvPicPr>
        <p:blipFill>
          <a:blip r:embed="rId3" cstate="print"/>
          <a:srcRect l="22500" t="14000" r="21250" b="1000"/>
          <a:stretch>
            <a:fillRect/>
          </a:stretch>
        </p:blipFill>
        <p:spPr bwMode="auto">
          <a:xfrm>
            <a:off x="5715000" y="2057400"/>
            <a:ext cx="3227294" cy="30480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classic example of a money-centered individual is Ebenezer Scrooge</a:t>
            </a:r>
          </a:p>
          <a:p>
            <a:pPr lvl="1"/>
            <a:r>
              <a:rPr lang="en-US" dirty="0" smtClean="0"/>
              <a:t>Scrooge’s sense of power came from his wealth</a:t>
            </a:r>
            <a:r>
              <a:rPr lang="en-US" dirty="0" smtClean="0"/>
              <a:t>.</a:t>
            </a:r>
            <a:br>
              <a:rPr lang="en-US" dirty="0" smtClean="0"/>
            </a:br>
            <a:endParaRPr lang="en-US" dirty="0" smtClean="0"/>
          </a:p>
          <a:p>
            <a:r>
              <a:rPr lang="en-US" dirty="0" smtClean="0"/>
              <a:t>All his decisions were made based on how he could make the most money</a:t>
            </a:r>
          </a:p>
          <a:p>
            <a:pPr lvl="1"/>
            <a:r>
              <a:rPr lang="en-US" dirty="0" smtClean="0"/>
              <a:t>E.g. shutting down an orphanage was a violation of most people’s principals</a:t>
            </a:r>
          </a:p>
          <a:p>
            <a:pPr lvl="1"/>
            <a:r>
              <a:rPr lang="en-US" dirty="0" smtClean="0"/>
              <a:t>Scrooge’s principals, however, centered around money</a:t>
            </a:r>
          </a:p>
          <a:p>
            <a:pPr lvl="1"/>
            <a:r>
              <a:rPr lang="en-US" dirty="0" smtClean="0"/>
              <a:t>From his standpoint, this made perfect sense</a:t>
            </a:r>
          </a:p>
        </p:txBody>
      </p:sp>
      <p:sp>
        <p:nvSpPr>
          <p:cNvPr id="2" name="Title 1"/>
          <p:cNvSpPr>
            <a:spLocks noGrp="1"/>
          </p:cNvSpPr>
          <p:nvPr>
            <p:ph type="title"/>
          </p:nvPr>
        </p:nvSpPr>
        <p:spPr/>
        <p:txBody>
          <a:bodyPr/>
          <a:lstStyle/>
          <a:p>
            <a:r>
              <a:rPr lang="en-US" dirty="0" smtClean="0"/>
              <a:t>Money Centered</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b="1" dirty="0" smtClean="0"/>
              <a:t>Oh!  But he was a tight-fisted hand at the grind- stone, Scrooge! a squeezing, wrenching, grasping, scraping, clutching, covetous, old sinner!  Hard and sharp as flint, from which no steel had ever struck out generous fire; secret, and self-contained, and solitary as an oyster.  The cold within him froze his old features, nipped his pointed nose, shriveled his cheek, stiffened his gait; made his eyes red, his thin lips blue and spoke out shrewdly in his grating voice.  A frosty rime was on his head, and on his eyebrows, and his wiry chin.  He carried his own low temperature always about with him; he iced his office in the </a:t>
            </a:r>
            <a:r>
              <a:rPr lang="en-US" b="1" dirty="0" err="1" smtClean="0"/>
              <a:t>dogdays</a:t>
            </a:r>
            <a:r>
              <a:rPr lang="en-US" b="1" dirty="0" smtClean="0"/>
              <a:t>; and didn't thaw it one degree at Christmas.</a:t>
            </a:r>
            <a:endParaRPr lang="en-US" dirty="0"/>
          </a:p>
        </p:txBody>
      </p:sp>
      <p:sp>
        <p:nvSpPr>
          <p:cNvPr id="2" name="Title 1"/>
          <p:cNvSpPr>
            <a:spLocks noGrp="1"/>
          </p:cNvSpPr>
          <p:nvPr>
            <p:ph type="title"/>
          </p:nvPr>
        </p:nvSpPr>
        <p:spPr/>
        <p:txBody>
          <a:bodyPr/>
          <a:lstStyle/>
          <a:p>
            <a:r>
              <a:rPr lang="en-US" dirty="0" smtClean="0"/>
              <a:t>A Money-centered life</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Scrooge’s guidance came from money making</a:t>
            </a:r>
          </a:p>
          <a:p>
            <a:pPr lvl="1"/>
            <a:r>
              <a:rPr lang="en-US" dirty="0" smtClean="0"/>
              <a:t>Decisions were simple – those that made money were correct.  Those that lost money were incorrect</a:t>
            </a:r>
            <a:r>
              <a:rPr lang="en-US" dirty="0" smtClean="0"/>
              <a:t>.</a:t>
            </a:r>
            <a:br>
              <a:rPr lang="en-US" dirty="0" smtClean="0"/>
            </a:br>
            <a:endParaRPr lang="en-US" dirty="0" smtClean="0"/>
          </a:p>
          <a:p>
            <a:r>
              <a:rPr lang="en-US" dirty="0" smtClean="0"/>
              <a:t>Giving Bob </a:t>
            </a:r>
            <a:r>
              <a:rPr lang="en-US" dirty="0" err="1" smtClean="0"/>
              <a:t>Cratchet</a:t>
            </a:r>
            <a:r>
              <a:rPr lang="en-US" dirty="0" smtClean="0"/>
              <a:t> coal for his stove was a loss of money…he only allowed just enough to keep Bob employed and, well, alive. </a:t>
            </a:r>
          </a:p>
          <a:p>
            <a:pPr lvl="1"/>
            <a:r>
              <a:rPr lang="en-US" dirty="0" smtClean="0"/>
              <a:t>Scrooge’s security and self-esteem came from counting his money. </a:t>
            </a:r>
            <a:endParaRPr lang="en-US" dirty="0"/>
          </a:p>
        </p:txBody>
      </p:sp>
      <p:sp>
        <p:nvSpPr>
          <p:cNvPr id="2" name="Title 1"/>
          <p:cNvSpPr>
            <a:spLocks noGrp="1"/>
          </p:cNvSpPr>
          <p:nvPr>
            <p:ph type="title"/>
          </p:nvPr>
        </p:nvSpPr>
        <p:spPr/>
        <p:txBody>
          <a:bodyPr/>
          <a:lstStyle/>
          <a:p>
            <a:r>
              <a:rPr lang="en-US" dirty="0" smtClean="0"/>
              <a:t>Scrooge, cont.</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In </a:t>
            </a:r>
            <a:r>
              <a:rPr lang="en-US" i="1" dirty="0" smtClean="0"/>
              <a:t>A Christmas Carol</a:t>
            </a:r>
            <a:r>
              <a:rPr lang="en-US" dirty="0" smtClean="0"/>
              <a:t>, Scrooge is shown by three spirits how is life is not principal centered.  The most chilling accounts come as he is shown the suffering endured by others because of his money- and self-centeredness.  </a:t>
            </a:r>
            <a:r>
              <a:rPr lang="en-US" dirty="0" smtClean="0"/>
              <a:t/>
            </a:r>
            <a:br>
              <a:rPr lang="en-US" dirty="0" smtClean="0"/>
            </a:br>
            <a:endParaRPr lang="en-US" dirty="0" smtClean="0"/>
          </a:p>
          <a:p>
            <a:r>
              <a:rPr lang="en-US" dirty="0" smtClean="0"/>
              <a:t>He is shown starving children, the grave of Tiny Tim, and lastly his own funeral attended by businessmen who simply wanted to take his possessions for their own. </a:t>
            </a:r>
          </a:p>
          <a:p>
            <a:endParaRPr lang="en-US" dirty="0"/>
          </a:p>
        </p:txBody>
      </p:sp>
      <p:sp>
        <p:nvSpPr>
          <p:cNvPr id="2" name="Title 1"/>
          <p:cNvSpPr>
            <a:spLocks noGrp="1"/>
          </p:cNvSpPr>
          <p:nvPr>
            <p:ph type="title"/>
          </p:nvPr>
        </p:nvSpPr>
        <p:spPr/>
        <p:txBody>
          <a:bodyPr/>
          <a:lstStyle/>
          <a:p>
            <a:r>
              <a:rPr lang="en-US" dirty="0" smtClean="0"/>
              <a:t>Scrooge, 12/25</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There are plenty of other centers besides money.  These include</a:t>
            </a:r>
          </a:p>
          <a:p>
            <a:pPr lvl="1"/>
            <a:r>
              <a:rPr lang="en-US" u="sng" dirty="0" smtClean="0"/>
              <a:t>Possession centered </a:t>
            </a:r>
            <a:r>
              <a:rPr lang="en-US" dirty="0" smtClean="0"/>
              <a:t>– prestige, happiness, and decision making abilities all come from personal possessions – clothing, vehicles, etc.</a:t>
            </a:r>
          </a:p>
          <a:p>
            <a:pPr lvl="1"/>
            <a:r>
              <a:rPr lang="en-US" u="sng" dirty="0" smtClean="0"/>
              <a:t>Pleasure centered </a:t>
            </a:r>
            <a:r>
              <a:rPr lang="en-US" dirty="0" smtClean="0"/>
              <a:t>– satisfaction is based on individual “highs”.  All decisions, money making, and relationships are based on obtaining highs</a:t>
            </a:r>
          </a:p>
          <a:p>
            <a:pPr lvl="1"/>
            <a:r>
              <a:rPr lang="en-US" u="sng" dirty="0" smtClean="0"/>
              <a:t>Social centered </a:t>
            </a:r>
            <a:r>
              <a:rPr lang="en-US" dirty="0" smtClean="0"/>
              <a:t>– these people will become anyone and do anything to be accepted by others</a:t>
            </a:r>
          </a:p>
          <a:p>
            <a:pPr lvl="1"/>
            <a:r>
              <a:rPr lang="en-US" u="sng" dirty="0" smtClean="0"/>
              <a:t>Work/School centered </a:t>
            </a:r>
            <a:r>
              <a:rPr lang="en-US" dirty="0" smtClean="0"/>
              <a:t>– studying or a career are the only things that matter</a:t>
            </a:r>
            <a:endParaRPr lang="en-US" dirty="0"/>
          </a:p>
        </p:txBody>
      </p:sp>
      <p:sp>
        <p:nvSpPr>
          <p:cNvPr id="2" name="Title 1"/>
          <p:cNvSpPr>
            <a:spLocks noGrp="1"/>
          </p:cNvSpPr>
          <p:nvPr>
            <p:ph type="title"/>
          </p:nvPr>
        </p:nvSpPr>
        <p:spPr/>
        <p:txBody>
          <a:bodyPr/>
          <a:lstStyle/>
          <a:p>
            <a:r>
              <a:rPr lang="en-US" dirty="0" smtClean="0"/>
              <a:t>Other centers</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Self-centered is by far the most common center</a:t>
            </a:r>
          </a:p>
          <a:p>
            <a:pPr lvl="1"/>
            <a:r>
              <a:rPr lang="en-US" u="sng" dirty="0" smtClean="0"/>
              <a:t>Security </a:t>
            </a:r>
            <a:r>
              <a:rPr lang="en-US" dirty="0" smtClean="0"/>
              <a:t>for the self-centered individual comes from always getting your own way</a:t>
            </a:r>
          </a:p>
          <a:p>
            <a:pPr lvl="1"/>
            <a:r>
              <a:rPr lang="en-US" u="sng" dirty="0" smtClean="0"/>
              <a:t>Guidance and decision </a:t>
            </a:r>
            <a:r>
              <a:rPr lang="en-US" u="sng" dirty="0" smtClean="0"/>
              <a:t>making</a:t>
            </a:r>
            <a:r>
              <a:rPr lang="en-US" dirty="0" smtClean="0"/>
              <a:t> are </a:t>
            </a:r>
            <a:r>
              <a:rPr lang="en-US" dirty="0" smtClean="0"/>
              <a:t>based solely on what is in it for you</a:t>
            </a:r>
          </a:p>
          <a:p>
            <a:pPr lvl="1"/>
            <a:r>
              <a:rPr lang="en-US" u="sng" dirty="0" smtClean="0"/>
              <a:t>Wisdom </a:t>
            </a:r>
            <a:r>
              <a:rPr lang="en-US" dirty="0" smtClean="0"/>
              <a:t>is manifested by viewing the world only by how they affect you. If it doesn’t affect you personally, it doesn’t matter</a:t>
            </a:r>
          </a:p>
          <a:p>
            <a:pPr lvl="1"/>
            <a:r>
              <a:rPr lang="en-US" u="sng" dirty="0" smtClean="0"/>
              <a:t>Power is limited </a:t>
            </a:r>
            <a:r>
              <a:rPr lang="en-US" dirty="0" smtClean="0"/>
              <a:t>– you are dependent on personal gain in all situations </a:t>
            </a:r>
          </a:p>
          <a:p>
            <a:endParaRPr lang="en-US" dirty="0"/>
          </a:p>
        </p:txBody>
      </p:sp>
      <p:sp>
        <p:nvSpPr>
          <p:cNvPr id="2" name="Title 1"/>
          <p:cNvSpPr>
            <a:spLocks noGrp="1"/>
          </p:cNvSpPr>
          <p:nvPr>
            <p:ph type="title"/>
          </p:nvPr>
        </p:nvSpPr>
        <p:spPr/>
        <p:txBody>
          <a:bodyPr/>
          <a:lstStyle/>
          <a:p>
            <a:r>
              <a:rPr lang="en-US" dirty="0" smtClean="0"/>
              <a:t>And the most common…</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709160"/>
          </a:xfrm>
        </p:spPr>
        <p:txBody>
          <a:bodyPr/>
          <a:lstStyle/>
          <a:p>
            <a:r>
              <a:rPr lang="en-US" dirty="0" smtClean="0"/>
              <a:t>Your obituary is the ultimate end-goal, the story of your life, your ideals and long-term goals.</a:t>
            </a:r>
            <a:endParaRPr lang="en-US" dirty="0"/>
          </a:p>
        </p:txBody>
      </p:sp>
      <p:sp>
        <p:nvSpPr>
          <p:cNvPr id="2" name="Title 1"/>
          <p:cNvSpPr>
            <a:spLocks noGrp="1"/>
          </p:cNvSpPr>
          <p:nvPr>
            <p:ph type="title"/>
          </p:nvPr>
        </p:nvSpPr>
        <p:spPr/>
        <p:txBody>
          <a:bodyPr/>
          <a:lstStyle/>
          <a:p>
            <a:r>
              <a:rPr lang="en-US" dirty="0" smtClean="0"/>
              <a:t>Your Obituary</a:t>
            </a:r>
            <a:endParaRPr lang="en-US" dirty="0"/>
          </a:p>
        </p:txBody>
      </p:sp>
      <p:pic>
        <p:nvPicPr>
          <p:cNvPr id="1026" name="Picture 2"/>
          <p:cNvPicPr>
            <a:picLocks noChangeAspect="1" noChangeArrowheads="1"/>
          </p:cNvPicPr>
          <p:nvPr/>
        </p:nvPicPr>
        <p:blipFill>
          <a:blip r:embed="rId3" cstate="print"/>
          <a:srcRect t="16000" r="1250" b="7000"/>
          <a:stretch>
            <a:fillRect/>
          </a:stretch>
        </p:blipFill>
        <p:spPr bwMode="auto">
          <a:xfrm>
            <a:off x="251362" y="2895600"/>
            <a:ext cx="8793676" cy="4285526"/>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Other centers include…</a:t>
            </a:r>
          </a:p>
          <a:p>
            <a:pPr lvl="1"/>
            <a:r>
              <a:rPr lang="en-US" u="sng" dirty="0" smtClean="0"/>
              <a:t>Spouse/</a:t>
            </a:r>
            <a:r>
              <a:rPr lang="en-US" u="sng" dirty="0" err="1" smtClean="0"/>
              <a:t>Signfiicant</a:t>
            </a:r>
            <a:r>
              <a:rPr lang="en-US" u="sng" dirty="0" smtClean="0"/>
              <a:t> Other </a:t>
            </a:r>
            <a:r>
              <a:rPr lang="en-US" dirty="0" smtClean="0"/>
              <a:t>– you do everything to keep another person happy.  You can’t break up/divorce a person because they are the center of your world.  </a:t>
            </a:r>
          </a:p>
          <a:p>
            <a:pPr lvl="1"/>
            <a:r>
              <a:rPr lang="en-US" u="sng" dirty="0" smtClean="0"/>
              <a:t>Ideology</a:t>
            </a:r>
            <a:r>
              <a:rPr lang="en-US" dirty="0" smtClean="0"/>
              <a:t>– (not beliefs!) – your life is devoted to your way of thinking; other ideologies must be destroyed in order for your life to make sense</a:t>
            </a:r>
          </a:p>
          <a:p>
            <a:pPr lvl="1"/>
            <a:r>
              <a:rPr lang="en-US" u="sng" dirty="0" smtClean="0"/>
              <a:t>Enemy</a:t>
            </a:r>
            <a:r>
              <a:rPr lang="en-US" dirty="0" smtClean="0"/>
              <a:t> – you would rather leave school/a job than deal with an individual</a:t>
            </a:r>
          </a:p>
        </p:txBody>
      </p:sp>
      <p:sp>
        <p:nvSpPr>
          <p:cNvPr id="2" name="Title 1"/>
          <p:cNvSpPr>
            <a:spLocks noGrp="1"/>
          </p:cNvSpPr>
          <p:nvPr>
            <p:ph type="title"/>
          </p:nvPr>
        </p:nvSpPr>
        <p:spPr/>
        <p:txBody>
          <a:bodyPr/>
          <a:lstStyle/>
          <a:p>
            <a:r>
              <a:rPr lang="en-US" dirty="0" smtClean="0"/>
              <a:t>Other Centers</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l="32500" t="19000" r="32500" b="3000"/>
          <a:stretch>
            <a:fillRect/>
          </a:stretch>
        </p:blipFill>
        <p:spPr bwMode="auto">
          <a:xfrm rot="5400000">
            <a:off x="1388208" y="-931007"/>
            <a:ext cx="6291385" cy="8763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19200"/>
          </a:xfrm>
        </p:spPr>
        <p:txBody>
          <a:bodyPr/>
          <a:lstStyle/>
          <a:p>
            <a:r>
              <a:rPr lang="en-US" dirty="0" smtClean="0"/>
              <a:t>Principal Centered</a:t>
            </a:r>
            <a:endParaRPr lang="en-US" dirty="0"/>
          </a:p>
        </p:txBody>
      </p:sp>
      <p:pic>
        <p:nvPicPr>
          <p:cNvPr id="5" name="Picture 2"/>
          <p:cNvPicPr>
            <a:picLocks noChangeAspect="1" noChangeArrowheads="1"/>
          </p:cNvPicPr>
          <p:nvPr/>
        </p:nvPicPr>
        <p:blipFill>
          <a:blip r:embed="rId3" cstate="print"/>
          <a:srcRect l="22500" t="14000" r="21250" b="1000"/>
          <a:stretch>
            <a:fillRect/>
          </a:stretch>
        </p:blipFill>
        <p:spPr bwMode="auto">
          <a:xfrm>
            <a:off x="7669306" y="0"/>
            <a:ext cx="1474694" cy="1392767"/>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l="32500" t="27000" r="31875" b="3000"/>
          <a:stretch>
            <a:fillRect/>
          </a:stretch>
        </p:blipFill>
        <p:spPr bwMode="auto">
          <a:xfrm rot="5400000">
            <a:off x="1838325" y="523875"/>
            <a:ext cx="5429250" cy="66675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Begin with the end in mind.</a:t>
            </a:r>
          </a:p>
          <a:p>
            <a:r>
              <a:rPr lang="en-US" dirty="0" smtClean="0"/>
              <a:t>What is your center and where are you being taken?</a:t>
            </a:r>
          </a:p>
          <a:p>
            <a:r>
              <a:rPr lang="en-US" dirty="0" smtClean="0"/>
              <a:t>What would you see if the Spirit of Christmases Yet to Come showed you your life 5, 10, 15, 50 years from now?</a:t>
            </a:r>
          </a:p>
          <a:p>
            <a:r>
              <a:rPr lang="en-US" dirty="0" smtClean="0"/>
              <a:t>Are you principal centered, or is your center focused on something that will never bring satisfaction or true happiness?</a:t>
            </a:r>
          </a:p>
        </p:txBody>
      </p:sp>
      <p:sp>
        <p:nvSpPr>
          <p:cNvPr id="2" name="Title 1"/>
          <p:cNvSpPr>
            <a:spLocks noGrp="1"/>
          </p:cNvSpPr>
          <p:nvPr>
            <p:ph type="title"/>
          </p:nvPr>
        </p:nvSpPr>
        <p:spPr/>
        <p:txBody>
          <a:bodyPr/>
          <a:lstStyle/>
          <a:p>
            <a:r>
              <a:rPr lang="en-US" dirty="0" smtClean="0"/>
              <a:t>Conclusion</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smtClean="0"/>
              <a:t>If you write your obituary now, you would have to condense your ambitions into long-term goals.</a:t>
            </a:r>
          </a:p>
          <a:p>
            <a:pPr lvl="1"/>
            <a:r>
              <a:rPr lang="en-US" dirty="0" smtClean="0"/>
              <a:t>You would have to choose your focus and prioritize your life. </a:t>
            </a:r>
            <a:r>
              <a:rPr lang="en-US" dirty="0" smtClean="0"/>
              <a:t/>
            </a:r>
            <a:br>
              <a:rPr lang="en-US" dirty="0" smtClean="0"/>
            </a:br>
            <a:endParaRPr lang="en-US" dirty="0" smtClean="0"/>
          </a:p>
          <a:p>
            <a:r>
              <a:rPr lang="en-US" dirty="0" smtClean="0"/>
              <a:t>Every day we write our own obituaries with our actions – our obituaries are being determined every day by the choices we make.</a:t>
            </a:r>
          </a:p>
          <a:p>
            <a:pPr lvl="1"/>
            <a:r>
              <a:rPr lang="en-US" dirty="0" smtClean="0"/>
              <a:t>What happens at the end of our life is merely the last sentence of our obituary.  What you do now is the main component.</a:t>
            </a:r>
          </a:p>
          <a:p>
            <a:pPr lvl="1"/>
            <a:r>
              <a:rPr lang="en-US" dirty="0" smtClean="0"/>
              <a:t>If you died today, would you be satisfied with your life’s story?</a:t>
            </a:r>
            <a:endParaRPr lang="en-US" dirty="0"/>
          </a:p>
        </p:txBody>
      </p:sp>
      <p:sp>
        <p:nvSpPr>
          <p:cNvPr id="2" name="Title 1"/>
          <p:cNvSpPr>
            <a:spLocks noGrp="1"/>
          </p:cNvSpPr>
          <p:nvPr>
            <p:ph type="title"/>
          </p:nvPr>
        </p:nvSpPr>
        <p:spPr/>
        <p:txBody>
          <a:bodyPr/>
          <a:lstStyle/>
          <a:p>
            <a:r>
              <a:rPr lang="en-US" dirty="0" smtClean="0"/>
              <a:t>Your Obituary, Now</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If you were diagnosed with a terminal disease, and only given a few months to live, what would you change about your life?</a:t>
            </a:r>
            <a:br>
              <a:rPr lang="en-US" dirty="0" smtClean="0"/>
            </a:br>
            <a:endParaRPr lang="en-US" dirty="0" smtClean="0"/>
          </a:p>
          <a:p>
            <a:pPr lvl="1"/>
            <a:r>
              <a:rPr lang="en-US" dirty="0" smtClean="0"/>
              <a:t>Think to yourself for 30 seconds, discuss with a partner for 30 seconds, and then prepare to discuss with the class. </a:t>
            </a:r>
            <a:br>
              <a:rPr lang="en-US" dirty="0" smtClean="0"/>
            </a:br>
            <a:endParaRPr lang="en-US" dirty="0" smtClean="0"/>
          </a:p>
          <a:p>
            <a:pPr lvl="1"/>
            <a:r>
              <a:rPr lang="en-US" dirty="0" smtClean="0"/>
              <a:t>Key Question: Why aren’t you doing this now?</a:t>
            </a:r>
            <a:br>
              <a:rPr lang="en-US" dirty="0" smtClean="0"/>
            </a:br>
            <a:endParaRPr lang="en-US" dirty="0" smtClean="0"/>
          </a:p>
          <a:p>
            <a:pPr lvl="1"/>
            <a:r>
              <a:rPr lang="en-US" dirty="0" smtClean="0"/>
              <a:t>Is there anything wrong with this metaphor?</a:t>
            </a:r>
            <a:endParaRPr lang="en-US" dirty="0"/>
          </a:p>
        </p:txBody>
      </p:sp>
      <p:sp>
        <p:nvSpPr>
          <p:cNvPr id="2" name="Title 1"/>
          <p:cNvSpPr>
            <a:spLocks noGrp="1"/>
          </p:cNvSpPr>
          <p:nvPr>
            <p:ph type="title"/>
          </p:nvPr>
        </p:nvSpPr>
        <p:spPr/>
        <p:txBody>
          <a:bodyPr/>
          <a:lstStyle/>
          <a:p>
            <a:r>
              <a:rPr lang="en-US" dirty="0" smtClean="0"/>
              <a:t>If today was your last day…</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It has been said that principles are like glasses – they keep everything else in your life in focus</a:t>
            </a:r>
            <a:r>
              <a:rPr lang="en-US" dirty="0" smtClean="0"/>
              <a:t>.</a:t>
            </a:r>
            <a:br>
              <a:rPr lang="en-US" dirty="0" smtClean="0"/>
            </a:br>
            <a:endParaRPr lang="en-US" dirty="0" smtClean="0"/>
          </a:p>
          <a:p>
            <a:r>
              <a:rPr lang="en-US" dirty="0" smtClean="0"/>
              <a:t>In other words, principles are guidelines for your life.</a:t>
            </a:r>
          </a:p>
          <a:p>
            <a:pPr lvl="1"/>
            <a:r>
              <a:rPr lang="en-US" dirty="0" smtClean="0"/>
              <a:t>They affect every decision you make</a:t>
            </a:r>
          </a:p>
          <a:p>
            <a:pPr lvl="1"/>
            <a:r>
              <a:rPr lang="en-US" dirty="0" smtClean="0"/>
              <a:t>They guide every step you take</a:t>
            </a:r>
          </a:p>
          <a:p>
            <a:pPr lvl="1"/>
            <a:r>
              <a:rPr lang="en-US" dirty="0" smtClean="0"/>
              <a:t>They are the foundation for every action </a:t>
            </a:r>
            <a:endParaRPr lang="en-US" dirty="0"/>
          </a:p>
        </p:txBody>
      </p:sp>
      <p:sp>
        <p:nvSpPr>
          <p:cNvPr id="2" name="Title 1"/>
          <p:cNvSpPr>
            <a:spLocks noGrp="1"/>
          </p:cNvSpPr>
          <p:nvPr>
            <p:ph type="title"/>
          </p:nvPr>
        </p:nvSpPr>
        <p:spPr/>
        <p:txBody>
          <a:bodyPr/>
          <a:lstStyle/>
          <a:p>
            <a:r>
              <a:rPr lang="en-US" dirty="0" smtClean="0"/>
              <a:t>Your Glasses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 principle-based life is one in which you identify unchanging fundamental truths that regardless of the circumstances remain equally true</a:t>
            </a:r>
            <a:r>
              <a:rPr lang="en-US" dirty="0" smtClean="0"/>
              <a:t>.</a:t>
            </a:r>
            <a:br>
              <a:rPr lang="en-US" dirty="0" smtClean="0"/>
            </a:br>
            <a:endParaRPr lang="en-US" dirty="0" smtClean="0"/>
          </a:p>
          <a:p>
            <a:pPr lvl="1"/>
            <a:r>
              <a:rPr lang="en-US" dirty="0" smtClean="0"/>
              <a:t>For example, a universal fundamental truth to most people is that life is sacred</a:t>
            </a:r>
            <a:r>
              <a:rPr lang="en-US" dirty="0" smtClean="0"/>
              <a:t>.</a:t>
            </a:r>
            <a:br>
              <a:rPr lang="en-US" dirty="0" smtClean="0"/>
            </a:br>
            <a:endParaRPr lang="en-US" dirty="0" smtClean="0"/>
          </a:p>
          <a:p>
            <a:pPr lvl="1"/>
            <a:r>
              <a:rPr lang="en-US" dirty="0" smtClean="0"/>
              <a:t>We don’t run people off the road if they drive slow…even if they are an inconvenience, we do not take a life unless it is to save one. </a:t>
            </a:r>
          </a:p>
          <a:p>
            <a:pPr lvl="1"/>
            <a:endParaRPr lang="en-US" dirty="0"/>
          </a:p>
        </p:txBody>
      </p:sp>
      <p:sp>
        <p:nvSpPr>
          <p:cNvPr id="2" name="Title 1"/>
          <p:cNvSpPr>
            <a:spLocks noGrp="1"/>
          </p:cNvSpPr>
          <p:nvPr>
            <p:ph type="title"/>
          </p:nvPr>
        </p:nvSpPr>
        <p:spPr/>
        <p:txBody>
          <a:bodyPr/>
          <a:lstStyle/>
          <a:p>
            <a:r>
              <a:rPr lang="en-US" dirty="0" smtClean="0"/>
              <a:t>A Principle-Based Life</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Quad Arrow 3"/>
          <p:cNvSpPr/>
          <p:nvPr/>
        </p:nvSpPr>
        <p:spPr>
          <a:xfrm>
            <a:off x="1676400" y="1066800"/>
            <a:ext cx="5791200" cy="5638800"/>
          </a:xfrm>
          <a:prstGeom prst="quadArrow">
            <a:avLst>
              <a:gd name="adj1" fmla="val 6055"/>
              <a:gd name="adj2" fmla="val 12450"/>
              <a:gd name="adj3" fmla="val 124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124200" y="2438400"/>
            <a:ext cx="2895600" cy="2895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dirty="0" smtClean="0"/>
              <a:t>Center</a:t>
            </a:r>
            <a:endParaRPr lang="en-US" sz="3300" dirty="0"/>
          </a:p>
        </p:txBody>
      </p:sp>
      <p:sp>
        <p:nvSpPr>
          <p:cNvPr id="6" name="TextBox 5"/>
          <p:cNvSpPr txBox="1"/>
          <p:nvPr/>
        </p:nvSpPr>
        <p:spPr>
          <a:xfrm>
            <a:off x="3962400" y="1459468"/>
            <a:ext cx="1219200" cy="369332"/>
          </a:xfrm>
          <a:prstGeom prst="rect">
            <a:avLst/>
          </a:prstGeom>
          <a:noFill/>
        </p:spPr>
        <p:txBody>
          <a:bodyPr wrap="square" rtlCol="0">
            <a:spAutoFit/>
          </a:bodyPr>
          <a:lstStyle/>
          <a:p>
            <a:pPr algn="ctr"/>
            <a:r>
              <a:rPr lang="en-US" dirty="0" smtClean="0"/>
              <a:t>Security</a:t>
            </a:r>
            <a:endParaRPr lang="en-US" dirty="0"/>
          </a:p>
        </p:txBody>
      </p:sp>
      <p:sp>
        <p:nvSpPr>
          <p:cNvPr id="7" name="TextBox 6"/>
          <p:cNvSpPr txBox="1"/>
          <p:nvPr/>
        </p:nvSpPr>
        <p:spPr>
          <a:xfrm>
            <a:off x="3962400" y="6019800"/>
            <a:ext cx="1219200" cy="369332"/>
          </a:xfrm>
          <a:prstGeom prst="rect">
            <a:avLst/>
          </a:prstGeom>
          <a:noFill/>
        </p:spPr>
        <p:txBody>
          <a:bodyPr wrap="square" rtlCol="0">
            <a:spAutoFit/>
          </a:bodyPr>
          <a:lstStyle/>
          <a:p>
            <a:pPr algn="ctr"/>
            <a:r>
              <a:rPr lang="en-US" dirty="0" smtClean="0"/>
              <a:t>Power</a:t>
            </a:r>
            <a:endParaRPr lang="en-US" dirty="0"/>
          </a:p>
        </p:txBody>
      </p:sp>
      <p:sp>
        <p:nvSpPr>
          <p:cNvPr id="8" name="TextBox 7"/>
          <p:cNvSpPr txBox="1"/>
          <p:nvPr/>
        </p:nvSpPr>
        <p:spPr>
          <a:xfrm>
            <a:off x="6248400" y="3733800"/>
            <a:ext cx="1219200" cy="369332"/>
          </a:xfrm>
          <a:prstGeom prst="rect">
            <a:avLst/>
          </a:prstGeom>
          <a:noFill/>
        </p:spPr>
        <p:txBody>
          <a:bodyPr wrap="square" rtlCol="0">
            <a:spAutoFit/>
          </a:bodyPr>
          <a:lstStyle/>
          <a:p>
            <a:pPr algn="ctr"/>
            <a:r>
              <a:rPr lang="en-US" dirty="0" smtClean="0"/>
              <a:t>Guidance</a:t>
            </a:r>
            <a:endParaRPr lang="en-US" dirty="0"/>
          </a:p>
        </p:txBody>
      </p:sp>
      <p:sp>
        <p:nvSpPr>
          <p:cNvPr id="9" name="TextBox 8"/>
          <p:cNvSpPr txBox="1"/>
          <p:nvPr/>
        </p:nvSpPr>
        <p:spPr>
          <a:xfrm>
            <a:off x="1828800" y="3733800"/>
            <a:ext cx="1219200" cy="369332"/>
          </a:xfrm>
          <a:prstGeom prst="rect">
            <a:avLst/>
          </a:prstGeom>
          <a:noFill/>
        </p:spPr>
        <p:txBody>
          <a:bodyPr wrap="square" rtlCol="0">
            <a:spAutoFit/>
          </a:bodyPr>
          <a:lstStyle/>
          <a:p>
            <a:pPr algn="ctr"/>
            <a:r>
              <a:rPr lang="en-US" dirty="0" smtClean="0"/>
              <a:t>Wisdom</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5334000" cy="4709160"/>
          </a:xfrm>
        </p:spPr>
        <p:txBody>
          <a:bodyPr/>
          <a:lstStyle/>
          <a:p>
            <a:r>
              <a:rPr lang="en-US" dirty="0" smtClean="0"/>
              <a:t>Whatever is the center of your life, whether it be principles, your job, your grades, your boy/girlfriend, your family, your religion, etc., it gives rise to four factors in your life. </a:t>
            </a:r>
            <a:endParaRPr lang="en-US" dirty="0"/>
          </a:p>
        </p:txBody>
      </p:sp>
      <p:sp>
        <p:nvSpPr>
          <p:cNvPr id="2" name="Title 1"/>
          <p:cNvSpPr>
            <a:spLocks noGrp="1"/>
          </p:cNvSpPr>
          <p:nvPr>
            <p:ph type="title"/>
          </p:nvPr>
        </p:nvSpPr>
        <p:spPr/>
        <p:txBody>
          <a:bodyPr/>
          <a:lstStyle/>
          <a:p>
            <a:r>
              <a:rPr lang="en-US" dirty="0" smtClean="0"/>
              <a:t>Our Focus and Four Factors</a:t>
            </a:r>
            <a:endParaRPr lang="en-US" dirty="0"/>
          </a:p>
        </p:txBody>
      </p:sp>
      <p:pic>
        <p:nvPicPr>
          <p:cNvPr id="1026" name="Picture 2"/>
          <p:cNvPicPr>
            <a:picLocks noChangeAspect="1" noChangeArrowheads="1"/>
          </p:cNvPicPr>
          <p:nvPr/>
        </p:nvPicPr>
        <p:blipFill>
          <a:blip r:embed="rId3" cstate="print"/>
          <a:srcRect l="22500" t="14000" r="21250" b="1000"/>
          <a:stretch>
            <a:fillRect/>
          </a:stretch>
        </p:blipFill>
        <p:spPr bwMode="auto">
          <a:xfrm>
            <a:off x="5715000" y="2057400"/>
            <a:ext cx="3227294" cy="30480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Security represents your self-esteem</a:t>
            </a:r>
          </a:p>
          <a:p>
            <a:pPr lvl="1"/>
            <a:r>
              <a:rPr lang="en-US" dirty="0" smtClean="0"/>
              <a:t>This is your identity,  your basic personal strength or lack </a:t>
            </a:r>
            <a:r>
              <a:rPr lang="en-US" dirty="0" smtClean="0"/>
              <a:t>thereof</a:t>
            </a:r>
            <a:br>
              <a:rPr lang="en-US" dirty="0" smtClean="0"/>
            </a:br>
            <a:endParaRPr lang="en-US" dirty="0" smtClean="0"/>
          </a:p>
          <a:p>
            <a:r>
              <a:rPr lang="en-US" dirty="0" smtClean="0"/>
              <a:t>For example, some people have a money-centered life.</a:t>
            </a:r>
          </a:p>
          <a:p>
            <a:pPr lvl="1"/>
            <a:r>
              <a:rPr lang="en-US" dirty="0" smtClean="0"/>
              <a:t>Their personal security and self-esteem comes from how much money they have</a:t>
            </a:r>
          </a:p>
          <a:p>
            <a:pPr lvl="1"/>
            <a:r>
              <a:rPr lang="en-US" dirty="0" smtClean="0"/>
              <a:t>If they went bankrupt, their lives would be ruined; some actually will commit suicide</a:t>
            </a:r>
          </a:p>
          <a:p>
            <a:pPr lvl="2"/>
            <a:r>
              <a:rPr lang="en-US" dirty="0" smtClean="0"/>
              <a:t>E.g. during the Great Depression, suicides skyrocketed </a:t>
            </a:r>
            <a:endParaRPr lang="en-US" dirty="0"/>
          </a:p>
        </p:txBody>
      </p:sp>
      <p:sp>
        <p:nvSpPr>
          <p:cNvPr id="2" name="Title 1"/>
          <p:cNvSpPr>
            <a:spLocks noGrp="1"/>
          </p:cNvSpPr>
          <p:nvPr>
            <p:ph type="title"/>
          </p:nvPr>
        </p:nvSpPr>
        <p:spPr/>
        <p:txBody>
          <a:bodyPr/>
          <a:lstStyle/>
          <a:p>
            <a:r>
              <a:rPr lang="en-US" dirty="0" smtClean="0"/>
              <a:t>Security</a:t>
            </a:r>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268</TotalTime>
  <Words>766</Words>
  <Application>Microsoft Office PowerPoint</Application>
  <PresentationFormat>On-screen Show (4:3)</PresentationFormat>
  <Paragraphs>123</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Paper</vt:lpstr>
      <vt:lpstr>The 7 Habits of Highly Effective People Habit 2: Begin With the End in Mind</vt:lpstr>
      <vt:lpstr>Your Obituary</vt:lpstr>
      <vt:lpstr>Your Obituary, Now</vt:lpstr>
      <vt:lpstr>If today was your last day…</vt:lpstr>
      <vt:lpstr>Your Glasses</vt:lpstr>
      <vt:lpstr>A Principle-Based Life</vt:lpstr>
      <vt:lpstr>PowerPoint Presentation</vt:lpstr>
      <vt:lpstr>Our Focus and Four Factors</vt:lpstr>
      <vt:lpstr>Security</vt:lpstr>
      <vt:lpstr>Guidance</vt:lpstr>
      <vt:lpstr>Wisdom</vt:lpstr>
      <vt:lpstr>Power</vt:lpstr>
      <vt:lpstr>Change the Focus, Change the Four</vt:lpstr>
      <vt:lpstr>Money Centered</vt:lpstr>
      <vt:lpstr>A Money-centered life</vt:lpstr>
      <vt:lpstr>Scrooge, cont.</vt:lpstr>
      <vt:lpstr>Scrooge, 12/25</vt:lpstr>
      <vt:lpstr>Other centers</vt:lpstr>
      <vt:lpstr>And the most common…</vt:lpstr>
      <vt:lpstr>Other Centers</vt:lpstr>
      <vt:lpstr>PowerPoint Presentation</vt:lpstr>
      <vt:lpstr>Principal Centered</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7 Habits of Highly Effective People Habit 2: Begin With the End in Mind</dc:title>
  <dc:creator>Mr. Craig Kohn</dc:creator>
  <cp:lastModifiedBy>Mike</cp:lastModifiedBy>
  <cp:revision>15</cp:revision>
  <dcterms:created xsi:type="dcterms:W3CDTF">2010-02-04T14:31:17Z</dcterms:created>
  <dcterms:modified xsi:type="dcterms:W3CDTF">2013-01-26T20:27:04Z</dcterms:modified>
</cp:coreProperties>
</file>