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5E967-81D6-40DD-B77F-E6D29A0E1C9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64E45-7F7B-4827-B39F-0556E8CD0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4E45-7F7B-4827-B39F-0556E8CD0F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29BDD85-4023-416C-9AB0-726852AE52F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BBF165B-EA1B-4005-BEF8-8A4008016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Craig Kohn, WHS</a:t>
            </a:r>
          </a:p>
          <a:p>
            <a:r>
              <a:rPr lang="en-US" dirty="0" smtClean="0"/>
              <a:t>Based on “The 7 Habits of Highly Effective People”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 4: Think Win/Win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Approaches to Human Interaction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</a:t>
            </a:r>
            <a:r>
              <a:rPr lang="en-US" b="1" dirty="0" smtClean="0"/>
              <a:t> Win</a:t>
            </a:r>
            <a:r>
              <a:rPr lang="en-US" dirty="0" smtClean="0"/>
              <a:t> - Focusing solely on getting what one wants, regardless of the needs of others.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6. </a:t>
            </a:r>
            <a:r>
              <a:rPr lang="en-US" b="1" dirty="0" smtClean="0"/>
              <a:t>Win/Win or No Deal</a:t>
            </a:r>
            <a:r>
              <a:rPr lang="en-US" dirty="0" smtClean="0"/>
              <a:t> - If we can't find a mutually beneficial solution, we agree to disagree agreeably - no deal. </a:t>
            </a:r>
          </a:p>
          <a:p>
            <a:pPr lvl="1"/>
            <a:r>
              <a:rPr lang="en-US" dirty="0" smtClean="0"/>
              <a:t>This approach is most realistic at the </a:t>
            </a:r>
            <a:br>
              <a:rPr lang="en-US" dirty="0" smtClean="0"/>
            </a:br>
            <a:r>
              <a:rPr lang="en-US" i="1" dirty="0" smtClean="0"/>
              <a:t>beginning</a:t>
            </a:r>
            <a:r>
              <a:rPr lang="en-US" dirty="0" smtClean="0"/>
              <a:t> of a business relationship </a:t>
            </a:r>
            <a:br>
              <a:rPr lang="en-US" dirty="0" smtClean="0"/>
            </a:br>
            <a:r>
              <a:rPr lang="en-US" dirty="0" smtClean="0"/>
              <a:t>or enterprise. In a continuing relationship, </a:t>
            </a:r>
            <a:br>
              <a:rPr lang="en-US" dirty="0" smtClean="0"/>
            </a:br>
            <a:r>
              <a:rPr lang="en-US" dirty="0" smtClean="0"/>
              <a:t>it's no longer an option. </a:t>
            </a:r>
          </a:p>
          <a:p>
            <a:endParaRPr lang="en-US" dirty="0"/>
          </a:p>
        </p:txBody>
      </p:sp>
      <p:pic>
        <p:nvPicPr>
          <p:cNvPr id="9218" name="Picture 2" descr="C:\Users\99536\AppData\Local\Microsoft\Windows\Temporary Internet Files\Content.IE5\FGPH9T5W\MC9000788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8999"/>
            <a:ext cx="322897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Approach in More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While the book clearly advocates Win/Win approaches, it also admits that this is not always feasible.</a:t>
            </a:r>
          </a:p>
          <a:p>
            <a:pPr lvl="1"/>
            <a:r>
              <a:rPr lang="en-US" dirty="0" smtClean="0"/>
              <a:t>E.g. only one team will win the NCAA Tournament; this would be a win/lose situation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Furthermore, Win/Win may not always be appropriate.</a:t>
            </a:r>
          </a:p>
          <a:p>
            <a:pPr lvl="1"/>
            <a:r>
              <a:rPr lang="en-US" dirty="0" smtClean="0"/>
              <a:t>E.g. this would not have worked for WWII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To understand when the distinction is made, </a:t>
            </a:r>
            <a:br>
              <a:rPr lang="en-US" b="1" dirty="0" smtClean="0"/>
            </a:br>
            <a:r>
              <a:rPr lang="en-US" b="1" dirty="0" smtClean="0"/>
              <a:t>you must understand the approaches.</a:t>
            </a:r>
            <a:endParaRPr lang="en-US" b="1" dirty="0"/>
          </a:p>
        </p:txBody>
      </p:sp>
      <p:pic>
        <p:nvPicPr>
          <p:cNvPr id="10242" name="Picture 2" descr="C:\Users\99536\AppData\Local\Microsoft\Windows\Temporary Internet Files\Content.IE5\9H0PPCAH\MP9004311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Win/Lose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Win/Lose Approach</a:t>
            </a:r>
          </a:p>
          <a:p>
            <a:r>
              <a:rPr lang="en-US" dirty="0" smtClean="0"/>
              <a:t>In this case, if one person or group wins, the other must lose.</a:t>
            </a:r>
          </a:p>
          <a:p>
            <a:r>
              <a:rPr lang="en-US" dirty="0" smtClean="0"/>
              <a:t>For example, in a basketball game, only one team can win</a:t>
            </a:r>
          </a:p>
          <a:p>
            <a:pPr lvl="1"/>
            <a:r>
              <a:rPr lang="en-US" dirty="0" smtClean="0"/>
              <a:t>For you to win, another must lose</a:t>
            </a:r>
          </a:p>
          <a:p>
            <a:r>
              <a:rPr lang="en-US" dirty="0" smtClean="0"/>
              <a:t>In the real world, this would be like a competition for a bid or a client.  </a:t>
            </a:r>
          </a:p>
          <a:p>
            <a:pPr lvl="1"/>
            <a:r>
              <a:rPr lang="en-US" dirty="0" smtClean="0"/>
              <a:t>E.g. a particular person is only going to </a:t>
            </a:r>
            <a:br>
              <a:rPr lang="en-US" dirty="0" smtClean="0"/>
            </a:br>
            <a:r>
              <a:rPr lang="en-US" dirty="0" smtClean="0"/>
              <a:t>choose one of those cans of soda at a </a:t>
            </a:r>
            <a:br>
              <a:rPr lang="en-US" dirty="0" smtClean="0"/>
            </a:br>
            <a:r>
              <a:rPr lang="en-US" dirty="0" smtClean="0"/>
              <a:t>vending machine</a:t>
            </a:r>
            <a:endParaRPr lang="en-US" dirty="0"/>
          </a:p>
        </p:txBody>
      </p:sp>
      <p:pic>
        <p:nvPicPr>
          <p:cNvPr id="11266" name="Picture 2" descr="C:\Users\99536\AppData\Local\Microsoft\Windows\Temporary Internet Files\Content.IE5\FGPH9T5W\MP9004009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59479"/>
            <a:ext cx="250466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Win/Lose Mentality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Win/Lose only works with independence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Interdependence requires win/win.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Sometimes we are independent; e.g. Coca Cola is independent from Pepsi, and so Win/Lose makes sense.</a:t>
            </a:r>
          </a:p>
          <a:p>
            <a:pPr lvl="1"/>
            <a:r>
              <a:rPr lang="en-US" dirty="0" smtClean="0"/>
              <a:t>They aren’t going to buy both cans of soda.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However, if we will continue to interact </a:t>
            </a:r>
            <a:br>
              <a:rPr lang="en-US" b="1" dirty="0" smtClean="0"/>
            </a:br>
            <a:r>
              <a:rPr lang="en-US" b="1" dirty="0" smtClean="0"/>
              <a:t>with a person or group, we must avoid </a:t>
            </a:r>
            <a:br>
              <a:rPr lang="en-US" b="1" dirty="0" smtClean="0"/>
            </a:br>
            <a:r>
              <a:rPr lang="en-US" b="1" dirty="0" smtClean="0"/>
              <a:t>Win/Lose if we will depend on them in </a:t>
            </a:r>
            <a:br>
              <a:rPr lang="en-US" b="1" dirty="0" smtClean="0"/>
            </a:br>
            <a:r>
              <a:rPr lang="en-US" b="1" dirty="0" smtClean="0"/>
              <a:t>the future.</a:t>
            </a:r>
          </a:p>
        </p:txBody>
      </p:sp>
      <p:pic>
        <p:nvPicPr>
          <p:cNvPr id="12290" name="Picture 2" descr="C:\Users\99536\AppData\Local\Microsoft\Windows\Temporary Internet Files\Content.IE5\I4VK2LUZ\MC90030305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04" y="3352800"/>
            <a:ext cx="279095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Lose/Win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Lose/Win</a:t>
            </a:r>
            <a:r>
              <a:rPr lang="en-US" dirty="0" smtClean="0"/>
              <a:t> occurs most often in insecure people.</a:t>
            </a:r>
          </a:p>
          <a:p>
            <a:pPr lvl="1"/>
            <a:r>
              <a:rPr lang="en-US" dirty="0" smtClean="0"/>
              <a:t>E.g. take/do/say whatever you want; I only want you to be happy/want to fit in/want to be accepted.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Lose/Win is worse than Win/Lose because it has no standards, demands, or expectations.</a:t>
            </a:r>
          </a:p>
          <a:p>
            <a:pPr lvl="1"/>
            <a:r>
              <a:rPr lang="en-US" dirty="0" smtClean="0"/>
              <a:t>There is no vision; no end in mind.</a:t>
            </a:r>
          </a:p>
          <a:p>
            <a:endParaRPr lang="en-US" dirty="0"/>
          </a:p>
        </p:txBody>
      </p:sp>
      <p:pic>
        <p:nvPicPr>
          <p:cNvPr id="13314" name="Picture 2" descr="C:\Users\99536\AppData\Local\Microsoft\Windows\Temporary Internet Files\Content.IE5\FGPH9T5W\MC9003836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74" y="3429000"/>
            <a:ext cx="156651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Lose/Win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negotiation, Lose/Win is seen as giving in or giving up.</a:t>
            </a:r>
          </a:p>
          <a:p>
            <a:pPr lvl="1"/>
            <a:r>
              <a:rPr lang="en-US" dirty="0" smtClean="0"/>
              <a:t>In leadership, it is permissiveness.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The problem is that Lose/Win people bury feelings of resentment that never die.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People who repress their feelings </a:t>
            </a:r>
            <a:br>
              <a:rPr lang="en-US" b="1" dirty="0" smtClean="0"/>
            </a:br>
            <a:r>
              <a:rPr lang="en-US" b="1" dirty="0" smtClean="0"/>
              <a:t>lose their self-esteem and eventually </a:t>
            </a:r>
            <a:br>
              <a:rPr lang="en-US" b="1" dirty="0" smtClean="0"/>
            </a:br>
            <a:r>
              <a:rPr lang="en-US" b="1" dirty="0" smtClean="0"/>
              <a:t>the quality of their relationships.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 Lose/Win relationship can be at best </a:t>
            </a:r>
            <a:br>
              <a:rPr lang="en-US" b="1" dirty="0" smtClean="0"/>
            </a:br>
            <a:r>
              <a:rPr lang="en-US" b="1" dirty="0" smtClean="0"/>
              <a:t>temporary, and both sides will eventually </a:t>
            </a:r>
            <a:br>
              <a:rPr lang="en-US" b="1" dirty="0" smtClean="0"/>
            </a:br>
            <a:r>
              <a:rPr lang="en-US" b="1" dirty="0" smtClean="0"/>
              <a:t>lose.</a:t>
            </a:r>
            <a:endParaRPr lang="en-US" b="1" dirty="0"/>
          </a:p>
        </p:txBody>
      </p:sp>
      <p:pic>
        <p:nvPicPr>
          <p:cNvPr id="14338" name="Picture 2" descr="C:\Users\99536\AppData\Local\Microsoft\Windows\Temporary Internet Files\Content.IE5\GUED4U6L\MC90043439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743200" cy="19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Lose/Lose Mentality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Lose/Lose</a:t>
            </a:r>
          </a:p>
          <a:p>
            <a:pPr lvl="1"/>
            <a:r>
              <a:rPr lang="en-US" dirty="0" smtClean="0"/>
              <a:t>This concept is most dramatically represented by MAD – Mutually Assured Destruction </a:t>
            </a:r>
          </a:p>
          <a:p>
            <a:pPr lvl="1"/>
            <a:r>
              <a:rPr lang="en-US" dirty="0" smtClean="0"/>
              <a:t>If you launch your nukes, we will too even if we aren’t here anymore to do it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Lose/lose is most likely to occur when </a:t>
            </a:r>
            <a:br>
              <a:rPr lang="en-US" b="1" dirty="0" smtClean="0"/>
            </a:br>
            <a:r>
              <a:rPr lang="en-US" b="1" dirty="0" smtClean="0"/>
              <a:t>two Win/Lose people interact</a:t>
            </a:r>
          </a:p>
          <a:p>
            <a:pPr lvl="1"/>
            <a:r>
              <a:rPr lang="en-US" dirty="0" smtClean="0"/>
              <a:t>Win/Lose = determined, stubborn, egotistical </a:t>
            </a:r>
            <a:endParaRPr lang="en-US" dirty="0"/>
          </a:p>
        </p:txBody>
      </p:sp>
      <p:pic>
        <p:nvPicPr>
          <p:cNvPr id="15362" name="Picture 2" descr="C:\Users\99536\AppData\Local\Microsoft\Windows\Temporary Internet Files\Content.IE5\9H0PPCAH\MC9001579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1818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Lose/Lose Mentality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Lose/Lose is the “eye for an eye (makes the whole world blind” kind of approach</a:t>
            </a:r>
          </a:p>
          <a:p>
            <a:r>
              <a:rPr lang="en-US" dirty="0" smtClean="0"/>
              <a:t>Lose/lose is the philosophy of a highly dependent person without an inner sense of direction</a:t>
            </a:r>
            <a:endParaRPr lang="en-US" i="1" dirty="0" smtClean="0"/>
          </a:p>
          <a:p>
            <a:pPr lvl="1"/>
            <a:r>
              <a:rPr lang="en-US" i="1" dirty="0" smtClean="0"/>
              <a:t>If you will make my life miserable, I’m going to make yours miserable too </a:t>
            </a:r>
          </a:p>
          <a:p>
            <a:pPr lvl="1"/>
            <a:r>
              <a:rPr lang="en-US" i="1" dirty="0" smtClean="0"/>
              <a:t>If nobody ever wins, being a loser isn’t so bad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The story of the husband who sells his ex-wife’s Lexus for $50 is a classic example – he lost in order to make his wife lose too.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Lose/Lose is a sad, immature approach</a:t>
            </a:r>
            <a:endParaRPr lang="en-US" dirty="0"/>
          </a:p>
        </p:txBody>
      </p:sp>
      <p:pic>
        <p:nvPicPr>
          <p:cNvPr id="16386" name="Picture 2" descr="C:\Users\99536\AppData\Local\Microsoft\Windows\Temporary Internet Files\Content.IE5\I4VK2LUZ\MP900403138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5794"/>
            <a:ext cx="3557016" cy="23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 Mentality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Win</a:t>
            </a:r>
          </a:p>
          <a:p>
            <a:pPr lvl="1"/>
            <a:r>
              <a:rPr lang="en-US" dirty="0" smtClean="0"/>
              <a:t>The Win mentality means that you don’t care whether someone else wins or loses; you only want to win</a:t>
            </a:r>
          </a:p>
          <a:p>
            <a:pPr lvl="1"/>
            <a:r>
              <a:rPr lang="en-US" dirty="0" smtClean="0"/>
              <a:t>This is the self-centered approach; in fact, it is so self-centered that no one else even exists</a:t>
            </a:r>
          </a:p>
          <a:p>
            <a:pPr lvl="1"/>
            <a:r>
              <a:rPr lang="en-US" dirty="0" smtClean="0"/>
              <a:t>The focus is only on getting what you want regardless of the costs </a:t>
            </a:r>
            <a:endParaRPr lang="en-US" dirty="0"/>
          </a:p>
        </p:txBody>
      </p:sp>
      <p:pic>
        <p:nvPicPr>
          <p:cNvPr id="17410" name="Picture 2" descr="C:\Users\99536\AppData\Local\Microsoft\Windows\Temporary Internet Files\Content.IE5\9H0PPCAH\MC9001550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23360"/>
            <a:ext cx="3260598" cy="23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Win/Win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Win/Win (and Win/Win or No Deal)</a:t>
            </a:r>
          </a:p>
          <a:p>
            <a:pPr lvl="1"/>
            <a:r>
              <a:rPr lang="en-US" dirty="0" smtClean="0"/>
              <a:t>Win/Win is saying, “I want both of us to benefit because we both need each other”</a:t>
            </a:r>
          </a:p>
          <a:p>
            <a:pPr lvl="1"/>
            <a:r>
              <a:rPr lang="en-US" dirty="0" smtClean="0"/>
              <a:t>This is the company that wants to keep its customers returning each time</a:t>
            </a:r>
          </a:p>
          <a:p>
            <a:pPr lvl="1"/>
            <a:r>
              <a:rPr lang="en-US" dirty="0" smtClean="0"/>
              <a:t>This is the friend who repays favors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This is the ongoing, mutually beneficial </a:t>
            </a:r>
            <a:br>
              <a:rPr lang="en-US" u="sng" dirty="0" smtClean="0"/>
            </a:br>
            <a:r>
              <a:rPr lang="en-US" u="sng" dirty="0" smtClean="0"/>
              <a:t>relationship in which both parties work </a:t>
            </a:r>
            <a:br>
              <a:rPr lang="en-US" u="sng" dirty="0" smtClean="0"/>
            </a:br>
            <a:r>
              <a:rPr lang="en-US" u="sng" dirty="0" smtClean="0"/>
              <a:t>to make it work because it is good for both. </a:t>
            </a:r>
            <a:endParaRPr lang="en-US" u="sng" dirty="0"/>
          </a:p>
        </p:txBody>
      </p:sp>
      <p:pic>
        <p:nvPicPr>
          <p:cNvPr id="18434" name="Picture 2" descr="C:\Users\99536\AppData\Local\Microsoft\Windows\Temporary Internet Files\Content.IE5\FGPH9T5W\MC9003328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39" y="3200400"/>
            <a:ext cx="245065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Judicial Dilemma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Imagine for a moment that you are a federal judge.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the case before you, the plaintiff is claiming that the contractor hired for a skyscraper construction project was negligent.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defendant (the contractor) has done </a:t>
            </a:r>
            <a:br>
              <a:rPr lang="en-US" dirty="0" smtClean="0"/>
            </a:br>
            <a:r>
              <a:rPr lang="en-US" dirty="0" smtClean="0"/>
              <a:t>an inadequate job on the siding of a federal</a:t>
            </a:r>
            <a:br>
              <a:rPr lang="en-US" dirty="0" smtClean="0"/>
            </a:br>
            <a:r>
              <a:rPr lang="en-US" dirty="0" smtClean="0"/>
              <a:t> building.  </a:t>
            </a:r>
            <a:endParaRPr lang="en-US" dirty="0"/>
          </a:p>
        </p:txBody>
      </p:sp>
      <p:pic>
        <p:nvPicPr>
          <p:cNvPr id="1026" name="Picture 2" descr="C:\Users\99536\AppData\Local\Microsoft\Windows\Temporary Internet Files\Content.IE5\GUED4U6L\MC9000189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9698"/>
            <a:ext cx="2557882" cy="36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Win/Win or No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Win/Win or No Deal says that regardless of whether I win or lose, if you don’t win we don’t negotiate</a:t>
            </a:r>
          </a:p>
          <a:p>
            <a:pPr lvl="1"/>
            <a:r>
              <a:rPr lang="en-US" dirty="0" smtClean="0"/>
              <a:t>We both have to win for this to work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/>
              <a:t>“No Deal” means that if we both can’t find benefit, we agree to disagree agreeably.</a:t>
            </a:r>
          </a:p>
          <a:p>
            <a:pPr lvl="1"/>
            <a:r>
              <a:rPr lang="en-US" dirty="0" smtClean="0"/>
              <a:t>Lincoln – “Just as I would never be a slave, I would never be a slave-master”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In this case, it is better to have no </a:t>
            </a:r>
            <a:br>
              <a:rPr lang="en-US" b="1" dirty="0" smtClean="0"/>
            </a:br>
            <a:r>
              <a:rPr lang="en-US" b="1" dirty="0" smtClean="0"/>
              <a:t>deal than to have a deal that is not </a:t>
            </a:r>
            <a:br>
              <a:rPr lang="en-US" b="1" dirty="0" smtClean="0"/>
            </a:br>
            <a:r>
              <a:rPr lang="en-US" b="1" dirty="0" smtClean="0"/>
              <a:t>beneficial to both</a:t>
            </a:r>
            <a:endParaRPr lang="en-US" b="1" dirty="0"/>
          </a:p>
        </p:txBody>
      </p:sp>
      <p:pic>
        <p:nvPicPr>
          <p:cNvPr id="19458" name="Picture 2" descr="C:\Users\99536\AppData\Local\Microsoft\Windows\Temporary Internet Files\Content.IE5\I4VK2LUZ\MP90044243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657600" cy="18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appropriate model depends on the situation. </a:t>
            </a:r>
          </a:p>
          <a:p>
            <a:endParaRPr lang="en-US" dirty="0" smtClean="0"/>
          </a:p>
          <a:p>
            <a:r>
              <a:rPr lang="en-US" dirty="0" smtClean="0"/>
              <a:t>When relationships are paramount, Win/Win is the only viable alternative. </a:t>
            </a:r>
          </a:p>
          <a:p>
            <a:endParaRPr lang="en-US" dirty="0" smtClean="0"/>
          </a:p>
          <a:p>
            <a:r>
              <a:rPr lang="en-US" dirty="0" smtClean="0"/>
              <a:t>In a competitive situation where building a relationship isn't important, Win/Lose may be appropriate.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Dimensions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There are five dimensions of the Win/Win model: </a:t>
            </a:r>
          </a:p>
          <a:p>
            <a:pPr lvl="1"/>
            <a:r>
              <a:rPr lang="en-US" dirty="0" smtClean="0"/>
              <a:t>Character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Agreements</a:t>
            </a:r>
          </a:p>
          <a:p>
            <a:pPr lvl="1"/>
            <a:r>
              <a:rPr lang="en-US" dirty="0" smtClean="0"/>
              <a:t>Supportive Systems </a:t>
            </a:r>
          </a:p>
          <a:p>
            <a:pPr lvl="1"/>
            <a:r>
              <a:rPr lang="en-US" dirty="0" smtClean="0"/>
              <a:t>Processes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For Win/Win to work, all of these </a:t>
            </a:r>
            <a:br>
              <a:rPr lang="en-US" b="1" dirty="0" smtClean="0"/>
            </a:br>
            <a:r>
              <a:rPr lang="en-US" b="1" dirty="0" smtClean="0"/>
              <a:t>must be in place</a:t>
            </a:r>
            <a:endParaRPr lang="en-US" b="1" dirty="0"/>
          </a:p>
        </p:txBody>
      </p:sp>
      <p:pic>
        <p:nvPicPr>
          <p:cNvPr id="20482" name="Picture 2" descr="C:\Users\99536\AppData\Local\Microsoft\Windows\Temporary Internet Files\Content.IE5\GUED4U6L\MC9000140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066644" cy="282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Character</a:t>
            </a:r>
            <a:r>
              <a:rPr lang="en-US" b="1" dirty="0" smtClean="0"/>
              <a:t> is the foundation of Win/Win on which everything else builds.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/>
              <a:t>Character</a:t>
            </a:r>
            <a:r>
              <a:rPr lang="en-US" b="1" dirty="0" smtClean="0"/>
              <a:t> has three components.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Integrity</a:t>
            </a:r>
            <a:r>
              <a:rPr lang="en-US" dirty="0" smtClean="0"/>
              <a:t> – values and principles around which all actions are directed</a:t>
            </a:r>
          </a:p>
          <a:p>
            <a:pPr lvl="2"/>
            <a:r>
              <a:rPr lang="en-US" dirty="0" smtClean="0"/>
              <a:t>Without integrity, all actions are superficial; your motives will always be questioned </a:t>
            </a:r>
          </a:p>
          <a:p>
            <a:pPr lvl="1"/>
            <a:r>
              <a:rPr lang="en-US" dirty="0"/>
              <a:t>2. </a:t>
            </a:r>
            <a:r>
              <a:rPr lang="en-US" u="sng" dirty="0"/>
              <a:t>Maturity</a:t>
            </a:r>
            <a:r>
              <a:rPr lang="en-US" dirty="0"/>
              <a:t> - moving from dependent to independent to interdependent</a:t>
            </a:r>
          </a:p>
          <a:p>
            <a:pPr lvl="2"/>
            <a:r>
              <a:rPr lang="en-US" dirty="0"/>
              <a:t>i.e. the ability to express your own thoughts and convictions with consideration for other’s thoughts and convictions </a:t>
            </a:r>
          </a:p>
          <a:p>
            <a:pPr lvl="2"/>
            <a:r>
              <a:rPr lang="en-US" dirty="0"/>
              <a:t>Without maturity, you will not seek to rise above problems, and you will not seek to work with others because it requires a partial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release </a:t>
            </a:r>
            <a:r>
              <a:rPr lang="en-US" dirty="0"/>
              <a:t>of control; emotionally dependent people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cannot </a:t>
            </a:r>
            <a:r>
              <a:rPr lang="en-US" dirty="0"/>
              <a:t>handle the release of control – they must be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Maturity is the balance between Courage and Conviction </a:t>
            </a:r>
          </a:p>
          <a:p>
            <a:pPr lvl="2"/>
            <a:endParaRPr lang="en-US" dirty="0" smtClean="0"/>
          </a:p>
        </p:txBody>
      </p:sp>
      <p:pic>
        <p:nvPicPr>
          <p:cNvPr id="21506" name="Picture 2" descr="C:\Users\99536\AppData\Local\Microsoft\Windows\Temporary Internet Files\Content.IE5\FGPH9T5W\MP9003877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362200" cy="16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Maturity – the Balance of Courage and Conviction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" y="1371600"/>
            <a:ext cx="8497784" cy="4572000"/>
            <a:chOff x="208808" y="457200"/>
            <a:chExt cx="8497784" cy="4572000"/>
          </a:xfrm>
        </p:grpSpPr>
        <p:pic>
          <p:nvPicPr>
            <p:cNvPr id="2050" name="Picture 2" descr="http://www.aphelianconsulting.com/images/Covey%27s%20win%20-%20win%20image.gif"/>
            <p:cNvPicPr>
              <a:picLocks noChangeAspect="1" noChangeArrowheads="1"/>
            </p:cNvPicPr>
            <p:nvPr/>
          </p:nvPicPr>
          <p:blipFill>
            <a:blip r:embed="rId3" cstate="print"/>
            <a:srcRect t="17923"/>
            <a:stretch>
              <a:fillRect/>
            </a:stretch>
          </p:blipFill>
          <p:spPr bwMode="auto">
            <a:xfrm>
              <a:off x="228600" y="457200"/>
              <a:ext cx="8477992" cy="3838574"/>
            </a:xfrm>
            <a:prstGeom prst="rect">
              <a:avLst/>
            </a:prstGeom>
            <a:noFill/>
          </p:spPr>
        </p:pic>
        <p:pic>
          <p:nvPicPr>
            <p:cNvPr id="5" name="Picture 2" descr="http://www.aphelianconsulting.com/images/Covey%27s%20win%20-%20win%20image.gif"/>
            <p:cNvPicPr>
              <a:picLocks noChangeAspect="1" noChangeArrowheads="1"/>
            </p:cNvPicPr>
            <p:nvPr/>
          </p:nvPicPr>
          <p:blipFill>
            <a:blip r:embed="rId3" cstate="print"/>
            <a:srcRect b="82077"/>
            <a:stretch>
              <a:fillRect/>
            </a:stretch>
          </p:blipFill>
          <p:spPr bwMode="auto">
            <a:xfrm>
              <a:off x="208808" y="4191000"/>
              <a:ext cx="8477992" cy="838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Character: Abundance Mentality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u="sng" dirty="0" smtClean="0"/>
              <a:t>Abundance Mentality</a:t>
            </a:r>
            <a:r>
              <a:rPr lang="en-US" dirty="0" smtClean="0"/>
              <a:t> – there is plenty for everybody.</a:t>
            </a:r>
          </a:p>
          <a:p>
            <a:pPr lvl="1"/>
            <a:r>
              <a:rPr lang="en-US" dirty="0" smtClean="0"/>
              <a:t>For example, if someone in class receives praise, do you feel threatened? Or do you feel happy for them?</a:t>
            </a:r>
          </a:p>
          <a:p>
            <a:pPr lvl="1"/>
            <a:r>
              <a:rPr lang="en-US" dirty="0" smtClean="0"/>
              <a:t>Is the pie limited, so that if someone else gets a slice, you can’t?</a:t>
            </a:r>
          </a:p>
          <a:p>
            <a:pPr lvl="1"/>
            <a:r>
              <a:rPr lang="en-US" dirty="0" smtClean="0"/>
              <a:t>Can we run out of compliments?</a:t>
            </a:r>
          </a:p>
          <a:p>
            <a:pPr lvl="1"/>
            <a:r>
              <a:rPr lang="en-US" dirty="0" smtClean="0"/>
              <a:t>Is it that you have to have more, or simply have to have more than others?</a:t>
            </a:r>
          </a:p>
        </p:txBody>
      </p:sp>
      <p:pic>
        <p:nvPicPr>
          <p:cNvPr id="22530" name="Picture 2" descr="C:\Users\99536\AppData\Local\Microsoft\Windows\Temporary Internet Files\Content.IE5\I4VK2LUZ\MC9002371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4223">
            <a:off x="3400717" y="3676786"/>
            <a:ext cx="2559919" cy="29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and Public Victory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Character is about Public Victory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Public victory does not mean victory over the public, but victory of the public.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Ask yourself this: if someone else beat you to doing something great and generous, would you feel angry at this or happy because the same people benefited earlier than they would have under you?</a:t>
            </a:r>
            <a:endParaRPr lang="en-US" dirty="0"/>
          </a:p>
        </p:txBody>
      </p:sp>
      <p:pic>
        <p:nvPicPr>
          <p:cNvPr id="23554" name="Picture 2" descr="C:\Users\99536\AppData\Local\Microsoft\Windows\Temporary Internet Files\Content.IE5\GUED4U6L\MM90033686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733800" cy="23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Relationships - </a:t>
            </a:r>
            <a:r>
              <a:rPr lang="en-US" dirty="0" smtClean="0"/>
              <a:t>After character, Win/Win approaches are maintained by relationships.</a:t>
            </a:r>
          </a:p>
          <a:p>
            <a:pPr lvl="1"/>
            <a:r>
              <a:rPr lang="en-US" dirty="0" smtClean="0"/>
              <a:t>This is that “Emotional Bank Account” approach.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Win/Win situations are where persons or groups want continued interaction.</a:t>
            </a:r>
          </a:p>
          <a:p>
            <a:r>
              <a:rPr lang="en-US" dirty="0" smtClean="0"/>
              <a:t>A positive relationship is needed for this continued, mutually beneficial interaction to continue to occur. </a:t>
            </a:r>
            <a:endParaRPr lang="en-US" dirty="0"/>
          </a:p>
        </p:txBody>
      </p:sp>
      <p:pic>
        <p:nvPicPr>
          <p:cNvPr id="24578" name="Picture 2" descr="C:\Users\99536\AppData\Local\Microsoft\Windows\Temporary Internet Files\Content.IE5\FGPH9T5W\MP900439274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03610"/>
            <a:ext cx="4648200" cy="31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stronger you are and the more genuine your character, the more committed you are to Win/Win. </a:t>
            </a:r>
          </a:p>
          <a:p>
            <a:pPr lvl="1"/>
            <a:r>
              <a:rPr lang="en-US" dirty="0" smtClean="0"/>
              <a:t>The more committed you are to Win/Win, the stronger your relationship with a person will be. </a:t>
            </a:r>
            <a:br>
              <a:rPr lang="en-US" dirty="0" smtClean="0"/>
            </a:br>
            <a:endParaRPr lang="en-US" b="1" dirty="0" smtClean="0"/>
          </a:p>
          <a:p>
            <a:r>
              <a:rPr lang="en-US" b="1" dirty="0" smtClean="0"/>
              <a:t>Without an Emotional Bank Account, the other </a:t>
            </a:r>
            <a:br>
              <a:rPr lang="en-US" b="1" dirty="0" smtClean="0"/>
            </a:br>
            <a:r>
              <a:rPr lang="en-US" b="1" dirty="0" smtClean="0"/>
              <a:t>person will become reactive, saying nice things</a:t>
            </a:r>
            <a:br>
              <a:rPr lang="en-US" b="1" dirty="0" smtClean="0"/>
            </a:br>
            <a:r>
              <a:rPr lang="en-US" b="1" dirty="0" smtClean="0"/>
              <a:t>to your face but working to sabotage you from </a:t>
            </a:r>
            <a:br>
              <a:rPr lang="en-US" b="1" dirty="0" smtClean="0"/>
            </a:br>
            <a:r>
              <a:rPr lang="en-US" b="1" dirty="0" smtClean="0"/>
              <a:t>behind. </a:t>
            </a:r>
          </a:p>
          <a:p>
            <a:pPr lvl="1"/>
            <a:r>
              <a:rPr lang="en-US" dirty="0" smtClean="0"/>
              <a:t>Your power will become a threat to them, not a benefit.</a:t>
            </a:r>
          </a:p>
          <a:p>
            <a:pPr lvl="1"/>
            <a:r>
              <a:rPr lang="en-US" dirty="0" smtClean="0"/>
              <a:t>Relationships must be about mutual benefit.</a:t>
            </a:r>
            <a:endParaRPr lang="en-US" dirty="0"/>
          </a:p>
        </p:txBody>
      </p:sp>
      <p:pic>
        <p:nvPicPr>
          <p:cNvPr id="25602" name="Picture 2" descr="C:\Users\99536\AppData\Local\Microsoft\Windows\Temporary Internet Files\Content.IE5\GUED4U6L\MC9001980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44" y="3200400"/>
            <a:ext cx="1735248" cy="31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Component of a Win/Win scenario are Agreements.</a:t>
            </a:r>
          </a:p>
          <a:p>
            <a:r>
              <a:rPr lang="en-US" dirty="0" smtClean="0"/>
              <a:t>Five elements make up a good Agreement.</a:t>
            </a:r>
          </a:p>
          <a:p>
            <a:pPr lvl="1"/>
            <a:r>
              <a:rPr lang="en-US" dirty="0" smtClean="0"/>
              <a:t>1. Desired results and goals are clear.</a:t>
            </a:r>
          </a:p>
          <a:p>
            <a:pPr lvl="1"/>
            <a:r>
              <a:rPr lang="en-US" dirty="0" smtClean="0"/>
              <a:t>2. Guidelines specify how to reach results.</a:t>
            </a:r>
          </a:p>
          <a:p>
            <a:pPr lvl="1"/>
            <a:r>
              <a:rPr lang="en-US" dirty="0" smtClean="0"/>
              <a:t>3. Resources are identified to accomplish goals.</a:t>
            </a:r>
          </a:p>
          <a:p>
            <a:pPr lvl="1"/>
            <a:r>
              <a:rPr lang="en-US" dirty="0" smtClean="0"/>
              <a:t>4. Accountability is ensured; each person knows their role.</a:t>
            </a:r>
          </a:p>
          <a:p>
            <a:pPr lvl="1"/>
            <a:r>
              <a:rPr lang="en-US" dirty="0" smtClean="0"/>
              <a:t>5. Consequences are in place for positive and negative behavior and are known by all in advance.</a:t>
            </a:r>
            <a:endParaRPr lang="en-US" dirty="0"/>
          </a:p>
        </p:txBody>
      </p:sp>
      <p:pic>
        <p:nvPicPr>
          <p:cNvPr id="26626" name="Picture 2" descr="C:\Users\99536\AppData\Local\Microsoft\Windows\Temporary Internet Files\Content.IE5\GUED4U6L\MC9000787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556574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is that slabs of granite that adorn the side of the building are falling off; each slab of granite weighs over a 1000 lbs and is falling several stories at a time.</a:t>
            </a:r>
          </a:p>
          <a:p>
            <a:pPr lvl="1"/>
            <a:r>
              <a:rPr lang="en-US" dirty="0" smtClean="0"/>
              <a:t>If found guilty, the company will declare bankruptcy; they could never afford to replace the entire side of a building several stories tall.</a:t>
            </a:r>
          </a:p>
          <a:p>
            <a:pPr lvl="1"/>
            <a:r>
              <a:rPr lang="en-US" dirty="0" smtClean="0"/>
              <a:t>However, they are clearly guilty.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case before requires you, as the judge, </a:t>
            </a:r>
            <a:br>
              <a:rPr lang="en-US" dirty="0" smtClean="0"/>
            </a:br>
            <a:r>
              <a:rPr lang="en-US" dirty="0" smtClean="0"/>
              <a:t>to resolve this situation while serving justice. </a:t>
            </a:r>
            <a:endParaRPr lang="en-US" dirty="0"/>
          </a:p>
        </p:txBody>
      </p:sp>
      <p:pic>
        <p:nvPicPr>
          <p:cNvPr id="2050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79" y="3352800"/>
            <a:ext cx="3350443" cy="33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4</a:t>
            </a:r>
            <a:r>
              <a:rPr lang="en-US" b="1" baseline="30000" dirty="0" smtClean="0"/>
              <a:t>th</a:t>
            </a:r>
            <a:r>
              <a:rPr lang="en-US" b="1" dirty="0" smtClean="0"/>
              <a:t> component of Win/Win is A Supportive System (aka A Reward System).</a:t>
            </a:r>
          </a:p>
          <a:p>
            <a:r>
              <a:rPr lang="en-US" dirty="0" smtClean="0"/>
              <a:t>The spirit of Win/Win cannot survive in an environment of competition or contests.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All systems should be based on the principle </a:t>
            </a:r>
            <a:br>
              <a:rPr lang="en-US" b="1" dirty="0" smtClean="0"/>
            </a:br>
            <a:r>
              <a:rPr lang="en-US" b="1" dirty="0" smtClean="0"/>
              <a:t>of Win/Win. </a:t>
            </a:r>
          </a:p>
          <a:p>
            <a:pPr lvl="1"/>
            <a:r>
              <a:rPr lang="en-US" dirty="0" smtClean="0"/>
              <a:t>I.e. all successes should be rewarded, not just the </a:t>
            </a:r>
            <a:br>
              <a:rPr lang="en-US" dirty="0" smtClean="0"/>
            </a:br>
            <a:r>
              <a:rPr lang="en-US" dirty="0" smtClean="0"/>
              <a:t>top example of success</a:t>
            </a:r>
          </a:p>
          <a:p>
            <a:pPr lvl="1"/>
            <a:r>
              <a:rPr lang="en-US" i="1" dirty="0" smtClean="0"/>
              <a:t>Raise the Praise, Minimize the Criticize.</a:t>
            </a:r>
          </a:p>
        </p:txBody>
      </p:sp>
      <p:pic>
        <p:nvPicPr>
          <p:cNvPr id="27650" name="Picture 2" descr="C:\Users\99536\AppData\Local\Microsoft\Windows\Temporary Internet Files\Content.IE5\I4VK2LUZ\MC9002382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27960"/>
            <a:ext cx="2067208" cy="39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Win/Win Processes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5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Final Component of Win/Win is The Process. The Win/Win Process has 4 steps.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US" dirty="0" smtClean="0"/>
              <a:t>See the problem from the other point of view, in terms of the needs and concerns of the other party. </a:t>
            </a:r>
          </a:p>
          <a:p>
            <a:pPr marL="804672" lvl="1" indent="-457200">
              <a:buFont typeface="+mj-lt"/>
              <a:buAutoNum type="arabicPeriod"/>
            </a:pPr>
            <a:endParaRPr lang="en-US" dirty="0" smtClean="0"/>
          </a:p>
          <a:p>
            <a:pPr marL="804672" lvl="1" indent="-457200">
              <a:buFont typeface="+mj-lt"/>
              <a:buAutoNum type="arabicPeriod"/>
            </a:pPr>
            <a:r>
              <a:rPr lang="en-US" dirty="0" smtClean="0"/>
              <a:t>Identify the key issues and concerns (not positions) involved. </a:t>
            </a:r>
            <a:br>
              <a:rPr lang="en-US" dirty="0" smtClean="0"/>
            </a:br>
            <a:endParaRPr lang="en-US" dirty="0" smtClean="0"/>
          </a:p>
          <a:p>
            <a:pPr marL="804672" lvl="1" indent="-457200">
              <a:buFont typeface="+mj-lt"/>
              <a:buAutoNum type="arabicPeriod"/>
            </a:pPr>
            <a:r>
              <a:rPr lang="en-US" dirty="0" smtClean="0"/>
              <a:t>Determine what results would make a fully acceptable solution. </a:t>
            </a:r>
            <a:br>
              <a:rPr lang="en-US" dirty="0" smtClean="0"/>
            </a:br>
            <a:endParaRPr lang="en-US" dirty="0" smtClean="0"/>
          </a:p>
          <a:p>
            <a:pPr marL="804672" lvl="1" indent="-457200">
              <a:buFont typeface="+mj-lt"/>
              <a:buAutoNum type="arabicPeriod"/>
            </a:pPr>
            <a:r>
              <a:rPr lang="en-US" dirty="0" smtClean="0"/>
              <a:t>Identify new options to achieve those results. </a:t>
            </a:r>
          </a:p>
        </p:txBody>
      </p:sp>
      <p:pic>
        <p:nvPicPr>
          <p:cNvPr id="28674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71594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Win/Win is not a technique; it is a way of living and thinking.</a:t>
            </a:r>
          </a:p>
          <a:p>
            <a:pPr lvl="1"/>
            <a:r>
              <a:rPr lang="en-US" dirty="0" smtClean="0"/>
              <a:t>You cannot achieve Win/Win results with anything less than Win/Win approaches.</a:t>
            </a:r>
          </a:p>
          <a:p>
            <a:pPr lvl="1"/>
            <a:r>
              <a:rPr lang="en-US" dirty="0" smtClean="0"/>
              <a:t>The Ends and the Means must be the same.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Win/Win approaches grow out of proactive thinking, personal maturity, well-established and maintained relationships, and goal-oriented, principle-centered strategies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Anything less than this will not suffice.</a:t>
            </a:r>
          </a:p>
          <a:p>
            <a:pPr lvl="1"/>
            <a:r>
              <a:rPr lang="en-US" dirty="0" smtClean="0"/>
              <a:t>It is all or nothing. </a:t>
            </a:r>
            <a:endParaRPr lang="en-US" dirty="0"/>
          </a:p>
        </p:txBody>
      </p:sp>
      <p:pic>
        <p:nvPicPr>
          <p:cNvPr id="29698" name="Picture 2" descr="C:\Users\99536\AppData\Local\Microsoft\Windows\Temporary Internet Files\Content.IE5\9H0PPCAH\MP9004491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Take a moment and quietly think to yourself how you could resolve this situation.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As the judge, what would you decide?</a:t>
            </a:r>
          </a:p>
          <a:p>
            <a:pPr lvl="1"/>
            <a:r>
              <a:rPr lang="en-US" dirty="0" smtClean="0"/>
              <a:t>Again, if the company can and will declare bankruptcy if they have to replace the siding of this tall building.</a:t>
            </a:r>
          </a:p>
          <a:p>
            <a:pPr lvl="1"/>
            <a:r>
              <a:rPr lang="en-US" dirty="0" smtClean="0"/>
              <a:t>However, they are clearly at fault.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Think, Pair, Share.</a:t>
            </a:r>
            <a:endParaRPr lang="en-US" b="1" dirty="0"/>
          </a:p>
        </p:txBody>
      </p:sp>
      <p:pic>
        <p:nvPicPr>
          <p:cNvPr id="3074" name="Picture 2" descr="C:\Users\99536\AppData\Local\Microsoft\Windows\Temporary Internet Files\Content.IE5\9H0PPCAH\MP9003155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This is a short summary of an actual case in Minneapolis.</a:t>
            </a:r>
          </a:p>
          <a:p>
            <a:pPr lvl="1"/>
            <a:r>
              <a:rPr lang="en-US" dirty="0" smtClean="0"/>
              <a:t>The judge there decided that the best course of action was not as black and white as it seemed on the surface.</a:t>
            </a:r>
          </a:p>
          <a:p>
            <a:pPr lvl="1"/>
            <a:r>
              <a:rPr lang="en-US" dirty="0" smtClean="0"/>
              <a:t>She ruled that the contractor company was responsible for finding a way to prevent the granite panels from falling off the building outside of the original blueprints and plans for the building.</a:t>
            </a:r>
            <a:endParaRPr lang="en-US" dirty="0"/>
          </a:p>
        </p:txBody>
      </p:sp>
      <p:pic>
        <p:nvPicPr>
          <p:cNvPr id="4098" name="Picture 2" descr="C:\Users\99536\AppData\Local\Microsoft\Windows\Temporary Internet Files\Content.IE5\FGPH9T5W\MC9001497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64280"/>
            <a:ext cx="3091758" cy="23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contractor company was told that if they failed to find a resolution, they would never receive a permit for a building in any company or situation.</a:t>
            </a:r>
          </a:p>
          <a:p>
            <a:pPr lvl="1"/>
            <a:r>
              <a:rPr lang="en-US" dirty="0" smtClean="0"/>
              <a:t>Failure was not an option, or if it was, it was not a good one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The company tried, and succeeded, in adding thick metal discs at the corner of each granite panel.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The discs held the panels in place and </a:t>
            </a:r>
            <a:br>
              <a:rPr lang="en-US" b="1" dirty="0" smtClean="0"/>
            </a:br>
            <a:r>
              <a:rPr lang="en-US" b="1" dirty="0" smtClean="0"/>
              <a:t>added additional beauty to the building. </a:t>
            </a:r>
            <a:endParaRPr lang="en-US" b="1" dirty="0"/>
          </a:p>
        </p:txBody>
      </p:sp>
      <p:pic>
        <p:nvPicPr>
          <p:cNvPr id="5122" name="Picture 2" descr="C:\Users\99536\AppData\Local\Microsoft\Windows\Temporary Internet Files\Content.IE5\I4VK2LUZ\MP91021638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3817620"/>
            <a:ext cx="3489960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Win/Win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This was a classic win/win situation.</a:t>
            </a:r>
          </a:p>
          <a:p>
            <a:pPr lvl="1"/>
            <a:r>
              <a:rPr lang="en-US" dirty="0" smtClean="0"/>
              <a:t>The federal government was not asked to pay to fix the mistake of a private company.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private company did not go bankrupt.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From a bad situation, a more beautiful building was created. </a:t>
            </a:r>
            <a:endParaRPr lang="en-US" dirty="0"/>
          </a:p>
        </p:txBody>
      </p:sp>
      <p:pic>
        <p:nvPicPr>
          <p:cNvPr id="6146" name="Picture 2" descr="C:\Users\99536\AppData\Local\Microsoft\Windows\Temporary Internet Files\Content.IE5\GUED4U6L\MM90028675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2121"/>
            <a:ext cx="2270760" cy="21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Fourth Habit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4</a:t>
            </a:r>
            <a:r>
              <a:rPr lang="en-US" b="1" baseline="30000" dirty="0" smtClean="0"/>
              <a:t>th</a:t>
            </a:r>
            <a:r>
              <a:rPr lang="en-US" b="1" dirty="0" smtClean="0"/>
              <a:t> Habit is to think “Win/Win”.</a:t>
            </a:r>
          </a:p>
          <a:p>
            <a:pPr lvl="1"/>
            <a:r>
              <a:rPr lang="en-US" dirty="0" smtClean="0"/>
              <a:t>In terms of human interaction, there are six different approaches –</a:t>
            </a:r>
          </a:p>
          <a:p>
            <a:endParaRPr lang="en-US" dirty="0" smtClean="0"/>
          </a:p>
          <a:p>
            <a:r>
              <a:rPr lang="en-US" dirty="0" smtClean="0"/>
              <a:t>1. </a:t>
            </a:r>
            <a:r>
              <a:rPr lang="en-US" b="1" dirty="0" smtClean="0"/>
              <a:t>Win/win -</a:t>
            </a:r>
            <a:r>
              <a:rPr lang="en-US" dirty="0" smtClean="0"/>
              <a:t>People can seek mutual benefit in all human interactions. </a:t>
            </a:r>
          </a:p>
          <a:p>
            <a:pPr lvl="1"/>
            <a:r>
              <a:rPr lang="en-US" dirty="0" smtClean="0"/>
              <a:t>This requires principle-based behavior. </a:t>
            </a: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b="1" dirty="0" smtClean="0"/>
              <a:t>Win/Lose </a:t>
            </a:r>
            <a:r>
              <a:rPr lang="en-US" dirty="0" smtClean="0"/>
              <a:t>- The competitive paradigm: </a:t>
            </a:r>
            <a:br>
              <a:rPr lang="en-US" dirty="0" smtClean="0"/>
            </a:br>
            <a:r>
              <a:rPr lang="en-US" dirty="0" smtClean="0"/>
              <a:t>if I win, you lose. </a:t>
            </a:r>
          </a:p>
          <a:p>
            <a:pPr lvl="1"/>
            <a:r>
              <a:rPr lang="en-US" dirty="0" smtClean="0"/>
              <a:t>The leadership style is authoritarian. </a:t>
            </a:r>
          </a:p>
          <a:p>
            <a:pPr lvl="1"/>
            <a:r>
              <a:rPr lang="en-US" i="1" dirty="0" smtClean="0"/>
              <a:t>In relationships, if both people aren't </a:t>
            </a:r>
            <a:br>
              <a:rPr lang="en-US" i="1" dirty="0" smtClean="0"/>
            </a:br>
            <a:r>
              <a:rPr lang="en-US" i="1" dirty="0" smtClean="0"/>
              <a:t>winning, both are losing.</a:t>
            </a:r>
            <a:r>
              <a:rPr lang="en-US" dirty="0" smtClean="0"/>
              <a:t> </a:t>
            </a:r>
          </a:p>
        </p:txBody>
      </p:sp>
      <p:pic>
        <p:nvPicPr>
          <p:cNvPr id="7170" name="Picture 2" descr="C:\Users\99536\AppData\Local\Microsoft\Windows\Temporary Internet Files\Content.IE5\GUED4U6L\MP90042262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6" r="23256"/>
          <a:stretch/>
        </p:blipFill>
        <p:spPr bwMode="auto">
          <a:xfrm>
            <a:off x="6065520" y="3051816"/>
            <a:ext cx="2744666" cy="345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Approaches to Human Interaction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b="1" dirty="0" smtClean="0"/>
              <a:t>Lose/Win</a:t>
            </a:r>
            <a:r>
              <a:rPr lang="en-US" dirty="0" smtClean="0"/>
              <a:t> - The "Doormat" paradigm - the individual seeks strength from popularity based on acceptance. </a:t>
            </a:r>
          </a:p>
          <a:p>
            <a:pPr lvl="1"/>
            <a:r>
              <a:rPr lang="en-US" dirty="0" smtClean="0"/>
              <a:t>The leadership style is permissiveness. </a:t>
            </a:r>
          </a:p>
          <a:p>
            <a:pPr lvl="1"/>
            <a:r>
              <a:rPr lang="en-US" dirty="0" smtClean="0"/>
              <a:t>Living this paradigm can result in </a:t>
            </a:r>
            <a:r>
              <a:rPr lang="en-US" dirty="0" smtClean="0"/>
              <a:t>repressed </a:t>
            </a:r>
            <a:r>
              <a:rPr lang="en-US" dirty="0" smtClean="0"/>
              <a:t>resentment.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4. </a:t>
            </a:r>
            <a:r>
              <a:rPr lang="en-US" b="1" dirty="0" smtClean="0"/>
              <a:t>Lose/Lose</a:t>
            </a:r>
            <a:r>
              <a:rPr lang="en-US" dirty="0" smtClean="0"/>
              <a:t> - When people become obsessed </a:t>
            </a:r>
            <a:br>
              <a:rPr lang="en-US" dirty="0" smtClean="0"/>
            </a:br>
            <a:r>
              <a:rPr lang="en-US" dirty="0" smtClean="0"/>
              <a:t>with making the other person lose, even at their </a:t>
            </a:r>
            <a:br>
              <a:rPr lang="en-US" dirty="0" smtClean="0"/>
            </a:br>
            <a:r>
              <a:rPr lang="en-US" dirty="0" smtClean="0"/>
              <a:t>own expense. </a:t>
            </a:r>
          </a:p>
          <a:p>
            <a:pPr lvl="1"/>
            <a:r>
              <a:rPr lang="en-US" dirty="0" smtClean="0"/>
              <a:t>This is the philosophy of adversarial conflict, </a:t>
            </a:r>
            <a:br>
              <a:rPr lang="en-US" dirty="0" smtClean="0"/>
            </a:br>
            <a:r>
              <a:rPr lang="en-US" dirty="0" smtClean="0"/>
              <a:t>war, or of highly dependent persons. </a:t>
            </a:r>
          </a:p>
          <a:p>
            <a:pPr lvl="1"/>
            <a:r>
              <a:rPr lang="en-US" dirty="0" smtClean="0"/>
              <a:t>(If nobody wins, being a loser doesn’t seem </a:t>
            </a:r>
            <a:br>
              <a:rPr lang="en-US" dirty="0" smtClean="0"/>
            </a:br>
            <a:r>
              <a:rPr lang="en-US" dirty="0" smtClean="0"/>
              <a:t>so bad.) </a:t>
            </a:r>
          </a:p>
        </p:txBody>
      </p:sp>
      <p:pic>
        <p:nvPicPr>
          <p:cNvPr id="8194" name="Picture 2" descr="C:\Users\99536\AppData\Local\Microsoft\Windows\Temporary Internet Files\Content.IE5\9H0PPCAH\MP9003995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121</TotalTime>
  <Words>1247</Words>
  <Application>Microsoft Office PowerPoint</Application>
  <PresentationFormat>On-screen Show (4:3)</PresentationFormat>
  <Paragraphs>218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Soho</vt:lpstr>
      <vt:lpstr>Habit 4: Think Win/Win</vt:lpstr>
      <vt:lpstr>A Judicial Dilemma </vt:lpstr>
      <vt:lpstr>The Problem</vt:lpstr>
      <vt:lpstr>TPS</vt:lpstr>
      <vt:lpstr>What Happened</vt:lpstr>
      <vt:lpstr>The Outcome</vt:lpstr>
      <vt:lpstr>Win/Win Situations</vt:lpstr>
      <vt:lpstr>The Fourth Habit</vt:lpstr>
      <vt:lpstr>6 Approaches to Human Interaction </vt:lpstr>
      <vt:lpstr>6 Approaches to Human Interaction </vt:lpstr>
      <vt:lpstr>Each Approach in More Detail</vt:lpstr>
      <vt:lpstr>Win/Lose Approach</vt:lpstr>
      <vt:lpstr>Win/Lose Mentality </vt:lpstr>
      <vt:lpstr>Lose/Win</vt:lpstr>
      <vt:lpstr>Lose/Win</vt:lpstr>
      <vt:lpstr>Lose/Lose Mentality </vt:lpstr>
      <vt:lpstr>Lose/Lose Mentality</vt:lpstr>
      <vt:lpstr>Win Mentality </vt:lpstr>
      <vt:lpstr>Win/Win</vt:lpstr>
      <vt:lpstr>Win/Win or No Deal</vt:lpstr>
      <vt:lpstr>In the end…</vt:lpstr>
      <vt:lpstr>The 5 Dimensions </vt:lpstr>
      <vt:lpstr>Character</vt:lpstr>
      <vt:lpstr>Maturity – the Balance of Courage and Conviction </vt:lpstr>
      <vt:lpstr>Character: Abundance Mentality </vt:lpstr>
      <vt:lpstr>Character and Public Victory </vt:lpstr>
      <vt:lpstr>Relationships</vt:lpstr>
      <vt:lpstr>Relationships</vt:lpstr>
      <vt:lpstr>Agreements</vt:lpstr>
      <vt:lpstr>Reward Systems </vt:lpstr>
      <vt:lpstr>Win/Win Processes </vt:lpstr>
      <vt:lpstr>Final Word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 4: Think Win/Win</dc:title>
  <dc:creator>Mr. Craig Kohn</dc:creator>
  <cp:lastModifiedBy>Mr. Craig A. Kohn</cp:lastModifiedBy>
  <cp:revision>47</cp:revision>
  <dcterms:created xsi:type="dcterms:W3CDTF">2010-02-28T19:58:31Z</dcterms:created>
  <dcterms:modified xsi:type="dcterms:W3CDTF">2013-02-26T14:30:50Z</dcterms:modified>
</cp:coreProperties>
</file>