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60" r:id="rId4"/>
    <p:sldId id="257" r:id="rId5"/>
    <p:sldId id="258" r:id="rId6"/>
    <p:sldId id="261" r:id="rId7"/>
    <p:sldId id="276" r:id="rId8"/>
    <p:sldId id="262" r:id="rId9"/>
    <p:sldId id="263" r:id="rId10"/>
    <p:sldId id="264" r:id="rId11"/>
    <p:sldId id="268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3BA1-8DE0-4FCB-B85C-C4447F84774F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AD99-CDC0-4425-A2D1-0FC36F7F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D99-CDC0-4425-A2D1-0FC36F7F14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848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848600" cy="5105400"/>
          </a:xfrm>
        </p:spPr>
        <p:txBody>
          <a:bodyPr/>
          <a:lstStyle>
            <a:lvl1pPr>
              <a:defRPr b="1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1926A6-64B1-47F9-B938-64EF8570B7C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B26DA2-1B63-4BBB-A6DD-1F6FC3B4B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Habit 5: Seek First to Understand, Then to be Understood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Kohn, Waterford, WI </a:t>
            </a:r>
          </a:p>
          <a:p>
            <a:r>
              <a:rPr lang="en-US" dirty="0" smtClean="0"/>
              <a:t>Based on the Seven Habits of Highly Effective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we listen autobiographically, we tend to respond in one of four ways – </a:t>
            </a:r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evaluate</a:t>
            </a:r>
            <a:r>
              <a:rPr lang="en-US" dirty="0" smtClean="0"/>
              <a:t> – we decide if we agree or disagree</a:t>
            </a:r>
          </a:p>
          <a:p>
            <a:pPr lvl="2"/>
            <a:r>
              <a:rPr lang="en-US" i="1" dirty="0" smtClean="0"/>
              <a:t>Do you really believe that</a:t>
            </a:r>
            <a:r>
              <a:rPr lang="en-US" i="1" dirty="0" smtClean="0"/>
              <a:t>?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probe</a:t>
            </a:r>
            <a:r>
              <a:rPr lang="en-US" dirty="0" smtClean="0"/>
              <a:t> – asking questions to clarify</a:t>
            </a:r>
          </a:p>
          <a:p>
            <a:pPr lvl="2"/>
            <a:r>
              <a:rPr lang="en-US" i="1" dirty="0" smtClean="0"/>
              <a:t>What’s wrong? 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advise</a:t>
            </a:r>
            <a:r>
              <a:rPr lang="en-US" dirty="0" smtClean="0"/>
              <a:t> – giving counsel based on personal experience</a:t>
            </a:r>
          </a:p>
          <a:p>
            <a:pPr lvl="2"/>
            <a:r>
              <a:rPr lang="en-US" i="1" dirty="0" smtClean="0"/>
              <a:t>Give it some time; it will turn out ok</a:t>
            </a:r>
            <a:r>
              <a:rPr lang="en-US" i="1" dirty="0" smtClean="0"/>
              <a:t>.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interpret</a:t>
            </a:r>
            <a:r>
              <a:rPr lang="en-US" dirty="0" smtClean="0"/>
              <a:t> – trying to explain other’s behaviors and motives</a:t>
            </a:r>
          </a:p>
          <a:p>
            <a:pPr lvl="2"/>
            <a:r>
              <a:rPr lang="en-US" i="1" dirty="0" smtClean="0"/>
              <a:t>You’re just angry now; you’ll be fine later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of Good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a time in your life when you interacted with someone who was a great listener.</a:t>
            </a:r>
          </a:p>
          <a:p>
            <a:pPr lvl="1"/>
            <a:r>
              <a:rPr lang="en-US" dirty="0" smtClean="0"/>
              <a:t>Did they remain completely quiet, did they talk most of the time, or was it a mix of both?</a:t>
            </a:r>
          </a:p>
          <a:p>
            <a:pPr lvl="1"/>
            <a:r>
              <a:rPr lang="en-US" dirty="0" smtClean="0"/>
              <a:t>Did it seem like they understood you, or did it seem like they were completely clueless?</a:t>
            </a:r>
          </a:p>
          <a:p>
            <a:pPr lvl="1"/>
            <a:r>
              <a:rPr lang="en-US" dirty="0" smtClean="0"/>
              <a:t>Did you talk more about your problems or theirs?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TPS: what makes a good listener?</a:t>
            </a:r>
          </a:p>
        </p:txBody>
      </p:sp>
      <p:pic>
        <p:nvPicPr>
          <p:cNvPr id="9218" name="Picture 2" descr="C:\Users\99536\AppData\Local\Microsoft\Windows\Temporary Internet Files\Content.IE5\9H0PPCAH\MP90038267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76800"/>
            <a:ext cx="125185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Empathic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Empathic listening involves four levels of development</a:t>
            </a:r>
          </a:p>
          <a:p>
            <a:endParaRPr lang="en-US" dirty="0" smtClean="0"/>
          </a:p>
          <a:p>
            <a:r>
              <a:rPr lang="en-US" dirty="0" smtClean="0"/>
              <a:t>The most basic level of true listening is mimicking – </a:t>
            </a:r>
            <a:r>
              <a:rPr lang="en-US" u="sng" dirty="0" smtClean="0"/>
              <a:t>repeating what the other person is saying:</a:t>
            </a:r>
          </a:p>
          <a:p>
            <a:pPr lvl="1"/>
            <a:r>
              <a:rPr lang="en-US" dirty="0" smtClean="0"/>
              <a:t>“I’m worried that this isn’t going well.”</a:t>
            </a:r>
          </a:p>
          <a:p>
            <a:pPr lvl="1"/>
            <a:r>
              <a:rPr lang="en-US" dirty="0" smtClean="0"/>
              <a:t>“You say you’re worried?”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next level is </a:t>
            </a:r>
            <a:r>
              <a:rPr lang="en-US" u="sng" dirty="0" smtClean="0"/>
              <a:t>rephrasing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content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“I think we won’t meet the deadline.”</a:t>
            </a:r>
          </a:p>
          <a:p>
            <a:pPr lvl="1"/>
            <a:r>
              <a:rPr lang="en-US" dirty="0" smtClean="0"/>
              <a:t>“You think we’re falling behind?”</a:t>
            </a:r>
          </a:p>
          <a:p>
            <a:pPr lvl="1"/>
            <a:endParaRPr lang="en-US" dirty="0"/>
          </a:p>
        </p:txBody>
      </p:sp>
      <p:pic>
        <p:nvPicPr>
          <p:cNvPr id="10242" name="Picture 2" descr="C:\Users\99536\AppData\Local\Microsoft\Windows\Temporary Internet Files\Content.IE5\FGPH9T5W\MC900250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14800"/>
            <a:ext cx="2209800" cy="260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Empathic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third level of development is </a:t>
            </a:r>
            <a:r>
              <a:rPr lang="en-US" u="sng" dirty="0" smtClean="0"/>
              <a:t>reflecting the feelings and emotions of the person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“It’s seeming like we aren’t accomplishing what we need to do to get done on time.”</a:t>
            </a:r>
          </a:p>
          <a:p>
            <a:pPr lvl="1"/>
            <a:r>
              <a:rPr lang="en-US" dirty="0" smtClean="0"/>
              <a:t>“It seems like this is frustrating to you”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fourth and final stage of development is </a:t>
            </a:r>
            <a:r>
              <a:rPr lang="en-US" u="sng" dirty="0" smtClean="0"/>
              <a:t>Rephrasing the content and Reflecting the feeling:</a:t>
            </a:r>
          </a:p>
          <a:p>
            <a:pPr lvl="1"/>
            <a:r>
              <a:rPr lang="en-US" dirty="0" smtClean="0"/>
              <a:t>“It just seems like our people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 smtClean="0"/>
              <a:t>working together.”</a:t>
            </a:r>
          </a:p>
          <a:p>
            <a:pPr lvl="1"/>
            <a:r>
              <a:rPr lang="en-US" dirty="0" smtClean="0"/>
              <a:t>“So you’re frustrated that we’re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unable </a:t>
            </a:r>
            <a:r>
              <a:rPr lang="en-US" dirty="0" smtClean="0"/>
              <a:t>to work together to get 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tasks </a:t>
            </a:r>
            <a:r>
              <a:rPr lang="en-US" dirty="0" smtClean="0"/>
              <a:t>done on time and worried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 smtClean="0"/>
              <a:t>won’t be able to finish the project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its deadline?”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 descr="C:\Users\99536\AppData\Local\Microsoft\Windows\Temporary Internet Files\Content.IE5\FGPH9T5W\MC9000978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402" y="4300271"/>
            <a:ext cx="2415997" cy="253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who are skilled at empathic listening are able to progress directly to Rephrasing and Reflecting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are seemingly or truly more concerned about you than about their own problems, but may use their own problems to understand yours. </a:t>
            </a:r>
          </a:p>
          <a:p>
            <a:pPr lvl="1"/>
            <a:r>
              <a:rPr lang="en-US" dirty="0" smtClean="0"/>
              <a:t>“I hate practice”</a:t>
            </a:r>
          </a:p>
          <a:p>
            <a:pPr lvl="1"/>
            <a:r>
              <a:rPr lang="en-US" dirty="0" smtClean="0"/>
              <a:t>“You seem angry.  Practice isn’t going well?”</a:t>
            </a:r>
          </a:p>
          <a:p>
            <a:pPr lvl="1"/>
            <a:r>
              <a:rPr lang="en-US" dirty="0" smtClean="0"/>
              <a:t>“No!  I can’t seem to do anything right!”</a:t>
            </a:r>
          </a:p>
          <a:p>
            <a:pPr lvl="1"/>
            <a:r>
              <a:rPr lang="en-US" dirty="0" smtClean="0"/>
              <a:t>“I can understand why you’re frustrated.  Why do you say you can’t do anything right?”</a:t>
            </a:r>
          </a:p>
          <a:p>
            <a:pPr lvl="1"/>
            <a:r>
              <a:rPr lang="en-US" dirty="0" smtClean="0"/>
              <a:t>“Well maybe not </a:t>
            </a:r>
            <a:r>
              <a:rPr lang="en-US" i="1" dirty="0" smtClean="0"/>
              <a:t>everything</a:t>
            </a:r>
            <a:r>
              <a:rPr lang="en-US" dirty="0" smtClean="0"/>
              <a:t>.  I’ve just been making a lot of errors lately.  You see, it all started last week when…”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Empathic Advise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Empathic listening is necessary because the best advice is useless unless it is appropriate for the problem.</a:t>
            </a:r>
          </a:p>
          <a:p>
            <a:pPr lvl="1"/>
            <a:r>
              <a:rPr lang="en-US" dirty="0" smtClean="0"/>
              <a:t>To understand the problem, you have to listen and ask questions. </a:t>
            </a:r>
            <a:endParaRPr lang="en-US" dirty="0" smtClean="0"/>
          </a:p>
          <a:p>
            <a:pPr lvl="1"/>
            <a:r>
              <a:rPr lang="en-US" dirty="0" smtClean="0"/>
              <a:t>Just </a:t>
            </a:r>
            <a:r>
              <a:rPr lang="en-US" dirty="0" smtClean="0"/>
              <a:t>like a doctor cannot prescribe the right medicine without understanding the patient’s symptoms, you cannot give the right advice without understanding the personal problems of the person with whom you are talking. </a:t>
            </a:r>
          </a:p>
        </p:txBody>
      </p:sp>
      <p:pic>
        <p:nvPicPr>
          <p:cNvPr id="12290" name="Picture 2" descr="C:\Users\99536\AppData\Local\Microsoft\Windows\Temporary Internet Files\Content.IE5\I4VK2LUZ\MC9000189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020" y="4952999"/>
            <a:ext cx="2430780" cy="16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…Then to be Understood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Seeking to understand requires </a:t>
            </a:r>
            <a:r>
              <a:rPr lang="en-US" dirty="0" smtClean="0"/>
              <a:t>consideration. Seeking </a:t>
            </a:r>
            <a:r>
              <a:rPr lang="en-US" dirty="0" smtClean="0"/>
              <a:t>to be understood requires courage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Knowing how to be understood is as important as seeking to understand in reaching Win/Win solutions, and requires </a:t>
            </a:r>
            <a:r>
              <a:rPr lang="en-US" dirty="0" smtClean="0"/>
              <a:t>courage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Most people go straight to trying to find a logical explanation for a problem without first establishing their character and building the relationship.</a:t>
            </a:r>
          </a:p>
          <a:p>
            <a:pPr lvl="1"/>
            <a:r>
              <a:rPr lang="en-US" dirty="0" smtClean="0"/>
              <a:t>Effective communication requires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both </a:t>
            </a:r>
            <a:r>
              <a:rPr lang="en-US" dirty="0" smtClean="0"/>
              <a:t>courage and consideration –</a:t>
            </a:r>
          </a:p>
          <a:p>
            <a:pPr lvl="2"/>
            <a:r>
              <a:rPr lang="en-US" dirty="0" smtClean="0"/>
              <a:t>Consideration to understand the person</a:t>
            </a:r>
          </a:p>
          <a:p>
            <a:pPr lvl="2"/>
            <a:r>
              <a:rPr lang="en-US" dirty="0" smtClean="0"/>
              <a:t>Courage to understand the problem </a:t>
            </a:r>
          </a:p>
        </p:txBody>
      </p:sp>
      <p:pic>
        <p:nvPicPr>
          <p:cNvPr id="13314" name="Picture 2" descr="C:\Users\99536\AppData\Local\Microsoft\Windows\Temporary Internet Files\Content.IE5\GUED4U6L\MC90008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482" y="4997196"/>
            <a:ext cx="1861718" cy="186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Greeks approached problems with the Ethos, Pathos, Logos philosophy.</a:t>
            </a:r>
          </a:p>
          <a:p>
            <a:pPr lvl="1"/>
            <a:r>
              <a:rPr lang="en-US" dirty="0" smtClean="0"/>
              <a:t>Ethos – personal credibility (ethics)</a:t>
            </a:r>
          </a:p>
          <a:p>
            <a:pPr lvl="1"/>
            <a:r>
              <a:rPr lang="en-US" dirty="0" smtClean="0"/>
              <a:t>Pathos – your empathy for others</a:t>
            </a:r>
          </a:p>
          <a:p>
            <a:pPr lvl="1"/>
            <a:r>
              <a:rPr lang="en-US" dirty="0" smtClean="0"/>
              <a:t>Logos – logic and reasoning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Greeks kept this philosophy in this sequence – ethics first, empathy second, logic last. </a:t>
            </a:r>
          </a:p>
          <a:p>
            <a:pPr lvl="1"/>
            <a:r>
              <a:rPr lang="en-US" dirty="0" smtClean="0"/>
              <a:t>Most people try to convince others of the logic of their ideas without first trying to establish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their </a:t>
            </a:r>
            <a:r>
              <a:rPr lang="en-US" dirty="0" smtClean="0"/>
              <a:t>credibility and authenticity</a:t>
            </a:r>
          </a:p>
          <a:p>
            <a:pPr lvl="1"/>
            <a:r>
              <a:rPr lang="en-US" dirty="0" smtClean="0"/>
              <a:t>True trust is necessary for effective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leadership </a:t>
            </a:r>
            <a:r>
              <a:rPr lang="en-US" dirty="0" smtClean="0"/>
              <a:t>and trust is borne out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credibility </a:t>
            </a:r>
            <a:r>
              <a:rPr lang="en-US" dirty="0" smtClean="0"/>
              <a:t>and authenticity. </a:t>
            </a:r>
            <a:endParaRPr lang="en-US" dirty="0"/>
          </a:p>
        </p:txBody>
      </p:sp>
      <p:pic>
        <p:nvPicPr>
          <p:cNvPr id="14338" name="Picture 2" descr="C:\Users\99536\AppData\Local\Microsoft\Windows\Temporary Internet Files\Content.IE5\9H0PPCAH\MC90043925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57800"/>
            <a:ext cx="111369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Credibility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you can present your own ideas clearly, specifically, visually and most importantly contextually - in the context of a deep understanding of their paradigms and concerns - you significantly increase the creditability of your ideas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other words, if you are going to convince others of the rightness of your ideas, you must do so in a way that convinces them that…</a:t>
            </a:r>
          </a:p>
          <a:p>
            <a:pPr lvl="1"/>
            <a:r>
              <a:rPr lang="en-US" dirty="0" smtClean="0"/>
              <a:t>The idea is beneficial to all</a:t>
            </a:r>
          </a:p>
          <a:p>
            <a:pPr lvl="1"/>
            <a:r>
              <a:rPr lang="en-US" dirty="0" smtClean="0"/>
              <a:t>The idea was created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their </a:t>
            </a:r>
            <a:r>
              <a:rPr lang="en-US" dirty="0" smtClean="0"/>
              <a:t>needs in mind</a:t>
            </a:r>
          </a:p>
          <a:p>
            <a:pPr lvl="1"/>
            <a:r>
              <a:rPr lang="en-US" dirty="0" smtClean="0"/>
              <a:t>The idea is logical, rationale,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correct based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evidence </a:t>
            </a:r>
            <a:r>
              <a:rPr lang="en-US" dirty="0" smtClean="0"/>
              <a:t>available </a:t>
            </a:r>
            <a:endParaRPr lang="en-US" dirty="0"/>
          </a:p>
        </p:txBody>
      </p:sp>
      <p:pic>
        <p:nvPicPr>
          <p:cNvPr id="15362" name="Picture 2" descr="C:\Users\99536\AppData\Local\Microsoft\Windows\Temporary Internet Files\Content.IE5\I4VK2LUZ\MP9003096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85716"/>
            <a:ext cx="2971800" cy="21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if I am seeking permission to include a unit about drugs and alcohol in one of my classes, I can’t just go ahead and do it – I have to receive permission.</a:t>
            </a:r>
          </a:p>
          <a:p>
            <a:pPr lvl="1"/>
            <a:r>
              <a:rPr lang="en-US" dirty="0" smtClean="0"/>
              <a:t>For me to get the approval of the school, I have to convince them that…</a:t>
            </a:r>
          </a:p>
          <a:p>
            <a:pPr lvl="2"/>
            <a:r>
              <a:rPr lang="en-US" dirty="0" smtClean="0"/>
              <a:t>I am doing this for the right reasons</a:t>
            </a:r>
          </a:p>
          <a:p>
            <a:pPr lvl="2"/>
            <a:r>
              <a:rPr lang="en-US" dirty="0" smtClean="0"/>
              <a:t>That the students will benefit from this education and that the school will not be put at risk</a:t>
            </a:r>
          </a:p>
          <a:p>
            <a:pPr lvl="2"/>
            <a:r>
              <a:rPr lang="en-US" dirty="0" smtClean="0"/>
              <a:t>That this is a unit that is necessary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will be useful to students.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I can’t show how all sides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benefit</a:t>
            </a:r>
            <a:r>
              <a:rPr lang="en-US" dirty="0" smtClean="0"/>
              <a:t>, my idea won’t fly.</a:t>
            </a:r>
            <a:endParaRPr lang="en-US" dirty="0"/>
          </a:p>
        </p:txBody>
      </p:sp>
      <p:pic>
        <p:nvPicPr>
          <p:cNvPr id="16386" name="Picture 2" descr="C:\Users\99536\AppData\Local\Microsoft\Windows\Temporary Internet Files\Content.IE5\GUED4U6L\MC9004342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2819400" cy="20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Doctor…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Imagine you are not feeling well and go to see a doctor.</a:t>
            </a:r>
          </a:p>
          <a:p>
            <a:pPr lvl="1"/>
            <a:r>
              <a:rPr lang="en-US" dirty="0" smtClean="0"/>
              <a:t>Upon entering the room, the doctor, without even checking your symptoms, writes a prescription and walks out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confident do you feel about taking this prescription?</a:t>
            </a:r>
          </a:p>
          <a:p>
            <a:pPr lvl="1"/>
            <a:r>
              <a:rPr lang="en-US" dirty="0" smtClean="0"/>
              <a:t>How valued do you feel as a patient? </a:t>
            </a:r>
          </a:p>
          <a:p>
            <a:pPr lvl="1"/>
            <a:r>
              <a:rPr lang="en-US" dirty="0" smtClean="0"/>
              <a:t>How likely are you to see a different doctor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Why?  TPS</a:t>
            </a:r>
            <a:endParaRPr lang="en-US" dirty="0"/>
          </a:p>
        </p:txBody>
      </p:sp>
      <p:pic>
        <p:nvPicPr>
          <p:cNvPr id="102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164031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5 –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Habit 5 is powerful because it focuses on your circle of influence. </a:t>
            </a:r>
          </a:p>
          <a:p>
            <a:pPr lvl="1"/>
            <a:r>
              <a:rPr lang="en-US" dirty="0" smtClean="0"/>
              <a:t>As you focus your energies on others, you deplete problems, disagreements, and negative behaviors </a:t>
            </a:r>
          </a:p>
          <a:p>
            <a:pPr lvl="1"/>
            <a:r>
              <a:rPr lang="en-US" dirty="0" smtClean="0"/>
              <a:t>You are expanding your impact on others beyond </a:t>
            </a:r>
            <a:r>
              <a:rPr lang="en-US" dirty="0" smtClean="0"/>
              <a:t>yourself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It's an inside out approach. </a:t>
            </a:r>
          </a:p>
          <a:p>
            <a:pPr lvl="1"/>
            <a:r>
              <a:rPr lang="en-US" dirty="0" smtClean="0"/>
              <a:t>You are focusing on building your understanding, which provides key information for which to make a correct diagnosis of the circumstance</a:t>
            </a:r>
          </a:p>
          <a:p>
            <a:pPr lvl="1"/>
            <a:r>
              <a:rPr lang="en-US" dirty="0" smtClean="0"/>
              <a:t>You become </a:t>
            </a:r>
            <a:r>
              <a:rPr lang="en-US" dirty="0" err="1" smtClean="0"/>
              <a:t>influenceable</a:t>
            </a:r>
            <a:r>
              <a:rPr lang="en-US" dirty="0" smtClean="0"/>
              <a:t>, which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key to influencing others.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you appreciate people more,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 smtClean="0"/>
              <a:t>will appreciate you more.</a:t>
            </a:r>
          </a:p>
          <a:p>
            <a:endParaRPr lang="en-US" dirty="0" smtClean="0"/>
          </a:p>
        </p:txBody>
      </p:sp>
      <p:pic>
        <p:nvPicPr>
          <p:cNvPr id="17410" name="Picture 2" descr="C:\Users\99536\AppData\Local\Microsoft\Windows\Temporary Internet Files\Content.IE5\I4VK2LUZ\MC9003896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76800"/>
            <a:ext cx="1810512" cy="1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Right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next time you communicate with anyone, set aside your own autobiography and genuinely seek to understand</a:t>
            </a:r>
          </a:p>
          <a:p>
            <a:pPr lvl="1"/>
            <a:r>
              <a:rPr lang="en-US" dirty="0" smtClean="0"/>
              <a:t>Don’t push</a:t>
            </a:r>
          </a:p>
          <a:p>
            <a:pPr lvl="1"/>
            <a:r>
              <a:rPr lang="en-US" dirty="0" smtClean="0"/>
              <a:t>Be patient</a:t>
            </a:r>
          </a:p>
          <a:p>
            <a:pPr lvl="1"/>
            <a:r>
              <a:rPr lang="en-US" dirty="0" smtClean="0"/>
              <a:t>Be respectful</a:t>
            </a:r>
          </a:p>
          <a:p>
            <a:pPr lvl="1"/>
            <a:r>
              <a:rPr lang="en-US" dirty="0" smtClean="0"/>
              <a:t>Understand their emotions</a:t>
            </a:r>
          </a:p>
          <a:p>
            <a:pPr lvl="1"/>
            <a:r>
              <a:rPr lang="en-US" dirty="0" smtClean="0"/>
              <a:t>Clarify their statements </a:t>
            </a:r>
          </a:p>
          <a:p>
            <a:pPr lvl="1"/>
            <a:r>
              <a:rPr lang="en-US" dirty="0" smtClean="0"/>
              <a:t>Be discerning, sensitive, and aware</a:t>
            </a:r>
          </a:p>
          <a:p>
            <a:r>
              <a:rPr lang="en-US" dirty="0" smtClean="0"/>
              <a:t>Disagreements are the best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</a:t>
            </a:r>
            <a:r>
              <a:rPr lang="en-US" dirty="0" smtClean="0"/>
              <a:t>to practice this habit. </a:t>
            </a:r>
          </a:p>
          <a:p>
            <a:pPr lvl="1"/>
            <a:r>
              <a:rPr lang="en-US" dirty="0" smtClean="0"/>
              <a:t>Seek to understand the motives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behind </a:t>
            </a:r>
            <a:r>
              <a:rPr lang="en-US" dirty="0" smtClean="0"/>
              <a:t>their ideas. </a:t>
            </a:r>
            <a:endParaRPr lang="en-US" dirty="0"/>
          </a:p>
        </p:txBody>
      </p:sp>
      <p:pic>
        <p:nvPicPr>
          <p:cNvPr id="18434" name="Picture 2" descr="C:\Users\99536\AppData\Local\Microsoft\Windows\Temporary Internet Files\Content.IE5\I4VK2LUZ\MP900309615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2" r="15418"/>
          <a:stretch/>
        </p:blipFill>
        <p:spPr bwMode="auto">
          <a:xfrm>
            <a:off x="5612450" y="3657600"/>
            <a:ext cx="3165790" cy="291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Communication is key to leadership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four forms of communication</a:t>
            </a:r>
          </a:p>
          <a:p>
            <a:pPr lvl="1"/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Listening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You’ve been trained for </a:t>
            </a:r>
            <a:r>
              <a:rPr lang="en-US" dirty="0" smtClean="0"/>
              <a:t>12-13 </a:t>
            </a:r>
            <a:br>
              <a:rPr lang="en-US" dirty="0" smtClean="0"/>
            </a:br>
            <a:r>
              <a:rPr lang="en-US" dirty="0" smtClean="0"/>
              <a:t>years </a:t>
            </a:r>
            <a:r>
              <a:rPr lang="en-US" dirty="0" smtClean="0"/>
              <a:t>in effective speaking,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</a:t>
            </a:r>
            <a:r>
              <a:rPr lang="en-US" dirty="0" smtClean="0"/>
              <a:t>, and reading. </a:t>
            </a:r>
          </a:p>
          <a:p>
            <a:pPr lvl="1"/>
            <a:r>
              <a:rPr lang="en-US" dirty="0" smtClean="0"/>
              <a:t>How many years of training do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 smtClean="0"/>
              <a:t>in effective listening? </a:t>
            </a:r>
            <a:endParaRPr lang="en-US" dirty="0"/>
          </a:p>
        </p:txBody>
      </p:sp>
      <p:pic>
        <p:nvPicPr>
          <p:cNvPr id="2050" name="Picture 2" descr="C:\Users\99536\AppData\Local\Microsoft\Windows\Temporary Internet Files\Content.IE5\9H0PPCAH\MP90042219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often make assumptions about what is being communicated before we can actually understand the message being communicated. </a:t>
            </a:r>
          </a:p>
          <a:p>
            <a:pPr lvl="1"/>
            <a:r>
              <a:rPr lang="en-US" dirty="0" smtClean="0"/>
              <a:t>We should first take the time to deeply understand the problems presented to us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goal is to lead or influence someone, the first consideration must be your own person conduct.</a:t>
            </a:r>
          </a:p>
          <a:p>
            <a:pPr lvl="1"/>
            <a:r>
              <a:rPr lang="en-US" dirty="0" smtClean="0"/>
              <a:t> Your private performance must square with your public performance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Unless people believe that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 </a:t>
            </a:r>
            <a:r>
              <a:rPr lang="en-US" dirty="0" smtClean="0"/>
              <a:t>them, they will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 </a:t>
            </a:r>
            <a:r>
              <a:rPr lang="en-US" dirty="0" smtClean="0"/>
              <a:t>angry, defensive, guilty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afraid </a:t>
            </a:r>
            <a:r>
              <a:rPr lang="en-US" dirty="0" smtClean="0"/>
              <a:t>to be influenced. </a:t>
            </a:r>
          </a:p>
          <a:p>
            <a:pPr lvl="1"/>
            <a:r>
              <a:rPr lang="en-US" dirty="0" smtClean="0"/>
              <a:t>In order for people to trust that we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 </a:t>
            </a:r>
            <a:r>
              <a:rPr lang="en-US" dirty="0" smtClean="0"/>
              <a:t>them, we must build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atmosphere </a:t>
            </a:r>
            <a:r>
              <a:rPr lang="en-US" dirty="0" smtClean="0"/>
              <a:t>of trust through empathic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listening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Empathic Listening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tend to view the world from our own perspective and assume others do as well</a:t>
            </a:r>
          </a:p>
          <a:p>
            <a:pPr lvl="1"/>
            <a:r>
              <a:rPr lang="en-US" dirty="0" smtClean="0"/>
              <a:t>Most people do not listen with the intent to understand; most people are preparing to speak when their turn comes next.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four kinds of listening – </a:t>
            </a:r>
          </a:p>
          <a:p>
            <a:pPr lvl="1"/>
            <a:r>
              <a:rPr lang="en-US" dirty="0" smtClean="0"/>
              <a:t>Pretending – “Yeah, uh huh.  Right”</a:t>
            </a:r>
          </a:p>
          <a:p>
            <a:pPr lvl="1"/>
            <a:r>
              <a:rPr lang="en-US" dirty="0" smtClean="0"/>
              <a:t>Selective – Tuning in and out</a:t>
            </a:r>
          </a:p>
          <a:p>
            <a:pPr lvl="1"/>
            <a:r>
              <a:rPr lang="en-US" dirty="0" smtClean="0"/>
              <a:t>Attentive – paying attention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words </a:t>
            </a:r>
            <a:r>
              <a:rPr lang="en-US" dirty="0" smtClean="0"/>
              <a:t>being said</a:t>
            </a:r>
          </a:p>
          <a:p>
            <a:pPr lvl="1"/>
            <a:r>
              <a:rPr lang="en-US" dirty="0" smtClean="0"/>
              <a:t>Empathic – listening with the intent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understand</a:t>
            </a:r>
            <a:endParaRPr lang="en-US" dirty="0" smtClean="0"/>
          </a:p>
        </p:txBody>
      </p:sp>
      <p:pic>
        <p:nvPicPr>
          <p:cNvPr id="4098" name="Picture 2" descr="C:\Users\99536\AppData\Local\Microsoft\Windows\Temporary Internet Files\Content.IE5\FGPH9T5W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3092450" cy="32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vs. Sympathy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Empathy</a:t>
            </a:r>
            <a:r>
              <a:rPr lang="en-US" dirty="0"/>
              <a:t>: viewing the world from another person’s point of view to understand their feelings and perspectives. </a:t>
            </a:r>
            <a:endParaRPr lang="en-US" dirty="0" smtClean="0"/>
          </a:p>
          <a:p>
            <a:pPr lvl="1"/>
            <a:r>
              <a:rPr lang="en-US" dirty="0" smtClean="0"/>
              <a:t>Empathy is putting yourself in someone else’s shoes.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Empathy </a:t>
            </a:r>
            <a:r>
              <a:rPr lang="en-US" dirty="0" smtClean="0"/>
              <a:t>is not sympathy.</a:t>
            </a:r>
          </a:p>
          <a:p>
            <a:pPr lvl="1"/>
            <a:r>
              <a:rPr lang="en-US" dirty="0" smtClean="0"/>
              <a:t>Sympathy is a form of judgment – it is a subtle way of making other people dependent on you</a:t>
            </a:r>
          </a:p>
          <a:p>
            <a:pPr lvl="2"/>
            <a:r>
              <a:rPr lang="en-US" dirty="0" smtClean="0"/>
              <a:t>Sometimes sympathy is appropriate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necessary for a healthy Emotional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</a:t>
            </a:r>
            <a:endParaRPr lang="en-US" dirty="0" smtClean="0"/>
          </a:p>
        </p:txBody>
      </p:sp>
      <p:pic>
        <p:nvPicPr>
          <p:cNvPr id="512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28" y="4724400"/>
            <a:ext cx="1985772" cy="191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Empathy involves understanding someone else and their position</a:t>
            </a:r>
          </a:p>
          <a:p>
            <a:pPr lvl="1"/>
            <a:r>
              <a:rPr lang="en-US" dirty="0"/>
              <a:t>Empathic listening involves much more than registering, reflecting, or even understanding the words that are said. </a:t>
            </a:r>
          </a:p>
          <a:p>
            <a:pPr lvl="1"/>
            <a:r>
              <a:rPr lang="en-US" dirty="0"/>
              <a:t>Empathic listening is powerful because it gives you accurate </a:t>
            </a:r>
            <a:r>
              <a:rPr lang="en-US" dirty="0" smtClean="0"/>
              <a:t>information.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Empathy is a powerful tool for </a:t>
            </a:r>
            <a:br>
              <a:rPr lang="en-US" dirty="0" smtClean="0"/>
            </a:br>
            <a:r>
              <a:rPr lang="en-US" dirty="0" smtClean="0"/>
              <a:t>relationships.</a:t>
            </a:r>
          </a:p>
          <a:p>
            <a:pPr lvl="1"/>
            <a:r>
              <a:rPr lang="en-US" dirty="0" smtClean="0"/>
              <a:t>When you can appreciate what </a:t>
            </a:r>
            <a:br>
              <a:rPr lang="en-US" dirty="0" smtClean="0"/>
            </a:br>
            <a:r>
              <a:rPr lang="en-US" dirty="0" smtClean="0"/>
              <a:t>someone else is going through, </a:t>
            </a:r>
            <a:br>
              <a:rPr lang="en-US" dirty="0" smtClean="0"/>
            </a:br>
            <a:r>
              <a:rPr lang="en-US" dirty="0" smtClean="0"/>
              <a:t>you will be more inclined to listen </a:t>
            </a:r>
            <a:br>
              <a:rPr lang="en-US" dirty="0" smtClean="0"/>
            </a:br>
            <a:r>
              <a:rPr lang="en-US" dirty="0" smtClean="0"/>
              <a:t>to them, address their needs, and </a:t>
            </a:r>
            <a:br>
              <a:rPr lang="en-US" dirty="0" smtClean="0"/>
            </a:br>
            <a:r>
              <a:rPr lang="en-US" dirty="0" smtClean="0"/>
              <a:t>care about their well-being. </a:t>
            </a:r>
            <a:endParaRPr lang="en-US" dirty="0"/>
          </a:p>
          <a:p>
            <a:endParaRPr lang="en-US" dirty="0"/>
          </a:p>
        </p:txBody>
      </p:sp>
      <p:pic>
        <p:nvPicPr>
          <p:cNvPr id="6147" name="Picture 3" descr="C:\Users\99536\AppData\Local\Microsoft\Windows\Temporary Internet Files\Content.IE5\GUED4U6L\MP9004464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3810000"/>
            <a:ext cx="193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2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Empathic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example, a doctor cannot make any decisions for you until he or she knows your </a:t>
            </a:r>
            <a:r>
              <a:rPr lang="en-US" dirty="0" smtClean="0"/>
              <a:t>needs.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 smtClean="0"/>
              <a:t>must actively be trained to listen and understand patients as they describe their problems</a:t>
            </a:r>
          </a:p>
          <a:p>
            <a:pPr lvl="1"/>
            <a:r>
              <a:rPr lang="en-US" dirty="0" smtClean="0"/>
              <a:t>Furthermore, a doctor must be able to ask key questions in order to clarify information and concerns.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same is true for other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occupations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An engineer must understand </a:t>
            </a:r>
            <a:r>
              <a:rPr lang="en-US" dirty="0" smtClean="0"/>
              <a:t>physics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build a bridge</a:t>
            </a:r>
          </a:p>
          <a:p>
            <a:pPr lvl="1"/>
            <a:r>
              <a:rPr lang="en-US" dirty="0" smtClean="0"/>
              <a:t>A salesperson must </a:t>
            </a:r>
            <a:r>
              <a:rPr lang="en-US" dirty="0" smtClean="0"/>
              <a:t>understand their </a:t>
            </a:r>
            <a:br>
              <a:rPr lang="en-US" dirty="0" smtClean="0"/>
            </a:br>
            <a:r>
              <a:rPr lang="en-US" dirty="0" smtClean="0"/>
              <a:t>clients</a:t>
            </a:r>
            <a:r>
              <a:rPr lang="en-US" dirty="0" smtClean="0"/>
              <a:t>’ needs to make a sale</a:t>
            </a:r>
          </a:p>
          <a:p>
            <a:pPr lvl="1"/>
            <a:r>
              <a:rPr lang="en-US" dirty="0" smtClean="0"/>
              <a:t>A teacher must understand their </a:t>
            </a:r>
            <a:r>
              <a:rPr lang="en-US" dirty="0" smtClean="0"/>
              <a:t>classes</a:t>
            </a:r>
            <a:r>
              <a:rPr lang="en-US" dirty="0" smtClean="0"/>
              <a:t>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they find interesting </a:t>
            </a:r>
            <a:r>
              <a:rPr lang="en-US" dirty="0" smtClean="0"/>
              <a:t>may </a:t>
            </a:r>
            <a:r>
              <a:rPr lang="en-US" dirty="0" smtClean="0"/>
              <a:t>not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interesting </a:t>
            </a:r>
            <a:r>
              <a:rPr lang="en-US" dirty="0" smtClean="0"/>
              <a:t>to their students. </a:t>
            </a:r>
            <a:endParaRPr lang="en-US" dirty="0"/>
          </a:p>
        </p:txBody>
      </p:sp>
      <p:pic>
        <p:nvPicPr>
          <p:cNvPr id="7170" name="Picture 2" descr="C:\Users\99536\AppData\Local\Microsoft\Windows\Temporary Internet Files\Content.IE5\GUED4U6L\MC900330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514600" cy="331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Empathy?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Psychologically, empathy is crucial.  It meets a critical human need – personal affirmation. </a:t>
            </a:r>
          </a:p>
          <a:p>
            <a:pPr lvl="1"/>
            <a:r>
              <a:rPr lang="en-US" dirty="0" smtClean="0"/>
              <a:t>After physical survival, the greatest need of a human being is psychological survival – to be understood, to be affirmed, to be validated, and to be appreciated.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you listen empathically, you </a:t>
            </a:r>
            <a:r>
              <a:rPr lang="en-US" dirty="0" smtClean="0"/>
              <a:t>make that </a:t>
            </a:r>
            <a:r>
              <a:rPr lang="en-US" dirty="0" smtClean="0"/>
              <a:t>person </a:t>
            </a:r>
            <a:r>
              <a:rPr lang="en-US" dirty="0" smtClean="0"/>
              <a:t>feel confident in their value </a:t>
            </a:r>
            <a:r>
              <a:rPr lang="en-US" dirty="0" smtClean="0"/>
              <a:t>as a person.</a:t>
            </a:r>
          </a:p>
          <a:p>
            <a:pPr lvl="1"/>
            <a:r>
              <a:rPr lang="en-US" dirty="0" smtClean="0"/>
              <a:t>Imagine how you would feel if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another </a:t>
            </a:r>
            <a:r>
              <a:rPr lang="en-US" dirty="0" smtClean="0"/>
              <a:t>person completely ignored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as you spoke to them.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r>
              <a:rPr lang="en-US" u="sng" dirty="0" smtClean="0"/>
              <a:t>Empathic listening is a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tremendous </a:t>
            </a:r>
            <a:r>
              <a:rPr lang="en-US" u="sng" dirty="0" smtClean="0"/>
              <a:t>deposit into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an </a:t>
            </a:r>
            <a:r>
              <a:rPr lang="en-US" u="sng" dirty="0" smtClean="0"/>
              <a:t>Emotional Bank Account. </a:t>
            </a:r>
            <a:endParaRPr lang="en-US" u="sng" dirty="0"/>
          </a:p>
        </p:txBody>
      </p:sp>
      <p:pic>
        <p:nvPicPr>
          <p:cNvPr id="8194" name="Picture 2" descr="C:\Users\99536\AppData\Local\Microsoft\Windows\Temporary Internet Files\Content.IE5\9H0PPCAH\MP9004244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19600"/>
            <a:ext cx="311616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956</Words>
  <Application>Microsoft Office PowerPoint</Application>
  <PresentationFormat>On-screen Show (4:3)</PresentationFormat>
  <Paragraphs>173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Habit 5: Seek First to Understand, Then to be Understood</vt:lpstr>
      <vt:lpstr>But Doctor…</vt:lpstr>
      <vt:lpstr>Communication</vt:lpstr>
      <vt:lpstr>Communication </vt:lpstr>
      <vt:lpstr>Empathic Listening </vt:lpstr>
      <vt:lpstr>Empathy vs. Sympathy</vt:lpstr>
      <vt:lpstr>Empathy</vt:lpstr>
      <vt:lpstr>Empathic Medicine</vt:lpstr>
      <vt:lpstr>Why Empathy?</vt:lpstr>
      <vt:lpstr>Listening Responses</vt:lpstr>
      <vt:lpstr>Traits of Good Listeners</vt:lpstr>
      <vt:lpstr>Development of Empathic Listening</vt:lpstr>
      <vt:lpstr>Development of Empathic Listening</vt:lpstr>
      <vt:lpstr>Developmental Stages</vt:lpstr>
      <vt:lpstr>Empathic Advise</vt:lpstr>
      <vt:lpstr>…Then to be Understood</vt:lpstr>
      <vt:lpstr>Ancient Greece</vt:lpstr>
      <vt:lpstr>Context of Credibility </vt:lpstr>
      <vt:lpstr>For Example…</vt:lpstr>
      <vt:lpstr>Habit 5 – In a Nutshell</vt:lpstr>
      <vt:lpstr>Start Right 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 5: Seek First to Understand, Then to be Understood</dc:title>
  <dc:creator>Mr. Craig Kohn</dc:creator>
  <cp:lastModifiedBy>Mr. Craig A. Kohn</cp:lastModifiedBy>
  <cp:revision>24</cp:revision>
  <dcterms:created xsi:type="dcterms:W3CDTF">2010-03-07T14:14:44Z</dcterms:created>
  <dcterms:modified xsi:type="dcterms:W3CDTF">2013-02-28T14:46:10Z</dcterms:modified>
</cp:coreProperties>
</file>