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8" r:id="rId3"/>
    <p:sldId id="257" r:id="rId4"/>
    <p:sldId id="265" r:id="rId5"/>
    <p:sldId id="266" r:id="rId6"/>
    <p:sldId id="258" r:id="rId7"/>
    <p:sldId id="259" r:id="rId8"/>
    <p:sldId id="260" r:id="rId9"/>
    <p:sldId id="261" r:id="rId10"/>
    <p:sldId id="262" r:id="rId11"/>
    <p:sldId id="263" r:id="rId12"/>
    <p:sldId id="276" r:id="rId13"/>
    <p:sldId id="278" r:id="rId14"/>
    <p:sldId id="279" r:id="rId15"/>
    <p:sldId id="264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8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6C93-AB30-409E-9A6F-CFC4C2804047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AA1B-CB5A-44A0-A5B9-188E5A2758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6C93-AB30-409E-9A6F-CFC4C2804047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AA1B-CB5A-44A0-A5B9-188E5A2758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6C93-AB30-409E-9A6F-CFC4C2804047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AA1B-CB5A-44A0-A5B9-188E5A2758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97" y="228600"/>
            <a:ext cx="8534404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8" y="1295401"/>
            <a:ext cx="8534402" cy="5075358"/>
          </a:xfrm>
        </p:spPr>
        <p:txBody>
          <a:bodyPr anchor="t"/>
          <a:lstStyle>
            <a:lvl1pPr>
              <a:defRPr sz="2800" b="1"/>
            </a:lvl1pPr>
            <a:lvl2pPr>
              <a:defRPr sz="2400"/>
            </a:lvl2pPr>
            <a:lvl3pPr>
              <a:defRPr sz="1800"/>
            </a:lvl3pPr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37344" y="6416675"/>
            <a:ext cx="2133600" cy="365125"/>
          </a:xfrm>
        </p:spPr>
        <p:txBody>
          <a:bodyPr/>
          <a:lstStyle/>
          <a:p>
            <a:fld id="{FCA06C93-AB30-409E-9A6F-CFC4C2804047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80945" y="6416675"/>
            <a:ext cx="52563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2658" y="6400800"/>
            <a:ext cx="608287" cy="365125"/>
          </a:xfrm>
        </p:spPr>
        <p:txBody>
          <a:bodyPr/>
          <a:lstStyle/>
          <a:p>
            <a:fld id="{AC44AA1B-CB5A-44A0-A5B9-188E5A2758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6424426"/>
            <a:ext cx="1503218" cy="3989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6C93-AB30-409E-9A6F-CFC4C2804047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AA1B-CB5A-44A0-A5B9-188E5A2758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6C93-AB30-409E-9A6F-CFC4C2804047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AA1B-CB5A-44A0-A5B9-188E5A2758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6C93-AB30-409E-9A6F-CFC4C2804047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AA1B-CB5A-44A0-A5B9-188E5A2758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6C93-AB30-409E-9A6F-CFC4C2804047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AA1B-CB5A-44A0-A5B9-188E5A2758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6C93-AB30-409E-9A6F-CFC4C2804047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AA1B-CB5A-44A0-A5B9-188E5A2758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6C93-AB30-409E-9A6F-CFC4C2804047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AA1B-CB5A-44A0-A5B9-188E5A2758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06C93-AB30-409E-9A6F-CFC4C2804047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4AA1B-CB5A-44A0-A5B9-188E5A2758D4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652601" cy="6858038"/>
            <a:chOff x="-9" y="-16"/>
            <a:chExt cx="9652601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652590" cy="6858016"/>
              <a:chOff x="2" y="-16"/>
              <a:chExt cx="9652590" cy="6858016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6461" y="3062971"/>
                <a:ext cx="2206131" cy="2968668"/>
                <a:chOff x="2048564" y="787399"/>
                <a:chExt cx="7774062" cy="10461218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6587300" y="1103142"/>
                  <a:ext cx="3235326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7271561" y="1227749"/>
                <a:ext cx="1926200" cy="1214518"/>
                <a:chOff x="1644650" y="1975304"/>
                <a:chExt cx="4541301" cy="2863396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2750599" y="1975304"/>
                  <a:ext cx="3435352" cy="2666999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304800"/>
                <a:ext cx="1312805" cy="1509325"/>
                <a:chOff x="1447800" y="258170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258170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638903"/>
                <a:ext cx="1192646" cy="2219097"/>
                <a:chOff x="6991351" y="2953066"/>
                <a:chExt cx="1646965" cy="306446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4132186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1" y="271908"/>
            <a:ext cx="8839196" cy="794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8248" y="1408653"/>
            <a:ext cx="8527502" cy="48488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63404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CA06C93-AB30-409E-9A6F-CFC4C2804047}" type="datetimeFigureOut">
              <a:rPr lang="en-US" smtClean="0"/>
              <a:t>3/6/2013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6340475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6340475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C44AA1B-CB5A-44A0-A5B9-188E5A2758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3200" b="1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hyperlink" Target="http://www.bizjournals.com/phoenix/blog/business/2011/04/Leadership-isnt-black-and-white.html?page=al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goodreads.com/author/show/947.William_Shakespear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hyperlink" Target="https://www.stephencovey.com/7habits/7habits-habit6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hyperlink" Target="https://www.stephencovey.com/7habits/7habits-habit6.php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Habit 6: Synergize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C. Kohn</a:t>
            </a:r>
          </a:p>
          <a:p>
            <a:r>
              <a:rPr lang="en-US" dirty="0" smtClean="0"/>
              <a:t>Agricultural Sciences</a:t>
            </a:r>
          </a:p>
          <a:p>
            <a:r>
              <a:rPr lang="en-US" dirty="0" smtClean="0"/>
              <a:t>Waterford, WI</a:t>
            </a:r>
            <a:endParaRPr lang="en-US" dirty="0"/>
          </a:p>
        </p:txBody>
      </p:sp>
      <p:pic>
        <p:nvPicPr>
          <p:cNvPr id="9218" name="Picture 2" descr="C:\Users\99536\AppData\Local\Microsoft\Windows\Temporary Internet Files\Content.IE5\9H0PPCAH\MC9000710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85800"/>
            <a:ext cx="3505200" cy="310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0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Ways we differ on the </a:t>
            </a:r>
            <a:r>
              <a:rPr lang="en-US" b="1" dirty="0" smtClean="0"/>
              <a:t>inside.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 have different learning styles and intelligences – we learn best </a:t>
            </a:r>
            <a:r>
              <a:rPr lang="en-US" dirty="0" smtClean="0"/>
              <a:t>through our dominant intelligence</a:t>
            </a:r>
            <a:r>
              <a:rPr lang="en-US" dirty="0"/>
              <a:t>. The various intelligences identified are</a:t>
            </a:r>
            <a:r>
              <a:rPr lang="en-US" dirty="0" smtClean="0"/>
              <a:t>:</a:t>
            </a:r>
          </a:p>
          <a:p>
            <a:pPr lvl="1"/>
            <a:r>
              <a:rPr lang="en-US" b="0" u="sng" dirty="0"/>
              <a:t>Linguistic</a:t>
            </a:r>
            <a:r>
              <a:rPr lang="en-US" b="0" dirty="0"/>
              <a:t> – learn through reading, writing, telling stories</a:t>
            </a:r>
          </a:p>
          <a:p>
            <a:pPr lvl="1"/>
            <a:r>
              <a:rPr lang="en-US" b="0" u="sng" dirty="0" smtClean="0"/>
              <a:t>Logical</a:t>
            </a:r>
            <a:r>
              <a:rPr lang="en-US" b="0" dirty="0" smtClean="0"/>
              <a:t> </a:t>
            </a:r>
            <a:r>
              <a:rPr lang="en-US" b="0" dirty="0"/>
              <a:t>– Mathematical – learn through logic, patterns, </a:t>
            </a:r>
            <a:r>
              <a:rPr lang="en-US" b="0" dirty="0" smtClean="0"/>
              <a:t>categories, relationships</a:t>
            </a:r>
            <a:endParaRPr lang="en-US" b="0" dirty="0"/>
          </a:p>
          <a:p>
            <a:pPr lvl="1"/>
            <a:r>
              <a:rPr lang="en-US" b="0" u="sng" dirty="0" smtClean="0"/>
              <a:t>Bodily-Kinesthetic</a:t>
            </a:r>
            <a:r>
              <a:rPr lang="en-US" b="0" dirty="0" smtClean="0"/>
              <a:t> </a:t>
            </a:r>
            <a:r>
              <a:rPr lang="en-US" b="0" dirty="0"/>
              <a:t>– learn through bodily </a:t>
            </a:r>
            <a:r>
              <a:rPr lang="en-US" b="0" dirty="0" smtClean="0"/>
              <a:t>sensations, touching</a:t>
            </a:r>
            <a:endParaRPr lang="en-US" b="0" dirty="0"/>
          </a:p>
          <a:p>
            <a:pPr lvl="1"/>
            <a:r>
              <a:rPr lang="en-US" b="0" u="sng" dirty="0" smtClean="0"/>
              <a:t>Spatial</a:t>
            </a:r>
            <a:r>
              <a:rPr lang="en-US" b="0" dirty="0" smtClean="0"/>
              <a:t> </a:t>
            </a:r>
            <a:r>
              <a:rPr lang="en-US" b="0" dirty="0"/>
              <a:t>– learn through images and pictures</a:t>
            </a:r>
          </a:p>
          <a:p>
            <a:pPr lvl="1"/>
            <a:r>
              <a:rPr lang="en-US" b="0" u="sng" dirty="0" smtClean="0"/>
              <a:t>Musical</a:t>
            </a:r>
            <a:r>
              <a:rPr lang="en-US" b="0" dirty="0" smtClean="0"/>
              <a:t> </a:t>
            </a:r>
            <a:r>
              <a:rPr lang="en-US" b="0" dirty="0"/>
              <a:t>– learn through sound and rhythm</a:t>
            </a:r>
          </a:p>
          <a:p>
            <a:pPr lvl="1"/>
            <a:r>
              <a:rPr lang="en-US" b="0" u="sng" dirty="0" smtClean="0"/>
              <a:t>Interpersonal</a:t>
            </a:r>
            <a:r>
              <a:rPr lang="en-US" b="0" dirty="0" smtClean="0"/>
              <a:t> </a:t>
            </a:r>
            <a:r>
              <a:rPr lang="en-US" b="0" dirty="0"/>
              <a:t>– learn through interaction </a:t>
            </a:r>
            <a:r>
              <a:rPr lang="en-US" b="0" dirty="0" smtClean="0"/>
              <a:t>and </a:t>
            </a:r>
            <a:br>
              <a:rPr lang="en-US" b="0" dirty="0" smtClean="0"/>
            </a:br>
            <a:r>
              <a:rPr lang="en-US" b="0" dirty="0" smtClean="0"/>
              <a:t>communication </a:t>
            </a:r>
            <a:r>
              <a:rPr lang="en-US" b="0" dirty="0"/>
              <a:t>with others</a:t>
            </a:r>
          </a:p>
          <a:p>
            <a:pPr lvl="1"/>
            <a:r>
              <a:rPr lang="en-US" b="0" u="sng" dirty="0" smtClean="0"/>
              <a:t>Intrapersonal</a:t>
            </a:r>
            <a:r>
              <a:rPr lang="en-US" b="0" dirty="0" smtClean="0"/>
              <a:t> </a:t>
            </a:r>
            <a:r>
              <a:rPr lang="en-US" b="0" dirty="0"/>
              <a:t>– learn through their own </a:t>
            </a:r>
            <a:r>
              <a:rPr lang="en-US" b="0" dirty="0" smtClean="0"/>
              <a:t>feelings</a:t>
            </a:r>
          </a:p>
          <a:p>
            <a:pPr lvl="2"/>
            <a:r>
              <a:rPr lang="en-US" sz="1100" dirty="0"/>
              <a:t>Source: http://mrpschneider.wikispaces.com/file/view/Habit+6+Synopsis.pdf</a:t>
            </a:r>
          </a:p>
          <a:p>
            <a:pPr lvl="2"/>
            <a:endParaRPr lang="en-US" dirty="0"/>
          </a:p>
        </p:txBody>
      </p:sp>
      <p:pic>
        <p:nvPicPr>
          <p:cNvPr id="6146" name="Picture 2" descr="C:\Users\99536\AppData\Local\Microsoft\Windows\Temporary Internet Files\Content.IE5\I4VK2LUZ\MC900331679[1].wm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71"/>
          <a:stretch/>
        </p:blipFill>
        <p:spPr bwMode="auto">
          <a:xfrm>
            <a:off x="7071360" y="3962400"/>
            <a:ext cx="199644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938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this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Knowing how we learn is important because it helps us to relate to those who learn differently.</a:t>
            </a:r>
          </a:p>
          <a:p>
            <a:pPr lvl="1"/>
            <a:r>
              <a:rPr lang="en-US" dirty="0" smtClean="0"/>
              <a:t>How we learn affects how we view the world. </a:t>
            </a:r>
          </a:p>
          <a:p>
            <a:pPr lvl="1"/>
            <a:r>
              <a:rPr lang="en-US" dirty="0" smtClean="0"/>
              <a:t>Those that are skilled in linguistic or logical learning may not value the contributions of someone who learns differently.</a:t>
            </a:r>
          </a:p>
          <a:p>
            <a:pPr lvl="2"/>
            <a:r>
              <a:rPr lang="en-US" dirty="0" smtClean="0"/>
              <a:t>They may not see this as something of ‘real’ value.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Those who cannot understand how </a:t>
            </a:r>
            <a:br>
              <a:rPr lang="en-US" dirty="0" smtClean="0"/>
            </a:br>
            <a:r>
              <a:rPr lang="en-US" dirty="0" smtClean="0"/>
              <a:t>others learn may not appreciate </a:t>
            </a:r>
            <a:br>
              <a:rPr lang="en-US" dirty="0" smtClean="0"/>
            </a:br>
            <a:r>
              <a:rPr lang="en-US" dirty="0" smtClean="0"/>
              <a:t>what others can contribute. </a:t>
            </a:r>
            <a:endParaRPr lang="en-US" dirty="0"/>
          </a:p>
        </p:txBody>
      </p:sp>
      <p:pic>
        <p:nvPicPr>
          <p:cNvPr id="7171" name="Picture 3" descr="C:\Users\99536\AppData\Local\Microsoft\Windows\Temporary Internet Files\Content.IE5\9H0PPCAH\MP9004423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2800" y="3886200"/>
            <a:ext cx="1981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135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View of Leaders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8" y="1295400"/>
            <a:ext cx="8534402" cy="52577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 addition to learning styles, we have different leadership styles.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One view of leadership breaks people into four color categories:</a:t>
            </a:r>
          </a:p>
          <a:p>
            <a:pPr lvl="1"/>
            <a:r>
              <a:rPr lang="en-US" u="sng" dirty="0"/>
              <a:t>Blue</a:t>
            </a:r>
            <a:r>
              <a:rPr lang="en-US" dirty="0"/>
              <a:t>: These people need to feel unique and authentic. They are enthusiastic, sympathetic, warm, communicative, flexible and imaginative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u="sng" dirty="0"/>
              <a:t>Orange</a:t>
            </a:r>
            <a:r>
              <a:rPr lang="en-US" dirty="0"/>
              <a:t>: These people will act on a moment’s notice. They are witty, charming, spontaneous, impulsive, optimistic, bold and physical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u="sng" dirty="0"/>
              <a:t>Gold</a:t>
            </a:r>
            <a:r>
              <a:rPr lang="en-US" dirty="0"/>
              <a:t>: These people follow the rules and respect authority. They are loyal, dependable, prepared, thorough, sensible, punctual,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faithful</a:t>
            </a:r>
            <a:r>
              <a:rPr lang="en-US" dirty="0"/>
              <a:t>, organized, caring and concerned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u="sng" dirty="0"/>
              <a:t>Green</a:t>
            </a:r>
            <a:r>
              <a:rPr lang="en-US" dirty="0"/>
              <a:t>: These people seek knowledge and understanding.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They </a:t>
            </a:r>
            <a:r>
              <a:rPr lang="en-US" dirty="0"/>
              <a:t>are analytical, conceptual, calm, collected, inventive,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logical</a:t>
            </a:r>
            <a:r>
              <a:rPr lang="en-US" dirty="0"/>
              <a:t>, problem solvers and often perfectionists</a:t>
            </a:r>
            <a:r>
              <a:rPr lang="en-US" dirty="0" smtClean="0"/>
              <a:t>.</a:t>
            </a:r>
          </a:p>
          <a:p>
            <a:pPr lvl="2"/>
            <a:r>
              <a:rPr lang="en-US" sz="1200" dirty="0"/>
              <a:t>Source: </a:t>
            </a: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www.bizjournals.com/phoenix/blog/business/2011/04/Leadership-isnt-black-and-white.html?page=all</a:t>
            </a:r>
            <a:r>
              <a:rPr lang="en-US" sz="1200" dirty="0" smtClean="0"/>
              <a:t> </a:t>
            </a:r>
            <a:endParaRPr lang="en-US" sz="1200" dirty="0"/>
          </a:p>
          <a:p>
            <a:pPr lvl="1"/>
            <a:endParaRPr lang="en-US" dirty="0"/>
          </a:p>
        </p:txBody>
      </p:sp>
      <p:pic>
        <p:nvPicPr>
          <p:cNvPr id="21506" name="Picture 2" descr="C:\Users\99536\AppData\Local\Microsoft\Windows\Temporary Internet Files\Content.IE5\9H0PPCAH\MC90007110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858" y="5105401"/>
            <a:ext cx="129714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543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99536\AppData\Local\Microsoft\Windows\Temporary Internet Files\Content.IE5\I4VK2LUZ\MP90044235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029200"/>
            <a:ext cx="27432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While it may aid people to understand how they view the world, knowing how others view the world can help us to navigate conflicts. </a:t>
            </a:r>
          </a:p>
          <a:p>
            <a:pPr lvl="1"/>
            <a:r>
              <a:rPr lang="en-US" dirty="0" smtClean="0"/>
              <a:t>Blue’s tend to find the analytical nature of Green’s to be off-putting and isolating. </a:t>
            </a:r>
          </a:p>
          <a:p>
            <a:pPr lvl="1"/>
            <a:r>
              <a:rPr lang="en-US" dirty="0" smtClean="0"/>
              <a:t>Green’s tend to find the emotional-based views of Gold’s and Blue’s to be flaky. </a:t>
            </a:r>
          </a:p>
          <a:p>
            <a:pPr lvl="1"/>
            <a:r>
              <a:rPr lang="en-US" dirty="0" smtClean="0"/>
              <a:t>Gold’s tend to value tradition and loyalty over spontaneity and creativity which can make it seem like they are dragging their feet when new ideas need to be adopted. </a:t>
            </a:r>
          </a:p>
          <a:p>
            <a:pPr lvl="1"/>
            <a:r>
              <a:rPr lang="en-US" dirty="0" smtClean="0"/>
              <a:t>Orange’s are often seen as dangerously </a:t>
            </a:r>
            <a:br>
              <a:rPr lang="en-US" dirty="0" smtClean="0"/>
            </a:br>
            <a:r>
              <a:rPr lang="en-US" dirty="0" smtClean="0"/>
              <a:t>impulsive and quick to jump to conclusions.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644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However, while each style of leadership has differences, these differences of leadership lead to more creative and effective outcomes. </a:t>
            </a:r>
          </a:p>
          <a:p>
            <a:pPr lvl="1"/>
            <a:r>
              <a:rPr lang="en-US" u="sng" dirty="0" smtClean="0"/>
              <a:t>Blue’s</a:t>
            </a:r>
            <a:r>
              <a:rPr lang="en-US" dirty="0" smtClean="0"/>
              <a:t> ensure fairness and that everyone is </a:t>
            </a:r>
            <a:br>
              <a:rPr lang="en-US" dirty="0" smtClean="0"/>
            </a:br>
            <a:r>
              <a:rPr lang="en-US" dirty="0" smtClean="0"/>
              <a:t>heard and appreciated.</a:t>
            </a:r>
            <a:endParaRPr lang="en-US" u="sng" dirty="0"/>
          </a:p>
          <a:p>
            <a:pPr lvl="1"/>
            <a:r>
              <a:rPr lang="en-US" u="sng" dirty="0" smtClean="0"/>
              <a:t>Orange’s</a:t>
            </a:r>
            <a:r>
              <a:rPr lang="en-US" dirty="0" smtClean="0"/>
              <a:t> contribute energy to the group and </a:t>
            </a:r>
            <a:br>
              <a:rPr lang="en-US" dirty="0" smtClean="0"/>
            </a:br>
            <a:r>
              <a:rPr lang="en-US" dirty="0" smtClean="0"/>
              <a:t>enable quick, decisive action when needed. </a:t>
            </a:r>
            <a:endParaRPr lang="en-US" u="sng" dirty="0"/>
          </a:p>
          <a:p>
            <a:pPr lvl="1"/>
            <a:r>
              <a:rPr lang="en-US" u="sng" dirty="0" smtClean="0"/>
              <a:t>Gold’s</a:t>
            </a:r>
            <a:r>
              <a:rPr lang="en-US" dirty="0" smtClean="0"/>
              <a:t> value tradition and encourage loyalty </a:t>
            </a:r>
            <a:br>
              <a:rPr lang="en-US" dirty="0" smtClean="0"/>
            </a:br>
            <a:r>
              <a:rPr lang="en-US" dirty="0" smtClean="0"/>
              <a:t>to the group.</a:t>
            </a:r>
            <a:endParaRPr lang="en-US" u="sng" dirty="0"/>
          </a:p>
          <a:p>
            <a:pPr lvl="1"/>
            <a:r>
              <a:rPr lang="en-US" u="sng" dirty="0" smtClean="0"/>
              <a:t>Green’s</a:t>
            </a:r>
            <a:r>
              <a:rPr lang="en-US" dirty="0" smtClean="0"/>
              <a:t> are the thinkers and identify the </a:t>
            </a:r>
            <a:br>
              <a:rPr lang="en-US" dirty="0" smtClean="0"/>
            </a:br>
            <a:r>
              <a:rPr lang="en-US" dirty="0" smtClean="0"/>
              <a:t>problems, causes, and solutions.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All are needed for a group to function. </a:t>
            </a:r>
          </a:p>
          <a:p>
            <a:pPr lvl="1"/>
            <a:endParaRPr lang="en-US" dirty="0"/>
          </a:p>
        </p:txBody>
      </p:sp>
      <p:pic>
        <p:nvPicPr>
          <p:cNvPr id="19458" name="Picture 2" descr="C:\Users\99536\AppData\Local\Microsoft\Windows\Temporary Internet Files\Content.IE5\GUED4U6L\MC90007096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362200"/>
            <a:ext cx="229240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454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one is “right” – we all interpret the world differently.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We see differently – Everyone sees the world differently and has different views </a:t>
            </a:r>
            <a:r>
              <a:rPr lang="en-US" dirty="0" smtClean="0"/>
              <a:t>about themselves</a:t>
            </a:r>
            <a:r>
              <a:rPr lang="en-US" dirty="0"/>
              <a:t>, others, and life in general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There is no one “right” way to view the world – our own views are shaped by our own experiences and culture.</a:t>
            </a:r>
          </a:p>
          <a:p>
            <a:pPr lvl="1"/>
            <a:r>
              <a:rPr lang="en-US" dirty="0" smtClean="0"/>
              <a:t>We are all products of our time and place. </a:t>
            </a:r>
            <a:br>
              <a:rPr lang="en-US" dirty="0" smtClean="0"/>
            </a:br>
            <a:endParaRPr lang="en-US" dirty="0"/>
          </a:p>
          <a:p>
            <a:r>
              <a:rPr lang="en-US"/>
              <a:t>We </a:t>
            </a:r>
            <a:r>
              <a:rPr lang="en-US" smtClean="0"/>
              <a:t>all have </a:t>
            </a:r>
            <a:r>
              <a:rPr lang="en-US" dirty="0"/>
              <a:t>different styles, traits, and </a:t>
            </a:r>
            <a:r>
              <a:rPr lang="en-US" dirty="0" smtClean="0"/>
              <a:t>characteristics.</a:t>
            </a:r>
          </a:p>
          <a:p>
            <a:pPr lvl="1"/>
            <a:r>
              <a:rPr lang="en-US" dirty="0" smtClean="0"/>
              <a:t>Different personalities enable different ideas and promote creativity.</a:t>
            </a:r>
          </a:p>
          <a:p>
            <a:pPr lvl="1"/>
            <a:r>
              <a:rPr lang="en-US" dirty="0" smtClean="0"/>
              <a:t>Without different viewpoints, we would not have new ideas. </a:t>
            </a:r>
          </a:p>
          <a:p>
            <a:pPr lvl="1"/>
            <a:r>
              <a:rPr lang="en-US" dirty="0" smtClean="0"/>
              <a:t>Those who avoid diversity reduce their own effectiveness as a leader. </a:t>
            </a:r>
          </a:p>
          <a:p>
            <a:pPr lvl="1"/>
            <a:r>
              <a:rPr lang="en-US" dirty="0" smtClean="0"/>
              <a:t>Those who seek and appreciate different viewpoints </a:t>
            </a:r>
            <a:br>
              <a:rPr lang="en-US" dirty="0" smtClean="0"/>
            </a:br>
            <a:r>
              <a:rPr lang="en-US" dirty="0" smtClean="0"/>
              <a:t>are best poised to develop novel ideas and creative </a:t>
            </a:r>
            <a:br>
              <a:rPr lang="en-US" dirty="0" smtClean="0"/>
            </a:br>
            <a:r>
              <a:rPr lang="en-US" dirty="0" smtClean="0"/>
              <a:t>solutions to most effectively solve their group’s problems. </a:t>
            </a:r>
            <a:endParaRPr lang="en-US" dirty="0"/>
          </a:p>
        </p:txBody>
      </p:sp>
      <p:pic>
        <p:nvPicPr>
          <p:cNvPr id="8194" name="Picture 2" descr="C:\Users\99536\AppData\Local\Microsoft\Windows\Temporary Internet Files\Content.IE5\9H0PPCAH\MC90007109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103332"/>
            <a:ext cx="1981200" cy="175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2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be Synergistic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Step 1: Accept that all humans are conditioned to viewing the world by their experiences.</a:t>
            </a:r>
          </a:p>
          <a:p>
            <a:pPr lvl="1"/>
            <a:r>
              <a:rPr lang="en-US" dirty="0" smtClean="0"/>
              <a:t>Rarely is one way the right way.</a:t>
            </a:r>
          </a:p>
          <a:p>
            <a:pPr lvl="1"/>
            <a:r>
              <a:rPr lang="en-US" dirty="0" smtClean="0"/>
              <a:t>Differences of opinion do not lessen your own position – they strengthen it.</a:t>
            </a:r>
          </a:p>
          <a:p>
            <a:pPr lvl="1"/>
            <a:r>
              <a:rPr lang="en-US" dirty="0" smtClean="0"/>
              <a:t>A different opinion does not mean the other person is wrong – our view of what is right/wrong is not absolute.</a:t>
            </a:r>
          </a:p>
          <a:p>
            <a:pPr lvl="1"/>
            <a:r>
              <a:rPr lang="en-US" dirty="0" smtClean="0"/>
              <a:t>There is no “them”, only “us” – by viewing many ideas as “ours” and not “theirs”, we will gain more perspective.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If you insist you are right, be sure </a:t>
            </a:r>
            <a:br>
              <a:rPr lang="en-US" dirty="0" smtClean="0"/>
            </a:br>
            <a:r>
              <a:rPr lang="en-US" dirty="0" smtClean="0"/>
              <a:t>you know how you know you are </a:t>
            </a:r>
            <a:br>
              <a:rPr lang="en-US" dirty="0" smtClean="0"/>
            </a:br>
            <a:r>
              <a:rPr lang="en-US" dirty="0" smtClean="0"/>
              <a:t>not wrong.</a:t>
            </a:r>
          </a:p>
          <a:p>
            <a:pPr lvl="1"/>
            <a:r>
              <a:rPr lang="en-US" dirty="0" smtClean="0"/>
              <a:t>If you don’t know, withhold judgment.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8435" name="Picture 3" descr="C:\Users\99536\AppData\Local\Microsoft\Windows\Temporary Internet Files\Content.IE5\FGPH9T5W\MM910001100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958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85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99536\AppData\Local\Microsoft\Windows\Temporary Internet Files\Content.IE5\FGPH9T5W\MP90044861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26000"/>
            <a:ext cx="3048000" cy="2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 Synergistic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Step 2: Appreciate why you view the world in the way that you do, and recognize that your viewpoint was not the creation of a perfect system. </a:t>
            </a:r>
          </a:p>
          <a:p>
            <a:pPr lvl="1"/>
            <a:r>
              <a:rPr lang="en-US" dirty="0" smtClean="0"/>
              <a:t>I.e. your view of the world will continue to change and develop as you have more and more experiences. </a:t>
            </a:r>
          </a:p>
          <a:p>
            <a:pPr lvl="1"/>
            <a:r>
              <a:rPr lang="en-US" dirty="0" smtClean="0"/>
              <a:t>The wealth of your experiences are yet to come – you have only experienced a small amount of what the world has to offer. </a:t>
            </a:r>
          </a:p>
          <a:p>
            <a:pPr lvl="1"/>
            <a:r>
              <a:rPr lang="en-US" dirty="0" smtClean="0"/>
              <a:t>To resist new ideas would be to resist the more perfect view of the world you will (hopefully) have some day. </a:t>
            </a:r>
          </a:p>
          <a:p>
            <a:pPr lvl="1"/>
            <a:r>
              <a:rPr lang="en-US" dirty="0" smtClean="0"/>
              <a:t>Views, like habits, can be improved through </a:t>
            </a:r>
            <a:br>
              <a:rPr lang="en-US" dirty="0" smtClean="0"/>
            </a:br>
            <a:r>
              <a:rPr lang="en-US" dirty="0" smtClean="0"/>
              <a:t>self-awareness – actively seek and consider </a:t>
            </a:r>
            <a:br>
              <a:rPr lang="en-US" dirty="0" smtClean="0"/>
            </a:br>
            <a:r>
              <a:rPr lang="en-US" dirty="0" smtClean="0"/>
              <a:t>new ideas and perspectives.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5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 Synergistic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Step 3: Live each moment with purpose. </a:t>
            </a:r>
          </a:p>
          <a:p>
            <a:pPr lvl="1"/>
            <a:r>
              <a:rPr lang="en-US" dirty="0" smtClean="0"/>
              <a:t>Know why you are doing what you are doing.</a:t>
            </a:r>
          </a:p>
          <a:p>
            <a:pPr lvl="1"/>
            <a:r>
              <a:rPr lang="en-US" dirty="0" smtClean="0"/>
              <a:t>Identify your principles and goals, and know why you do what you do.</a:t>
            </a:r>
          </a:p>
          <a:p>
            <a:pPr lvl="1"/>
            <a:r>
              <a:rPr lang="en-US" dirty="0" smtClean="0"/>
              <a:t>Do not go through life reacting to stimuli – control your life and mold it to fit unselfish principles of service, charity, and justice. </a:t>
            </a:r>
          </a:p>
          <a:p>
            <a:pPr lvl="1"/>
            <a:r>
              <a:rPr lang="en-US" dirty="0" smtClean="0"/>
              <a:t>Embrace the future and let go of the past – focus on the outcomes of decisions that are happening now and not on those that have happened before. </a:t>
            </a:r>
          </a:p>
          <a:p>
            <a:pPr lvl="1"/>
            <a:r>
              <a:rPr lang="en-US" dirty="0" smtClean="0"/>
              <a:t>Commit yourself to something greater </a:t>
            </a:r>
            <a:br>
              <a:rPr lang="en-US" dirty="0" smtClean="0"/>
            </a:br>
            <a:r>
              <a:rPr lang="en-US" dirty="0" smtClean="0"/>
              <a:t>than yourself. </a:t>
            </a:r>
          </a:p>
          <a:p>
            <a:pPr lvl="1"/>
            <a:r>
              <a:rPr lang="en-US" dirty="0" smtClean="0"/>
              <a:t>Know that good is the enemy of great. </a:t>
            </a:r>
            <a:endParaRPr lang="en-US" dirty="0"/>
          </a:p>
        </p:txBody>
      </p:sp>
      <p:pic>
        <p:nvPicPr>
          <p:cNvPr id="16388" name="Picture 4" descr="C:\Users\99536\AppData\Local\Microsoft\Windows\Temporary Internet Files\Content.IE5\FGPH9T5W\MC90019933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24400"/>
            <a:ext cx="3048000" cy="1943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64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 Synergistic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Step 4: Surround yourself with excellence. </a:t>
            </a:r>
          </a:p>
          <a:p>
            <a:pPr lvl="1"/>
            <a:r>
              <a:rPr lang="en-US" dirty="0" smtClean="0"/>
              <a:t>Incorporate the kinds of people into your life that reflect the 7 Habits. </a:t>
            </a:r>
          </a:p>
          <a:p>
            <a:pPr lvl="1"/>
            <a:r>
              <a:rPr lang="en-US" dirty="0" smtClean="0"/>
              <a:t>You are known by the company you keep – make sure that the people you are surrounded by in your life are positive, proactive people with a commitment to their own unselfish principles. </a:t>
            </a:r>
          </a:p>
          <a:p>
            <a:pPr lvl="1"/>
            <a:r>
              <a:rPr lang="en-US" dirty="0" smtClean="0"/>
              <a:t>Ensure that you actively include the kinds of people in your life that value the good of the group over themselves. </a:t>
            </a:r>
          </a:p>
          <a:p>
            <a:pPr lvl="1"/>
            <a:r>
              <a:rPr lang="en-US" dirty="0" smtClean="0"/>
              <a:t>Your examples mean more than your words </a:t>
            </a:r>
            <a:br>
              <a:rPr lang="en-US" dirty="0" smtClean="0"/>
            </a:br>
            <a:r>
              <a:rPr lang="en-US" dirty="0" smtClean="0"/>
              <a:t>– make sure your actions reflect your ideals </a:t>
            </a:r>
            <a:br>
              <a:rPr lang="en-US" dirty="0" smtClean="0"/>
            </a:br>
            <a:r>
              <a:rPr lang="en-US" dirty="0" smtClean="0"/>
              <a:t>on a daily basis.</a:t>
            </a:r>
          </a:p>
          <a:p>
            <a:pPr lvl="1"/>
            <a:r>
              <a:rPr lang="en-US" dirty="0" smtClean="0"/>
              <a:t>Identify excellence and seek to emulate it. </a:t>
            </a:r>
            <a:endParaRPr lang="en-US" dirty="0"/>
          </a:p>
        </p:txBody>
      </p:sp>
      <p:pic>
        <p:nvPicPr>
          <p:cNvPr id="15362" name="Picture 2" descr="C:\Users\99536\AppData\Local\Microsoft\Windows\Temporary Internet Files\Content.IE5\GUED4U6L\MP90034134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0" y="4543514"/>
            <a:ext cx="1542288" cy="216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81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Hypotheticals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Imagine a business is competing for a bid to be the marketer for a major soft-drink.</a:t>
            </a:r>
          </a:p>
          <a:p>
            <a:pPr lvl="1"/>
            <a:r>
              <a:rPr lang="en-US" dirty="0" smtClean="0"/>
              <a:t>This business consists of…</a:t>
            </a:r>
          </a:p>
          <a:p>
            <a:pPr lvl="2"/>
            <a:r>
              <a:rPr lang="en-US" dirty="0" smtClean="0"/>
              <a:t>An accountant – they determine the profits</a:t>
            </a:r>
          </a:p>
          <a:p>
            <a:pPr lvl="2"/>
            <a:r>
              <a:rPr lang="en-US" dirty="0" smtClean="0"/>
              <a:t>A marketer – they determine how to reach people</a:t>
            </a:r>
          </a:p>
          <a:p>
            <a:pPr lvl="2"/>
            <a:r>
              <a:rPr lang="en-US" dirty="0" smtClean="0"/>
              <a:t>An advertiser – they determine what the message will be</a:t>
            </a:r>
          </a:p>
          <a:p>
            <a:pPr lvl="2"/>
            <a:endParaRPr lang="en-US" dirty="0"/>
          </a:p>
          <a:p>
            <a:r>
              <a:rPr lang="en-US" dirty="0" smtClean="0"/>
              <a:t>How would this business do if each person worked alone by themselves up until the day they presented to the client company? </a:t>
            </a:r>
          </a:p>
          <a:p>
            <a:pPr lvl="1"/>
            <a:r>
              <a:rPr lang="en-US" dirty="0" smtClean="0"/>
              <a:t>How would it differ if they worked with each other throughout the process? </a:t>
            </a:r>
          </a:p>
          <a:p>
            <a:pPr marL="13716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 Synergistic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5: Get over yourself.</a:t>
            </a:r>
          </a:p>
          <a:p>
            <a:pPr lvl="1"/>
            <a:r>
              <a:rPr lang="en-US" dirty="0" smtClean="0"/>
              <a:t>You can be wrong.  You are not always right. </a:t>
            </a:r>
          </a:p>
          <a:p>
            <a:pPr lvl="1"/>
            <a:r>
              <a:rPr lang="en-US" dirty="0"/>
              <a:t>“The fool doth think he is wise, but the wise man knows himself to be a fool.” </a:t>
            </a:r>
            <a:r>
              <a:rPr lang="en-US" dirty="0" smtClean="0"/>
              <a:t>― </a:t>
            </a:r>
            <a:r>
              <a:rPr lang="en-US" dirty="0">
                <a:hlinkClick r:id="rId2" action="ppaction://hlinkfile"/>
              </a:rPr>
              <a:t>William </a:t>
            </a:r>
            <a:r>
              <a:rPr lang="en-US" dirty="0" smtClean="0">
                <a:hlinkClick r:id="rId2" action="ppaction://hlinkfile"/>
              </a:rPr>
              <a:t>Shakespeare</a:t>
            </a:r>
            <a:endParaRPr lang="en-US" dirty="0" smtClean="0"/>
          </a:p>
          <a:p>
            <a:pPr lvl="1"/>
            <a:r>
              <a:rPr lang="en-US" dirty="0" smtClean="0"/>
              <a:t>Accept that multiple views/ideas/perspectives have their merits and that both can be right at the same time.</a:t>
            </a:r>
          </a:p>
          <a:p>
            <a:pPr lvl="1"/>
            <a:r>
              <a:rPr lang="en-US" dirty="0" smtClean="0"/>
              <a:t>Just because one idea is correct does not mean that another is incorrect. </a:t>
            </a:r>
          </a:p>
          <a:p>
            <a:pPr lvl="1"/>
            <a:r>
              <a:rPr lang="en-US" dirty="0" smtClean="0"/>
              <a:t>Seek another’s opinion </a:t>
            </a:r>
            <a:br>
              <a:rPr lang="en-US" dirty="0" smtClean="0"/>
            </a:br>
            <a:r>
              <a:rPr lang="en-US" dirty="0" smtClean="0"/>
              <a:t>before offering your own. </a:t>
            </a:r>
          </a:p>
          <a:p>
            <a:pPr lvl="1"/>
            <a:endParaRPr lang="en-US" dirty="0"/>
          </a:p>
        </p:txBody>
      </p:sp>
      <p:pic>
        <p:nvPicPr>
          <p:cNvPr id="14338" name="Picture 2" descr="C:\Users\99536\AppData\Local\Microsoft\Windows\Temporary Internet Files\Content.IE5\I4VK2LUZ\MC900439612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552" y="4723214"/>
            <a:ext cx="3966448" cy="2820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70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 Synergistic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6: </a:t>
            </a:r>
            <a:r>
              <a:rPr lang="en-US" dirty="0"/>
              <a:t>Raise the praise and minimize the criticize.</a:t>
            </a:r>
          </a:p>
          <a:p>
            <a:pPr lvl="1"/>
            <a:r>
              <a:rPr lang="en-US" dirty="0" smtClean="0"/>
              <a:t>Criticism should only occur with careful thought and consideration.</a:t>
            </a:r>
          </a:p>
          <a:p>
            <a:pPr lvl="1"/>
            <a:r>
              <a:rPr lang="en-US" dirty="0" smtClean="0"/>
              <a:t>While criticism can be necessary, it should only be used constructively and in small doses. </a:t>
            </a:r>
          </a:p>
          <a:p>
            <a:pPr lvl="1"/>
            <a:r>
              <a:rPr lang="en-US" dirty="0" smtClean="0"/>
              <a:t>On the contrary, praise should be constant and continuous when deserved.</a:t>
            </a:r>
          </a:p>
          <a:p>
            <a:pPr lvl="1"/>
            <a:r>
              <a:rPr lang="en-US" dirty="0" smtClean="0"/>
              <a:t>Be quick to praise and slow to criticize. </a:t>
            </a:r>
            <a:endParaRPr lang="en-US" dirty="0"/>
          </a:p>
        </p:txBody>
      </p:sp>
      <p:pic>
        <p:nvPicPr>
          <p:cNvPr id="13314" name="Picture 2" descr="C:\Users\99536\AppData\Local\Microsoft\Windows\Temporary Internet Files\Content.IE5\GUED4U6L\MC9004291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0"/>
            <a:ext cx="2362200" cy="2168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07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be Synergistic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7: Reflect, Reconsider, Repeat</a:t>
            </a:r>
          </a:p>
          <a:p>
            <a:pPr lvl="1"/>
            <a:r>
              <a:rPr lang="en-US" dirty="0" smtClean="0"/>
              <a:t>The only way to improvement is through self-awareness.  The only way to self-awareness is through reflection.</a:t>
            </a:r>
          </a:p>
          <a:p>
            <a:pPr lvl="1"/>
            <a:r>
              <a:rPr lang="en-US" dirty="0" smtClean="0"/>
              <a:t>Whatever may be your strategy, be sure you are intentionally scheduling time to consider your actions, reflect on their results, and adjust how you live your life. </a:t>
            </a:r>
          </a:p>
          <a:p>
            <a:pPr lvl="1"/>
            <a:r>
              <a:rPr lang="en-US" dirty="0" smtClean="0"/>
              <a:t>Those who fail to reflect also fail to improve. </a:t>
            </a:r>
          </a:p>
        </p:txBody>
      </p:sp>
      <p:pic>
        <p:nvPicPr>
          <p:cNvPr id="12290" name="Picture 2" descr="C:\Users\99536\AppData\Local\Microsoft\Windows\Temporary Internet Files\Content.IE5\I4VK2LUZ\MC90041346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16129"/>
            <a:ext cx="2219608" cy="235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92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Synergy: when two parts cooperate, or work cohesively together, to produce a result that is greater than the individual efforts combined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Synergy is basically a fancy way of saying "two </a:t>
            </a:r>
            <a:r>
              <a:rPr lang="en-US" dirty="0"/>
              <a:t>heads are better than one." </a:t>
            </a:r>
            <a:endParaRPr lang="en-US" dirty="0" smtClean="0"/>
          </a:p>
          <a:p>
            <a:pPr lvl="1"/>
            <a:r>
              <a:rPr lang="en-US" dirty="0" smtClean="0"/>
              <a:t>This is the habit of creative cooperation.</a:t>
            </a:r>
          </a:p>
          <a:p>
            <a:pPr lvl="1"/>
            <a:r>
              <a:rPr lang="en-US" dirty="0"/>
              <a:t>It is teamwork, </a:t>
            </a:r>
            <a:r>
              <a:rPr lang="en-US" dirty="0" smtClean="0"/>
              <a:t>open-mindedness, and finding </a:t>
            </a:r>
            <a:r>
              <a:rPr lang="en-US" dirty="0"/>
              <a:t>new solutions to old problems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Synergy </a:t>
            </a:r>
            <a:r>
              <a:rPr lang="en-US" dirty="0" smtClean="0"/>
              <a:t>is a </a:t>
            </a:r>
            <a:r>
              <a:rPr lang="en-US" dirty="0"/>
              <a:t>process, and through that process, people bring all their personal experience and expertise to the table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Together, they can produce far better </a:t>
            </a:r>
            <a:r>
              <a:rPr lang="en-US" dirty="0" smtClean="0"/>
              <a:t>results that </a:t>
            </a:r>
            <a:br>
              <a:rPr lang="en-US" dirty="0" smtClean="0"/>
            </a:br>
            <a:r>
              <a:rPr lang="en-US" dirty="0" smtClean="0"/>
              <a:t>they </a:t>
            </a:r>
            <a:r>
              <a:rPr lang="en-US" dirty="0"/>
              <a:t>could individually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When people begin to interact together </a:t>
            </a:r>
            <a:r>
              <a:rPr lang="en-US" dirty="0" smtClean="0"/>
              <a:t>genuinely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they're open to each </a:t>
            </a:r>
            <a:r>
              <a:rPr lang="en-US" dirty="0" smtClean="0"/>
              <a:t>other's </a:t>
            </a:r>
            <a:r>
              <a:rPr lang="en-US" dirty="0"/>
              <a:t>influence,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they </a:t>
            </a:r>
            <a:r>
              <a:rPr lang="en-US" dirty="0"/>
              <a:t>begin to gain new </a:t>
            </a:r>
            <a:r>
              <a:rPr lang="en-US" dirty="0" smtClean="0"/>
              <a:t>insight.</a:t>
            </a:r>
          </a:p>
          <a:p>
            <a:pPr lvl="2"/>
            <a:r>
              <a:rPr lang="en-US" sz="1100" dirty="0"/>
              <a:t>Source: </a:t>
            </a:r>
            <a:r>
              <a:rPr lang="en-US" sz="1100" dirty="0">
                <a:hlinkClick r:id="rId2"/>
              </a:rPr>
              <a:t>https://</a:t>
            </a:r>
            <a:r>
              <a:rPr lang="en-US" sz="1100" dirty="0" smtClean="0">
                <a:hlinkClick r:id="rId2"/>
              </a:rPr>
              <a:t>www.stephencovey.com/7habits/7habits-habit6.php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pic>
        <p:nvPicPr>
          <p:cNvPr id="1026" name="Picture 2" descr="C:\Users\99536\AppData\Local\Microsoft\Windows\Temporary Internet Files\Content.IE5\9H0PPCAH\MC90023806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48" y="4495800"/>
            <a:ext cx="2286752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87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8" y="1295400"/>
            <a:ext cx="8534402" cy="525653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Synergy is less about the pieces &amp; parts and more about the big picture.</a:t>
            </a:r>
          </a:p>
          <a:p>
            <a:pPr lvl="1"/>
            <a:r>
              <a:rPr lang="en-US" dirty="0" smtClean="0"/>
              <a:t>You cannot ‘create’ synergy alone. </a:t>
            </a:r>
          </a:p>
          <a:p>
            <a:pPr lvl="1"/>
            <a:r>
              <a:rPr lang="en-US" dirty="0" smtClean="0"/>
              <a:t>Synergy is the result the </a:t>
            </a:r>
            <a:r>
              <a:rPr lang="en-US" dirty="0"/>
              <a:t>other 6 habits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To create positive synergy, we must:</a:t>
            </a:r>
          </a:p>
          <a:p>
            <a:pPr lvl="1"/>
            <a:r>
              <a:rPr lang="en-US" dirty="0" smtClean="0"/>
              <a:t>Utilize the each 7 habits effectively.</a:t>
            </a:r>
            <a:endParaRPr lang="en-US" dirty="0"/>
          </a:p>
          <a:p>
            <a:pPr lvl="1"/>
            <a:r>
              <a:rPr lang="en-US" dirty="0" smtClean="0"/>
              <a:t>Accept our weaknesses and </a:t>
            </a:r>
            <a:br>
              <a:rPr lang="en-US" dirty="0" smtClean="0"/>
            </a:br>
            <a:r>
              <a:rPr lang="en-US" dirty="0" smtClean="0"/>
              <a:t>work to improve them.</a:t>
            </a:r>
            <a:endParaRPr lang="en-US" dirty="0"/>
          </a:p>
          <a:p>
            <a:pPr lvl="1"/>
            <a:r>
              <a:rPr lang="en-US" dirty="0"/>
              <a:t>Say "no" to anything that is not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true synergy (good is the enemy of great)</a:t>
            </a:r>
          </a:p>
          <a:p>
            <a:pPr lvl="1"/>
            <a:r>
              <a:rPr lang="en-US" dirty="0" smtClean="0"/>
              <a:t>Commit to </a:t>
            </a:r>
            <a:r>
              <a:rPr lang="en-US" dirty="0"/>
              <a:t>the </a:t>
            </a:r>
            <a:r>
              <a:rPr lang="en-US" dirty="0" smtClean="0"/>
              <a:t>"</a:t>
            </a:r>
            <a:r>
              <a:rPr lang="en-US" dirty="0"/>
              <a:t>no deal" of win/win or no deal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Value the product over personal recognition. </a:t>
            </a:r>
          </a:p>
          <a:p>
            <a:pPr lvl="1"/>
            <a:r>
              <a:rPr lang="en-US" dirty="0" smtClean="0"/>
              <a:t>Value diversity of every kind and appreciate </a:t>
            </a:r>
            <a:br>
              <a:rPr lang="en-US" dirty="0" smtClean="0"/>
            </a:br>
            <a:r>
              <a:rPr lang="en-US" dirty="0" smtClean="0"/>
              <a:t>differences of opinion. 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42" name="Picture 2" descr="C:\Users\99536\AppData\Local\Microsoft\Windows\Temporary Internet Files\Content.IE5\FGPH9T5W\MC90007108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7316">
            <a:off x="5848118" y="3104067"/>
            <a:ext cx="3262334" cy="293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191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 Habit Fails, Synergy Fails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6" t="19375" r="31903" b="21875"/>
          <a:stretch/>
        </p:blipFill>
        <p:spPr bwMode="auto">
          <a:xfrm>
            <a:off x="381000" y="1219199"/>
            <a:ext cx="8305800" cy="555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6627168"/>
            <a:ext cx="7239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 smtClean="0"/>
              <a:t>Source: http</a:t>
            </a:r>
            <a:r>
              <a:rPr lang="en-US" sz="900" i="1" dirty="0"/>
              <a:t>://sidkemp.hubpages.com/hub/The-Seven-Habits-A-Practical-Summary-Habit-6-Synergy</a:t>
            </a:r>
          </a:p>
        </p:txBody>
      </p:sp>
    </p:spTree>
    <p:extLst>
      <p:ext uri="{BB962C8B-B14F-4D97-AF65-F5344CB8AC3E}">
        <p14:creationId xmlns:p14="http://schemas.microsoft.com/office/powerpoint/2010/main" val="4117189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Valuing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Valuing differences is what really drives synergy. </a:t>
            </a:r>
          </a:p>
          <a:p>
            <a:pPr lvl="1"/>
            <a:r>
              <a:rPr lang="en-US" dirty="0" smtClean="0"/>
              <a:t>Those that thrive in environments high in diversity are most able to take advantage of the increased productivity that can result from collaboration.</a:t>
            </a:r>
          </a:p>
          <a:p>
            <a:pPr lvl="1"/>
            <a:r>
              <a:rPr lang="en-US" dirty="0" smtClean="0"/>
              <a:t>Vice versa, those that feel less comfortable when working with those who have different ideas, ideologies, </a:t>
            </a:r>
            <a:br>
              <a:rPr lang="en-US" dirty="0" smtClean="0"/>
            </a:br>
            <a:r>
              <a:rPr lang="en-US" dirty="0" smtClean="0"/>
              <a:t>religions, or backgrounds are least able to take advantage of </a:t>
            </a:r>
            <a:br>
              <a:rPr lang="en-US" dirty="0" smtClean="0"/>
            </a:br>
            <a:r>
              <a:rPr lang="en-US" dirty="0" smtClean="0"/>
              <a:t>synergy. </a:t>
            </a:r>
          </a:p>
          <a:p>
            <a:pPr lvl="1"/>
            <a:endParaRPr lang="en-US" dirty="0"/>
          </a:p>
          <a:p>
            <a:r>
              <a:rPr lang="en-US" dirty="0"/>
              <a:t>Many people mistake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uniformity </a:t>
            </a:r>
            <a:r>
              <a:rPr lang="en-US" dirty="0"/>
              <a:t>for </a:t>
            </a:r>
            <a:r>
              <a:rPr lang="en-US" dirty="0" smtClean="0"/>
              <a:t>unity or  </a:t>
            </a:r>
            <a:br>
              <a:rPr lang="en-US" dirty="0" smtClean="0"/>
            </a:br>
            <a:r>
              <a:rPr lang="en-US" dirty="0" smtClean="0"/>
              <a:t>sameness </a:t>
            </a:r>
            <a:r>
              <a:rPr lang="en-US" dirty="0"/>
              <a:t>for oneness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Unity does not equal uniformity!</a:t>
            </a:r>
          </a:p>
          <a:p>
            <a:pPr lvl="2"/>
            <a:r>
              <a:rPr lang="en-US" sz="1000" dirty="0"/>
              <a:t>Source: </a:t>
            </a:r>
            <a:r>
              <a:rPr lang="en-US" sz="1000" dirty="0">
                <a:hlinkClick r:id="rId2"/>
              </a:rPr>
              <a:t>https://www.stephencovey.com/7habits/7habits-habit6.php</a:t>
            </a:r>
            <a:r>
              <a:rPr lang="en-US" sz="1000" dirty="0"/>
              <a:t> </a:t>
            </a:r>
          </a:p>
          <a:p>
            <a:pPr lvl="2"/>
            <a:endParaRPr lang="en-US" dirty="0"/>
          </a:p>
        </p:txBody>
      </p:sp>
      <p:pic>
        <p:nvPicPr>
          <p:cNvPr id="2050" name="Picture 2" descr="C:\Users\99536\AppData\Local\Microsoft\Windows\Temporary Internet Files\Content.IE5\GUED4U6L\MC90005817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733800"/>
            <a:ext cx="3276600" cy="266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3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Approaches to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There are three ways in which people view diversity. </a:t>
            </a:r>
          </a:p>
          <a:p>
            <a:pPr lvl="1"/>
            <a:r>
              <a:rPr lang="en-US" dirty="0" smtClean="0"/>
              <a:t>Diversity can be a positive thing or a negative thing depending on your perspective and background. </a:t>
            </a:r>
          </a:p>
          <a:p>
            <a:pPr lvl="1"/>
            <a:endParaRPr lang="en-US" dirty="0"/>
          </a:p>
          <a:p>
            <a:r>
              <a:rPr lang="en-US" u="sng" dirty="0"/>
              <a:t>Level 1: Shun diversity </a:t>
            </a:r>
            <a:r>
              <a:rPr lang="en-US" b="0" dirty="0"/>
              <a:t>- People who shun others are afraid of differences. </a:t>
            </a:r>
            <a:endParaRPr lang="en-US" b="0" dirty="0" smtClean="0"/>
          </a:p>
          <a:p>
            <a:pPr lvl="1"/>
            <a:r>
              <a:rPr lang="en-US" b="0" dirty="0" smtClean="0"/>
              <a:t>It </a:t>
            </a:r>
            <a:r>
              <a:rPr lang="en-US" b="0" dirty="0"/>
              <a:t>disturbs </a:t>
            </a:r>
            <a:r>
              <a:rPr lang="en-US" b="0" dirty="0" smtClean="0"/>
              <a:t>them that </a:t>
            </a:r>
            <a:r>
              <a:rPr lang="en-US" b="0" dirty="0"/>
              <a:t>someone may have a different skin color, worship a different God, </a:t>
            </a:r>
            <a:r>
              <a:rPr lang="en-US" b="0" dirty="0" smtClean="0"/>
              <a:t>or </a:t>
            </a:r>
            <a:r>
              <a:rPr lang="en-US" b="0" dirty="0"/>
              <a:t>wear a </a:t>
            </a:r>
            <a:r>
              <a:rPr lang="en-US" b="0" dirty="0" smtClean="0"/>
              <a:t>different brand </a:t>
            </a:r>
            <a:r>
              <a:rPr lang="en-US" b="0" dirty="0"/>
              <a:t>of </a:t>
            </a:r>
            <a:r>
              <a:rPr lang="en-US" b="0" dirty="0" smtClean="0"/>
              <a:t>jeans.</a:t>
            </a:r>
          </a:p>
          <a:p>
            <a:pPr lvl="1"/>
            <a:r>
              <a:rPr lang="en-US" b="0" dirty="0" smtClean="0"/>
              <a:t>They </a:t>
            </a:r>
            <a:r>
              <a:rPr lang="en-US" b="0" dirty="0"/>
              <a:t>are convinced their way </a:t>
            </a:r>
            <a:r>
              <a:rPr lang="en-US" b="0" dirty="0" smtClean="0"/>
              <a:t>of </a:t>
            </a:r>
            <a:r>
              <a:rPr lang="en-US" b="0" dirty="0"/>
              <a:t>life is the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“</a:t>
            </a:r>
            <a:r>
              <a:rPr lang="en-US" b="0" dirty="0"/>
              <a:t>best” </a:t>
            </a:r>
            <a:r>
              <a:rPr lang="en-US" b="0" dirty="0" smtClean="0"/>
              <a:t>or “right</a:t>
            </a:r>
            <a:r>
              <a:rPr lang="en-US" b="0" dirty="0"/>
              <a:t>”, or </a:t>
            </a:r>
            <a:r>
              <a:rPr lang="en-US" b="0" dirty="0" smtClean="0"/>
              <a:t>“</a:t>
            </a:r>
            <a:r>
              <a:rPr lang="en-US" b="0" dirty="0"/>
              <a:t>only way</a:t>
            </a:r>
            <a:r>
              <a:rPr lang="en-US" b="0" dirty="0" smtClean="0"/>
              <a:t>.”</a:t>
            </a:r>
          </a:p>
          <a:p>
            <a:pPr lvl="1"/>
            <a:r>
              <a:rPr lang="en-US" dirty="0" smtClean="0"/>
              <a:t>The person who is truly effective has the </a:t>
            </a:r>
            <a:br>
              <a:rPr lang="en-US" dirty="0" smtClean="0"/>
            </a:br>
            <a:r>
              <a:rPr lang="en-US" dirty="0" smtClean="0"/>
              <a:t>humility to recognize his/her own personal</a:t>
            </a:r>
            <a:br>
              <a:rPr lang="en-US" dirty="0" smtClean="0"/>
            </a:br>
            <a:r>
              <a:rPr lang="en-US" dirty="0" smtClean="0"/>
              <a:t>physical, mental, and cultural limitations.</a:t>
            </a:r>
            <a:endParaRPr lang="en-US" b="0" dirty="0" smtClean="0"/>
          </a:p>
          <a:p>
            <a:pPr lvl="2"/>
            <a:r>
              <a:rPr lang="en-US" sz="1000" dirty="0"/>
              <a:t>Source: http://mrpschneider.wikispaces.com/file/view/Habit+6+Synopsis.pdf</a:t>
            </a:r>
          </a:p>
        </p:txBody>
      </p:sp>
      <p:pic>
        <p:nvPicPr>
          <p:cNvPr id="3075" name="Picture 3" descr="C:\Users\99536\AppData\Local\Microsoft\Windows\Temporary Internet Files\Content.IE5\FGPH9T5W\MP900448712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267200"/>
            <a:ext cx="2779131" cy="271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256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Approaches to Diversity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Level 2: Tolerate diversity </a:t>
            </a:r>
            <a:r>
              <a:rPr lang="en-US" b="0" dirty="0"/>
              <a:t>– </a:t>
            </a:r>
            <a:r>
              <a:rPr lang="en-US" b="0" dirty="0" err="1"/>
              <a:t>Tolerators</a:t>
            </a:r>
            <a:r>
              <a:rPr lang="en-US" b="0" dirty="0"/>
              <a:t> believe that everyone has the right to be </a:t>
            </a:r>
            <a:r>
              <a:rPr lang="en-US" b="0" dirty="0" smtClean="0"/>
              <a:t>different.</a:t>
            </a:r>
          </a:p>
          <a:p>
            <a:pPr lvl="1"/>
            <a:r>
              <a:rPr lang="en-US" b="0" dirty="0" smtClean="0"/>
              <a:t>They </a:t>
            </a:r>
            <a:r>
              <a:rPr lang="en-US" b="0" dirty="0"/>
              <a:t>don’t shun diversity but don’t embrace it either</a:t>
            </a:r>
            <a:r>
              <a:rPr lang="en-US" b="0" dirty="0" smtClean="0"/>
              <a:t>.</a:t>
            </a:r>
          </a:p>
          <a:p>
            <a:pPr lvl="1"/>
            <a:r>
              <a:rPr lang="en-US" dirty="0" smtClean="0"/>
              <a:t>It’s the </a:t>
            </a:r>
            <a:r>
              <a:rPr lang="en-US" b="0" dirty="0" smtClean="0"/>
              <a:t>“Don’t </a:t>
            </a:r>
            <a:r>
              <a:rPr lang="en-US" b="0" dirty="0"/>
              <a:t>bother me and I won’t </a:t>
            </a:r>
            <a:r>
              <a:rPr lang="en-US" b="0" dirty="0" smtClean="0"/>
              <a:t>bother you</a:t>
            </a:r>
            <a:r>
              <a:rPr lang="en-US" b="0" dirty="0"/>
              <a:t>” attitude</a:t>
            </a:r>
            <a:r>
              <a:rPr lang="en-US" b="0" dirty="0" smtClean="0"/>
              <a:t>.</a:t>
            </a:r>
            <a:br>
              <a:rPr lang="en-US" b="0" dirty="0" smtClean="0"/>
            </a:br>
            <a:endParaRPr lang="en-US" b="0" dirty="0"/>
          </a:p>
          <a:p>
            <a:r>
              <a:rPr lang="en-US" u="sng" dirty="0"/>
              <a:t>Level 3: Celebrate diversity </a:t>
            </a:r>
            <a:r>
              <a:rPr lang="en-US" b="0" dirty="0"/>
              <a:t>- Celebrators value differences. </a:t>
            </a:r>
            <a:endParaRPr lang="en-US" b="0" dirty="0" smtClean="0"/>
          </a:p>
          <a:p>
            <a:pPr lvl="1"/>
            <a:r>
              <a:rPr lang="en-US" b="0" dirty="0" smtClean="0"/>
              <a:t>We </a:t>
            </a:r>
            <a:r>
              <a:rPr lang="en-US" b="0" dirty="0"/>
              <a:t>should celebrate </a:t>
            </a:r>
            <a:r>
              <a:rPr lang="en-US" b="0" dirty="0" smtClean="0"/>
              <a:t>differences.</a:t>
            </a:r>
          </a:p>
          <a:p>
            <a:pPr lvl="1"/>
            <a:r>
              <a:rPr lang="en-US" b="0" dirty="0" smtClean="0"/>
              <a:t>To </a:t>
            </a:r>
            <a:r>
              <a:rPr lang="en-US" b="0" dirty="0"/>
              <a:t>celebrate diversity on every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issue </a:t>
            </a:r>
            <a:r>
              <a:rPr lang="en-US" b="0" dirty="0"/>
              <a:t>is actually hard for most people</a:t>
            </a:r>
            <a:r>
              <a:rPr lang="en-US" b="0" dirty="0" smtClean="0"/>
              <a:t>.</a:t>
            </a:r>
          </a:p>
          <a:p>
            <a:pPr lvl="3"/>
            <a:r>
              <a:rPr lang="en-US" sz="900" dirty="0"/>
              <a:t>Source: http://mrpschneider.wikispaces.com/file/view/Habit+6+Synopsis.pdf</a:t>
            </a:r>
          </a:p>
          <a:p>
            <a:pPr lvl="1"/>
            <a:endParaRPr lang="en-US" dirty="0"/>
          </a:p>
        </p:txBody>
      </p:sp>
      <p:pic>
        <p:nvPicPr>
          <p:cNvPr id="4098" name="Picture 2" descr="C:\Users\99536\AppData\Local\Microsoft\Windows\Temporary Internet Files\Content.IE5\I4VK2LUZ\MP900401036[1]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7" r="13281"/>
          <a:stretch/>
        </p:blipFill>
        <p:spPr bwMode="auto">
          <a:xfrm>
            <a:off x="6415808" y="4343400"/>
            <a:ext cx="2408152" cy="22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44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all a minority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We need to realize that diversity isn’t just an external thing, it’s also internal.</a:t>
            </a:r>
          </a:p>
          <a:p>
            <a:pPr lvl="1"/>
            <a:r>
              <a:rPr lang="en-US" b="0" dirty="0"/>
              <a:t>Although we may be alike in so many ways, we are also so different</a:t>
            </a:r>
            <a:r>
              <a:rPr lang="en-US" b="0" dirty="0" smtClean="0"/>
              <a:t>.</a:t>
            </a:r>
            <a:br>
              <a:rPr lang="en-US" b="0" dirty="0" smtClean="0"/>
            </a:br>
            <a:endParaRPr lang="en-US" b="0" dirty="0"/>
          </a:p>
          <a:p>
            <a:r>
              <a:rPr lang="en-US" dirty="0"/>
              <a:t>We should celebrate our own differences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Our differences are what give us the ability to create possibilities that otherwise would not exist.</a:t>
            </a:r>
          </a:p>
          <a:p>
            <a:pPr lvl="1"/>
            <a:r>
              <a:rPr lang="en-US" dirty="0" smtClean="0"/>
              <a:t>If we were all the same, our abilities would be reduced.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We need to identify roadblocks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celebrating </a:t>
            </a:r>
            <a:r>
              <a:rPr lang="en-US" dirty="0"/>
              <a:t>diversity: ignorance,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cliques</a:t>
            </a:r>
            <a:r>
              <a:rPr lang="en-US" dirty="0"/>
              <a:t>, &amp; prejudice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Unless we can identify and eliminate prejudice, </a:t>
            </a:r>
            <a:br>
              <a:rPr lang="en-US" dirty="0" smtClean="0"/>
            </a:br>
            <a:r>
              <a:rPr lang="en-US" dirty="0" smtClean="0"/>
              <a:t>we cannot achieve our maximum effectiveness. </a:t>
            </a:r>
          </a:p>
          <a:p>
            <a:pPr lvl="2"/>
            <a:r>
              <a:rPr lang="en-US" sz="1100" dirty="0"/>
              <a:t>Source: http://mrpschneider.wikispaces.com/file/view/Habit+6+Synopsis.pdf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  <p:pic>
        <p:nvPicPr>
          <p:cNvPr id="5122" name="Picture 2" descr="C:\Users\99536\AppData\Local\Microsoft\Windows\Temporary Internet Files\Content.IE5\FGPH9T5W\MC900070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86200"/>
            <a:ext cx="2286000" cy="280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976197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</Template>
  <TotalTime>342</TotalTime>
  <Words>1440</Words>
  <Application>Microsoft Office PowerPoint</Application>
  <PresentationFormat>On-screen Show (4:3)</PresentationFormat>
  <Paragraphs>165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Spring</vt:lpstr>
      <vt:lpstr>Habit 6: Synergize</vt:lpstr>
      <vt:lpstr>Business Hypotheticals</vt:lpstr>
      <vt:lpstr>Synergy</vt:lpstr>
      <vt:lpstr>Synergy</vt:lpstr>
      <vt:lpstr>When a Habit Fails, Synergy Fails</vt:lpstr>
      <vt:lpstr>Valuing Differences</vt:lpstr>
      <vt:lpstr>Three Approaches to Diversity</vt:lpstr>
      <vt:lpstr>Three Approaches to Diversity</vt:lpstr>
      <vt:lpstr>We are all a minority</vt:lpstr>
      <vt:lpstr>Ways we differ on the inside.</vt:lpstr>
      <vt:lpstr>Why this Matters</vt:lpstr>
      <vt:lpstr>One View of Leaders</vt:lpstr>
      <vt:lpstr>Challenges</vt:lpstr>
      <vt:lpstr>Opportunities</vt:lpstr>
      <vt:lpstr>No one is “right” – we all interpret the world differently. </vt:lpstr>
      <vt:lpstr>How to be Synergistic </vt:lpstr>
      <vt:lpstr>How to be Synergistic </vt:lpstr>
      <vt:lpstr>How to be Synergistic </vt:lpstr>
      <vt:lpstr>How to be Synergistic </vt:lpstr>
      <vt:lpstr>How to be Synergistic </vt:lpstr>
      <vt:lpstr>How to be Synergistic </vt:lpstr>
      <vt:lpstr>How to be Synergistic </vt:lpstr>
    </vt:vector>
  </TitlesOfParts>
  <Company>Waterford Union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Habit 6: Synergize</dc:title>
  <dc:creator>Mr. Craig A. Kohn</dc:creator>
  <cp:lastModifiedBy>Mr. Craig A. Kohn</cp:lastModifiedBy>
  <cp:revision>46</cp:revision>
  <dcterms:created xsi:type="dcterms:W3CDTF">2013-03-06T13:10:17Z</dcterms:created>
  <dcterms:modified xsi:type="dcterms:W3CDTF">2013-03-06T20:06:00Z</dcterms:modified>
</cp:coreProperties>
</file>