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73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198FA-FA61-41A1-BDE8-9C98DEA358CE}" type="datetimeFigureOut">
              <a:rPr lang="en-US" smtClean="0"/>
              <a:pPr/>
              <a:t>3/13/2013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A0398-2DD8-45C1-A714-B34B923DD7C6}" type="slidenum">
              <a:rPr lang="en-US" smtClean="0"/>
              <a:pPr/>
              <a:t>‹#›</a:t>
            </a:fld>
            <a:endParaRPr lang="en-US"/>
          </a:p>
        </p:txBody>
      </p:sp>
    </p:spTree>
    <p:extLst>
      <p:ext uri="{BB962C8B-B14F-4D97-AF65-F5344CB8AC3E}">
        <p14:creationId xmlns:p14="http://schemas.microsoft.com/office/powerpoint/2010/main" val="179307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A0398-2DD8-45C1-A714-B34B923DD7C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3EC5932-28A6-4A3E-A825-4E929DCA765C}" type="datetimeFigureOut">
              <a:rPr lang="en-US" smtClean="0"/>
              <a:pPr/>
              <a:t>3/13/2013</a:t>
            </a:fld>
            <a:endParaRPr lang="en-US"/>
          </a:p>
        </p:txBody>
      </p:sp>
      <p:sp>
        <p:nvSpPr>
          <p:cNvPr id="16" name="Slide Number Placeholder 15"/>
          <p:cNvSpPr>
            <a:spLocks noGrp="1"/>
          </p:cNvSpPr>
          <p:nvPr>
            <p:ph type="sldNum" sz="quarter" idx="11"/>
          </p:nvPr>
        </p:nvSpPr>
        <p:spPr/>
        <p:txBody>
          <a:bodyPr/>
          <a:lstStyle/>
          <a:p>
            <a:fld id="{438461C3-667B-481B-8E72-81B66D3F19C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C5932-28A6-4A3E-A825-4E929DCA765C}"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1C3-667B-481B-8E72-81B66D3F19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EC5932-28A6-4A3E-A825-4E929DCA765C}"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1C3-667B-481B-8E72-81B66D3F19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3EC5932-28A6-4A3E-A825-4E929DCA765C}" type="datetimeFigureOut">
              <a:rPr lang="en-US" smtClean="0"/>
              <a:pPr/>
              <a:t>3/13/2013</a:t>
            </a:fld>
            <a:endParaRPr lang="en-US"/>
          </a:p>
        </p:txBody>
      </p:sp>
      <p:sp>
        <p:nvSpPr>
          <p:cNvPr id="15" name="Slide Number Placeholder 14"/>
          <p:cNvSpPr>
            <a:spLocks noGrp="1"/>
          </p:cNvSpPr>
          <p:nvPr>
            <p:ph type="sldNum" sz="quarter" idx="15"/>
          </p:nvPr>
        </p:nvSpPr>
        <p:spPr/>
        <p:txBody>
          <a:bodyPr/>
          <a:lstStyle>
            <a:lvl1pPr algn="ctr">
              <a:defRPr/>
            </a:lvl1pPr>
          </a:lstStyle>
          <a:p>
            <a:fld id="{438461C3-667B-481B-8E72-81B66D3F19C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EC5932-28A6-4A3E-A825-4E929DCA765C}"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61C3-667B-481B-8E72-81B66D3F19C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EC5932-28A6-4A3E-A825-4E929DCA765C}"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461C3-667B-481B-8E72-81B66D3F19C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38461C3-667B-481B-8E72-81B66D3F19C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3EC5932-28A6-4A3E-A825-4E929DCA765C}" type="datetimeFigureOut">
              <a:rPr lang="en-US" smtClean="0"/>
              <a:pPr/>
              <a:t>3/13/2013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EC5932-28A6-4A3E-A825-4E929DCA765C}" type="datetimeFigureOut">
              <a:rPr lang="en-US" smtClean="0"/>
              <a:pPr/>
              <a:t>3/13/2013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61C3-667B-481B-8E72-81B66D3F19C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C5932-28A6-4A3E-A825-4E929DCA765C}" type="datetimeFigureOut">
              <a:rPr lang="en-US" smtClean="0"/>
              <a:pPr/>
              <a:t>3/13/2013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461C3-667B-481B-8E72-81B66D3F19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3EC5932-28A6-4A3E-A825-4E929DCA765C}" type="datetimeFigureOut">
              <a:rPr lang="en-US" smtClean="0"/>
              <a:pPr/>
              <a:t>3/13/2013</a:t>
            </a:fld>
            <a:endParaRPr lang="en-US"/>
          </a:p>
        </p:txBody>
      </p:sp>
      <p:sp>
        <p:nvSpPr>
          <p:cNvPr id="9" name="Slide Number Placeholder 8"/>
          <p:cNvSpPr>
            <a:spLocks noGrp="1"/>
          </p:cNvSpPr>
          <p:nvPr>
            <p:ph type="sldNum" sz="quarter" idx="15"/>
          </p:nvPr>
        </p:nvSpPr>
        <p:spPr/>
        <p:txBody>
          <a:bodyPr/>
          <a:lstStyle/>
          <a:p>
            <a:fld id="{438461C3-667B-481B-8E72-81B66D3F19C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3EC5932-28A6-4A3E-A825-4E929DCA765C}" type="datetimeFigureOut">
              <a:rPr lang="en-US" smtClean="0"/>
              <a:pPr/>
              <a:t>3/13/2013</a:t>
            </a:fld>
            <a:endParaRPr lang="en-US"/>
          </a:p>
        </p:txBody>
      </p:sp>
      <p:sp>
        <p:nvSpPr>
          <p:cNvPr id="9" name="Slide Number Placeholder 8"/>
          <p:cNvSpPr>
            <a:spLocks noGrp="1"/>
          </p:cNvSpPr>
          <p:nvPr>
            <p:ph type="sldNum" sz="quarter" idx="11"/>
          </p:nvPr>
        </p:nvSpPr>
        <p:spPr/>
        <p:txBody>
          <a:bodyPr/>
          <a:lstStyle/>
          <a:p>
            <a:fld id="{438461C3-667B-481B-8E72-81B66D3F19C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EC5932-28A6-4A3E-A825-4E929DCA765C}" type="datetimeFigureOut">
              <a:rPr lang="en-US" smtClean="0"/>
              <a:pPr/>
              <a:t>3/13/2013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38461C3-667B-481B-8E72-81B66D3F19C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C. Kohn, Waterford, WI</a:t>
            </a:r>
          </a:p>
          <a:p>
            <a:r>
              <a:rPr lang="en-US" dirty="0" smtClean="0"/>
              <a:t>Based on the Seven Habits of Highly Effective People</a:t>
            </a:r>
            <a:endParaRPr lang="en-US" dirty="0"/>
          </a:p>
        </p:txBody>
      </p:sp>
      <p:sp>
        <p:nvSpPr>
          <p:cNvPr id="2" name="Title 1"/>
          <p:cNvSpPr>
            <a:spLocks noGrp="1"/>
          </p:cNvSpPr>
          <p:nvPr>
            <p:ph type="ctrTitle"/>
          </p:nvPr>
        </p:nvSpPr>
        <p:spPr/>
        <p:txBody>
          <a:bodyPr/>
          <a:lstStyle/>
          <a:p>
            <a:r>
              <a:rPr lang="en-US" dirty="0" smtClean="0"/>
              <a:t>Habit 7 – Sharpen the Saw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 of the Spiritual Dimension is the personal mission statement</a:t>
            </a:r>
          </a:p>
          <a:p>
            <a:pPr lvl="1"/>
            <a:r>
              <a:rPr lang="en-US" dirty="0" smtClean="0"/>
              <a:t>A personal mission statement should cause you to reflect on your motives, analyze your shortcomings, and clarify the things in your life that are absolutely not </a:t>
            </a:r>
            <a:r>
              <a:rPr lang="en-US" dirty="0" smtClean="0"/>
              <a:t>negotiable</a:t>
            </a:r>
            <a:br>
              <a:rPr lang="en-US" dirty="0" smtClean="0"/>
            </a:br>
            <a:endParaRPr lang="en-US" dirty="0" smtClean="0"/>
          </a:p>
          <a:p>
            <a:r>
              <a:rPr lang="en-US" dirty="0" smtClean="0"/>
              <a:t>Public victories cannot occur if </a:t>
            </a:r>
            <a:r>
              <a:rPr lang="en-US" dirty="0" smtClean="0"/>
              <a:t/>
            </a:r>
            <a:br>
              <a:rPr lang="en-US" dirty="0" smtClean="0"/>
            </a:br>
            <a:r>
              <a:rPr lang="en-US" dirty="0" smtClean="0"/>
              <a:t>there </a:t>
            </a:r>
            <a:r>
              <a:rPr lang="en-US" dirty="0" smtClean="0"/>
              <a:t>is internal personal conflict. </a:t>
            </a:r>
            <a:endParaRPr lang="en-US" dirty="0"/>
          </a:p>
        </p:txBody>
      </p:sp>
      <p:sp>
        <p:nvSpPr>
          <p:cNvPr id="2" name="Title 1"/>
          <p:cNvSpPr>
            <a:spLocks noGrp="1"/>
          </p:cNvSpPr>
          <p:nvPr>
            <p:ph type="title"/>
          </p:nvPr>
        </p:nvSpPr>
        <p:spPr/>
        <p:txBody>
          <a:bodyPr/>
          <a:lstStyle/>
          <a:p>
            <a:r>
              <a:rPr lang="en-US" dirty="0" smtClean="0"/>
              <a:t>Personal Mission Statements</a:t>
            </a:r>
            <a:endParaRPr lang="en-US" dirty="0"/>
          </a:p>
        </p:txBody>
      </p:sp>
      <p:pic>
        <p:nvPicPr>
          <p:cNvPr id="8194" name="Picture 2" descr="C:\Users\99536\AppData\Local\Microsoft\Windows\Temporary Internet Files\Content.IE5\FGPH9T5W\MP9004023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33799"/>
            <a:ext cx="2286000" cy="2823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mental development occurs while you are in school. </a:t>
            </a:r>
          </a:p>
          <a:p>
            <a:pPr lvl="1"/>
            <a:r>
              <a:rPr lang="en-US" dirty="0" smtClean="0"/>
              <a:t>At the end of schooling, many people stop studying and learning, allowing their mental abilities to atrophy and dwindle over time. </a:t>
            </a:r>
            <a:r>
              <a:rPr lang="en-US" dirty="0" smtClean="0"/>
              <a:t/>
            </a:r>
            <a:br>
              <a:rPr lang="en-US" dirty="0" smtClean="0"/>
            </a:br>
            <a:endParaRPr lang="en-US" dirty="0" smtClean="0"/>
          </a:p>
          <a:p>
            <a:r>
              <a:rPr lang="en-US" dirty="0" smtClean="0"/>
              <a:t>A responsible, proactive person seeks </a:t>
            </a:r>
            <a:r>
              <a:rPr lang="en-US" dirty="0" smtClean="0"/>
              <a:t/>
            </a:r>
            <a:br>
              <a:rPr lang="en-US" dirty="0" smtClean="0"/>
            </a:br>
            <a:r>
              <a:rPr lang="en-US" dirty="0" smtClean="0"/>
              <a:t>to </a:t>
            </a:r>
            <a:r>
              <a:rPr lang="en-US" dirty="0" smtClean="0"/>
              <a:t>grow mentally each week. </a:t>
            </a:r>
          </a:p>
          <a:p>
            <a:pPr lvl="1"/>
            <a:r>
              <a:rPr lang="en-US" dirty="0" smtClean="0"/>
              <a:t>Read, debate, write, listen, and observe </a:t>
            </a:r>
            <a:r>
              <a:rPr lang="en-US" dirty="0" smtClean="0"/>
              <a:t/>
            </a:r>
            <a:br>
              <a:rPr lang="en-US" dirty="0" smtClean="0"/>
            </a:br>
            <a:r>
              <a:rPr lang="en-US" dirty="0" smtClean="0"/>
              <a:t>as </a:t>
            </a:r>
            <a:r>
              <a:rPr lang="en-US" dirty="0" smtClean="0"/>
              <a:t>often as you can. </a:t>
            </a:r>
            <a:endParaRPr lang="en-US" dirty="0"/>
          </a:p>
        </p:txBody>
      </p:sp>
      <p:sp>
        <p:nvSpPr>
          <p:cNvPr id="2" name="Title 1"/>
          <p:cNvSpPr>
            <a:spLocks noGrp="1"/>
          </p:cNvSpPr>
          <p:nvPr>
            <p:ph type="title"/>
          </p:nvPr>
        </p:nvSpPr>
        <p:spPr/>
        <p:txBody>
          <a:bodyPr/>
          <a:lstStyle/>
          <a:p>
            <a:r>
              <a:rPr lang="en-US" dirty="0" smtClean="0"/>
              <a:t>The Mental Dimension</a:t>
            </a:r>
            <a:endParaRPr lang="en-US" dirty="0"/>
          </a:p>
        </p:txBody>
      </p:sp>
      <p:pic>
        <p:nvPicPr>
          <p:cNvPr id="9218" name="Picture 2" descr="C:\Users\99536\AppData\Local\Microsoft\Windows\Temporary Internet Files\Content.IE5\I4VK2LUZ\MC900301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742" y="4267200"/>
            <a:ext cx="2803258"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fontScale="92500"/>
          </a:bodyPr>
          <a:lstStyle/>
          <a:p>
            <a:r>
              <a:rPr lang="en-US" dirty="0" smtClean="0"/>
              <a:t>“Wars are won in the general’s tent”</a:t>
            </a:r>
          </a:p>
          <a:p>
            <a:pPr lvl="1"/>
            <a:r>
              <a:rPr lang="en-US" dirty="0" smtClean="0"/>
              <a:t>Character cannot be made without a concerted effort towards a steady, long process of personal growth and </a:t>
            </a:r>
            <a:r>
              <a:rPr lang="en-US" dirty="0" smtClean="0"/>
              <a:t>development</a:t>
            </a:r>
            <a:br>
              <a:rPr lang="en-US" dirty="0" smtClean="0"/>
            </a:br>
            <a:endParaRPr lang="en-US" dirty="0" smtClean="0"/>
          </a:p>
          <a:p>
            <a:r>
              <a:rPr lang="en-US" dirty="0" smtClean="0"/>
              <a:t>The consideration and understanding of new and sometimes oppositional ideas is crucial to your personal growth and development as a person. </a:t>
            </a:r>
          </a:p>
          <a:p>
            <a:pPr lvl="1"/>
            <a:r>
              <a:rPr lang="en-US" dirty="0" smtClean="0"/>
              <a:t>The most ignorant among us assumed long </a:t>
            </a:r>
            <a:r>
              <a:rPr lang="en-US" dirty="0" smtClean="0"/>
              <a:t>ago </a:t>
            </a:r>
            <a:br>
              <a:rPr lang="en-US" dirty="0" smtClean="0"/>
            </a:br>
            <a:r>
              <a:rPr lang="en-US" dirty="0" smtClean="0"/>
              <a:t>that </a:t>
            </a:r>
            <a:r>
              <a:rPr lang="en-US" dirty="0" smtClean="0"/>
              <a:t>they knew more than they needed to know</a:t>
            </a:r>
          </a:p>
          <a:p>
            <a:pPr lvl="1"/>
            <a:r>
              <a:rPr lang="en-US" dirty="0" smtClean="0"/>
              <a:t>The most educated and able among us long ago </a:t>
            </a:r>
            <a:r>
              <a:rPr lang="en-US" dirty="0" smtClean="0"/>
              <a:t/>
            </a:r>
            <a:br>
              <a:rPr lang="en-US" dirty="0" smtClean="0"/>
            </a:br>
            <a:r>
              <a:rPr lang="en-US" dirty="0" smtClean="0"/>
              <a:t>decided </a:t>
            </a:r>
            <a:r>
              <a:rPr lang="en-US" dirty="0" smtClean="0"/>
              <a:t>they could never know enough</a:t>
            </a:r>
          </a:p>
          <a:p>
            <a:pPr lvl="1"/>
            <a:r>
              <a:rPr lang="en-US" dirty="0" smtClean="0"/>
              <a:t>It is up to you to choose which will describe you </a:t>
            </a:r>
            <a:r>
              <a:rPr lang="en-US" dirty="0" smtClean="0"/>
              <a:t/>
            </a:r>
            <a:br>
              <a:rPr lang="en-US" dirty="0" smtClean="0"/>
            </a:br>
            <a:r>
              <a:rPr lang="en-US" dirty="0" smtClean="0"/>
              <a:t>10 </a:t>
            </a:r>
            <a:r>
              <a:rPr lang="en-US" dirty="0" smtClean="0"/>
              <a:t>years from now</a:t>
            </a:r>
            <a:endParaRPr lang="en-US" dirty="0"/>
          </a:p>
        </p:txBody>
      </p:sp>
      <p:sp>
        <p:nvSpPr>
          <p:cNvPr id="2" name="Title 1"/>
          <p:cNvSpPr>
            <a:spLocks noGrp="1"/>
          </p:cNvSpPr>
          <p:nvPr>
            <p:ph type="title"/>
          </p:nvPr>
        </p:nvSpPr>
        <p:spPr/>
        <p:txBody>
          <a:bodyPr/>
          <a:lstStyle/>
          <a:p>
            <a:r>
              <a:rPr lang="en-US" dirty="0" smtClean="0"/>
              <a:t>The Mental Dimension</a:t>
            </a:r>
            <a:endParaRPr lang="en-US" dirty="0"/>
          </a:p>
        </p:txBody>
      </p:sp>
      <p:pic>
        <p:nvPicPr>
          <p:cNvPr id="10242" name="Picture 2" descr="C:\Users\99536\AppData\Local\Microsoft\Windows\Temporary Internet Files\Content.IE5\9H0PPCAH\MP900448290[1].jpg"/>
          <p:cNvPicPr>
            <a:picLocks noChangeAspect="1" noChangeArrowheads="1"/>
          </p:cNvPicPr>
          <p:nvPr/>
        </p:nvPicPr>
        <p:blipFill>
          <a:blip r:embed="rId3" cstate="print">
            <a:clrChange>
              <a:clrFrom>
                <a:srgbClr val="EFEDF2"/>
              </a:clrFrom>
              <a:clrTo>
                <a:srgbClr val="EFEDF2">
                  <a:alpha val="0"/>
                </a:srgbClr>
              </a:clrTo>
            </a:clrChange>
            <a:extLst>
              <a:ext uri="{28A0092B-C50C-407E-A947-70E740481C1C}">
                <a14:useLocalDpi xmlns:a14="http://schemas.microsoft.com/office/drawing/2010/main" val="0"/>
              </a:ext>
            </a:extLst>
          </a:blip>
          <a:srcRect/>
          <a:stretch>
            <a:fillRect/>
          </a:stretch>
        </p:blipFill>
        <p:spPr bwMode="auto">
          <a:xfrm>
            <a:off x="7084358" y="3886200"/>
            <a:ext cx="172212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world is full of different and changing ideas</a:t>
            </a:r>
          </a:p>
          <a:p>
            <a:pPr lvl="1"/>
            <a:r>
              <a:rPr lang="en-US" dirty="0" smtClean="0"/>
              <a:t>Your place in the world will be largely determined by your ability to understand all sides of an </a:t>
            </a:r>
            <a:r>
              <a:rPr lang="en-US" dirty="0" smtClean="0"/>
              <a:t>argument.</a:t>
            </a:r>
            <a:br>
              <a:rPr lang="en-US" dirty="0" smtClean="0"/>
            </a:br>
            <a:endParaRPr lang="en-US" dirty="0" smtClean="0"/>
          </a:p>
          <a:p>
            <a:r>
              <a:rPr lang="en-US" dirty="0" smtClean="0"/>
              <a:t>You must seek to understand all that you can if you ever expect any one else to seek to understand you.</a:t>
            </a:r>
          </a:p>
          <a:p>
            <a:pPr lvl="1"/>
            <a:r>
              <a:rPr lang="en-US" dirty="0" smtClean="0"/>
              <a:t>Those who understand others will </a:t>
            </a:r>
            <a:r>
              <a:rPr lang="en-US" dirty="0" smtClean="0"/>
              <a:t/>
            </a:r>
            <a:br>
              <a:rPr lang="en-US" dirty="0" smtClean="0"/>
            </a:br>
            <a:r>
              <a:rPr lang="en-US" dirty="0" smtClean="0"/>
              <a:t>themselves </a:t>
            </a:r>
            <a:r>
              <a:rPr lang="en-US" dirty="0" smtClean="0"/>
              <a:t>be better understood and </a:t>
            </a:r>
            <a:r>
              <a:rPr lang="en-US" dirty="0" smtClean="0"/>
              <a:t/>
            </a:r>
            <a:br>
              <a:rPr lang="en-US" dirty="0" smtClean="0"/>
            </a:br>
            <a:r>
              <a:rPr lang="en-US" dirty="0" smtClean="0"/>
              <a:t>in </a:t>
            </a:r>
            <a:r>
              <a:rPr lang="en-US" dirty="0" smtClean="0"/>
              <a:t>turn will have more influence, </a:t>
            </a:r>
            <a:r>
              <a:rPr lang="en-US" dirty="0" smtClean="0"/>
              <a:t/>
            </a:r>
            <a:br>
              <a:rPr lang="en-US" dirty="0" smtClean="0"/>
            </a:br>
            <a:r>
              <a:rPr lang="en-US" dirty="0" smtClean="0"/>
              <a:t>more </a:t>
            </a:r>
            <a:r>
              <a:rPr lang="en-US" dirty="0" smtClean="0"/>
              <a:t>control, and more impact. </a:t>
            </a:r>
            <a:endParaRPr lang="en-US" dirty="0"/>
          </a:p>
        </p:txBody>
      </p:sp>
      <p:sp>
        <p:nvSpPr>
          <p:cNvPr id="2" name="Title 1"/>
          <p:cNvSpPr>
            <a:spLocks noGrp="1"/>
          </p:cNvSpPr>
          <p:nvPr>
            <p:ph type="title"/>
          </p:nvPr>
        </p:nvSpPr>
        <p:spPr/>
        <p:txBody>
          <a:bodyPr/>
          <a:lstStyle/>
          <a:p>
            <a:r>
              <a:rPr lang="en-US" dirty="0" smtClean="0"/>
              <a:t>Mental Growth</a:t>
            </a:r>
            <a:endParaRPr lang="en-US" dirty="0"/>
          </a:p>
        </p:txBody>
      </p:sp>
      <p:pic>
        <p:nvPicPr>
          <p:cNvPr id="11266" name="Picture 2" descr="C:\Users\99536\AppData\Local\Microsoft\Windows\Temporary Internet Files\Content.IE5\FGPH9T5W\MP9004006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114800"/>
            <a:ext cx="2435352" cy="2435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You will develop many emotional bank accounts in your life. </a:t>
            </a:r>
          </a:p>
          <a:p>
            <a:pPr lvl="1"/>
            <a:r>
              <a:rPr lang="en-US" dirty="0" smtClean="0"/>
              <a:t>You must take time to develop each account, ensuring that no account ever becomes overdrawn, and at worst only becomes forgotten for a short time. </a:t>
            </a:r>
            <a:r>
              <a:rPr lang="en-US" dirty="0" smtClean="0"/>
              <a:t/>
            </a:r>
            <a:br>
              <a:rPr lang="en-US" dirty="0" smtClean="0"/>
            </a:br>
            <a:endParaRPr lang="en-US" dirty="0" smtClean="0"/>
          </a:p>
          <a:p>
            <a:r>
              <a:rPr lang="en-US" dirty="0" smtClean="0"/>
              <a:t>Writing letters, personal phone calls, small gifts and favors, and an active commitment to maintaining your personal relationships should be a part </a:t>
            </a:r>
            <a:r>
              <a:rPr lang="en-US" dirty="0" smtClean="0"/>
              <a:t/>
            </a:r>
            <a:br>
              <a:rPr lang="en-US" dirty="0" smtClean="0"/>
            </a:br>
            <a:r>
              <a:rPr lang="en-US" dirty="0" smtClean="0"/>
              <a:t>of </a:t>
            </a:r>
            <a:r>
              <a:rPr lang="en-US" dirty="0" smtClean="0"/>
              <a:t>your weekly routine.  </a:t>
            </a:r>
            <a:endParaRPr lang="en-US" dirty="0"/>
          </a:p>
          <a:p>
            <a:pPr lvl="1"/>
            <a:r>
              <a:rPr lang="en-US" dirty="0" smtClean="0"/>
              <a:t>It should be scheduled into each week. </a:t>
            </a:r>
            <a:endParaRPr lang="en-US" dirty="0"/>
          </a:p>
        </p:txBody>
      </p:sp>
      <p:sp>
        <p:nvSpPr>
          <p:cNvPr id="2" name="Title 1"/>
          <p:cNvSpPr>
            <a:spLocks noGrp="1"/>
          </p:cNvSpPr>
          <p:nvPr>
            <p:ph type="title"/>
          </p:nvPr>
        </p:nvSpPr>
        <p:spPr/>
        <p:txBody>
          <a:bodyPr/>
          <a:lstStyle/>
          <a:p>
            <a:r>
              <a:rPr lang="en-US" dirty="0" smtClean="0"/>
              <a:t>The Social Dimension</a:t>
            </a:r>
            <a:endParaRPr lang="en-US" dirty="0"/>
          </a:p>
        </p:txBody>
      </p:sp>
      <p:pic>
        <p:nvPicPr>
          <p:cNvPr id="12290" name="Picture 2" descr="C:\Users\99536\AppData\Local\Microsoft\Windows\Temporary Internet Files\Content.IE5\GUED4U6L\MC9001052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587398" cy="1831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ultimate emotional bank account is between ourselves and the rest of the </a:t>
            </a:r>
            <a:r>
              <a:rPr lang="en-US" dirty="0" smtClean="0"/>
              <a:t>world.</a:t>
            </a:r>
            <a:endParaRPr lang="en-US" dirty="0" smtClean="0"/>
          </a:p>
          <a:p>
            <a:pPr lvl="1"/>
            <a:r>
              <a:rPr lang="en-US" dirty="0" smtClean="0"/>
              <a:t>If you cannot find reason to commit yourself to a cause greater than yourself for no other reason than </a:t>
            </a:r>
            <a:r>
              <a:rPr lang="en-US" dirty="0" smtClean="0"/>
              <a:t>it </a:t>
            </a:r>
            <a:r>
              <a:rPr lang="en-US" dirty="0" smtClean="0"/>
              <a:t>is simply the right thing to do, you should be </a:t>
            </a:r>
            <a:r>
              <a:rPr lang="en-US" dirty="0" smtClean="0"/>
              <a:t>concerned.</a:t>
            </a:r>
            <a:endParaRPr lang="en-US" dirty="0" smtClean="0"/>
          </a:p>
          <a:p>
            <a:pPr lvl="1"/>
            <a:r>
              <a:rPr lang="en-US" dirty="0" smtClean="0"/>
              <a:t>“We should all be ashamed to die until we have won some victory for humanity” </a:t>
            </a:r>
            <a:r>
              <a:rPr lang="en-US" dirty="0" smtClean="0"/>
              <a:t>- Horace Mann.</a:t>
            </a:r>
            <a:br>
              <a:rPr lang="en-US" dirty="0" smtClean="0"/>
            </a:br>
            <a:endParaRPr lang="en-US" dirty="0" smtClean="0"/>
          </a:p>
          <a:p>
            <a:r>
              <a:rPr lang="en-US" dirty="0" smtClean="0"/>
              <a:t>If we are emotionally insecure, or socially self-centered, we will be unable to commit ourselves to the well being of others and will be unable to see wisdom, </a:t>
            </a:r>
            <a:r>
              <a:rPr lang="en-US" dirty="0" smtClean="0"/>
              <a:t/>
            </a:r>
            <a:br>
              <a:rPr lang="en-US" dirty="0" smtClean="0"/>
            </a:br>
            <a:r>
              <a:rPr lang="en-US" dirty="0" smtClean="0"/>
              <a:t>power</a:t>
            </a:r>
            <a:r>
              <a:rPr lang="en-US" dirty="0" smtClean="0"/>
              <a:t>, guidance, and value beyond the </a:t>
            </a:r>
            <a:r>
              <a:rPr lang="en-US" dirty="0" smtClean="0"/>
              <a:t/>
            </a:r>
            <a:br>
              <a:rPr lang="en-US" dirty="0" smtClean="0"/>
            </a:br>
            <a:r>
              <a:rPr lang="en-US" dirty="0" smtClean="0"/>
              <a:t>things </a:t>
            </a:r>
            <a:r>
              <a:rPr lang="en-US" dirty="0" smtClean="0"/>
              <a:t>that are immediately and personally </a:t>
            </a:r>
            <a:r>
              <a:rPr lang="en-US" dirty="0" smtClean="0"/>
              <a:t/>
            </a:r>
            <a:br>
              <a:rPr lang="en-US" dirty="0" smtClean="0"/>
            </a:br>
            <a:r>
              <a:rPr lang="en-US" dirty="0" smtClean="0"/>
              <a:t>beneficial</a:t>
            </a:r>
            <a:r>
              <a:rPr lang="en-US" dirty="0" smtClean="0"/>
              <a:t>. </a:t>
            </a:r>
          </a:p>
          <a:p>
            <a:endParaRPr lang="en-US" dirty="0" smtClean="0"/>
          </a:p>
        </p:txBody>
      </p:sp>
      <p:sp>
        <p:nvSpPr>
          <p:cNvPr id="2" name="Title 1"/>
          <p:cNvSpPr>
            <a:spLocks noGrp="1"/>
          </p:cNvSpPr>
          <p:nvPr>
            <p:ph type="title"/>
          </p:nvPr>
        </p:nvSpPr>
        <p:spPr/>
        <p:txBody>
          <a:bodyPr/>
          <a:lstStyle/>
          <a:p>
            <a:r>
              <a:rPr lang="en-US" dirty="0" smtClean="0"/>
              <a:t>The Social Dimension</a:t>
            </a:r>
            <a:endParaRPr lang="en-US" dirty="0"/>
          </a:p>
        </p:txBody>
      </p:sp>
      <p:pic>
        <p:nvPicPr>
          <p:cNvPr id="13314" name="Picture 2" descr="C:\Users\99536\AppData\Local\Microsoft\Windows\Temporary Internet Files\Content.IE5\I4VK2LUZ\MC9002927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648200"/>
            <a:ext cx="2362200" cy="2160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248400" cy="4953000"/>
          </a:xfrm>
        </p:spPr>
        <p:txBody>
          <a:bodyPr>
            <a:normAutofit fontScale="70000" lnSpcReduction="20000"/>
          </a:bodyPr>
          <a:lstStyle/>
          <a:p>
            <a:r>
              <a:rPr lang="en-US" dirty="0" smtClean="0"/>
              <a:t>We must </a:t>
            </a:r>
            <a:r>
              <a:rPr lang="en-US" dirty="0" smtClean="0"/>
              <a:t>realize </a:t>
            </a:r>
            <a:r>
              <a:rPr lang="en-US" dirty="0" smtClean="0"/>
              <a:t>that all our </a:t>
            </a:r>
            <a:r>
              <a:rPr lang="en-US" dirty="0" smtClean="0"/>
              <a:t>opportunities</a:t>
            </a:r>
            <a:r>
              <a:rPr lang="en-US" dirty="0"/>
              <a:t> </a:t>
            </a:r>
            <a:r>
              <a:rPr lang="en-US" dirty="0" smtClean="0"/>
              <a:t>came from the </a:t>
            </a:r>
            <a:r>
              <a:rPr lang="en-US" dirty="0" smtClean="0"/>
              <a:t>selfless </a:t>
            </a:r>
            <a:r>
              <a:rPr lang="en-US" dirty="0" smtClean="0"/>
              <a:t>contributions of our family, our friends, and the members of our communities. </a:t>
            </a:r>
            <a:r>
              <a:rPr lang="en-US" dirty="0" smtClean="0"/>
              <a:t/>
            </a:r>
            <a:br>
              <a:rPr lang="en-US" dirty="0" smtClean="0"/>
            </a:br>
            <a:endParaRPr lang="en-US" dirty="0" smtClean="0"/>
          </a:p>
          <a:p>
            <a:r>
              <a:rPr lang="en-US" dirty="0" smtClean="0"/>
              <a:t>There is no gene for success, and even among those who </a:t>
            </a:r>
            <a:r>
              <a:rPr lang="en-US" dirty="0" smtClean="0"/>
              <a:t>seem </a:t>
            </a:r>
            <a:r>
              <a:rPr lang="en-US" dirty="0" smtClean="0"/>
              <a:t>predisposed to succeed in life, nothing can ever be accomplished without the </a:t>
            </a:r>
            <a:r>
              <a:rPr lang="en-US" dirty="0" smtClean="0"/>
              <a:t>support and guidance </a:t>
            </a:r>
            <a:r>
              <a:rPr lang="en-US" dirty="0" smtClean="0"/>
              <a:t>of those around us. </a:t>
            </a:r>
            <a:endParaRPr lang="en-US" dirty="0" smtClean="0"/>
          </a:p>
          <a:p>
            <a:endParaRPr lang="en-US" dirty="0"/>
          </a:p>
          <a:p>
            <a:r>
              <a:rPr lang="en-US" dirty="0" smtClean="0"/>
              <a:t>The opportunities created for us by others come with an obligation to create those same opportunities for others. </a:t>
            </a:r>
            <a:br>
              <a:rPr lang="en-US" dirty="0" smtClean="0"/>
            </a:br>
            <a:endParaRPr lang="en-US" dirty="0" smtClean="0"/>
          </a:p>
          <a:p>
            <a:r>
              <a:rPr lang="en-US" dirty="0" smtClean="0"/>
              <a:t>In the years to come, will </a:t>
            </a:r>
            <a:r>
              <a:rPr lang="en-US" dirty="0" smtClean="0"/>
              <a:t>you overlook this responsibility and only focus on your own personal gain?  Or will you accept this privilege of helping others achieve success just as you </a:t>
            </a:r>
            <a:r>
              <a:rPr lang="en-US" dirty="0" smtClean="0"/>
              <a:t>have been supported? </a:t>
            </a:r>
            <a:br>
              <a:rPr lang="en-US" dirty="0" smtClean="0"/>
            </a:br>
            <a:endParaRPr lang="en-US" dirty="0" smtClean="0"/>
          </a:p>
          <a:p>
            <a:r>
              <a:rPr lang="en-US" dirty="0" smtClean="0"/>
              <a:t>Remember that there will be a time when you will be called upon to create opportunities for others, because among the many reasons, you yourself were so richly rewarded. </a:t>
            </a:r>
          </a:p>
          <a:p>
            <a:endParaRPr lang="en-US" dirty="0" smtClean="0"/>
          </a:p>
          <a:p>
            <a:endParaRPr lang="en-US" dirty="0"/>
          </a:p>
        </p:txBody>
      </p:sp>
      <p:sp>
        <p:nvSpPr>
          <p:cNvPr id="3" name="Title 2"/>
          <p:cNvSpPr>
            <a:spLocks noGrp="1"/>
          </p:cNvSpPr>
          <p:nvPr>
            <p:ph type="title"/>
          </p:nvPr>
        </p:nvSpPr>
        <p:spPr/>
        <p:txBody>
          <a:bodyPr/>
          <a:lstStyle/>
          <a:p>
            <a:r>
              <a:rPr lang="en-US" dirty="0" smtClean="0"/>
              <a:t>The Obligation of Opportunity </a:t>
            </a:r>
            <a:endParaRPr lang="en-US"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65" t="6562" r="46486" b="14063"/>
          <a:stretch/>
        </p:blipFill>
        <p:spPr bwMode="auto">
          <a:xfrm>
            <a:off x="6644640" y="1600200"/>
            <a:ext cx="2164080" cy="387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72000"/>
          </a:xfrm>
        </p:spPr>
        <p:txBody>
          <a:bodyPr>
            <a:normAutofit fontScale="77500" lnSpcReduction="20000"/>
          </a:bodyPr>
          <a:lstStyle/>
          <a:p>
            <a:r>
              <a:rPr lang="en-US" dirty="0" smtClean="0"/>
              <a:t>The more proactive you are (Habit 1), the more effectively you can exercise personal leadership (Habit 2) and personal management (Habit 3</a:t>
            </a:r>
            <a:r>
              <a:rPr lang="en-US" dirty="0" smtClean="0"/>
              <a:t>).</a:t>
            </a:r>
            <a:br>
              <a:rPr lang="en-US" dirty="0" smtClean="0"/>
            </a:br>
            <a:endParaRPr lang="en-US" dirty="0" smtClean="0"/>
          </a:p>
          <a:p>
            <a:r>
              <a:rPr lang="en-US" dirty="0" smtClean="0"/>
              <a:t>The more effectively you can manage your life (Habit 3), the more time you will have for self-renewal (Habit 7</a:t>
            </a:r>
            <a:r>
              <a:rPr lang="en-US" dirty="0" smtClean="0"/>
              <a:t>).</a:t>
            </a:r>
            <a:br>
              <a:rPr lang="en-US" dirty="0" smtClean="0"/>
            </a:br>
            <a:endParaRPr lang="en-US" dirty="0" smtClean="0"/>
          </a:p>
          <a:p>
            <a:r>
              <a:rPr lang="en-US" dirty="0" smtClean="0"/>
              <a:t>The more you renew and improve yourself physically, spiritually, mentally, and emotionally, the more you can understand the views of others (Habit 5) and identify ways in which their success can also be your success (Habit 4</a:t>
            </a:r>
            <a:r>
              <a:rPr lang="en-US" dirty="0" smtClean="0"/>
              <a:t>).</a:t>
            </a:r>
            <a:br>
              <a:rPr lang="en-US" dirty="0" smtClean="0"/>
            </a:br>
            <a:endParaRPr lang="en-US" dirty="0" smtClean="0"/>
          </a:p>
          <a:p>
            <a:r>
              <a:rPr lang="en-US" dirty="0" smtClean="0"/>
              <a:t>The more you can seek interdependent success, the </a:t>
            </a:r>
            <a:r>
              <a:rPr lang="en-US" dirty="0" smtClean="0"/>
              <a:t/>
            </a:r>
            <a:br>
              <a:rPr lang="en-US" dirty="0" smtClean="0"/>
            </a:br>
            <a:r>
              <a:rPr lang="en-US" dirty="0" smtClean="0"/>
              <a:t>more </a:t>
            </a:r>
            <a:r>
              <a:rPr lang="en-US" dirty="0" smtClean="0"/>
              <a:t>you will be able to benefit from life, enabling you </a:t>
            </a:r>
            <a:r>
              <a:rPr lang="en-US" dirty="0" smtClean="0"/>
              <a:t/>
            </a:r>
            <a:br>
              <a:rPr lang="en-US" dirty="0" smtClean="0"/>
            </a:br>
            <a:r>
              <a:rPr lang="en-US" dirty="0" smtClean="0"/>
              <a:t>to </a:t>
            </a:r>
            <a:r>
              <a:rPr lang="en-US" dirty="0" smtClean="0"/>
              <a:t>become more proactive (Habit 1) and seek change </a:t>
            </a:r>
            <a:r>
              <a:rPr lang="en-US" dirty="0" smtClean="0"/>
              <a:t/>
            </a:r>
            <a:br>
              <a:rPr lang="en-US" dirty="0" smtClean="0"/>
            </a:br>
            <a:r>
              <a:rPr lang="en-US" dirty="0" smtClean="0"/>
              <a:t>that </a:t>
            </a:r>
            <a:r>
              <a:rPr lang="en-US" dirty="0" smtClean="0"/>
              <a:t>will at its best change the world (Habit 4) and at </a:t>
            </a:r>
            <a:r>
              <a:rPr lang="en-US" dirty="0" smtClean="0"/>
              <a:t/>
            </a:r>
            <a:br>
              <a:rPr lang="en-US" dirty="0" smtClean="0"/>
            </a:br>
            <a:r>
              <a:rPr lang="en-US" dirty="0" smtClean="0"/>
              <a:t>very </a:t>
            </a:r>
            <a:r>
              <a:rPr lang="en-US" dirty="0" smtClean="0"/>
              <a:t>least make you a more effective person (The 7 </a:t>
            </a:r>
            <a:r>
              <a:rPr lang="en-US" dirty="0" smtClean="0"/>
              <a:t>Habits</a:t>
            </a:r>
            <a:r>
              <a:rPr lang="en-US" dirty="0" smtClean="0"/>
              <a:t>).</a:t>
            </a:r>
          </a:p>
        </p:txBody>
      </p:sp>
      <p:sp>
        <p:nvSpPr>
          <p:cNvPr id="3" name="Title 2"/>
          <p:cNvSpPr>
            <a:spLocks noGrp="1"/>
          </p:cNvSpPr>
          <p:nvPr>
            <p:ph type="title"/>
          </p:nvPr>
        </p:nvSpPr>
        <p:spPr/>
        <p:txBody>
          <a:bodyPr/>
          <a:lstStyle/>
          <a:p>
            <a:r>
              <a:rPr lang="en-US" dirty="0" smtClean="0"/>
              <a:t>The Upward Spiral </a:t>
            </a:r>
            <a:endParaRPr lang="en-US" dirty="0"/>
          </a:p>
        </p:txBody>
      </p:sp>
      <p:pic>
        <p:nvPicPr>
          <p:cNvPr id="15362" name="Picture 2" descr="C:\Users\99536\AppData\Local\Microsoft\Windows\Temporary Internet Files\Content.IE5\9H0PPCAH\MC9002371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343400"/>
            <a:ext cx="1627360" cy="2128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3000"/>
                                        <p:tgtEl>
                                          <p:spTgt spid="2">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3000"/>
                                        <p:tgtEl>
                                          <p:spTgt spid="2">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3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1.  Be proactive – you can choose to benefit from every situation</a:t>
            </a:r>
          </a:p>
          <a:p>
            <a:r>
              <a:rPr lang="en-US" dirty="0" smtClean="0"/>
              <a:t>2. Begin with the end in mind – know where you want to go, and live a daily life that takes you there</a:t>
            </a:r>
          </a:p>
          <a:p>
            <a:r>
              <a:rPr lang="en-US" dirty="0" smtClean="0"/>
              <a:t>3. Put first things first – avoid activities that are not urgent and not important; remember that importance is more important than urgent </a:t>
            </a:r>
          </a:p>
          <a:p>
            <a:r>
              <a:rPr lang="en-US" dirty="0" smtClean="0"/>
              <a:t>4. Think Win/Win (or No Deal) – seek solutions in which everyone is better off as a result</a:t>
            </a:r>
          </a:p>
          <a:p>
            <a:r>
              <a:rPr lang="en-US" dirty="0" smtClean="0"/>
              <a:t>5. Seek first to understand – to write a prescription, you must understand the problem; ask, then speak</a:t>
            </a:r>
          </a:p>
          <a:p>
            <a:r>
              <a:rPr lang="en-US" dirty="0" smtClean="0"/>
              <a:t>6. Synergize – create new realities as a result of collaboration and communication</a:t>
            </a:r>
          </a:p>
          <a:p>
            <a:r>
              <a:rPr lang="en-US" dirty="0" smtClean="0"/>
              <a:t>7. Sharpen the Saw – seek daily renewal to prevent ‘burn-out’</a:t>
            </a:r>
            <a:endParaRPr lang="en-US" dirty="0"/>
          </a:p>
        </p:txBody>
      </p:sp>
      <p:sp>
        <p:nvSpPr>
          <p:cNvPr id="2" name="Title 1"/>
          <p:cNvSpPr>
            <a:spLocks noGrp="1"/>
          </p:cNvSpPr>
          <p:nvPr>
            <p:ph type="title"/>
          </p:nvPr>
        </p:nvSpPr>
        <p:spPr/>
        <p:txBody>
          <a:bodyPr/>
          <a:lstStyle/>
          <a:p>
            <a:r>
              <a:rPr lang="en-US" dirty="0" smtClean="0"/>
              <a:t>The Habits – A Review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Suppose you came upon someone in the woods working to saw down a tree. </a:t>
            </a:r>
          </a:p>
          <a:p>
            <a:pPr lvl="1"/>
            <a:r>
              <a:rPr lang="en-US" dirty="0" smtClean="0"/>
              <a:t>They are exhausted from working for hours. </a:t>
            </a:r>
            <a:r>
              <a:rPr lang="en-US" dirty="0" smtClean="0"/>
              <a:t/>
            </a:r>
            <a:br>
              <a:rPr lang="en-US" dirty="0" smtClean="0"/>
            </a:br>
            <a:endParaRPr lang="en-US" dirty="0" smtClean="0"/>
          </a:p>
          <a:p>
            <a:r>
              <a:rPr lang="en-US" dirty="0" smtClean="0"/>
              <a:t>You suggest they take a break to sharpen the saw. </a:t>
            </a:r>
          </a:p>
          <a:p>
            <a:pPr lvl="1"/>
            <a:r>
              <a:rPr lang="en-US" dirty="0" smtClean="0"/>
              <a:t>They might reply, " I didn't have time to sharpen the saw, I'm busy sawing!" </a:t>
            </a:r>
          </a:p>
          <a:p>
            <a:endParaRPr lang="en-US" dirty="0" smtClean="0"/>
          </a:p>
          <a:p>
            <a:r>
              <a:rPr lang="en-US" dirty="0" smtClean="0"/>
              <a:t>What’s wrong with their reply? Discuss: </a:t>
            </a:r>
            <a:endParaRPr lang="en-US" dirty="0"/>
          </a:p>
        </p:txBody>
      </p:sp>
      <p:sp>
        <p:nvSpPr>
          <p:cNvPr id="2" name="Title 1"/>
          <p:cNvSpPr>
            <a:spLocks noGrp="1"/>
          </p:cNvSpPr>
          <p:nvPr>
            <p:ph type="title"/>
          </p:nvPr>
        </p:nvSpPr>
        <p:spPr/>
        <p:txBody>
          <a:bodyPr/>
          <a:lstStyle/>
          <a:p>
            <a:r>
              <a:rPr lang="en-US" dirty="0" smtClean="0"/>
              <a:t>Sharpen the Saw!</a:t>
            </a:r>
            <a:endParaRPr lang="en-US" dirty="0"/>
          </a:p>
        </p:txBody>
      </p:sp>
      <p:pic>
        <p:nvPicPr>
          <p:cNvPr id="1026" name="Picture 2" descr="C:\Users\99536\AppData\Local\Microsoft\Windows\Temporary Internet Files\Content.IE5\GUED4U6L\MM90028402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24400"/>
            <a:ext cx="1447800" cy="1406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Sharpening the Saw means that you are taking time to relieve stress and seek personal growth and improvement</a:t>
            </a:r>
          </a:p>
          <a:p>
            <a:pPr lvl="1"/>
            <a:r>
              <a:rPr lang="en-US" dirty="0" smtClean="0"/>
              <a:t>“If you’re not green and growing, you’re ripe and rotting</a:t>
            </a:r>
            <a:r>
              <a:rPr lang="en-US" dirty="0" smtClean="0"/>
              <a:t>!”</a:t>
            </a:r>
            <a:br>
              <a:rPr lang="en-US" dirty="0" smtClean="0"/>
            </a:br>
            <a:endParaRPr lang="en-US" dirty="0" smtClean="0"/>
          </a:p>
          <a:p>
            <a:r>
              <a:rPr lang="en-US" dirty="0" smtClean="0"/>
              <a:t>Failing to take the time to refresh </a:t>
            </a:r>
            <a:r>
              <a:rPr lang="en-US" dirty="0" smtClean="0"/>
              <a:t/>
            </a:r>
            <a:br>
              <a:rPr lang="en-US" dirty="0" smtClean="0"/>
            </a:br>
            <a:r>
              <a:rPr lang="en-US" dirty="0" smtClean="0"/>
              <a:t>yourself </a:t>
            </a:r>
            <a:r>
              <a:rPr lang="en-US" dirty="0" smtClean="0"/>
              <a:t>means that you are not </a:t>
            </a:r>
            <a:r>
              <a:rPr lang="en-US" dirty="0" smtClean="0"/>
              <a:t/>
            </a:r>
            <a:br>
              <a:rPr lang="en-US" dirty="0" smtClean="0"/>
            </a:br>
            <a:r>
              <a:rPr lang="en-US" dirty="0" smtClean="0"/>
              <a:t>improving</a:t>
            </a:r>
            <a:r>
              <a:rPr lang="en-US" dirty="0" smtClean="0"/>
              <a:t>, </a:t>
            </a:r>
            <a:r>
              <a:rPr lang="en-US" dirty="0" smtClean="0"/>
              <a:t>are </a:t>
            </a:r>
            <a:r>
              <a:rPr lang="en-US" dirty="0" smtClean="0"/>
              <a:t>not becoming more </a:t>
            </a:r>
            <a:r>
              <a:rPr lang="en-US" dirty="0" smtClean="0"/>
              <a:t/>
            </a:r>
            <a:br>
              <a:rPr lang="en-US" dirty="0" smtClean="0"/>
            </a:br>
            <a:r>
              <a:rPr lang="en-US" dirty="0" smtClean="0"/>
              <a:t>effective</a:t>
            </a:r>
            <a:r>
              <a:rPr lang="en-US" dirty="0" smtClean="0"/>
              <a:t>, and </a:t>
            </a:r>
            <a:r>
              <a:rPr lang="en-US" dirty="0" smtClean="0"/>
              <a:t>are heading </a:t>
            </a:r>
            <a:r>
              <a:rPr lang="en-US" dirty="0" smtClean="0"/>
              <a:t>towards </a:t>
            </a:r>
            <a:r>
              <a:rPr lang="en-US" dirty="0" smtClean="0"/>
              <a:t/>
            </a:r>
            <a:br>
              <a:rPr lang="en-US" dirty="0" smtClean="0"/>
            </a:br>
            <a:r>
              <a:rPr lang="en-US" dirty="0" smtClean="0"/>
              <a:t>burnout </a:t>
            </a:r>
            <a:endParaRPr lang="en-US" dirty="0"/>
          </a:p>
        </p:txBody>
      </p:sp>
      <p:sp>
        <p:nvSpPr>
          <p:cNvPr id="2" name="Title 1"/>
          <p:cNvSpPr>
            <a:spLocks noGrp="1"/>
          </p:cNvSpPr>
          <p:nvPr>
            <p:ph type="title"/>
          </p:nvPr>
        </p:nvSpPr>
        <p:spPr/>
        <p:txBody>
          <a:bodyPr/>
          <a:lstStyle/>
          <a:p>
            <a:r>
              <a:rPr lang="en-US" dirty="0" smtClean="0"/>
              <a:t>Sharpen the Saw</a:t>
            </a:r>
            <a:endParaRPr lang="en-US" dirty="0"/>
          </a:p>
        </p:txBody>
      </p:sp>
      <p:pic>
        <p:nvPicPr>
          <p:cNvPr id="2050" name="Picture 2" descr="C:\Users\99536\AppData\Local\Microsoft\Windows\Temporary Internet Files\Content.IE5\FGPH9T5W\MP900448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316116"/>
            <a:ext cx="2103533" cy="3160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4 aspects of your life that should receive daily or weekly improvement </a:t>
            </a:r>
          </a:p>
          <a:p>
            <a:pPr lvl="1"/>
            <a:r>
              <a:rPr lang="en-US" dirty="0" smtClean="0"/>
              <a:t>1. Physical – your physical health and well-being</a:t>
            </a:r>
          </a:p>
          <a:p>
            <a:pPr lvl="1"/>
            <a:r>
              <a:rPr lang="en-US" dirty="0" smtClean="0"/>
              <a:t>2. Spiritual – your sense of inner peace ad direction</a:t>
            </a:r>
          </a:p>
          <a:p>
            <a:pPr lvl="1"/>
            <a:r>
              <a:rPr lang="en-US" dirty="0" smtClean="0"/>
              <a:t>3. Mental – your cognitive development and ability </a:t>
            </a:r>
          </a:p>
          <a:p>
            <a:pPr lvl="1"/>
            <a:r>
              <a:rPr lang="en-US" dirty="0" smtClean="0"/>
              <a:t>4. Social – your emotional bank accounts. </a:t>
            </a:r>
            <a:endParaRPr lang="en-US" dirty="0"/>
          </a:p>
        </p:txBody>
      </p:sp>
      <p:sp>
        <p:nvSpPr>
          <p:cNvPr id="2" name="Title 1"/>
          <p:cNvSpPr>
            <a:spLocks noGrp="1"/>
          </p:cNvSpPr>
          <p:nvPr>
            <p:ph type="title"/>
          </p:nvPr>
        </p:nvSpPr>
        <p:spPr/>
        <p:txBody>
          <a:bodyPr/>
          <a:lstStyle/>
          <a:p>
            <a:r>
              <a:rPr lang="en-US" dirty="0" smtClean="0"/>
              <a:t>The 4 Dimensions</a:t>
            </a:r>
            <a:endParaRPr lang="en-US" dirty="0"/>
          </a:p>
        </p:txBody>
      </p:sp>
      <p:pic>
        <p:nvPicPr>
          <p:cNvPr id="3074" name="Picture 2" descr="C:\Users\99536\AppData\Local\Microsoft\Windows\Temporary Internet Files\Content.IE5\I4VK2LUZ\MC9002333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643" y="4267200"/>
            <a:ext cx="2907671" cy="2356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physical dimension consists of – </a:t>
            </a:r>
          </a:p>
          <a:p>
            <a:pPr lvl="1"/>
            <a:r>
              <a:rPr lang="en-US" dirty="0" smtClean="0"/>
              <a:t>Eating right</a:t>
            </a:r>
          </a:p>
          <a:p>
            <a:pPr lvl="1"/>
            <a:r>
              <a:rPr lang="en-US" dirty="0" smtClean="0"/>
              <a:t>Getting enough sleep</a:t>
            </a:r>
          </a:p>
          <a:p>
            <a:pPr lvl="1"/>
            <a:r>
              <a:rPr lang="en-US" dirty="0" smtClean="0"/>
              <a:t>Reducing Stress</a:t>
            </a:r>
          </a:p>
          <a:p>
            <a:pPr lvl="1"/>
            <a:r>
              <a:rPr lang="en-US" dirty="0" smtClean="0"/>
              <a:t>Physical Activity</a:t>
            </a:r>
          </a:p>
          <a:p>
            <a:pPr lvl="1"/>
            <a:endParaRPr lang="en-US" dirty="0"/>
          </a:p>
          <a:p>
            <a:r>
              <a:rPr lang="en-US" dirty="0"/>
              <a:t>You should exercise at least 3-6 hours </a:t>
            </a:r>
            <a:r>
              <a:rPr lang="en-US" dirty="0" smtClean="0"/>
              <a:t/>
            </a:r>
            <a:br>
              <a:rPr lang="en-US" dirty="0" smtClean="0"/>
            </a:br>
            <a:r>
              <a:rPr lang="en-US" dirty="0" smtClean="0"/>
              <a:t>per </a:t>
            </a:r>
            <a:r>
              <a:rPr lang="en-US" dirty="0"/>
              <a:t>week, or a minimum of 30 minutes </a:t>
            </a:r>
            <a:r>
              <a:rPr lang="en-US" dirty="0" smtClean="0"/>
              <a:t/>
            </a:r>
            <a:br>
              <a:rPr lang="en-US" dirty="0" smtClean="0"/>
            </a:br>
            <a:r>
              <a:rPr lang="en-US" dirty="0" smtClean="0"/>
              <a:t>per </a:t>
            </a:r>
            <a:r>
              <a:rPr lang="en-US" dirty="0"/>
              <a:t>day (on average)</a:t>
            </a:r>
          </a:p>
          <a:p>
            <a:pPr lvl="1"/>
            <a:r>
              <a:rPr lang="en-US" dirty="0"/>
              <a:t>Those who think they don’t have time </a:t>
            </a:r>
            <a:r>
              <a:rPr lang="en-US" dirty="0" smtClean="0"/>
              <a:t/>
            </a:r>
            <a:br>
              <a:rPr lang="en-US" dirty="0" smtClean="0"/>
            </a:br>
            <a:r>
              <a:rPr lang="en-US" dirty="0" smtClean="0"/>
              <a:t>are </a:t>
            </a:r>
            <a:r>
              <a:rPr lang="en-US" dirty="0"/>
              <a:t>not considering the eventual impact </a:t>
            </a:r>
            <a:r>
              <a:rPr lang="en-US" dirty="0" smtClean="0"/>
              <a:t/>
            </a:r>
            <a:br>
              <a:rPr lang="en-US" dirty="0" smtClean="0"/>
            </a:br>
            <a:r>
              <a:rPr lang="en-US" dirty="0" smtClean="0"/>
              <a:t>of </a:t>
            </a:r>
            <a:r>
              <a:rPr lang="en-US" dirty="0"/>
              <a:t>an unhealthy </a:t>
            </a:r>
            <a:r>
              <a:rPr lang="en-US" dirty="0" smtClean="0"/>
              <a:t>lifestyle.</a:t>
            </a:r>
          </a:p>
          <a:p>
            <a:pPr lvl="1"/>
            <a:r>
              <a:rPr lang="en-US" dirty="0" smtClean="0"/>
              <a:t>Exercise prevents burnout and helps you </a:t>
            </a:r>
            <a:br>
              <a:rPr lang="en-US" dirty="0" smtClean="0"/>
            </a:br>
            <a:r>
              <a:rPr lang="en-US" dirty="0" smtClean="0"/>
              <a:t>to maximize your physical productivity. </a:t>
            </a:r>
            <a:endParaRPr lang="en-US" dirty="0"/>
          </a:p>
          <a:p>
            <a:endParaRPr lang="en-US" dirty="0"/>
          </a:p>
        </p:txBody>
      </p:sp>
      <p:sp>
        <p:nvSpPr>
          <p:cNvPr id="2" name="Title 1"/>
          <p:cNvSpPr>
            <a:spLocks noGrp="1"/>
          </p:cNvSpPr>
          <p:nvPr>
            <p:ph type="title"/>
          </p:nvPr>
        </p:nvSpPr>
        <p:spPr/>
        <p:txBody>
          <a:bodyPr/>
          <a:lstStyle/>
          <a:p>
            <a:r>
              <a:rPr lang="en-US" dirty="0" smtClean="0"/>
              <a:t>The Physical Dimension</a:t>
            </a:r>
            <a:endParaRPr lang="en-US" dirty="0"/>
          </a:p>
        </p:txBody>
      </p:sp>
      <p:pic>
        <p:nvPicPr>
          <p:cNvPr id="4098" name="Picture 2" descr="C:\Users\99536\AppData\Local\Microsoft\Windows\Temporary Internet Files\Content.IE5\FGPH9T5W\MP900401459[1].jpg"/>
          <p:cNvPicPr>
            <a:picLocks noChangeAspect="1" noChangeArrowheads="1"/>
          </p:cNvPicPr>
          <p:nvPr/>
        </p:nvPicPr>
        <p:blipFill rotWithShape="1">
          <a:blip r:embed="rId3">
            <a:extLst>
              <a:ext uri="{28A0092B-C50C-407E-A947-70E740481C1C}">
                <a14:useLocalDpi xmlns:a14="http://schemas.microsoft.com/office/drawing/2010/main" val="0"/>
              </a:ext>
            </a:extLst>
          </a:blip>
          <a:srcRect r="29722"/>
          <a:stretch/>
        </p:blipFill>
        <p:spPr bwMode="auto">
          <a:xfrm>
            <a:off x="6324600" y="1600200"/>
            <a:ext cx="2209800" cy="4714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Exercise </a:t>
            </a:r>
            <a:r>
              <a:rPr lang="en-US" dirty="0" smtClean="0"/>
              <a:t>is very much an important but not urgent activity (Quadrant </a:t>
            </a:r>
            <a:r>
              <a:rPr lang="en-US" dirty="0" smtClean="0"/>
              <a:t>II).</a:t>
            </a:r>
          </a:p>
          <a:p>
            <a:pPr lvl="1"/>
            <a:r>
              <a:rPr lang="en-US" dirty="0" smtClean="0"/>
              <a:t>It </a:t>
            </a:r>
            <a:r>
              <a:rPr lang="en-US" dirty="0" smtClean="0"/>
              <a:t>can revolve around other components of your schedule, but it has to happen</a:t>
            </a:r>
            <a:r>
              <a:rPr lang="en-US" dirty="0" smtClean="0"/>
              <a:t>!</a:t>
            </a:r>
            <a:br>
              <a:rPr lang="en-US" dirty="0" smtClean="0"/>
            </a:br>
            <a:endParaRPr lang="en-US" dirty="0" smtClean="0"/>
          </a:p>
          <a:p>
            <a:r>
              <a:rPr lang="en-US" dirty="0" smtClean="0"/>
              <a:t>Exercise will also work to reduce </a:t>
            </a:r>
            <a:r>
              <a:rPr lang="en-US" dirty="0" smtClean="0"/>
              <a:t/>
            </a:r>
            <a:br>
              <a:rPr lang="en-US" dirty="0" smtClean="0"/>
            </a:br>
            <a:r>
              <a:rPr lang="en-US" dirty="0" smtClean="0"/>
              <a:t>stress</a:t>
            </a:r>
            <a:r>
              <a:rPr lang="en-US" dirty="0" smtClean="0"/>
              <a:t>, improve appearance and </a:t>
            </a:r>
            <a:r>
              <a:rPr lang="en-US" dirty="0" smtClean="0"/>
              <a:t/>
            </a:r>
            <a:br>
              <a:rPr lang="en-US" dirty="0" smtClean="0"/>
            </a:br>
            <a:r>
              <a:rPr lang="en-US" dirty="0" smtClean="0"/>
              <a:t>confidence</a:t>
            </a:r>
            <a:r>
              <a:rPr lang="en-US" dirty="0" smtClean="0"/>
              <a:t>, and enhance mental </a:t>
            </a:r>
            <a:r>
              <a:rPr lang="en-US" dirty="0" smtClean="0"/>
              <a:t/>
            </a:r>
            <a:br>
              <a:rPr lang="en-US" dirty="0" smtClean="0"/>
            </a:br>
            <a:r>
              <a:rPr lang="en-US" dirty="0" smtClean="0"/>
              <a:t>performance </a:t>
            </a:r>
            <a:r>
              <a:rPr lang="en-US" dirty="0" smtClean="0"/>
              <a:t>(the body feeds the </a:t>
            </a:r>
            <a:r>
              <a:rPr lang="en-US" dirty="0" smtClean="0"/>
              <a:t/>
            </a:r>
            <a:br>
              <a:rPr lang="en-US" dirty="0" smtClean="0"/>
            </a:br>
            <a:r>
              <a:rPr lang="en-US" dirty="0" smtClean="0"/>
              <a:t>mind</a:t>
            </a:r>
            <a:r>
              <a:rPr lang="en-US" dirty="0" smtClean="0"/>
              <a:t>). </a:t>
            </a:r>
            <a:endParaRPr lang="en-US" dirty="0"/>
          </a:p>
        </p:txBody>
      </p:sp>
      <p:sp>
        <p:nvSpPr>
          <p:cNvPr id="2" name="Title 1"/>
          <p:cNvSpPr>
            <a:spLocks noGrp="1"/>
          </p:cNvSpPr>
          <p:nvPr>
            <p:ph type="title"/>
          </p:nvPr>
        </p:nvSpPr>
        <p:spPr/>
        <p:txBody>
          <a:bodyPr/>
          <a:lstStyle/>
          <a:p>
            <a:r>
              <a:rPr lang="en-US" dirty="0" smtClean="0"/>
              <a:t>Exercise</a:t>
            </a:r>
            <a:endParaRPr lang="en-US" dirty="0"/>
          </a:p>
        </p:txBody>
      </p:sp>
      <p:pic>
        <p:nvPicPr>
          <p:cNvPr id="5122" name="Picture 2" descr="C:\Users\99536\AppData\Local\Microsoft\Windows\Temporary Internet Files\Content.IE5\GUED4U6L\MP9003995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040" y="3048000"/>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Exercise has three main components – </a:t>
            </a:r>
          </a:p>
          <a:p>
            <a:pPr lvl="1"/>
            <a:r>
              <a:rPr lang="en-US" dirty="0" smtClean="0"/>
              <a:t>Endurance – your body’s ability to maintain aerobic activity for extended periods of time</a:t>
            </a:r>
          </a:p>
          <a:p>
            <a:pPr lvl="1"/>
            <a:r>
              <a:rPr lang="en-US" dirty="0" smtClean="0"/>
              <a:t>Strength – muscle resistance exercises (pushups, weight lifting, </a:t>
            </a:r>
            <a:r>
              <a:rPr lang="en-US" dirty="0" err="1" smtClean="0"/>
              <a:t>situps</a:t>
            </a:r>
            <a:r>
              <a:rPr lang="en-US" dirty="0" smtClean="0"/>
              <a:t>, etc.)</a:t>
            </a:r>
          </a:p>
          <a:p>
            <a:pPr lvl="1"/>
            <a:r>
              <a:rPr lang="en-US" dirty="0" smtClean="0"/>
              <a:t>Flexibility – your full range of motion of your </a:t>
            </a:r>
            <a:r>
              <a:rPr lang="en-US" dirty="0" smtClean="0"/>
              <a:t>muscles</a:t>
            </a:r>
            <a:br>
              <a:rPr lang="en-US" dirty="0" smtClean="0"/>
            </a:br>
            <a:endParaRPr lang="en-US" dirty="0" smtClean="0"/>
          </a:p>
          <a:p>
            <a:r>
              <a:rPr lang="en-US" dirty="0" smtClean="0"/>
              <a:t>A physically fit person must be able to </a:t>
            </a:r>
            <a:r>
              <a:rPr lang="en-US" dirty="0" smtClean="0"/>
              <a:t/>
            </a:r>
            <a:br>
              <a:rPr lang="en-US" dirty="0" smtClean="0"/>
            </a:br>
            <a:r>
              <a:rPr lang="en-US" dirty="0" smtClean="0"/>
              <a:t>push </a:t>
            </a:r>
            <a:r>
              <a:rPr lang="en-US" dirty="0" smtClean="0"/>
              <a:t>themselves in all three categories</a:t>
            </a:r>
          </a:p>
          <a:p>
            <a:pPr lvl="1"/>
            <a:r>
              <a:rPr lang="en-US" dirty="0" smtClean="0"/>
              <a:t>All three categories must be emphasized </a:t>
            </a:r>
            <a:r>
              <a:rPr lang="en-US" dirty="0" smtClean="0"/>
              <a:t/>
            </a:r>
            <a:br>
              <a:rPr lang="en-US" dirty="0" smtClean="0"/>
            </a:br>
            <a:r>
              <a:rPr lang="en-US" dirty="0" smtClean="0"/>
              <a:t>in </a:t>
            </a:r>
            <a:r>
              <a:rPr lang="en-US" dirty="0" smtClean="0"/>
              <a:t>a personal fitness program. </a:t>
            </a:r>
            <a:endParaRPr lang="en-US" dirty="0"/>
          </a:p>
        </p:txBody>
      </p:sp>
      <p:sp>
        <p:nvSpPr>
          <p:cNvPr id="2" name="Title 1"/>
          <p:cNvSpPr>
            <a:spLocks noGrp="1"/>
          </p:cNvSpPr>
          <p:nvPr>
            <p:ph type="title"/>
          </p:nvPr>
        </p:nvSpPr>
        <p:spPr/>
        <p:txBody>
          <a:bodyPr/>
          <a:lstStyle/>
          <a:p>
            <a:r>
              <a:rPr lang="en-US" dirty="0" smtClean="0"/>
              <a:t>Exercise</a:t>
            </a:r>
            <a:endParaRPr lang="en-US" dirty="0"/>
          </a:p>
        </p:txBody>
      </p:sp>
      <p:pic>
        <p:nvPicPr>
          <p:cNvPr id="6146" name="Picture 2" descr="C:\Users\99536\AppData\Local\Microsoft\Windows\Temporary Internet Files\Content.IE5\9H0PPCAH\MC900149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191000"/>
            <a:ext cx="2390115" cy="2127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spiritual dimension is your center, your commitment to your value system. </a:t>
            </a:r>
          </a:p>
          <a:p>
            <a:pPr lvl="1"/>
            <a:r>
              <a:rPr lang="en-US" dirty="0" smtClean="0"/>
              <a:t>It draws upon the sources that inspire and uplift you</a:t>
            </a:r>
            <a:r>
              <a:rPr lang="en-US" dirty="0" smtClean="0"/>
              <a:t>.</a:t>
            </a:r>
            <a:br>
              <a:rPr lang="en-US" dirty="0" smtClean="0"/>
            </a:br>
            <a:endParaRPr lang="en-US" dirty="0" smtClean="0"/>
          </a:p>
          <a:p>
            <a:r>
              <a:rPr lang="en-US" dirty="0" smtClean="0"/>
              <a:t>It may be religion, but it can also be nature, personal meditation, or reflection exercises </a:t>
            </a:r>
          </a:p>
          <a:p>
            <a:pPr lvl="1"/>
            <a:r>
              <a:rPr lang="en-US" dirty="0" smtClean="0"/>
              <a:t>It is what gives you greater meaning as a person, whatever that meaning may be. </a:t>
            </a:r>
            <a:endParaRPr lang="en-US" dirty="0"/>
          </a:p>
        </p:txBody>
      </p:sp>
      <p:sp>
        <p:nvSpPr>
          <p:cNvPr id="2" name="Title 1"/>
          <p:cNvSpPr>
            <a:spLocks noGrp="1"/>
          </p:cNvSpPr>
          <p:nvPr>
            <p:ph type="title"/>
          </p:nvPr>
        </p:nvSpPr>
        <p:spPr/>
        <p:txBody>
          <a:bodyPr/>
          <a:lstStyle/>
          <a:p>
            <a:r>
              <a:rPr lang="en-US" dirty="0" smtClean="0"/>
              <a:t>The Spiritual Dimension</a:t>
            </a:r>
            <a:endParaRPr lang="en-US" dirty="0"/>
          </a:p>
        </p:txBody>
      </p:sp>
      <p:pic>
        <p:nvPicPr>
          <p:cNvPr id="7170" name="Picture 2" descr="C:\Users\99536\AppData\Local\Microsoft\Windows\Temporary Internet Files\Content.IE5\GUED4U6L\MP9004393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00372"/>
            <a:ext cx="3200400" cy="2142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160</TotalTime>
  <Words>741</Words>
  <Application>Microsoft Office PowerPoint</Application>
  <PresentationFormat>On-screen Show (4:3)</PresentationFormat>
  <Paragraphs>114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Habit 7 – Sharpen the Saw</vt:lpstr>
      <vt:lpstr>The Habits – A Review</vt:lpstr>
      <vt:lpstr>Sharpen the Saw!</vt:lpstr>
      <vt:lpstr>Sharpen the Saw</vt:lpstr>
      <vt:lpstr>The 4 Dimensions</vt:lpstr>
      <vt:lpstr>The Physical Dimension</vt:lpstr>
      <vt:lpstr>Exercise</vt:lpstr>
      <vt:lpstr>Exercise</vt:lpstr>
      <vt:lpstr>The Spiritual Dimension</vt:lpstr>
      <vt:lpstr>Personal Mission Statements</vt:lpstr>
      <vt:lpstr>The Mental Dimension</vt:lpstr>
      <vt:lpstr>The Mental Dimension</vt:lpstr>
      <vt:lpstr>Mental Growth</vt:lpstr>
      <vt:lpstr>The Social Dimension</vt:lpstr>
      <vt:lpstr>The Social Dimension</vt:lpstr>
      <vt:lpstr>The Obligation of Opportunity </vt:lpstr>
      <vt:lpstr>The Upward Spiral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 7 – Sharpen the Saw</dc:title>
  <dc:creator>Mr. Craig Kohn</dc:creator>
  <cp:lastModifiedBy>Mr. Craig A. Kohn</cp:lastModifiedBy>
  <cp:revision>8</cp:revision>
  <dcterms:created xsi:type="dcterms:W3CDTF">2010-03-30T23:24:24Z</dcterms:created>
  <dcterms:modified xsi:type="dcterms:W3CDTF">2013-03-13T17:36:23Z</dcterms:modified>
</cp:coreProperties>
</file>