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8F8F8">
              <a:alpha val="74118"/>
            </a:srgb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2F2F2">
              <a:alpha val="83922"/>
            </a:srgb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4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633" r="24345"/>
          <a:stretch>
            <a:fillRect/>
          </a:stretch>
        </p:blipFill>
        <p:spPr>
          <a:xfrm>
            <a:off x="0" y="6096000"/>
            <a:ext cx="468923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A9023-F37E-45F4-A587-A31AA6F7B9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598D-D1C3-4656-A2BB-F583CB89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store.uwex.edu/assets/pdfs/G3097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winlakeswildliferanch.com/yahoo_site_admin/assets/images/DSCF0153.296125837_std.JPG"/>
          <p:cNvPicPr>
            <a:picLocks noChangeAspect="1" noChangeArrowheads="1"/>
          </p:cNvPicPr>
          <p:nvPr/>
        </p:nvPicPr>
        <p:blipFill>
          <a:blip r:embed="rId2" cstate="print"/>
          <a:srcRect r="107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33801"/>
            <a:ext cx="7772400" cy="1012824"/>
          </a:xfrm>
          <a:solidFill>
            <a:srgbClr val="F8F8F8"/>
          </a:solidFill>
        </p:spPr>
        <p:txBody>
          <a:bodyPr/>
          <a:lstStyle/>
          <a:p>
            <a:r>
              <a:rPr lang="en-US" dirty="0" smtClean="0"/>
              <a:t>Habitat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81599"/>
            <a:ext cx="8382000" cy="1527175"/>
          </a:xfrm>
          <a:solidFill>
            <a:srgbClr val="F8F8F8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By C. Kohn</a:t>
            </a:r>
            <a:br>
              <a:rPr lang="en-US" dirty="0" smtClean="0"/>
            </a:br>
            <a:r>
              <a:rPr lang="en-US" dirty="0" smtClean="0"/>
              <a:t>Based on </a:t>
            </a:r>
            <a:r>
              <a:rPr lang="en-US" i="1" dirty="0" smtClean="0">
                <a:hlinkClick r:id="rId3"/>
              </a:rPr>
              <a:t>Wisconsin Woodlands: Wildlife Management </a:t>
            </a:r>
            <a:r>
              <a:rPr lang="en-US" dirty="0" smtClean="0"/>
              <a:t>by Dr. Scott Craven, UW-Madison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Know how much is too much</a:t>
            </a:r>
          </a:p>
          <a:p>
            <a:pPr lvl="1"/>
            <a:r>
              <a:rPr lang="en-US" dirty="0" smtClean="0"/>
              <a:t>Abundant wildlife can cause problems.  </a:t>
            </a:r>
          </a:p>
          <a:p>
            <a:pPr lvl="1"/>
            <a:r>
              <a:rPr lang="en-US" dirty="0" smtClean="0"/>
              <a:t>At high population levels, many species become pets that compete with other land users. </a:t>
            </a:r>
          </a:p>
          <a:p>
            <a:pPr lvl="1"/>
            <a:r>
              <a:rPr lang="en-US" dirty="0" smtClean="0"/>
              <a:t>Deer can and do cause considerable damage in Wisconsin </a:t>
            </a:r>
          </a:p>
          <a:p>
            <a:pPr lvl="2"/>
            <a:r>
              <a:rPr lang="en-US" dirty="0" smtClean="0"/>
              <a:t>Your woodland could worsen an already bad problem if it overly increases the size of their herd</a:t>
            </a:r>
          </a:p>
          <a:p>
            <a:pPr lvl="2"/>
            <a:r>
              <a:rPr lang="en-US" dirty="0" smtClean="0"/>
              <a:t>An overly large deer herd can also negate any positive action you took through native plantings and food plots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Know the implications of “too much”</a:t>
            </a:r>
          </a:p>
          <a:p>
            <a:pPr lvl="1"/>
            <a:r>
              <a:rPr lang="en-US" dirty="0" smtClean="0"/>
              <a:t>Wildlife belongs to everybody – no one “owns” the wildlife on their property </a:t>
            </a:r>
          </a:p>
          <a:p>
            <a:pPr lvl="1"/>
            <a:r>
              <a:rPr lang="en-US" dirty="0" smtClean="0"/>
              <a:t>An excessive population will increase the likelihood of trespassing on your property</a:t>
            </a:r>
          </a:p>
          <a:p>
            <a:pPr lvl="1"/>
            <a:r>
              <a:rPr lang="en-US" dirty="0" smtClean="0"/>
              <a:t>The implications and costs of an excessive population will be felt by many people besides yourself.</a:t>
            </a:r>
          </a:p>
          <a:p>
            <a:pPr lvl="2"/>
            <a:r>
              <a:rPr lang="en-US" dirty="0" smtClean="0"/>
              <a:t>Others, especially motorists and farmers, can pay higher costs than you if you cause an overpopulation </a:t>
            </a:r>
          </a:p>
          <a:p>
            <a:pPr lvl="2"/>
            <a:r>
              <a:rPr lang="en-US" dirty="0" smtClean="0"/>
              <a:t>Competing species will see the greatest cost through reduced biodiversity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winlakeswildliferanch.com/yahoo_site_admin/assets/images/DSCF0153.296125837_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24915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8F8F8"/>
          </a:solidFill>
        </p:spPr>
        <p:txBody>
          <a:bodyPr/>
          <a:lstStyle/>
          <a:p>
            <a:r>
              <a:rPr lang="en-US" dirty="0" smtClean="0"/>
              <a:t>Habitat Management </a:t>
            </a:r>
            <a:r>
              <a:rPr lang="en-US" dirty="0" smtClean="0"/>
              <a:t>Practices &amp; Techniques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Practices &amp;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any activity intended to benefit one species usually affects a whole group of species.</a:t>
            </a:r>
          </a:p>
          <a:p>
            <a:pPr lvl="1"/>
            <a:r>
              <a:rPr lang="en-US" dirty="0" smtClean="0"/>
              <a:t>This impact can be beneficial</a:t>
            </a:r>
          </a:p>
          <a:p>
            <a:pPr lvl="1"/>
            <a:r>
              <a:rPr lang="en-US" dirty="0" smtClean="0"/>
              <a:t>It can also be harmful</a:t>
            </a:r>
          </a:p>
          <a:p>
            <a:r>
              <a:rPr lang="en-US" dirty="0" smtClean="0"/>
              <a:t>A professional biologist and the WDNR can help you to identify specific practices for your property to maximize biodiversity gains.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Categories of Management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Plantings</a:t>
            </a:r>
          </a:p>
          <a:p>
            <a:r>
              <a:rPr lang="en-US" dirty="0" smtClean="0"/>
              <a:t>Feeding</a:t>
            </a:r>
          </a:p>
          <a:p>
            <a:r>
              <a:rPr lang="en-US" dirty="0" smtClean="0"/>
              <a:t>Den Trees</a:t>
            </a:r>
          </a:p>
          <a:p>
            <a:r>
              <a:rPr lang="en-US" dirty="0" err="1" smtClean="0"/>
              <a:t>Brushpiles</a:t>
            </a:r>
            <a:endParaRPr lang="en-US" dirty="0" smtClean="0"/>
          </a:p>
          <a:p>
            <a:r>
              <a:rPr lang="en-US" dirty="0" smtClean="0"/>
              <a:t>Nesting Boxes </a:t>
            </a:r>
          </a:p>
          <a:p>
            <a:r>
              <a:rPr lang="en-US" dirty="0" smtClean="0"/>
              <a:t>Habitat Diversity</a:t>
            </a:r>
          </a:p>
          <a:p>
            <a:r>
              <a:rPr lang="en-US" dirty="0" smtClean="0"/>
              <a:t>Grazing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make special plantings to increase cover and plant diversity and to provide food sources</a:t>
            </a:r>
          </a:p>
          <a:p>
            <a:r>
              <a:rPr lang="en-US" dirty="0" smtClean="0"/>
              <a:t>Common plantings include – </a:t>
            </a:r>
          </a:p>
          <a:p>
            <a:pPr lvl="1"/>
            <a:r>
              <a:rPr lang="en-US" dirty="0" smtClean="0"/>
              <a:t>Scattered groups of conifers for escape and winter cover</a:t>
            </a:r>
          </a:p>
          <a:p>
            <a:pPr lvl="1"/>
            <a:r>
              <a:rPr lang="en-US" dirty="0" smtClean="0"/>
              <a:t>Food plots corn, sorghum, millet, or clover (or a combination of these) can raise the carrying capacity of a habitat, as can shrubs such as nannyberry, dogwoods, autumn olive, and buffalo berry.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Setting up and stocking a bird feeding station is the best-known example of a wildlife feeding program</a:t>
            </a:r>
          </a:p>
          <a:p>
            <a:pPr lvl="1"/>
            <a:r>
              <a:rPr lang="en-US" dirty="0" smtClean="0"/>
              <a:t>See a publication for the “what, when, and how” of bird feeding </a:t>
            </a:r>
          </a:p>
          <a:p>
            <a:r>
              <a:rPr lang="en-US" dirty="0" smtClean="0"/>
              <a:t>NOTE: direct feeding of other </a:t>
            </a:r>
            <a:r>
              <a:rPr lang="en-US" smtClean="0"/>
              <a:t>species (beyond food plots) </a:t>
            </a:r>
            <a:r>
              <a:rPr lang="en-US" dirty="0" smtClean="0"/>
              <a:t>is difficult and a very BAD idea.</a:t>
            </a:r>
          </a:p>
          <a:p>
            <a:pPr lvl="1"/>
            <a:r>
              <a:rPr lang="en-US" dirty="0" smtClean="0"/>
              <a:t>Feeding results in tameness, dependence, and the spread of disease – ALL are very bad for a population.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Large, hollow, or dead trees provide valuable living space for many species.  </a:t>
            </a:r>
          </a:p>
          <a:p>
            <a:r>
              <a:rPr lang="en-US" dirty="0" smtClean="0"/>
              <a:t>If you cut firewood or harvest timber from your woodland, be sure to preserve adequate trees for cover and protection.</a:t>
            </a:r>
          </a:p>
          <a:p>
            <a:r>
              <a:rPr lang="en-US" dirty="0" smtClean="0"/>
              <a:t>Live not-producing trees (such as oak) tend to have cavities that are doubly valuable for wildlife </a:t>
            </a:r>
          </a:p>
          <a:p>
            <a:pPr lvl="1"/>
            <a:r>
              <a:rPr lang="en-US" dirty="0" smtClean="0"/>
              <a:t>They get a home and a meal</a:t>
            </a:r>
          </a:p>
          <a:p>
            <a:pPr lvl="1"/>
            <a:r>
              <a:rPr lang="en-US" dirty="0" smtClean="0"/>
              <a:t>Preserve at least 2-3 per acre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Brushpiles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Constructing piles of brush from cuttings or old Christmas trees provides habitat while recycling organic material.</a:t>
            </a:r>
          </a:p>
          <a:p>
            <a:r>
              <a:rPr lang="en-US" dirty="0" smtClean="0"/>
              <a:t>The piles should have a foundation of crisscrossed logs 4 inches or larger in diameter</a:t>
            </a:r>
          </a:p>
          <a:p>
            <a:pPr lvl="1"/>
            <a:r>
              <a:rPr lang="en-US" dirty="0" smtClean="0"/>
              <a:t>This provides living spaces for wildlife</a:t>
            </a:r>
          </a:p>
          <a:p>
            <a:r>
              <a:rPr lang="en-US" dirty="0" smtClean="0"/>
              <a:t>Smaller brush and twigs should be piled on top</a:t>
            </a:r>
          </a:p>
          <a:p>
            <a:r>
              <a:rPr lang="en-US" dirty="0" smtClean="0"/>
              <a:t>Large piles last longer than small piles.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Nesting boxes aid wildlife, especially if suitable den trees are in short supply</a:t>
            </a:r>
          </a:p>
          <a:p>
            <a:r>
              <a:rPr lang="en-US" dirty="0" smtClean="0"/>
              <a:t>Wood ducks, gray squirrels, screech owls, and some songbirds use nest boxes.</a:t>
            </a:r>
          </a:p>
          <a:p>
            <a:r>
              <a:rPr lang="en-US" dirty="0" smtClean="0"/>
              <a:t>Use the WDNR’s sources or the internet to find specific plans for the desired species.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 smtClean="0"/>
              <a:t>Habitat </a:t>
            </a:r>
            <a:r>
              <a:rPr lang="en-US" dirty="0" err="1" smtClean="0"/>
              <a:t>Mgmt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landowners benefit from well managed woodlands, so does society</a:t>
            </a:r>
          </a:p>
          <a:p>
            <a:r>
              <a:rPr lang="en-US" dirty="0" smtClean="0"/>
              <a:t>The better privately-owned woodlands are managed, the more the public can view, enjoy, and utilized Wisconsin’s natural resources. </a:t>
            </a:r>
          </a:p>
          <a:p>
            <a:r>
              <a:rPr lang="en-US" dirty="0" smtClean="0"/>
              <a:t>Better management = increased carrying capacities = greater resources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Diversity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Habitat diversity is dependant on the type of land on which you live</a:t>
            </a:r>
          </a:p>
          <a:p>
            <a:pPr lvl="1"/>
            <a:r>
              <a:rPr lang="en-US" dirty="0" smtClean="0"/>
              <a:t>I.e. you may not be able to change your habitat’s levels of plant diversity</a:t>
            </a:r>
          </a:p>
          <a:p>
            <a:r>
              <a:rPr lang="en-US" dirty="0" smtClean="0"/>
              <a:t>If your land is mainly wooded, consider clearly some timber to create openings and varying stages of habitat succession</a:t>
            </a:r>
          </a:p>
          <a:p>
            <a:pPr lvl="1"/>
            <a:r>
              <a:rPr lang="en-US" dirty="0" smtClean="0"/>
              <a:t>The higher levels of grasses and shrubs provide higher densities of plants needed for feeding and cover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creating a variety of stages of succession in a habitat is a good idea, it is a bad idea to open up native habitat to cattle grazing</a:t>
            </a:r>
          </a:p>
          <a:p>
            <a:r>
              <a:rPr lang="en-US" dirty="0" smtClean="0"/>
              <a:t>Cattle remove valuable cover and food supply form the ground and understory vegetation</a:t>
            </a:r>
          </a:p>
          <a:p>
            <a:r>
              <a:rPr lang="en-US" dirty="0" smtClean="0"/>
              <a:t>Keeping domesticated species out of native habitat will improve the biodiversity of that habitat.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Public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is also a growing need for managing habitat for the needs of wildlife</a:t>
            </a:r>
          </a:p>
          <a:p>
            <a:r>
              <a:rPr lang="en-US" dirty="0" smtClean="0"/>
              <a:t>60% of Wisconsin’s forest are privately owned</a:t>
            </a:r>
          </a:p>
          <a:p>
            <a:pPr lvl="1"/>
            <a:r>
              <a:rPr lang="en-US" dirty="0" smtClean="0"/>
              <a:t>The average woodland contains less than 100 acres</a:t>
            </a:r>
          </a:p>
          <a:p>
            <a:r>
              <a:rPr lang="en-US" dirty="0" smtClean="0"/>
              <a:t>The threat of habitat loss to subdivisions increases the need for well managed woodlands 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xisting habitats need to be well managed to make up for the lost habitat from sprawl.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Different </a:t>
            </a:r>
            <a:r>
              <a:rPr lang="en-US" u="sng" dirty="0"/>
              <a:t>p</a:t>
            </a:r>
            <a:r>
              <a:rPr lang="en-US" u="sng" dirty="0" smtClean="0"/>
              <a:t>lant communities favor different Wildlife Communities</a:t>
            </a:r>
          </a:p>
          <a:p>
            <a:pPr lvl="1"/>
            <a:r>
              <a:rPr lang="en-US" dirty="0" smtClean="0"/>
              <a:t>A thick stand of conifers will support different kinds of wildlife than an oak-hickory woods</a:t>
            </a:r>
          </a:p>
          <a:p>
            <a:pPr lvl="1"/>
            <a:r>
              <a:rPr lang="en-US" dirty="0" smtClean="0"/>
              <a:t>Climate, soil, type, history of land use, and other factors affect which wildlife can exist in a habitat</a:t>
            </a:r>
          </a:p>
          <a:p>
            <a:pPr lvl="1"/>
            <a:r>
              <a:rPr lang="en-US" dirty="0" smtClean="0"/>
              <a:t>In general, the more diverse the plant community, the more diverse and numerous the wildlife.</a:t>
            </a:r>
          </a:p>
          <a:p>
            <a:pPr lvl="1"/>
            <a:r>
              <a:rPr lang="en-US" b="1" dirty="0" smtClean="0"/>
              <a:t>Wildlife management starts with plant management.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Wildlife needs are both basic and complex</a:t>
            </a:r>
          </a:p>
          <a:p>
            <a:pPr lvl="1"/>
            <a:r>
              <a:rPr lang="en-US" dirty="0" smtClean="0"/>
              <a:t>All species require food, water, and cover</a:t>
            </a:r>
          </a:p>
          <a:p>
            <a:pPr lvl="1"/>
            <a:r>
              <a:rPr lang="en-US" dirty="0" smtClean="0"/>
              <a:t>However, each species has its own specific requirements</a:t>
            </a:r>
          </a:p>
          <a:p>
            <a:pPr lvl="1"/>
            <a:r>
              <a:rPr lang="en-US" dirty="0" smtClean="0"/>
              <a:t>These requirements can also change with the season</a:t>
            </a:r>
          </a:p>
          <a:p>
            <a:pPr lvl="2"/>
            <a:r>
              <a:rPr lang="en-US" dirty="0" smtClean="0"/>
              <a:t>Excellent spring cover for birds may be useless as winter shelter</a:t>
            </a:r>
          </a:p>
          <a:p>
            <a:pPr lvl="1"/>
            <a:r>
              <a:rPr lang="en-US" dirty="0" smtClean="0"/>
              <a:t>To provide for a species, you must first understand their basic ecology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Do not set unreasonable objectives for a particular species or for a level of population</a:t>
            </a:r>
          </a:p>
          <a:p>
            <a:pPr lvl="1"/>
            <a:r>
              <a:rPr lang="en-US" dirty="0" smtClean="0"/>
              <a:t>Many animals cannot survive on specific habitats no matter how well managed they are because of the habitat’s size or plant life. </a:t>
            </a:r>
          </a:p>
          <a:p>
            <a:pPr lvl="1"/>
            <a:r>
              <a:rPr lang="en-US" dirty="0" smtClean="0"/>
              <a:t>Many animals require large areas and will not “stay” on your habitat</a:t>
            </a:r>
          </a:p>
          <a:p>
            <a:pPr lvl="2"/>
            <a:r>
              <a:rPr lang="en-US" dirty="0" smtClean="0"/>
              <a:t>E.g. wild turkeys may wander over thousands of acres, only visiting your land from time to time.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If you are interested in a particular species, find out what their territorial requirements are. </a:t>
            </a:r>
          </a:p>
          <a:p>
            <a:pPr lvl="1"/>
            <a:r>
              <a:rPr lang="en-US" dirty="0" smtClean="0"/>
              <a:t>E.g. you cannot expect more than 4-5 rabbits or 1-2 pairs of squirrels per acre of good habitat</a:t>
            </a:r>
          </a:p>
          <a:p>
            <a:pPr lvl="1"/>
            <a:r>
              <a:rPr lang="en-US" dirty="0" smtClean="0"/>
              <a:t>10 deer in a 100 acre hardwoods would be a higher density for Wisconsin </a:t>
            </a:r>
          </a:p>
          <a:p>
            <a:pPr lvl="1"/>
            <a:r>
              <a:rPr lang="en-US" dirty="0" smtClean="0"/>
              <a:t>Areas in northern Wisconsin will have lower deer densities than this.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Patience is a virtue</a:t>
            </a:r>
          </a:p>
          <a:p>
            <a:pPr lvl="1"/>
            <a:r>
              <a:rPr lang="en-US" dirty="0" smtClean="0"/>
              <a:t>It takes a long time to change vegetation and an even longer time for wildlife to respond to those changes</a:t>
            </a:r>
          </a:p>
          <a:p>
            <a:pPr lvl="1"/>
            <a:r>
              <a:rPr lang="en-US" dirty="0" smtClean="0"/>
              <a:t>You can get faster results from some actions, such as setting up a bird feeding station</a:t>
            </a:r>
          </a:p>
          <a:p>
            <a:pPr lvl="1"/>
            <a:r>
              <a:rPr lang="en-US" dirty="0" smtClean="0"/>
              <a:t>However, severe winters, wet cold springs, and other natural events will affect wildlife more negatively than any of your positive actions.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The woodlands </a:t>
            </a:r>
            <a:r>
              <a:rPr lang="en-US" u="sng" dirty="0" smtClean="0"/>
              <a:t>surrounding your property may be more important than the your own habitat</a:t>
            </a:r>
          </a:p>
          <a:p>
            <a:pPr lvl="1"/>
            <a:r>
              <a:rPr lang="en-US" dirty="0" smtClean="0"/>
              <a:t>Look to neighboring land as a source of wildlife, a barrier to wildlife movement, or a source of a habitat requirement that you cannot provide (e.g. drinking water or nest areas).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322</TotalTime>
  <Words>1169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Habitat Management</vt:lpstr>
      <vt:lpstr>Benefits of Habitat Mgmt</vt:lpstr>
      <vt:lpstr>A Public Need</vt:lpstr>
      <vt:lpstr>Considerations</vt:lpstr>
      <vt:lpstr>Considerations</vt:lpstr>
      <vt:lpstr>Considerations</vt:lpstr>
      <vt:lpstr>Considerations</vt:lpstr>
      <vt:lpstr>Considerations </vt:lpstr>
      <vt:lpstr>Considerations</vt:lpstr>
      <vt:lpstr>Considerations</vt:lpstr>
      <vt:lpstr>Considerations</vt:lpstr>
      <vt:lpstr>Habitat Management Practices &amp; Techniques </vt:lpstr>
      <vt:lpstr>Practices &amp; Techniques</vt:lpstr>
      <vt:lpstr>Categories of Management Practices</vt:lpstr>
      <vt:lpstr>Plantings</vt:lpstr>
      <vt:lpstr>Feeding</vt:lpstr>
      <vt:lpstr>Den Trees</vt:lpstr>
      <vt:lpstr>Brushpiles</vt:lpstr>
      <vt:lpstr>Nesting Boxes</vt:lpstr>
      <vt:lpstr>Habitat Diversity </vt:lpstr>
      <vt:lpstr>Grazing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Management</dc:title>
  <dc:creator>Mr. Craig A. Kohn</dc:creator>
  <cp:lastModifiedBy>Kohn Craig</cp:lastModifiedBy>
  <cp:revision>22</cp:revision>
  <dcterms:created xsi:type="dcterms:W3CDTF">2010-11-04T14:47:41Z</dcterms:created>
  <dcterms:modified xsi:type="dcterms:W3CDTF">2013-09-24T18:44:35Z</dcterms:modified>
</cp:coreProperties>
</file>