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2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 id="272" r:id="rId18"/>
    <p:sldId id="273" r:id="rId19"/>
    <p:sldId id="274" r:id="rId20"/>
    <p:sldId id="275" r:id="rId21"/>
    <p:sldId id="276" r:id="rId22"/>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123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82D183F7-FEE1-473C-A279-9C99A8131A36}" type="datetimeFigureOut">
              <a:rPr lang="en-US" smtClean="0"/>
              <a:t>1/30/2015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217A0AA1-F6FE-4BCC-99D6-40D7276D5705}" type="slidenum">
              <a:rPr lang="en-US" smtClean="0"/>
              <a:t>‹#›</a:t>
            </a:fld>
            <a:endParaRPr lang="en-US"/>
          </a:p>
        </p:txBody>
      </p:sp>
    </p:spTree>
    <p:extLst>
      <p:ext uri="{BB962C8B-B14F-4D97-AF65-F5344CB8AC3E}">
        <p14:creationId xmlns:p14="http://schemas.microsoft.com/office/powerpoint/2010/main" val="1666776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435C12B-BEE8-4E86-AFE3-B0401941BD21}" type="datetimeFigureOut">
              <a:rPr lang="en-US" smtClean="0"/>
              <a:t>1/30/2015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FBA31F3-43FA-4F3C-A4B1-40D5EA43B194}" type="slidenum">
              <a:rPr lang="en-US" smtClean="0"/>
              <a:t>‹#›</a:t>
            </a:fld>
            <a:endParaRPr lang="en-US"/>
          </a:p>
        </p:txBody>
      </p:sp>
    </p:spTree>
    <p:extLst>
      <p:ext uri="{BB962C8B-B14F-4D97-AF65-F5344CB8AC3E}">
        <p14:creationId xmlns:p14="http://schemas.microsoft.com/office/powerpoint/2010/main" val="177157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35C12B-BEE8-4E86-AFE3-B0401941BD21}" type="datetimeFigureOut">
              <a:rPr lang="en-US" smtClean="0"/>
              <a:t>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188028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435C12B-BEE8-4E86-AFE3-B0401941BD21}" type="datetimeFigureOut">
              <a:rPr lang="en-US" smtClean="0"/>
              <a:t>1/30/2015</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FBA31F3-43FA-4F3C-A4B1-40D5EA43B194}" type="slidenum">
              <a:rPr lang="en-US" smtClean="0"/>
              <a:t>‹#›</a:t>
            </a:fld>
            <a:endParaRPr lang="en-US"/>
          </a:p>
        </p:txBody>
      </p:sp>
    </p:spTree>
    <p:extLst>
      <p:ext uri="{BB962C8B-B14F-4D97-AF65-F5344CB8AC3E}">
        <p14:creationId xmlns:p14="http://schemas.microsoft.com/office/powerpoint/2010/main" val="330762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106239"/>
            <a:ext cx="8238707" cy="6853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193988"/>
            <a:ext cx="7989752" cy="58978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2237" y="879315"/>
            <a:ext cx="8354562" cy="5724685"/>
          </a:xfrm>
        </p:spPr>
        <p:txBody>
          <a:bodyPr anchor="t" anchorCtr="0">
            <a:normAutofit/>
          </a:bodyPr>
          <a:lstStyle>
            <a:lvl1pPr>
              <a:defRPr sz="2800" b="1"/>
            </a:lvl1pPr>
            <a:lvl2pPr>
              <a:defRPr sz="2800"/>
            </a:lvl2pPr>
            <a:lvl3pPr>
              <a:defRPr sz="2400" i="1"/>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20724" y="5927136"/>
            <a:ext cx="645423" cy="859140"/>
          </a:xfrm>
          <a:prstGeom prst="rect">
            <a:avLst/>
          </a:prstGeom>
        </p:spPr>
      </p:pic>
    </p:spTree>
    <p:extLst>
      <p:ext uri="{BB962C8B-B14F-4D97-AF65-F5344CB8AC3E}">
        <p14:creationId xmlns:p14="http://schemas.microsoft.com/office/powerpoint/2010/main" val="16046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435C12B-BEE8-4E86-AFE3-B0401941BD21}" type="datetimeFigureOut">
              <a:rPr lang="en-US" smtClean="0"/>
              <a:t>1/30/2015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FBA31F3-43FA-4F3C-A4B1-40D5EA43B194}" type="slidenum">
              <a:rPr lang="en-US" smtClean="0"/>
              <a:t>‹#›</a:t>
            </a:fld>
            <a:endParaRPr lang="en-US"/>
          </a:p>
        </p:txBody>
      </p:sp>
    </p:spTree>
    <p:extLst>
      <p:ext uri="{BB962C8B-B14F-4D97-AF65-F5344CB8AC3E}">
        <p14:creationId xmlns:p14="http://schemas.microsoft.com/office/powerpoint/2010/main" val="407504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35C12B-BEE8-4E86-AFE3-B0401941BD2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115376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35C12B-BEE8-4E86-AFE3-B0401941BD21}" type="datetimeFigureOut">
              <a:rPr lang="en-US" smtClean="0"/>
              <a:t>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354239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35C12B-BEE8-4E86-AFE3-B0401941BD21}" type="datetimeFigureOut">
              <a:rPr lang="en-US" smtClean="0"/>
              <a:t>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368454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5C12B-BEE8-4E86-AFE3-B0401941BD21}" type="datetimeFigureOut">
              <a:rPr lang="en-US" smtClean="0"/>
              <a:t>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126041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435C12B-BEE8-4E86-AFE3-B0401941BD21}" type="datetimeFigureOut">
              <a:rPr lang="en-US" smtClean="0"/>
              <a:t>1/30/2015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FBA31F3-43FA-4F3C-A4B1-40D5EA43B194}" type="slidenum">
              <a:rPr lang="en-US" smtClean="0"/>
              <a:t>‹#›</a:t>
            </a:fld>
            <a:endParaRPr lang="en-US"/>
          </a:p>
        </p:txBody>
      </p:sp>
    </p:spTree>
    <p:extLst>
      <p:ext uri="{BB962C8B-B14F-4D97-AF65-F5344CB8AC3E}">
        <p14:creationId xmlns:p14="http://schemas.microsoft.com/office/powerpoint/2010/main" val="319305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5C12B-BEE8-4E86-AFE3-B0401941BD21}" type="datetimeFigureOut">
              <a:rPr lang="en-US" smtClean="0"/>
              <a:t>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A31F3-43FA-4F3C-A4B1-40D5EA43B194}" type="slidenum">
              <a:rPr lang="en-US" smtClean="0"/>
              <a:t>‹#›</a:t>
            </a:fld>
            <a:endParaRPr lang="en-US"/>
          </a:p>
        </p:txBody>
      </p:sp>
    </p:spTree>
    <p:extLst>
      <p:ext uri="{BB962C8B-B14F-4D97-AF65-F5344CB8AC3E}">
        <p14:creationId xmlns:p14="http://schemas.microsoft.com/office/powerpoint/2010/main" val="7858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435C12B-BEE8-4E86-AFE3-B0401941BD21}" type="datetimeFigureOut">
              <a:rPr lang="en-US" smtClean="0"/>
              <a:t>1/30/2015</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FBA31F3-43FA-4F3C-A4B1-40D5EA43B194}"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28476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thebullvine.com/news/genetics-influence-calf-healt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dailymail.co.uk/debate/article-1130700/LIZ-TODD-Of-course-farmers-cows-Just-wive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ongae.gsnu.ac.kr/~cspark/teaching/chap9.html"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rarticlelibrary.com/farming/a-short-guide-for-care-of-cow-at-and-after-calving/35926/"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unchgrassveterinaryblog.blogspot.com/2009/07/calving-call.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www.cvmbs.colostate.edu/ilm/proinfo/calving/notes/abnormalcalving.htm"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www.thecattlesite.com/articles/1010/assisting-the-beef-cow-at-calving-time"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www.townandcountryvetclinics.com/2013/01/15/common-mistakes-when-pulling-a-calf/"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calfcare.ca/calf-news/ensuring-survival-with-newborn-care/"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ndependent.ie/business/farming/take-steps-to-limit-infection-in-cows-and-newborn-calves-26615139.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pixpic.com/641/retained-placenta-cow/http:||www*vet*k-state*edu|media|images|therio|parturit|p-25*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xtension.psu.edu/animals/dairy/health/reproduction/insemination/ec402/estrous-detection-aids" TargetMode="External"/><Relationship Id="rId2" Type="http://schemas.openxmlformats.org/officeDocument/2006/relationships/hyperlink" Target="http://beefrepro.unl.edu/pdfs/heatdetection.pdf" TargetMode="External"/><Relationship Id="rId1" Type="http://schemas.openxmlformats.org/officeDocument/2006/relationships/slideLayout" Target="../slideLayouts/slideLayout2.xml"/><Relationship Id="rId5" Type="http://schemas.openxmlformats.org/officeDocument/2006/relationships/hyperlink" Target="http://compepid.tuskegee.edu/syllabi/clinical/large/obstet/chapter4.html" TargetMode="External"/><Relationship Id="rId4" Type="http://schemas.openxmlformats.org/officeDocument/2006/relationships/hyperlink" Target="http://animal.ifas.ufl.edu/ans3319/lab_notes/docs/lab_11_pregnancy_diagnosis_rect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pa.gov/oecaagct/ag101/dairyphase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b.altagenetics.com/iran/Article/Print/658"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wdhic.org/HerdMngtProd.aspx"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kamarinc.com/"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radarproductions.org/a-gaga-feminism-lookbook/aicattl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nimalscience-old.tamu.edu/beef-skillathon/reproduction_determinepregnancy.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eefmagazine.com/updates-biopryn-blood-pregnancy-test-increase-reproductive-efficiencie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lntv.com/article/2012/01/06/cow-gives-rare-birth-quadruplet-calve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Insemination &amp; Calving of Cattle</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36037" y="3534035"/>
            <a:ext cx="4880062" cy="2476070"/>
          </a:xfrm>
          <a:prstGeom prst="rect">
            <a:avLst/>
          </a:prstGeom>
        </p:spPr>
      </p:pic>
      <p:pic>
        <p:nvPicPr>
          <p:cNvPr id="1026" name="Picture 2" descr="http://www.thebullvine.com/wp-content/uploads/2013/03/calf-sitting.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51" t="-51341" r="8614" b="8994"/>
          <a:stretch/>
        </p:blipFill>
        <p:spPr bwMode="auto">
          <a:xfrm rot="21210366">
            <a:off x="5754604" y="2124810"/>
            <a:ext cx="3271483" cy="47548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11435" y="6627168"/>
            <a:ext cx="1697901" cy="230832"/>
          </a:xfrm>
          <a:prstGeom prst="rect">
            <a:avLst/>
          </a:prstGeom>
        </p:spPr>
        <p:txBody>
          <a:bodyPr wrap="none">
            <a:spAutoFit/>
          </a:bodyPr>
          <a:lstStyle/>
          <a:p>
            <a:r>
              <a:rPr lang="en-US" sz="900" b="0" i="1" u="none" strike="noStrike" dirty="0" smtClean="0">
                <a:solidFill>
                  <a:srgbClr val="7D7D7D"/>
                </a:solidFill>
                <a:effectLst/>
                <a:latin typeface="arial" panose="020B0604020202020204" pitchFamily="34" charset="0"/>
                <a:hlinkClick r:id="rId4"/>
              </a:rPr>
              <a:t>Source: www.thebullvine.com</a:t>
            </a:r>
            <a:endParaRPr lang="en-US" sz="900" i="1" dirty="0"/>
          </a:p>
        </p:txBody>
      </p:sp>
    </p:spTree>
    <p:extLst>
      <p:ext uri="{BB962C8B-B14F-4D97-AF65-F5344CB8AC3E}">
        <p14:creationId xmlns:p14="http://schemas.microsoft.com/office/powerpoint/2010/main" val="231657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Off</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Gestation periods (the amount of time needed from conception to calving) vary with the age and breed of the cow and can also be affected by the sex of the calf and the number of calves the cow has carried. </a:t>
            </a:r>
          </a:p>
          <a:p>
            <a:pPr lvl="1"/>
            <a:r>
              <a:rPr lang="en-US" dirty="0"/>
              <a:t>Most cows will calve 276-292 days after insemination. </a:t>
            </a:r>
          </a:p>
          <a:p>
            <a:pPr lvl="1"/>
            <a:r>
              <a:rPr lang="en-US" dirty="0"/>
              <a:t>It is necessary to understand the signs and stages of calving to minimize calf deaths and cow losses. </a:t>
            </a:r>
          </a:p>
          <a:p>
            <a:pPr lvl="0"/>
            <a:r>
              <a:rPr lang="en-US" dirty="0"/>
              <a:t>Prior to calving, a cow should be dried off. </a:t>
            </a:r>
          </a:p>
          <a:p>
            <a:pPr lvl="1"/>
            <a:r>
              <a:rPr lang="en-US" u="sng" dirty="0"/>
              <a:t>Drying-off</a:t>
            </a:r>
            <a:r>
              <a:rPr lang="en-US" dirty="0"/>
              <a:t> is the process in which a cow stops being </a:t>
            </a:r>
            <a:r>
              <a:rPr lang="en-US" dirty="0" smtClean="0"/>
              <a:t/>
            </a:r>
            <a:br>
              <a:rPr lang="en-US" dirty="0" smtClean="0"/>
            </a:br>
            <a:r>
              <a:rPr lang="en-US" dirty="0" smtClean="0"/>
              <a:t>milked </a:t>
            </a:r>
            <a:r>
              <a:rPr lang="en-US" dirty="0"/>
              <a:t>in preparation for calving. </a:t>
            </a:r>
          </a:p>
          <a:p>
            <a:pPr lvl="1"/>
            <a:r>
              <a:rPr lang="en-US" dirty="0"/>
              <a:t>The cow's udder and body both need time to restore </a:t>
            </a:r>
            <a:r>
              <a:rPr lang="en-US" dirty="0" smtClean="0"/>
              <a:t/>
            </a:r>
            <a:br>
              <a:rPr lang="en-US" dirty="0" smtClean="0"/>
            </a:br>
            <a:r>
              <a:rPr lang="en-US" dirty="0" smtClean="0"/>
              <a:t>their </a:t>
            </a:r>
            <a:r>
              <a:rPr lang="en-US" dirty="0"/>
              <a:t>energy and nutrient reserves.</a:t>
            </a:r>
          </a:p>
          <a:p>
            <a:r>
              <a:rPr lang="en-US" dirty="0"/>
              <a:t>A cow’s dry period should be at least 40 days long, </a:t>
            </a:r>
            <a:r>
              <a:rPr lang="en-US" dirty="0" smtClean="0"/>
              <a:t/>
            </a:r>
            <a:br>
              <a:rPr lang="en-US" dirty="0" smtClean="0"/>
            </a:br>
            <a:r>
              <a:rPr lang="en-US" dirty="0" smtClean="0"/>
              <a:t>and </a:t>
            </a:r>
            <a:r>
              <a:rPr lang="en-US" dirty="0"/>
              <a:t>ideally should last 50-70 days. </a:t>
            </a:r>
          </a:p>
          <a:p>
            <a:pPr lvl="1"/>
            <a:r>
              <a:rPr lang="en-US" dirty="0"/>
              <a:t>Cows with a dry period of 40 days or less will produce </a:t>
            </a:r>
            <a:r>
              <a:rPr lang="en-US" dirty="0" smtClean="0"/>
              <a:t/>
            </a:r>
            <a:br>
              <a:rPr lang="en-US" dirty="0" smtClean="0"/>
            </a:br>
            <a:r>
              <a:rPr lang="en-US" dirty="0" smtClean="0"/>
              <a:t>less </a:t>
            </a:r>
            <a:r>
              <a:rPr lang="en-US" dirty="0"/>
              <a:t>milk during their next lactation. </a:t>
            </a:r>
          </a:p>
          <a:p>
            <a:pPr lvl="2"/>
            <a:r>
              <a:rPr lang="en-US" dirty="0"/>
              <a:t>A </a:t>
            </a:r>
            <a:r>
              <a:rPr lang="en-US" u="sng" dirty="0"/>
              <a:t>lactation</a:t>
            </a:r>
            <a:r>
              <a:rPr lang="en-US" dirty="0"/>
              <a:t> is a period of milk production after calving. </a:t>
            </a:r>
          </a:p>
          <a:p>
            <a:pPr lvl="1"/>
            <a:r>
              <a:rPr lang="en-US" dirty="0"/>
              <a:t>The dry period should be determined by the cow’s </a:t>
            </a:r>
            <a:r>
              <a:rPr lang="en-US" dirty="0" smtClean="0"/>
              <a:t/>
            </a:r>
            <a:br>
              <a:rPr lang="en-US" dirty="0" smtClean="0"/>
            </a:br>
            <a:r>
              <a:rPr lang="en-US" dirty="0" smtClean="0"/>
              <a:t>expected </a:t>
            </a:r>
            <a:r>
              <a:rPr lang="en-US" dirty="0"/>
              <a:t>calving date; for example, if a cow is expected </a:t>
            </a:r>
            <a:r>
              <a:rPr lang="en-US" dirty="0" smtClean="0"/>
              <a:t/>
            </a:r>
            <a:br>
              <a:rPr lang="en-US" dirty="0" smtClean="0"/>
            </a:br>
            <a:r>
              <a:rPr lang="en-US" dirty="0" smtClean="0"/>
              <a:t>to </a:t>
            </a:r>
            <a:r>
              <a:rPr lang="en-US" dirty="0"/>
              <a:t>calve on July 1</a:t>
            </a:r>
            <a:r>
              <a:rPr lang="en-US" baseline="30000" dirty="0"/>
              <a:t>st</a:t>
            </a:r>
            <a:r>
              <a:rPr lang="en-US" dirty="0"/>
              <a:t>, they should be dried up on May </a:t>
            </a:r>
            <a:r>
              <a:rPr lang="en-US" dirty="0" smtClean="0"/>
              <a:t>1</a:t>
            </a:r>
            <a:r>
              <a:rPr lang="en-US" baseline="30000" dirty="0" smtClean="0"/>
              <a:t>st</a:t>
            </a:r>
            <a:r>
              <a:rPr lang="en-US" dirty="0" smtClean="0"/>
              <a:t>.</a:t>
            </a:r>
            <a:endParaRPr lang="en-US" dirty="0"/>
          </a:p>
        </p:txBody>
      </p:sp>
      <p:pic>
        <p:nvPicPr>
          <p:cNvPr id="9218" name="Picture 2" descr="http://i.dailymail.co.uk/i/pix/2009/01/28/article-1130700-033511B0000005DC-787_233x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4" y="2574925"/>
            <a:ext cx="2219325" cy="402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192479" y="6604000"/>
            <a:ext cx="149432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www.dailymail.co.uk</a:t>
            </a:r>
            <a:endParaRPr lang="en-US" sz="800" i="1" dirty="0"/>
          </a:p>
        </p:txBody>
      </p:sp>
    </p:spTree>
    <p:extLst>
      <p:ext uri="{BB962C8B-B14F-4D97-AF65-F5344CB8AC3E}">
        <p14:creationId xmlns:p14="http://schemas.microsoft.com/office/powerpoint/2010/main" val="382037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Off</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Preparation for dry off should begin at least two weeks prior to the dry-off date.</a:t>
            </a:r>
          </a:p>
          <a:p>
            <a:pPr lvl="1"/>
            <a:r>
              <a:rPr lang="en-US" dirty="0"/>
              <a:t>This is primarily accomplished by significantly changing the animal’s </a:t>
            </a:r>
            <a:r>
              <a:rPr lang="en-US" dirty="0" smtClean="0"/>
              <a:t>diet; the </a:t>
            </a:r>
            <a:r>
              <a:rPr lang="en-US" dirty="0"/>
              <a:t>energy content of the cow’s feed should be reduced and the fiber content should be increased. </a:t>
            </a:r>
          </a:p>
          <a:p>
            <a:pPr lvl="1"/>
            <a:r>
              <a:rPr lang="en-US" dirty="0"/>
              <a:t>Eliminating grain and switching from alfalfa to grass hay is often effective.</a:t>
            </a:r>
          </a:p>
          <a:p>
            <a:r>
              <a:rPr lang="en-US" dirty="0"/>
              <a:t>The cow’s body will sense the reduction in energy and slowly produce less and less milk. </a:t>
            </a:r>
          </a:p>
          <a:p>
            <a:pPr lvl="1"/>
            <a:r>
              <a:rPr lang="en-US" dirty="0"/>
              <a:t>If after two weeks there are no problems, a cow will be milked for a final time and then not milked again until after calving. </a:t>
            </a:r>
            <a:endParaRPr lang="en-US" dirty="0" smtClean="0"/>
          </a:p>
          <a:p>
            <a:pPr lvl="2"/>
            <a:r>
              <a:rPr lang="en-US" dirty="0" smtClean="0"/>
              <a:t>Often a producer will also use a teat sealant to reduce the likelihood of an infection in the udder. </a:t>
            </a:r>
            <a:endParaRPr lang="en-US" dirty="0"/>
          </a:p>
          <a:p>
            <a:pPr lvl="0"/>
            <a:r>
              <a:rPr lang="en-US" dirty="0"/>
              <a:t>Dry cows should be checked often for mastitis (an infection of the udder). </a:t>
            </a:r>
          </a:p>
          <a:p>
            <a:pPr lvl="1"/>
            <a:r>
              <a:rPr lang="en-US" dirty="0"/>
              <a:t>Signs of mastitis can include heat, pain, redness and swelling of the udder; clumps, blood, watery discharge, and/or a smell in the milk; and possible fever and depression.</a:t>
            </a:r>
          </a:p>
          <a:p>
            <a:pPr lvl="1"/>
            <a:r>
              <a:rPr lang="en-US" dirty="0"/>
              <a:t>In severe cases, the udder will be cold and bluish; this is a sign of gangrenous mastitis, in which the tissue has begun to rot and partial amputation is necessary to save the life of the cow. </a:t>
            </a:r>
          </a:p>
          <a:p>
            <a:pPr lvl="1"/>
            <a:r>
              <a:rPr lang="en-US" dirty="0"/>
              <a:t>Antibiotics can be used to treat mastitis in many cases but the withdrawal time must be checked to ensure that the milk after calving will be saleable. </a:t>
            </a:r>
          </a:p>
        </p:txBody>
      </p:sp>
    </p:spTree>
    <p:extLst>
      <p:ext uri="{BB962C8B-B14F-4D97-AF65-F5344CB8AC3E}">
        <p14:creationId xmlns:p14="http://schemas.microsoft.com/office/powerpoint/2010/main" val="335306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Period</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Dry cows should be kept in a clean, restful environment. </a:t>
            </a:r>
          </a:p>
          <a:p>
            <a:pPr lvl="1"/>
            <a:r>
              <a:rPr lang="en-US" dirty="0"/>
              <a:t>This is necessary for the cow to build up the bodily reserves necessary for calving and for milk production. </a:t>
            </a:r>
          </a:p>
          <a:p>
            <a:pPr lvl="1"/>
            <a:r>
              <a:rPr lang="en-US" dirty="0"/>
              <a:t>This is also necessary to minimize the likelihood of mastitis before or after calving as well as problems associated with calving. </a:t>
            </a:r>
            <a:br>
              <a:rPr lang="en-US" dirty="0"/>
            </a:br>
            <a:endParaRPr lang="en-US" dirty="0"/>
          </a:p>
          <a:p>
            <a:pPr lvl="0"/>
            <a:r>
              <a:rPr lang="en-US" dirty="0"/>
              <a:t>Cows will undergo a series of changes during their dry period that indicate the start of calving. </a:t>
            </a:r>
          </a:p>
          <a:p>
            <a:pPr lvl="1"/>
            <a:r>
              <a:rPr lang="en-US" dirty="0"/>
              <a:t>Several weeks before calving, their udder will fill with colostrum (the antibody-rich thick milk that provides the calf with passive resistance before its own immune system is developed). </a:t>
            </a:r>
          </a:p>
          <a:p>
            <a:pPr lvl="1"/>
            <a:r>
              <a:rPr lang="en-US" dirty="0"/>
              <a:t>As calving becomes imminent, the vulva </a:t>
            </a:r>
            <a:r>
              <a:rPr lang="en-US" dirty="0" smtClean="0"/>
              <a:t/>
            </a:r>
            <a:br>
              <a:rPr lang="en-US" dirty="0" smtClean="0"/>
            </a:br>
            <a:r>
              <a:rPr lang="en-US" dirty="0" smtClean="0"/>
              <a:t>will </a:t>
            </a:r>
            <a:r>
              <a:rPr lang="en-US" dirty="0"/>
              <a:t>swell. </a:t>
            </a:r>
          </a:p>
          <a:p>
            <a:pPr lvl="1"/>
            <a:r>
              <a:rPr lang="en-US" dirty="0"/>
              <a:t>The pelvic ligaments that supported the calf </a:t>
            </a:r>
            <a:r>
              <a:rPr lang="en-US" dirty="0" smtClean="0"/>
              <a:t/>
            </a:r>
            <a:br>
              <a:rPr lang="en-US" dirty="0" smtClean="0"/>
            </a:br>
            <a:r>
              <a:rPr lang="en-US" dirty="0" smtClean="0"/>
              <a:t>inside </a:t>
            </a:r>
            <a:r>
              <a:rPr lang="en-US" dirty="0"/>
              <a:t>the uterus will relax, causing a slight </a:t>
            </a:r>
            <a:r>
              <a:rPr lang="en-US" dirty="0" smtClean="0"/>
              <a:t/>
            </a:r>
            <a:br>
              <a:rPr lang="en-US" dirty="0" smtClean="0"/>
            </a:br>
            <a:r>
              <a:rPr lang="en-US" dirty="0" smtClean="0"/>
              <a:t>arch </a:t>
            </a:r>
            <a:r>
              <a:rPr lang="en-US" dirty="0"/>
              <a:t>between the tail and mid-back of the cow. </a:t>
            </a:r>
          </a:p>
          <a:p>
            <a:pPr lvl="1"/>
            <a:r>
              <a:rPr lang="en-US" dirty="0"/>
              <a:t>Mucus will be discharged from the cow’s vulva </a:t>
            </a:r>
            <a:r>
              <a:rPr lang="en-US" dirty="0" smtClean="0"/>
              <a:t/>
            </a:r>
            <a:br>
              <a:rPr lang="en-US" dirty="0" smtClean="0"/>
            </a:br>
            <a:r>
              <a:rPr lang="en-US" dirty="0" smtClean="0"/>
              <a:t>(</a:t>
            </a:r>
            <a:r>
              <a:rPr lang="en-US" dirty="0"/>
              <a:t>similar to estrus).</a:t>
            </a:r>
            <a:br>
              <a:rPr lang="en-US" dirty="0"/>
            </a:br>
            <a:endParaRPr lang="en-US" dirty="0"/>
          </a:p>
        </p:txBody>
      </p:sp>
      <p:sp>
        <p:nvSpPr>
          <p:cNvPr id="5" name="AutoShape 4" descr="https://milkmaidmarian.files.wordpress.com/2011/05/newbirth1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9452" r="9604"/>
          <a:stretch/>
        </p:blipFill>
        <p:spPr>
          <a:xfrm>
            <a:off x="5960479" y="3964039"/>
            <a:ext cx="2991792" cy="2772055"/>
          </a:xfrm>
          <a:prstGeom prst="rect">
            <a:avLst/>
          </a:prstGeom>
        </p:spPr>
      </p:pic>
      <p:sp>
        <p:nvSpPr>
          <p:cNvPr id="8" name="Rectangle 7"/>
          <p:cNvSpPr/>
          <p:nvPr/>
        </p:nvSpPr>
        <p:spPr>
          <a:xfrm>
            <a:off x="5855109" y="6642556"/>
            <a:ext cx="4572000" cy="215444"/>
          </a:xfrm>
          <a:prstGeom prst="rect">
            <a:avLst/>
          </a:prstGeom>
        </p:spPr>
        <p:txBody>
          <a:bodyPr>
            <a:spAutoFit/>
          </a:bodyPr>
          <a:lstStyle/>
          <a:p>
            <a:r>
              <a:rPr lang="en-US" sz="800" i="1" dirty="0"/>
              <a:t>https://milkmaidmarian.files.wordpress.com/2011/05/newbirth12.jpg</a:t>
            </a:r>
          </a:p>
        </p:txBody>
      </p:sp>
    </p:spTree>
    <p:extLst>
      <p:ext uri="{BB962C8B-B14F-4D97-AF65-F5344CB8AC3E}">
        <p14:creationId xmlns:p14="http://schemas.microsoft.com/office/powerpoint/2010/main" val="202858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Calving</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Immediately prior to calving, the cow’s water will break, causing amniotic fluid to spill out of the cow’s reproductive tract as the calf breaks through the placenta. </a:t>
            </a:r>
          </a:p>
          <a:p>
            <a:pPr lvl="1"/>
            <a:r>
              <a:rPr lang="en-US" dirty="0"/>
              <a:t>In normal calving, the legs and head of the calf will push through the cervix and into the vagina. </a:t>
            </a:r>
          </a:p>
          <a:p>
            <a:pPr lvl="1"/>
            <a:r>
              <a:rPr lang="en-US" dirty="0"/>
              <a:t>At this point the cow will likely be restless and switch between standing and lying down. </a:t>
            </a:r>
          </a:p>
          <a:p>
            <a:pPr lvl="1"/>
            <a:r>
              <a:rPr lang="en-US" dirty="0"/>
              <a:t>Most cows will take 1-2 hours to deliver the calf, while a heifer having her first calf may require 2-4 hours. </a:t>
            </a:r>
          </a:p>
          <a:p>
            <a:pPr lvl="1"/>
            <a:r>
              <a:rPr lang="en-US" dirty="0"/>
              <a:t>A cow should be observed during calving but not disturbed; it is not until the feet are visible that a farmer or veterinarian should assist if it is needed</a:t>
            </a:r>
            <a:r>
              <a:rPr lang="en-US" dirty="0" smtClean="0"/>
              <a:t>.</a:t>
            </a:r>
            <a:endParaRPr lang="en-US" dirty="0"/>
          </a:p>
          <a:p>
            <a:pPr lvl="0"/>
            <a:r>
              <a:rPr lang="en-US" dirty="0"/>
              <a:t>Most cows and heifers will calve normally with little need for assistance. </a:t>
            </a:r>
          </a:p>
          <a:p>
            <a:pPr lvl="1"/>
            <a:r>
              <a:rPr lang="en-US" dirty="0"/>
              <a:t>Unlike humans, most cows can deliver their young unassisted. </a:t>
            </a:r>
            <a:r>
              <a:rPr lang="en-US" dirty="0" smtClean="0"/>
              <a:t> About </a:t>
            </a:r>
            <a:r>
              <a:rPr lang="en-US" dirty="0"/>
              <a:t>6% of cows and 20% of heifers will need human assistance to deliver their calves. </a:t>
            </a:r>
          </a:p>
          <a:p>
            <a:pPr lvl="1"/>
            <a:r>
              <a:rPr lang="en-US" dirty="0"/>
              <a:t>Heifers need more assistance because they tend to be smaller and because they have not given birth before.</a:t>
            </a:r>
          </a:p>
          <a:p>
            <a:pPr lvl="1"/>
            <a:r>
              <a:rPr lang="en-US" dirty="0"/>
              <a:t>Animals should be examined if progress has stopped for more than 30 minutes or if calving lasts more than four hours. </a:t>
            </a:r>
          </a:p>
          <a:p>
            <a:pPr lvl="1"/>
            <a:r>
              <a:rPr lang="en-US" dirty="0"/>
              <a:t>The only exception to this rule is if the calf is backwards and is losing oxygen due to pressure on the umbilical cord</a:t>
            </a:r>
            <a:r>
              <a:rPr lang="en-US" dirty="0" smtClean="0"/>
              <a:t>.</a:t>
            </a:r>
            <a:endParaRPr lang="en-US" dirty="0"/>
          </a:p>
        </p:txBody>
      </p:sp>
    </p:spTree>
    <p:extLst>
      <p:ext uri="{BB962C8B-B14F-4D97-AF65-F5344CB8AC3E}">
        <p14:creationId xmlns:p14="http://schemas.microsoft.com/office/powerpoint/2010/main" val="5798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a Cow</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Before starting a physical exam during a difficult calving, restrain the cow. </a:t>
            </a:r>
          </a:p>
          <a:p>
            <a:pPr lvl="1"/>
            <a:r>
              <a:rPr lang="en-US" dirty="0"/>
              <a:t>To do this, tie up the animal and restrain the tail. </a:t>
            </a:r>
          </a:p>
          <a:p>
            <a:pPr lvl="1"/>
            <a:r>
              <a:rPr lang="en-US" dirty="0"/>
              <a:t>Wash the anus, vulva, and surrounding area with soap and water.</a:t>
            </a:r>
          </a:p>
          <a:p>
            <a:pPr lvl="1"/>
            <a:r>
              <a:rPr lang="en-US" dirty="0"/>
              <a:t>Sterilize and lubricate your arms and/or wear a clean plastic long-sleeved glove. Do not use soap as lubricant (it will dry out and irritate the birth canal). </a:t>
            </a:r>
          </a:p>
          <a:p>
            <a:pPr lvl="1"/>
            <a:r>
              <a:rPr lang="en-US" dirty="0"/>
              <a:t>Form a cone with your hand and thumb and push your hand though the vulva into the vagina. (You can flatten your hand once in the vagina). </a:t>
            </a:r>
          </a:p>
          <a:p>
            <a:pPr lvl="1"/>
            <a:r>
              <a:rPr lang="en-US" dirty="0"/>
              <a:t>Determine the dilation of the cervix (how open it is) to ensure it will allow the calf to pass. </a:t>
            </a:r>
          </a:p>
          <a:p>
            <a:pPr lvl="1"/>
            <a:r>
              <a:rPr lang="en-US" dirty="0"/>
              <a:t>Next determine the position of the calf (it should be nose- and front-feet-first). </a:t>
            </a:r>
            <a:br>
              <a:rPr lang="en-US" dirty="0"/>
            </a:br>
            <a:endParaRPr lang="en-US" dirty="0"/>
          </a:p>
          <a:p>
            <a:pPr lvl="0"/>
            <a:r>
              <a:rPr lang="en-US" dirty="0"/>
              <a:t>Be sure to take note of the stress level of the calf. </a:t>
            </a:r>
          </a:p>
          <a:p>
            <a:pPr lvl="1"/>
            <a:r>
              <a:rPr lang="en-US" dirty="0"/>
              <a:t>Determine if the calf is alive by pinching between the toes. The calf will reflectively draw the foot back if it is alive. </a:t>
            </a:r>
          </a:p>
          <a:p>
            <a:pPr lvl="1"/>
            <a:r>
              <a:rPr lang="en-US" dirty="0"/>
              <a:t>Also check the color of the tongue – the tongue should darken during the cow’s contractions and lighten between contractions.  If the tongue stays dark, the calf is in distress. </a:t>
            </a:r>
          </a:p>
          <a:p>
            <a:pPr lvl="1"/>
            <a:r>
              <a:rPr lang="en-US" dirty="0"/>
              <a:t>If there is blood in the nose, mouth, or around the calf, it may also be in distress. </a:t>
            </a:r>
          </a:p>
        </p:txBody>
      </p:sp>
    </p:spTree>
    <p:extLst>
      <p:ext uri="{BB962C8B-B14F-4D97-AF65-F5344CB8AC3E}">
        <p14:creationId xmlns:p14="http://schemas.microsoft.com/office/powerpoint/2010/main" val="51878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Calving </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Three situations that require the assistance of a veterinarian include: </a:t>
            </a:r>
          </a:p>
          <a:p>
            <a:pPr lvl="1"/>
            <a:r>
              <a:rPr lang="en-US" dirty="0"/>
              <a:t>You cannot determine the cause of delayed calving. </a:t>
            </a:r>
          </a:p>
          <a:p>
            <a:pPr lvl="1"/>
            <a:r>
              <a:rPr lang="en-US" dirty="0"/>
              <a:t>You are able to determine the problem but you cannot fix it yourself. </a:t>
            </a:r>
          </a:p>
          <a:p>
            <a:pPr lvl="1"/>
            <a:r>
              <a:rPr lang="en-US" dirty="0"/>
              <a:t>You think you can correct the problem but you have been trying for at least 30 minutes without any progress. </a:t>
            </a:r>
            <a:br>
              <a:rPr lang="en-US" dirty="0"/>
            </a:br>
            <a:endParaRPr lang="en-US" dirty="0"/>
          </a:p>
          <a:p>
            <a:pPr lvl="0"/>
            <a:r>
              <a:rPr lang="en-US" dirty="0"/>
              <a:t>One of the more common causes of overly-long calving is an abnormal birthing position of the calf. </a:t>
            </a:r>
          </a:p>
          <a:p>
            <a:pPr lvl="1"/>
            <a:r>
              <a:rPr lang="en-US" dirty="0"/>
              <a:t>A calf should move out of the cow </a:t>
            </a:r>
            <a:r>
              <a:rPr lang="en-US" dirty="0" smtClean="0"/>
              <a:t>right-side-up </a:t>
            </a:r>
            <a:r>
              <a:rPr lang="en-US" dirty="0"/>
              <a:t>with the nose and front feet point forward. </a:t>
            </a:r>
          </a:p>
          <a:p>
            <a:pPr lvl="1"/>
            <a:r>
              <a:rPr lang="en-US" dirty="0"/>
              <a:t>If a calf is upside down, it will need to be turned </a:t>
            </a:r>
            <a:r>
              <a:rPr lang="en-US" dirty="0" smtClean="0"/>
              <a:t>around </a:t>
            </a:r>
            <a:r>
              <a:rPr lang="en-US" dirty="0"/>
              <a:t>while it is still inside of the cow. </a:t>
            </a:r>
          </a:p>
          <a:p>
            <a:pPr lvl="1"/>
            <a:r>
              <a:rPr lang="en-US" dirty="0"/>
              <a:t>If the calf is backwards, its </a:t>
            </a:r>
            <a:r>
              <a:rPr lang="en-US" dirty="0" err="1"/>
              <a:t>hindlegs</a:t>
            </a:r>
            <a:r>
              <a:rPr lang="en-US" dirty="0"/>
              <a:t> should </a:t>
            </a:r>
            <a:r>
              <a:rPr lang="en-US" dirty="0" smtClean="0"/>
              <a:t/>
            </a:r>
            <a:br>
              <a:rPr lang="en-US" dirty="0" smtClean="0"/>
            </a:br>
            <a:r>
              <a:rPr lang="en-US" dirty="0" smtClean="0"/>
              <a:t>be straightened </a:t>
            </a:r>
            <a:r>
              <a:rPr lang="en-US" dirty="0"/>
              <a:t>so that they point out of </a:t>
            </a:r>
            <a:r>
              <a:rPr lang="en-US" dirty="0" smtClean="0"/>
              <a:t/>
            </a:r>
            <a:br>
              <a:rPr lang="en-US" dirty="0" smtClean="0"/>
            </a:br>
            <a:r>
              <a:rPr lang="en-US" dirty="0" smtClean="0"/>
              <a:t>the </a:t>
            </a:r>
            <a:r>
              <a:rPr lang="en-US" dirty="0"/>
              <a:t>vagina </a:t>
            </a:r>
            <a:r>
              <a:rPr lang="en-US" dirty="0" smtClean="0"/>
              <a:t>and </a:t>
            </a:r>
            <a:r>
              <a:rPr lang="en-US" dirty="0"/>
              <a:t>the calf should be delivered </a:t>
            </a:r>
            <a:r>
              <a:rPr lang="en-US" dirty="0" smtClean="0"/>
              <a:t/>
            </a:r>
            <a:br>
              <a:rPr lang="en-US" dirty="0" smtClean="0"/>
            </a:br>
            <a:r>
              <a:rPr lang="en-US" dirty="0" smtClean="0"/>
              <a:t>backwards</a:t>
            </a:r>
            <a:r>
              <a:rPr lang="en-US" dirty="0"/>
              <a:t>. </a:t>
            </a:r>
          </a:p>
          <a:p>
            <a:pPr lvl="1"/>
            <a:r>
              <a:rPr lang="en-US" dirty="0"/>
              <a:t>If the head or a leg is bent backwards into </a:t>
            </a:r>
            <a:r>
              <a:rPr lang="en-US" dirty="0" smtClean="0"/>
              <a:t/>
            </a:r>
            <a:br>
              <a:rPr lang="en-US" dirty="0" smtClean="0"/>
            </a:br>
            <a:r>
              <a:rPr lang="en-US" dirty="0" smtClean="0"/>
              <a:t>the cow</a:t>
            </a:r>
            <a:r>
              <a:rPr lang="en-US" dirty="0"/>
              <a:t>, the retained body part should be </a:t>
            </a:r>
            <a:r>
              <a:rPr lang="en-US" dirty="0" smtClean="0"/>
              <a:t/>
            </a:r>
            <a:br>
              <a:rPr lang="en-US" dirty="0" smtClean="0"/>
            </a:br>
            <a:r>
              <a:rPr lang="en-US" dirty="0" smtClean="0"/>
              <a:t>gently moved </a:t>
            </a:r>
            <a:r>
              <a:rPr lang="en-US" dirty="0"/>
              <a:t>forward while the calf is still </a:t>
            </a:r>
            <a:r>
              <a:rPr lang="en-US" dirty="0" smtClean="0"/>
              <a:t/>
            </a:r>
            <a:br>
              <a:rPr lang="en-US" dirty="0" smtClean="0"/>
            </a:br>
            <a:r>
              <a:rPr lang="en-US" dirty="0" smtClean="0"/>
              <a:t>in </a:t>
            </a:r>
            <a:r>
              <a:rPr lang="en-US" dirty="0"/>
              <a:t>the uterus. </a:t>
            </a:r>
          </a:p>
        </p:txBody>
      </p:sp>
      <p:pic>
        <p:nvPicPr>
          <p:cNvPr id="5122" name="Picture 2" descr="http://nongae.gsnu.ac.kr/~cspark/teaching/images/fig_9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5" y="4000588"/>
            <a:ext cx="4227195" cy="2903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23418" y="6688276"/>
            <a:ext cx="14205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nongae.gsnu.ac.kr</a:t>
            </a:r>
            <a:endParaRPr lang="en-US" sz="800" i="1" dirty="0"/>
          </a:p>
        </p:txBody>
      </p:sp>
    </p:spTree>
    <p:extLst>
      <p:ext uri="{BB962C8B-B14F-4D97-AF65-F5344CB8AC3E}">
        <p14:creationId xmlns:p14="http://schemas.microsoft.com/office/powerpoint/2010/main" val="428264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8" name="Picture 4" descr="http://www.yourarticlelibrary.com/wp-content/uploads/2014/04/clip_image004_thumb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4" y="412955"/>
            <a:ext cx="9098887" cy="6445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22886" y="6591822"/>
            <a:ext cx="179568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www.yourarticlelibrary.com</a:t>
            </a:r>
            <a:endParaRPr lang="en-US" sz="800" i="1" dirty="0"/>
          </a:p>
        </p:txBody>
      </p:sp>
    </p:spTree>
    <p:extLst>
      <p:ext uri="{BB962C8B-B14F-4D97-AF65-F5344CB8AC3E}">
        <p14:creationId xmlns:p14="http://schemas.microsoft.com/office/powerpoint/2010/main" val="29965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Assisting with Calving</a:t>
            </a:r>
            <a:endParaRPr lang="en-US" dirty="0"/>
          </a:p>
        </p:txBody>
      </p:sp>
      <p:sp>
        <p:nvSpPr>
          <p:cNvPr id="3" name="Content Placeholder 2"/>
          <p:cNvSpPr>
            <a:spLocks noGrp="1"/>
          </p:cNvSpPr>
          <p:nvPr>
            <p:ph idx="1"/>
          </p:nvPr>
        </p:nvSpPr>
        <p:spPr>
          <a:xfrm>
            <a:off x="332237" y="879315"/>
            <a:ext cx="5839963" cy="5724685"/>
          </a:xfrm>
        </p:spPr>
        <p:txBody>
          <a:bodyPr>
            <a:normAutofit fontScale="77500" lnSpcReduction="20000"/>
          </a:bodyPr>
          <a:lstStyle/>
          <a:p>
            <a:pPr lvl="0"/>
            <a:r>
              <a:rPr lang="en-US" dirty="0"/>
              <a:t>There are times when a producer needs to assist with calving. </a:t>
            </a:r>
          </a:p>
          <a:p>
            <a:pPr lvl="1"/>
            <a:r>
              <a:rPr lang="en-US" dirty="0"/>
              <a:t>Most of the time this is not necessary; in fact, rushing the calving can injure the cow and should be avoided. </a:t>
            </a:r>
          </a:p>
          <a:p>
            <a:pPr lvl="1"/>
            <a:r>
              <a:rPr lang="en-US" dirty="0"/>
              <a:t>If it is necessary to assist with the calving, first wash the anus, vulva, and surrounding area with soap and water. Wash and lubricate your hands and arms. </a:t>
            </a:r>
          </a:p>
          <a:p>
            <a:pPr lvl="1"/>
            <a:r>
              <a:rPr lang="en-US" dirty="0"/>
              <a:t>Prepare two bucks of warm soapy water and keep near the cow.  One is to wash the cow as needed and one is to wash your own arms and tools. </a:t>
            </a:r>
          </a:p>
          <a:p>
            <a:pPr lvl="1"/>
            <a:r>
              <a:rPr lang="en-US" dirty="0"/>
              <a:t>If you need to manually dilate the birth canal, insert both arms into the vulva and vagina and gently stretch your elbows outward. </a:t>
            </a:r>
            <a:br>
              <a:rPr lang="en-US" dirty="0"/>
            </a:br>
            <a:endParaRPr lang="en-US" dirty="0"/>
          </a:p>
          <a:p>
            <a:endParaRPr lang="en-US" dirty="0"/>
          </a:p>
        </p:txBody>
      </p:sp>
      <p:pic>
        <p:nvPicPr>
          <p:cNvPr id="4098" name="Picture 2" descr="http://1.bp.blogspot.com/_98dqgUdRwEE/SmP6CFJbh0I/AAAAAAAAALw/Zptr5XgaPdU/s400/calv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94000"/>
            <a:ext cx="27241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52527" y="6591822"/>
            <a:ext cx="239360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bunchgrassveterinaryblog.blogspot.com</a:t>
            </a:r>
            <a:endParaRPr lang="en-US" sz="800" i="1" dirty="0"/>
          </a:p>
        </p:txBody>
      </p:sp>
      <p:pic>
        <p:nvPicPr>
          <p:cNvPr id="4100" name="Picture 4" descr="http://www.cvmbs.colostate.edu/ilm/proinfo/calving/photos/normal%20forward%20present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b="23323"/>
          <a:stretch/>
        </p:blipFill>
        <p:spPr bwMode="auto">
          <a:xfrm>
            <a:off x="6172200" y="754670"/>
            <a:ext cx="2788980" cy="18034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52527" y="2529035"/>
            <a:ext cx="176041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www.cvmbs.colostate.edu</a:t>
            </a:r>
            <a:endParaRPr lang="en-US" sz="800" i="1" dirty="0"/>
          </a:p>
        </p:txBody>
      </p:sp>
    </p:spTree>
    <p:extLst>
      <p:ext uri="{BB962C8B-B14F-4D97-AF65-F5344CB8AC3E}">
        <p14:creationId xmlns:p14="http://schemas.microsoft.com/office/powerpoint/2010/main" val="370900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Obstetrical chains</a:t>
            </a:r>
          </a:p>
        </p:txBody>
      </p:sp>
      <p:sp>
        <p:nvSpPr>
          <p:cNvPr id="3" name="Content Placeholder 2"/>
          <p:cNvSpPr>
            <a:spLocks noGrp="1"/>
          </p:cNvSpPr>
          <p:nvPr>
            <p:ph idx="1"/>
          </p:nvPr>
        </p:nvSpPr>
        <p:spPr>
          <a:xfrm>
            <a:off x="332237" y="879316"/>
            <a:ext cx="8354562" cy="4378484"/>
          </a:xfrm>
        </p:spPr>
        <p:txBody>
          <a:bodyPr>
            <a:normAutofit fontScale="62500" lnSpcReduction="20000"/>
          </a:bodyPr>
          <a:lstStyle/>
          <a:p>
            <a:pPr lvl="0"/>
            <a:r>
              <a:rPr lang="en-US" dirty="0"/>
              <a:t>Obstetrical chains are often necessary during difficult </a:t>
            </a:r>
            <a:r>
              <a:rPr lang="en-US" dirty="0" err="1"/>
              <a:t>calvings</a:t>
            </a:r>
            <a:r>
              <a:rPr lang="en-US" dirty="0"/>
              <a:t>.</a:t>
            </a:r>
          </a:p>
          <a:p>
            <a:pPr lvl="1"/>
            <a:r>
              <a:rPr lang="en-US" dirty="0"/>
              <a:t>These chains attach to the calves front legs </a:t>
            </a:r>
            <a:r>
              <a:rPr lang="en-US" dirty="0" smtClean="0"/>
              <a:t/>
            </a:r>
            <a:br>
              <a:rPr lang="en-US" dirty="0" smtClean="0"/>
            </a:br>
            <a:r>
              <a:rPr lang="en-US" dirty="0" smtClean="0"/>
              <a:t>to </a:t>
            </a:r>
            <a:r>
              <a:rPr lang="en-US" dirty="0"/>
              <a:t>aid in pulling. </a:t>
            </a:r>
          </a:p>
          <a:p>
            <a:pPr lvl="1"/>
            <a:r>
              <a:rPr lang="en-US" dirty="0"/>
              <a:t>Chains should be attached using two loops; </a:t>
            </a:r>
            <a:r>
              <a:rPr lang="en-US" dirty="0" smtClean="0"/>
              <a:t/>
            </a:r>
            <a:br>
              <a:rPr lang="en-US" dirty="0" smtClean="0"/>
            </a:br>
            <a:r>
              <a:rPr lang="en-US" dirty="0" smtClean="0"/>
              <a:t>one </a:t>
            </a:r>
            <a:r>
              <a:rPr lang="en-US" dirty="0"/>
              <a:t>loop should be above the fetlock (</a:t>
            </a:r>
            <a:r>
              <a:rPr lang="en-US" dirty="0" smtClean="0"/>
              <a:t>the</a:t>
            </a:r>
            <a:br>
              <a:rPr lang="en-US" dirty="0" smtClean="0"/>
            </a:br>
            <a:r>
              <a:rPr lang="en-US" dirty="0" smtClean="0"/>
              <a:t>joint </a:t>
            </a:r>
            <a:r>
              <a:rPr lang="en-US" dirty="0"/>
              <a:t>lowest on the legs) and the other loop </a:t>
            </a:r>
            <a:r>
              <a:rPr lang="en-US" dirty="0" smtClean="0"/>
              <a:t/>
            </a:r>
            <a:br>
              <a:rPr lang="en-US" dirty="0" smtClean="0"/>
            </a:br>
            <a:r>
              <a:rPr lang="en-US" dirty="0" smtClean="0"/>
              <a:t>should </a:t>
            </a:r>
            <a:r>
              <a:rPr lang="en-US" dirty="0"/>
              <a:t>be below the fetlock. </a:t>
            </a:r>
          </a:p>
          <a:p>
            <a:pPr lvl="1"/>
            <a:r>
              <a:rPr lang="en-US" dirty="0"/>
              <a:t>When pulling on the legs, pull one leg at a </a:t>
            </a:r>
            <a:r>
              <a:rPr lang="en-US" dirty="0" smtClean="0"/>
              <a:t/>
            </a:r>
            <a:br>
              <a:rPr lang="en-US" dirty="0" smtClean="0"/>
            </a:br>
            <a:r>
              <a:rPr lang="en-US" dirty="0" smtClean="0"/>
              <a:t>time </a:t>
            </a:r>
            <a:r>
              <a:rPr lang="en-US" dirty="0"/>
              <a:t>to avoid </a:t>
            </a:r>
            <a:r>
              <a:rPr lang="en-US" dirty="0" smtClean="0"/>
              <a:t>wedging </a:t>
            </a:r>
            <a:r>
              <a:rPr lang="en-US" dirty="0"/>
              <a:t>the shoulders in the </a:t>
            </a:r>
            <a:r>
              <a:rPr lang="en-US" dirty="0" smtClean="0"/>
              <a:t/>
            </a:r>
            <a:br>
              <a:rPr lang="en-US" dirty="0" smtClean="0"/>
            </a:br>
            <a:r>
              <a:rPr lang="en-US" dirty="0" smtClean="0"/>
              <a:t>birth </a:t>
            </a:r>
            <a:r>
              <a:rPr lang="en-US" dirty="0"/>
              <a:t>canal. </a:t>
            </a:r>
          </a:p>
          <a:p>
            <a:pPr lvl="1"/>
            <a:r>
              <a:rPr lang="en-US" dirty="0"/>
              <a:t>Use a back and forth motion between the </a:t>
            </a:r>
            <a:r>
              <a:rPr lang="en-US" dirty="0" smtClean="0"/>
              <a:t>two </a:t>
            </a:r>
            <a:r>
              <a:rPr lang="en-US" dirty="0"/>
              <a:t>legs until the calf’s head and shoulders </a:t>
            </a:r>
            <a:r>
              <a:rPr lang="en-US" dirty="0" smtClean="0"/>
              <a:t>are </a:t>
            </a:r>
            <a:r>
              <a:rPr lang="en-US" dirty="0"/>
              <a:t>outside the birth canal. </a:t>
            </a:r>
          </a:p>
          <a:p>
            <a:pPr lvl="1"/>
            <a:r>
              <a:rPr lang="en-US" dirty="0"/>
              <a:t>Once at this point, turn the calf 90</a:t>
            </a:r>
            <a:r>
              <a:rPr lang="en-US" baseline="30000" dirty="0"/>
              <a:t>o </a:t>
            </a:r>
            <a:r>
              <a:rPr lang="en-US" dirty="0"/>
              <a:t>so that it is one its side; this allows the calf’s hips to pass through the widest part of the canal more easily (the birth canal is wider from bottom to top than from side to side). </a:t>
            </a:r>
            <a:br>
              <a:rPr lang="en-US" dirty="0"/>
            </a:br>
            <a:endParaRPr lang="en-US" dirty="0"/>
          </a:p>
          <a:p>
            <a:endParaRPr lang="en-US" dirty="0"/>
          </a:p>
        </p:txBody>
      </p:sp>
      <p:pic>
        <p:nvPicPr>
          <p:cNvPr id="12290" name="Picture 2" descr="http://www.thecattlesite.com/articles/contents/07-05-29BABY3.jpg"/>
          <p:cNvPicPr>
            <a:picLocks noChangeAspect="1" noChangeArrowheads="1"/>
          </p:cNvPicPr>
          <p:nvPr/>
        </p:nvPicPr>
        <p:blipFill rotWithShape="1">
          <a:blip r:embed="rId2">
            <a:extLst>
              <a:ext uri="{28A0092B-C50C-407E-A947-70E740481C1C}">
                <a14:useLocalDpi xmlns:a14="http://schemas.microsoft.com/office/drawing/2010/main" val="0"/>
              </a:ext>
            </a:extLst>
          </a:blip>
          <a:srcRect b="47220"/>
          <a:stretch/>
        </p:blipFill>
        <p:spPr bwMode="auto">
          <a:xfrm>
            <a:off x="581191" y="5208959"/>
            <a:ext cx="4260021" cy="16922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thecattlesite.com/articles/contents/07-05-29BABY3.jpg"/>
          <p:cNvPicPr>
            <a:picLocks noChangeAspect="1" noChangeArrowheads="1"/>
          </p:cNvPicPr>
          <p:nvPr/>
        </p:nvPicPr>
        <p:blipFill rotWithShape="1">
          <a:blip r:embed="rId2">
            <a:extLst>
              <a:ext uri="{28A0092B-C50C-407E-A947-70E740481C1C}">
                <a14:useLocalDpi xmlns:a14="http://schemas.microsoft.com/office/drawing/2010/main" val="0"/>
              </a:ext>
            </a:extLst>
          </a:blip>
          <a:srcRect t="50779"/>
          <a:stretch/>
        </p:blipFill>
        <p:spPr bwMode="auto">
          <a:xfrm>
            <a:off x="4833890" y="5208959"/>
            <a:ext cx="4310110" cy="15966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78002" y="6596374"/>
            <a:ext cx="159370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www.thecattlesite.com</a:t>
            </a:r>
            <a:endParaRPr lang="en-US" sz="800" i="1" dirty="0"/>
          </a:p>
        </p:txBody>
      </p:sp>
      <p:pic>
        <p:nvPicPr>
          <p:cNvPr id="3074" name="Picture 2" descr="http://www.townandcountryvetclinics.com/wp-content/uploads/2013/01/pulling-calf.jpg"/>
          <p:cNvPicPr>
            <a:picLocks noChangeAspect="1" noChangeArrowheads="1"/>
          </p:cNvPicPr>
          <p:nvPr/>
        </p:nvPicPr>
        <p:blipFill rotWithShape="1">
          <a:blip r:embed="rId4">
            <a:extLst>
              <a:ext uri="{28A0092B-C50C-407E-A947-70E740481C1C}">
                <a14:useLocalDpi xmlns:a14="http://schemas.microsoft.com/office/drawing/2010/main" val="0"/>
              </a:ext>
            </a:extLst>
          </a:blip>
          <a:srcRect l="9000" r="13000"/>
          <a:stretch/>
        </p:blipFill>
        <p:spPr bwMode="auto">
          <a:xfrm>
            <a:off x="5264282" y="1216921"/>
            <a:ext cx="3827440" cy="2257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83288" y="568327"/>
            <a:ext cx="218842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www.townandcountryvetclinics.com</a:t>
            </a:r>
            <a:endParaRPr lang="en-US" sz="800" i="1" dirty="0"/>
          </a:p>
        </p:txBody>
      </p:sp>
    </p:spTree>
    <p:extLst>
      <p:ext uri="{BB962C8B-B14F-4D97-AF65-F5344CB8AC3E}">
        <p14:creationId xmlns:p14="http://schemas.microsoft.com/office/powerpoint/2010/main" val="413839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newborn Calf</a:t>
            </a:r>
            <a:endParaRPr lang="en-US" dirty="0"/>
          </a:p>
        </p:txBody>
      </p:sp>
      <p:sp>
        <p:nvSpPr>
          <p:cNvPr id="3" name="Content Placeholder 2"/>
          <p:cNvSpPr>
            <a:spLocks noGrp="1"/>
          </p:cNvSpPr>
          <p:nvPr>
            <p:ph idx="1"/>
          </p:nvPr>
        </p:nvSpPr>
        <p:spPr>
          <a:xfrm>
            <a:off x="258497" y="879315"/>
            <a:ext cx="8354562" cy="5724685"/>
          </a:xfrm>
        </p:spPr>
        <p:txBody>
          <a:bodyPr>
            <a:normAutofit fontScale="92500" lnSpcReduction="20000"/>
          </a:bodyPr>
          <a:lstStyle/>
          <a:p>
            <a:pPr lvl="0"/>
            <a:r>
              <a:rPr lang="en-US" dirty="0"/>
              <a:t>Once the calf is born, work quickly to make sure it gets oxygen. </a:t>
            </a:r>
          </a:p>
          <a:p>
            <a:pPr lvl="1"/>
            <a:r>
              <a:rPr lang="en-US" dirty="0"/>
              <a:t>Clear the nostrils of fluid and membranes; stimulate breathing by blowing into the nasal cavity or tickle it with straw. </a:t>
            </a:r>
          </a:p>
          <a:p>
            <a:pPr lvl="1"/>
            <a:r>
              <a:rPr lang="en-US" dirty="0"/>
              <a:t>Immediately dip the navel with an iodine solution to prevent an infection. Until the umbilical cord dries up and falls off, it will allow open entry for pathogens into the calf’s body if not dipped in iodine. </a:t>
            </a:r>
          </a:p>
          <a:p>
            <a:pPr lvl="1"/>
            <a:r>
              <a:rPr lang="en-US" dirty="0"/>
              <a:t>Ensure that the calf receives colostrum from the cow within an hour of birth. Antibody </a:t>
            </a:r>
            <a:r>
              <a:rPr lang="en-US" dirty="0" smtClean="0"/>
              <a:t/>
            </a:r>
            <a:br>
              <a:rPr lang="en-US" dirty="0" smtClean="0"/>
            </a:br>
            <a:r>
              <a:rPr lang="en-US" dirty="0" smtClean="0"/>
              <a:t>proteins can </a:t>
            </a:r>
            <a:r>
              <a:rPr lang="en-US" dirty="0"/>
              <a:t>only be absorbed into </a:t>
            </a:r>
            <a:r>
              <a:rPr lang="en-US" dirty="0" smtClean="0"/>
              <a:t/>
            </a:r>
            <a:br>
              <a:rPr lang="en-US" dirty="0" smtClean="0"/>
            </a:br>
            <a:r>
              <a:rPr lang="en-US" dirty="0" smtClean="0"/>
              <a:t>the </a:t>
            </a:r>
            <a:r>
              <a:rPr lang="en-US" dirty="0"/>
              <a:t>calf’s blood in the first few hours </a:t>
            </a:r>
            <a:r>
              <a:rPr lang="en-US" dirty="0" smtClean="0"/>
              <a:t/>
            </a:r>
            <a:br>
              <a:rPr lang="en-US" dirty="0" smtClean="0"/>
            </a:br>
            <a:r>
              <a:rPr lang="en-US" dirty="0" smtClean="0"/>
              <a:t>after </a:t>
            </a:r>
            <a:r>
              <a:rPr lang="en-US" dirty="0"/>
              <a:t>being born and will begin to </a:t>
            </a:r>
            <a:r>
              <a:rPr lang="en-US" dirty="0" smtClean="0"/>
              <a:t/>
            </a:r>
            <a:br>
              <a:rPr lang="en-US" dirty="0" smtClean="0"/>
            </a:br>
            <a:r>
              <a:rPr lang="en-US" dirty="0" smtClean="0"/>
              <a:t>decrease </a:t>
            </a:r>
            <a:r>
              <a:rPr lang="en-US" dirty="0"/>
              <a:t>after two hours from birth. </a:t>
            </a:r>
            <a:br>
              <a:rPr lang="en-US" dirty="0"/>
            </a:br>
            <a:endParaRPr lang="en-US" dirty="0"/>
          </a:p>
          <a:p>
            <a:endParaRPr lang="en-US" dirty="0"/>
          </a:p>
        </p:txBody>
      </p:sp>
      <p:pic>
        <p:nvPicPr>
          <p:cNvPr id="1026" name="Picture 2" descr="http://calfcare.ca/content/wp-content/uploads/2012/04/straw-in-nasal-ca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687" y="4581012"/>
            <a:ext cx="3034481" cy="2022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010687" y="6603999"/>
            <a:ext cx="106792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calfcare.ca</a:t>
            </a:r>
            <a:endParaRPr lang="en-US" sz="800" i="1" dirty="0"/>
          </a:p>
        </p:txBody>
      </p:sp>
    </p:spTree>
    <p:extLst>
      <p:ext uri="{BB962C8B-B14F-4D97-AF65-F5344CB8AC3E}">
        <p14:creationId xmlns:p14="http://schemas.microsoft.com/office/powerpoint/2010/main" val="135016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Breeding</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One of the main causes of infertility in cattle is breeding cows at the wrong time. </a:t>
            </a:r>
          </a:p>
          <a:p>
            <a:pPr lvl="1"/>
            <a:r>
              <a:rPr lang="en-US" dirty="0"/>
              <a:t>Proper timing is a critical component of any fertility program on a farm. </a:t>
            </a:r>
          </a:p>
          <a:p>
            <a:pPr lvl="1"/>
            <a:r>
              <a:rPr lang="en-US" dirty="0"/>
              <a:t>Knowing when and how to breed a cow is critical in order to ensure that cows reproduce in a timely fashion.</a:t>
            </a:r>
          </a:p>
          <a:p>
            <a:pPr lvl="1"/>
            <a:r>
              <a:rPr lang="en-US" dirty="0"/>
              <a:t>Well-regulated reproduction is critical for a farm to be profitable. </a:t>
            </a:r>
            <a:br>
              <a:rPr lang="en-US" dirty="0"/>
            </a:br>
            <a:endParaRPr lang="en-US" dirty="0"/>
          </a:p>
          <a:p>
            <a:pPr lvl="0"/>
            <a:r>
              <a:rPr lang="en-US" dirty="0"/>
              <a:t>A cow will go into estrus 2-10 weeks after calving. </a:t>
            </a:r>
          </a:p>
          <a:p>
            <a:pPr lvl="1"/>
            <a:r>
              <a:rPr lang="en-US" u="sng" dirty="0"/>
              <a:t>Calving</a:t>
            </a:r>
            <a:r>
              <a:rPr lang="en-US" dirty="0"/>
              <a:t> is when a cow gives birth to a calf. </a:t>
            </a:r>
          </a:p>
          <a:p>
            <a:pPr lvl="1"/>
            <a:r>
              <a:rPr lang="en-US" dirty="0"/>
              <a:t>The uterus of a cow requires 3-6 </a:t>
            </a:r>
            <a:r>
              <a:rPr lang="en-US" dirty="0" smtClean="0"/>
              <a:t/>
            </a:r>
            <a:br>
              <a:rPr lang="en-US" dirty="0" smtClean="0"/>
            </a:br>
            <a:r>
              <a:rPr lang="en-US" dirty="0" smtClean="0"/>
              <a:t>weeks </a:t>
            </a:r>
            <a:r>
              <a:rPr lang="en-US" dirty="0"/>
              <a:t>to recover from the </a:t>
            </a:r>
            <a:r>
              <a:rPr lang="en-US" dirty="0" smtClean="0"/>
              <a:t/>
            </a:r>
            <a:br>
              <a:rPr lang="en-US" dirty="0" smtClean="0"/>
            </a:br>
            <a:r>
              <a:rPr lang="en-US" dirty="0" smtClean="0"/>
              <a:t>previous </a:t>
            </a:r>
            <a:r>
              <a:rPr lang="en-US" dirty="0"/>
              <a:t>pregnancy. </a:t>
            </a:r>
          </a:p>
          <a:p>
            <a:pPr lvl="1"/>
            <a:r>
              <a:rPr lang="en-US" dirty="0"/>
              <a:t>This means that even if a cow goes </a:t>
            </a:r>
            <a:r>
              <a:rPr lang="en-US" dirty="0" smtClean="0"/>
              <a:t/>
            </a:r>
            <a:br>
              <a:rPr lang="en-US" dirty="0" smtClean="0"/>
            </a:br>
            <a:r>
              <a:rPr lang="en-US" dirty="0" smtClean="0"/>
              <a:t>into </a:t>
            </a:r>
            <a:r>
              <a:rPr lang="en-US" dirty="0"/>
              <a:t>estrus shortly after calving, she </a:t>
            </a:r>
            <a:r>
              <a:rPr lang="en-US" dirty="0" smtClean="0"/>
              <a:t/>
            </a:r>
            <a:br>
              <a:rPr lang="en-US" dirty="0" smtClean="0"/>
            </a:br>
            <a:r>
              <a:rPr lang="en-US" dirty="0" smtClean="0"/>
              <a:t>may </a:t>
            </a:r>
            <a:r>
              <a:rPr lang="en-US" dirty="0"/>
              <a:t>not be ready to be bred. </a:t>
            </a:r>
            <a:br>
              <a:rPr lang="en-US" dirty="0"/>
            </a:br>
            <a:endParaRPr lang="en-US" dirty="0"/>
          </a:p>
        </p:txBody>
      </p:sp>
      <p:pic>
        <p:nvPicPr>
          <p:cNvPr id="1026" name="Picture 2" descr="http://cdn2.independent.ie/migration_catalog/article25195251.ece/a9e68/ALTERNATES/h342/cow_calving_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979" y="4402714"/>
            <a:ext cx="3849032" cy="2201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76979" y="6591822"/>
            <a:ext cx="149912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www.independent.ie</a:t>
            </a:r>
            <a:endParaRPr lang="en-US" sz="800" i="1" dirty="0"/>
          </a:p>
        </p:txBody>
      </p:sp>
    </p:spTree>
    <p:extLst>
      <p:ext uri="{BB962C8B-B14F-4D97-AF65-F5344CB8AC3E}">
        <p14:creationId xmlns:p14="http://schemas.microsoft.com/office/powerpoint/2010/main" val="166730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of calving and lactation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Calving and the start of a new lactation places an enormous amount of strain on the cow. </a:t>
            </a:r>
          </a:p>
          <a:p>
            <a:pPr lvl="1"/>
            <a:r>
              <a:rPr lang="en-US" dirty="0"/>
              <a:t>Ensure that the cow has a clean environment with clean straw or fresh pasture. </a:t>
            </a:r>
          </a:p>
          <a:p>
            <a:pPr lvl="2"/>
            <a:r>
              <a:rPr lang="en-US" dirty="0"/>
              <a:t>Avoid sawdust as this can easily lead to infection and disease. </a:t>
            </a:r>
          </a:p>
          <a:p>
            <a:pPr lvl="1"/>
            <a:r>
              <a:rPr lang="en-US" dirty="0"/>
              <a:t>Immediately after calving, the cow should be offered lukewarm water with electrolytes. </a:t>
            </a:r>
          </a:p>
          <a:p>
            <a:pPr lvl="1"/>
            <a:r>
              <a:rPr lang="en-US" dirty="0"/>
              <a:t>A cow should be observed closely a few weeks </a:t>
            </a:r>
            <a:r>
              <a:rPr lang="en-US" dirty="0" smtClean="0"/>
              <a:t/>
            </a:r>
            <a:br>
              <a:rPr lang="en-US" dirty="0" smtClean="0"/>
            </a:br>
            <a:r>
              <a:rPr lang="en-US" dirty="0" smtClean="0"/>
              <a:t>after </a:t>
            </a:r>
            <a:r>
              <a:rPr lang="en-US" dirty="0"/>
              <a:t>calving as this is when reproductive and </a:t>
            </a:r>
            <a:r>
              <a:rPr lang="en-US" dirty="0" smtClean="0"/>
              <a:t/>
            </a:r>
            <a:br>
              <a:rPr lang="en-US" dirty="0" smtClean="0"/>
            </a:br>
            <a:r>
              <a:rPr lang="en-US" dirty="0" smtClean="0"/>
              <a:t>digestive </a:t>
            </a:r>
            <a:r>
              <a:rPr lang="en-US" dirty="0"/>
              <a:t>disorders have the highest likelihood of </a:t>
            </a:r>
            <a:r>
              <a:rPr lang="en-US" dirty="0" smtClean="0"/>
              <a:t/>
            </a:r>
            <a:br>
              <a:rPr lang="en-US" dirty="0" smtClean="0"/>
            </a:br>
            <a:r>
              <a:rPr lang="en-US" dirty="0" smtClean="0"/>
              <a:t>occurring</a:t>
            </a:r>
            <a:r>
              <a:rPr lang="en-US" dirty="0"/>
              <a:t>. </a:t>
            </a:r>
            <a:br>
              <a:rPr lang="en-US" dirty="0"/>
            </a:br>
            <a:endParaRPr lang="en-US" dirty="0"/>
          </a:p>
          <a:p>
            <a:pPr lvl="0"/>
            <a:r>
              <a:rPr lang="en-US" dirty="0"/>
              <a:t>The placenta should be expelled within </a:t>
            </a:r>
            <a:r>
              <a:rPr lang="en-US" dirty="0" smtClean="0"/>
              <a:t/>
            </a:r>
            <a:br>
              <a:rPr lang="en-US" dirty="0" smtClean="0"/>
            </a:br>
            <a:r>
              <a:rPr lang="en-US" dirty="0" smtClean="0"/>
              <a:t>12 </a:t>
            </a:r>
            <a:r>
              <a:rPr lang="en-US" dirty="0"/>
              <a:t>hours of the delivery of the calf. </a:t>
            </a:r>
          </a:p>
          <a:p>
            <a:pPr lvl="1"/>
            <a:r>
              <a:rPr lang="en-US" dirty="0"/>
              <a:t>The cow will try to eat the placenta to </a:t>
            </a:r>
            <a:r>
              <a:rPr lang="en-US" dirty="0" smtClean="0"/>
              <a:t/>
            </a:r>
            <a:br>
              <a:rPr lang="en-US" dirty="0" smtClean="0"/>
            </a:br>
            <a:r>
              <a:rPr lang="en-US" dirty="0" smtClean="0"/>
              <a:t>regain </a:t>
            </a:r>
            <a:r>
              <a:rPr lang="en-US" dirty="0"/>
              <a:t>the nutrients found within it; this </a:t>
            </a:r>
            <a:r>
              <a:rPr lang="en-US" dirty="0" smtClean="0"/>
              <a:t/>
            </a:r>
            <a:br>
              <a:rPr lang="en-US" dirty="0" smtClean="0"/>
            </a:br>
            <a:r>
              <a:rPr lang="en-US" dirty="0" smtClean="0"/>
              <a:t>should </a:t>
            </a:r>
            <a:r>
              <a:rPr lang="en-US" dirty="0"/>
              <a:t>be avoided as it can lead to choking </a:t>
            </a:r>
            <a:r>
              <a:rPr lang="en-US" dirty="0" smtClean="0"/>
              <a:t/>
            </a:r>
            <a:br>
              <a:rPr lang="en-US" dirty="0" smtClean="0"/>
            </a:br>
            <a:r>
              <a:rPr lang="en-US" dirty="0" smtClean="0"/>
              <a:t>or </a:t>
            </a:r>
            <a:r>
              <a:rPr lang="en-US" dirty="0"/>
              <a:t>digestive distress. </a:t>
            </a:r>
          </a:p>
          <a:p>
            <a:pPr lvl="1"/>
            <a:r>
              <a:rPr lang="en-US" dirty="0"/>
              <a:t>If the placenta is not expelled within 12 hours, </a:t>
            </a:r>
            <a:r>
              <a:rPr lang="en-US" dirty="0" smtClean="0"/>
              <a:t/>
            </a:r>
            <a:br>
              <a:rPr lang="en-US" dirty="0" smtClean="0"/>
            </a:br>
            <a:r>
              <a:rPr lang="en-US" dirty="0" smtClean="0"/>
              <a:t>it </a:t>
            </a:r>
            <a:r>
              <a:rPr lang="en-US" dirty="0"/>
              <a:t>is considered a retained placenta and may </a:t>
            </a:r>
            <a:r>
              <a:rPr lang="en-US" dirty="0" smtClean="0"/>
              <a:t/>
            </a:r>
            <a:br>
              <a:rPr lang="en-US" dirty="0" smtClean="0"/>
            </a:br>
            <a:r>
              <a:rPr lang="en-US" dirty="0" smtClean="0"/>
              <a:t>require </a:t>
            </a:r>
            <a:r>
              <a:rPr lang="en-US" dirty="0"/>
              <a:t>attention. </a:t>
            </a:r>
            <a:br>
              <a:rPr lang="en-US" dirty="0"/>
            </a:br>
            <a:endParaRPr lang="en-US" dirty="0"/>
          </a:p>
          <a:p>
            <a:endParaRPr lang="en-US" dirty="0"/>
          </a:p>
        </p:txBody>
      </p:sp>
      <p:pic>
        <p:nvPicPr>
          <p:cNvPr id="2050" name="Picture 2" descr="http://3.bp.blogspot.com/-1mahmF6VquI/TsMPFMutehI/AAAAAAAAEhU/hnToBsZeJKg/s1600/DSC_39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79" r="47222"/>
          <a:stretch/>
        </p:blipFill>
        <p:spPr bwMode="auto">
          <a:xfrm>
            <a:off x="5833699" y="2468880"/>
            <a:ext cx="2883580" cy="41960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33699" y="6604000"/>
            <a:ext cx="1569660"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www.gopixpic.com</a:t>
            </a:r>
            <a:endParaRPr lang="en-US" sz="900" i="1" dirty="0"/>
          </a:p>
        </p:txBody>
      </p:sp>
    </p:spTree>
    <p:extLst>
      <p:ext uri="{BB962C8B-B14F-4D97-AF65-F5344CB8AC3E}">
        <p14:creationId xmlns:p14="http://schemas.microsoft.com/office/powerpoint/2010/main" val="104542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 </a:t>
            </a:r>
            <a:r>
              <a:rPr lang="en-US" dirty="0" smtClean="0"/>
              <a:t>Cited</a:t>
            </a:r>
            <a:endParaRPr lang="en-US" dirty="0"/>
          </a:p>
        </p:txBody>
      </p:sp>
      <p:sp>
        <p:nvSpPr>
          <p:cNvPr id="3" name="Content Placeholder 2"/>
          <p:cNvSpPr>
            <a:spLocks noGrp="1"/>
          </p:cNvSpPr>
          <p:nvPr>
            <p:ph idx="1"/>
          </p:nvPr>
        </p:nvSpPr>
        <p:spPr/>
        <p:txBody>
          <a:bodyPr/>
          <a:lstStyle/>
          <a:p>
            <a:r>
              <a:rPr lang="en-US" b="0" dirty="0" smtClean="0"/>
              <a:t>Dairy Cattle Fertility &amp; Sterility, by Hoard’s Dairyman.</a:t>
            </a:r>
            <a:endParaRPr lang="en-US" b="0" dirty="0" smtClean="0">
              <a:hlinkClick r:id="rId2"/>
            </a:endParaRPr>
          </a:p>
          <a:p>
            <a:r>
              <a:rPr lang="en-US" u="sng" dirty="0" smtClean="0">
                <a:hlinkClick r:id="rId2"/>
              </a:rPr>
              <a:t>http</a:t>
            </a:r>
            <a:r>
              <a:rPr lang="en-US" u="sng" dirty="0">
                <a:hlinkClick r:id="rId2"/>
              </a:rPr>
              <a:t>://beefrepro.unl.edu/pdfs/heatdetection.pdf</a:t>
            </a:r>
            <a:endParaRPr lang="en-US" dirty="0"/>
          </a:p>
          <a:p>
            <a:r>
              <a:rPr lang="en-US" u="sng" dirty="0">
                <a:hlinkClick r:id="rId3"/>
              </a:rPr>
              <a:t>http://extension.psu.edu/animals/dairy/health/reproduction/insemination/ec402/estrous-detection-aids</a:t>
            </a:r>
            <a:endParaRPr lang="en-US" dirty="0"/>
          </a:p>
          <a:p>
            <a:r>
              <a:rPr lang="en-US" u="sng" dirty="0">
                <a:hlinkClick r:id="rId4"/>
              </a:rPr>
              <a:t>http://animal.ifas.ufl.edu/ans3319/lab_notes/docs/lab_11_pregnancy_diagnosis_rectal.pdf</a:t>
            </a:r>
            <a:endParaRPr lang="en-US" dirty="0"/>
          </a:p>
          <a:p>
            <a:r>
              <a:rPr lang="en-US" u="sng" dirty="0">
                <a:hlinkClick r:id="rId5"/>
              </a:rPr>
              <a:t>http://compepid.tuskegee.edu/syllabi/clinical/large/obstet/chapter4.html</a:t>
            </a:r>
            <a:endParaRPr lang="en-US" dirty="0"/>
          </a:p>
          <a:p>
            <a:endParaRPr lang="en-US" dirty="0"/>
          </a:p>
        </p:txBody>
      </p:sp>
    </p:spTree>
    <p:extLst>
      <p:ext uri="{BB962C8B-B14F-4D97-AF65-F5344CB8AC3E}">
        <p14:creationId xmlns:p14="http://schemas.microsoft.com/office/powerpoint/2010/main" val="63131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Breed</a:t>
            </a:r>
            <a:endParaRPr lang="en-US" dirty="0"/>
          </a:p>
        </p:txBody>
      </p:sp>
      <p:sp>
        <p:nvSpPr>
          <p:cNvPr id="3" name="Content Placeholder 2"/>
          <p:cNvSpPr>
            <a:spLocks noGrp="1"/>
          </p:cNvSpPr>
          <p:nvPr>
            <p:ph idx="1"/>
          </p:nvPr>
        </p:nvSpPr>
        <p:spPr>
          <a:xfrm>
            <a:off x="302741" y="879315"/>
            <a:ext cx="8354562" cy="5724685"/>
          </a:xfrm>
        </p:spPr>
        <p:txBody>
          <a:bodyPr>
            <a:normAutofit fontScale="70000" lnSpcReduction="20000"/>
          </a:bodyPr>
          <a:lstStyle/>
          <a:p>
            <a:pPr lvl="0"/>
            <a:r>
              <a:rPr lang="en-US" dirty="0"/>
              <a:t>The minimum time needed for a uterus to return to a normal state after calving is 45-60 days. </a:t>
            </a:r>
          </a:p>
          <a:p>
            <a:pPr lvl="1"/>
            <a:r>
              <a:rPr lang="en-US" dirty="0"/>
              <a:t>Fertility will also increase during this time, increasing the likelihood of conception after insemination. </a:t>
            </a:r>
          </a:p>
          <a:p>
            <a:pPr lvl="1"/>
            <a:r>
              <a:rPr lang="en-US" u="sng" dirty="0"/>
              <a:t>Conception</a:t>
            </a:r>
            <a:r>
              <a:rPr lang="en-US" dirty="0"/>
              <a:t> is when an egg is fertilized by sperm, whereas </a:t>
            </a:r>
            <a:r>
              <a:rPr lang="en-US" u="sng" dirty="0"/>
              <a:t>insemination</a:t>
            </a:r>
            <a:r>
              <a:rPr lang="en-US" dirty="0"/>
              <a:t> is when sperm is deposited into the reproductive tract. </a:t>
            </a:r>
          </a:p>
          <a:p>
            <a:pPr lvl="2"/>
            <a:r>
              <a:rPr lang="en-US" dirty="0"/>
              <a:t>Fertilization is necessary for conception but conception does not always occur after insemination. </a:t>
            </a:r>
            <a:r>
              <a:rPr lang="en-US" dirty="0" smtClean="0"/>
              <a:t/>
            </a:r>
            <a:br>
              <a:rPr lang="en-US" dirty="0" smtClean="0"/>
            </a:br>
            <a:endParaRPr lang="en-US" dirty="0"/>
          </a:p>
          <a:p>
            <a:r>
              <a:rPr lang="en-US" dirty="0"/>
              <a:t>Fertility will peak 80-90 days after </a:t>
            </a:r>
            <a:r>
              <a:rPr lang="en-US" dirty="0" smtClean="0"/>
              <a:t/>
            </a:r>
            <a:br>
              <a:rPr lang="en-US" dirty="0" smtClean="0"/>
            </a:br>
            <a:r>
              <a:rPr lang="en-US" dirty="0" smtClean="0"/>
              <a:t>calving.</a:t>
            </a:r>
          </a:p>
          <a:p>
            <a:pPr lvl="1"/>
            <a:r>
              <a:rPr lang="en-US" dirty="0"/>
              <a:t>W</a:t>
            </a:r>
            <a:r>
              <a:rPr lang="en-US" dirty="0" smtClean="0"/>
              <a:t>hile </a:t>
            </a:r>
            <a:r>
              <a:rPr lang="en-US" dirty="0"/>
              <a:t>there is an increased likelihood </a:t>
            </a:r>
            <a:r>
              <a:rPr lang="en-US" dirty="0" smtClean="0"/>
              <a:t/>
            </a:r>
            <a:br>
              <a:rPr lang="en-US" dirty="0" smtClean="0"/>
            </a:br>
            <a:r>
              <a:rPr lang="en-US" dirty="0" smtClean="0"/>
              <a:t>of </a:t>
            </a:r>
            <a:r>
              <a:rPr lang="en-US" dirty="0"/>
              <a:t>conception from 45 to 80 days after </a:t>
            </a:r>
            <a:r>
              <a:rPr lang="en-US" dirty="0" smtClean="0"/>
              <a:t/>
            </a:r>
            <a:br>
              <a:rPr lang="en-US" dirty="0" smtClean="0"/>
            </a:br>
            <a:r>
              <a:rPr lang="en-US" dirty="0" smtClean="0"/>
              <a:t>calving</a:t>
            </a:r>
            <a:r>
              <a:rPr lang="en-US" dirty="0"/>
              <a:t>, there are no gains from waiting </a:t>
            </a:r>
            <a:r>
              <a:rPr lang="en-US" dirty="0" smtClean="0"/>
              <a:t/>
            </a:r>
            <a:br>
              <a:rPr lang="en-US" dirty="0" smtClean="0"/>
            </a:br>
            <a:r>
              <a:rPr lang="en-US" dirty="0" smtClean="0"/>
              <a:t>beyond </a:t>
            </a:r>
            <a:r>
              <a:rPr lang="en-US" dirty="0"/>
              <a:t>80 days to breed a cow. </a:t>
            </a:r>
          </a:p>
          <a:p>
            <a:pPr lvl="1"/>
            <a:r>
              <a:rPr lang="en-US" dirty="0"/>
              <a:t>In general, cows should not be bred </a:t>
            </a:r>
            <a:r>
              <a:rPr lang="en-US" dirty="0" smtClean="0"/>
              <a:t/>
            </a:r>
            <a:br>
              <a:rPr lang="en-US" dirty="0" smtClean="0"/>
            </a:br>
            <a:r>
              <a:rPr lang="en-US" dirty="0" smtClean="0"/>
              <a:t>earlier </a:t>
            </a:r>
            <a:r>
              <a:rPr lang="en-US" dirty="0"/>
              <a:t>than 60 days after calving and </a:t>
            </a:r>
            <a:r>
              <a:rPr lang="en-US" dirty="0" smtClean="0"/>
              <a:t/>
            </a:r>
            <a:br>
              <a:rPr lang="en-US" dirty="0" smtClean="0"/>
            </a:br>
            <a:r>
              <a:rPr lang="en-US" dirty="0" smtClean="0"/>
              <a:t>not </a:t>
            </a:r>
            <a:r>
              <a:rPr lang="en-US" dirty="0"/>
              <a:t>after 80 days after calving. </a:t>
            </a:r>
            <a:br>
              <a:rPr lang="en-US" dirty="0"/>
            </a:br>
            <a:endParaRPr lang="en-US" dirty="0"/>
          </a:p>
          <a:p>
            <a:endParaRPr lang="en-US" dirty="0"/>
          </a:p>
        </p:txBody>
      </p:sp>
      <p:pic>
        <p:nvPicPr>
          <p:cNvPr id="2052" name="Picture 4" descr="http://www.epa.gov/oecaagct/images/fig18.jpg"/>
          <p:cNvPicPr>
            <a:picLocks noChangeAspect="1" noChangeArrowheads="1"/>
          </p:cNvPicPr>
          <p:nvPr/>
        </p:nvPicPr>
        <p:blipFill rotWithShape="1">
          <a:blip r:embed="rId2">
            <a:extLst>
              <a:ext uri="{28A0092B-C50C-407E-A947-70E740481C1C}">
                <a14:useLocalDpi xmlns:a14="http://schemas.microsoft.com/office/drawing/2010/main" val="0"/>
              </a:ext>
            </a:extLst>
          </a:blip>
          <a:srcRect l="3892" t="4272" r="1804" b="9041"/>
          <a:stretch/>
        </p:blipFill>
        <p:spPr bwMode="auto">
          <a:xfrm>
            <a:off x="5164065" y="3421624"/>
            <a:ext cx="3887174" cy="2698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898990" y="6254568"/>
            <a:ext cx="118814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www.epa.gov</a:t>
            </a:r>
            <a:endParaRPr lang="en-US" sz="800" i="1" dirty="0"/>
          </a:p>
        </p:txBody>
      </p:sp>
    </p:spTree>
    <p:extLst>
      <p:ext uri="{BB962C8B-B14F-4D97-AF65-F5344CB8AC3E}">
        <p14:creationId xmlns:p14="http://schemas.microsoft.com/office/powerpoint/2010/main" val="121515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Estrus</a:t>
            </a:r>
            <a:endParaRPr lang="en-US" dirty="0"/>
          </a:p>
        </p:txBody>
      </p:sp>
      <p:sp>
        <p:nvSpPr>
          <p:cNvPr id="3" name="Content Placeholder 2"/>
          <p:cNvSpPr>
            <a:spLocks noGrp="1"/>
          </p:cNvSpPr>
          <p:nvPr>
            <p:ph idx="1"/>
          </p:nvPr>
        </p:nvSpPr>
        <p:spPr>
          <a:xfrm>
            <a:off x="332237" y="879315"/>
            <a:ext cx="8354562" cy="4105640"/>
          </a:xfrm>
        </p:spPr>
        <p:txBody>
          <a:bodyPr>
            <a:normAutofit fontScale="77500" lnSpcReduction="20000"/>
          </a:bodyPr>
          <a:lstStyle/>
          <a:p>
            <a:pPr lvl="0"/>
            <a:r>
              <a:rPr lang="en-US" dirty="0"/>
              <a:t>Estrus detection is vital for a farm’s fertility program. </a:t>
            </a:r>
          </a:p>
          <a:p>
            <a:pPr lvl="1"/>
            <a:r>
              <a:rPr lang="en-US" dirty="0"/>
              <a:t>Signs of estrus include increased excitability and restlessness, mucous discharge from the vulva, a reddened and swollen vagina, and standing to be mounted by other cows (the most important sign). </a:t>
            </a:r>
          </a:p>
          <a:p>
            <a:pPr lvl="1"/>
            <a:r>
              <a:rPr lang="en-US" dirty="0"/>
              <a:t>On a farm, specific people should be responsible for detecting estrus.</a:t>
            </a:r>
          </a:p>
          <a:p>
            <a:pPr lvl="1"/>
            <a:r>
              <a:rPr lang="en-US" dirty="0"/>
              <a:t>Signs of estrus should be checked 3-4 times per day for at least 15 minutes per check in any given herd. </a:t>
            </a:r>
          </a:p>
          <a:p>
            <a:pPr lvl="1"/>
            <a:r>
              <a:rPr lang="en-US" dirty="0"/>
              <a:t>Estrus detection should be recorded in an individual cow’s records when spotted even if that cow is not going to be bred. </a:t>
            </a:r>
            <a:br>
              <a:rPr lang="en-US" dirty="0"/>
            </a:br>
            <a:endParaRPr lang="en-US" dirty="0"/>
          </a:p>
          <a:p>
            <a:endParaRPr lang="en-US" dirty="0"/>
          </a:p>
        </p:txBody>
      </p:sp>
      <p:pic>
        <p:nvPicPr>
          <p:cNvPr id="3074" name="Picture 2" descr="http://web.altagenetics.com/Uploads/Articles/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696" y="4543624"/>
            <a:ext cx="3773845" cy="2122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984895" y="6642556"/>
            <a:ext cx="156164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web.altagenetics.com</a:t>
            </a:r>
            <a:endParaRPr lang="en-US" sz="800" i="1" dirty="0"/>
          </a:p>
        </p:txBody>
      </p:sp>
    </p:spTree>
    <p:extLst>
      <p:ext uri="{BB962C8B-B14F-4D97-AF65-F5344CB8AC3E}">
        <p14:creationId xmlns:p14="http://schemas.microsoft.com/office/powerpoint/2010/main" val="64403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Estrus Detection Tools</a:t>
            </a:r>
            <a:endParaRPr lang="en-US" dirty="0"/>
          </a:p>
        </p:txBody>
      </p:sp>
      <p:sp>
        <p:nvSpPr>
          <p:cNvPr id="3" name="Content Placeholder 2"/>
          <p:cNvSpPr>
            <a:spLocks noGrp="1"/>
          </p:cNvSpPr>
          <p:nvPr>
            <p:ph idx="1"/>
          </p:nvPr>
        </p:nvSpPr>
        <p:spPr>
          <a:xfrm>
            <a:off x="332238" y="879315"/>
            <a:ext cx="6570008" cy="5724685"/>
          </a:xfrm>
        </p:spPr>
        <p:txBody>
          <a:bodyPr>
            <a:normAutofit fontScale="70000" lnSpcReduction="20000"/>
          </a:bodyPr>
          <a:lstStyle/>
          <a:p>
            <a:pPr lvl="0"/>
            <a:r>
              <a:rPr lang="en-US" dirty="0"/>
              <a:t>Estrus detection can be enhanced by a variety of tools. Some of these include: </a:t>
            </a:r>
          </a:p>
          <a:p>
            <a:pPr lvl="1"/>
            <a:r>
              <a:rPr lang="en-US" u="sng" dirty="0"/>
              <a:t>Heat Expectancy Chart</a:t>
            </a:r>
            <a:r>
              <a:rPr lang="en-US" dirty="0"/>
              <a:t>: charts are available to anticipate when the next estrus is likely to occur (based on a 21-day estrus cycle). </a:t>
            </a:r>
          </a:p>
          <a:p>
            <a:pPr lvl="1"/>
            <a:r>
              <a:rPr lang="en-US" u="sng" dirty="0"/>
              <a:t>Mount Detection </a:t>
            </a:r>
            <a:r>
              <a:rPr lang="en-US" u="sng" dirty="0" smtClean="0"/>
              <a:t>Aids (right)</a:t>
            </a:r>
            <a:r>
              <a:rPr lang="en-US" dirty="0" smtClean="0"/>
              <a:t>: </a:t>
            </a:r>
            <a:r>
              <a:rPr lang="en-US" dirty="0"/>
              <a:t>devices can be attached to the top of the tail of a cow that will indicate whether or not another has tried to mount her. </a:t>
            </a:r>
          </a:p>
          <a:p>
            <a:pPr lvl="1"/>
            <a:r>
              <a:rPr lang="en-US" u="sng" dirty="0" err="1"/>
              <a:t>Tailhead</a:t>
            </a:r>
            <a:r>
              <a:rPr lang="en-US" u="sng" dirty="0"/>
              <a:t> </a:t>
            </a:r>
            <a:r>
              <a:rPr lang="en-US" u="sng" dirty="0" smtClean="0"/>
              <a:t>Markings (right)</a:t>
            </a:r>
            <a:r>
              <a:rPr lang="en-US" dirty="0" smtClean="0"/>
              <a:t>: </a:t>
            </a:r>
            <a:r>
              <a:rPr lang="en-US" dirty="0"/>
              <a:t>if a cow is scheduled to go into heat, a producer may mark her </a:t>
            </a:r>
            <a:r>
              <a:rPr lang="en-US" dirty="0" err="1"/>
              <a:t>tailhead</a:t>
            </a:r>
            <a:r>
              <a:rPr lang="en-US" dirty="0"/>
              <a:t> with chalk, paint, or a specialized crayon. If the cow was mounted, this marking will wear off. </a:t>
            </a:r>
          </a:p>
          <a:p>
            <a:pPr lvl="1"/>
            <a:r>
              <a:rPr lang="en-US" u="sng" dirty="0"/>
              <a:t>Heat Detector Animals</a:t>
            </a:r>
            <a:r>
              <a:rPr lang="en-US" dirty="0"/>
              <a:t>: including a vasectomized bull or a testosterone-treated female can increase the likelihood of detecting a cow in heat as these animals will mount animals in heat even if they have only slight signs of estrus. </a:t>
            </a:r>
          </a:p>
          <a:p>
            <a:pPr lvl="1"/>
            <a:r>
              <a:rPr lang="en-US" u="sng" dirty="0"/>
              <a:t>Pedometers</a:t>
            </a:r>
            <a:r>
              <a:rPr lang="en-US" dirty="0"/>
              <a:t>: pedometers indicate how many steps a cow has taken; cows in estrus will have a higher step-count than other cows</a:t>
            </a:r>
            <a:r>
              <a:rPr lang="en-US" dirty="0" smtClean="0"/>
              <a:t>.</a:t>
            </a:r>
            <a:endParaRPr lang="en-US" dirty="0"/>
          </a:p>
        </p:txBody>
      </p:sp>
      <p:pic>
        <p:nvPicPr>
          <p:cNvPr id="4098" name="Picture 2" descr="http://www.ewdhic.org/images/paintindetail72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666" y="3908322"/>
            <a:ext cx="1993729" cy="2791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02246" y="6642556"/>
            <a:ext cx="1317990" cy="215444"/>
          </a:xfrm>
          <a:prstGeom prst="rect">
            <a:avLst/>
          </a:prstGeom>
        </p:spPr>
        <p:txBody>
          <a:bodyPr wrap="none">
            <a:spAutoFit/>
          </a:bodyPr>
          <a:lstStyle/>
          <a:p>
            <a:r>
              <a:rPr lang="en-US" sz="800" dirty="0" smtClean="0">
                <a:solidFill>
                  <a:srgbClr val="7D7D7D"/>
                </a:solidFill>
                <a:latin typeface="arial" panose="020B0604020202020204" pitchFamily="34" charset="0"/>
                <a:hlinkClick r:id="rId3"/>
              </a:rPr>
              <a:t>Source: www.ewdhic.org</a:t>
            </a:r>
            <a:endParaRPr lang="en-US" sz="800" dirty="0"/>
          </a:p>
        </p:txBody>
      </p:sp>
      <p:pic>
        <p:nvPicPr>
          <p:cNvPr id="4100" name="Picture 4" descr="http://www.kamarinc.com/images/cowdetectorart.jpg"/>
          <p:cNvPicPr>
            <a:picLocks noChangeAspect="1" noChangeArrowheads="1"/>
          </p:cNvPicPr>
          <p:nvPr/>
        </p:nvPicPr>
        <p:blipFill rotWithShape="1">
          <a:blip r:embed="rId4">
            <a:extLst>
              <a:ext uri="{28A0092B-C50C-407E-A947-70E740481C1C}">
                <a14:useLocalDpi xmlns:a14="http://schemas.microsoft.com/office/drawing/2010/main" val="0"/>
              </a:ext>
            </a:extLst>
          </a:blip>
          <a:srcRect t="11138"/>
          <a:stretch/>
        </p:blipFill>
        <p:spPr bwMode="auto">
          <a:xfrm rot="16200000">
            <a:off x="6063022" y="1005609"/>
            <a:ext cx="3907018" cy="1993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02246" y="-9278"/>
            <a:ext cx="145905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www.kamarinc.com</a:t>
            </a:r>
            <a:endParaRPr lang="en-US" sz="800" i="1" dirty="0"/>
          </a:p>
        </p:txBody>
      </p:sp>
    </p:spTree>
    <p:extLst>
      <p:ext uri="{BB962C8B-B14F-4D97-AF65-F5344CB8AC3E}">
        <p14:creationId xmlns:p14="http://schemas.microsoft.com/office/powerpoint/2010/main" val="375170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Insemination Timing</a:t>
            </a:r>
            <a:endParaRPr lang="en-US" dirty="0"/>
          </a:p>
        </p:txBody>
      </p:sp>
      <p:sp>
        <p:nvSpPr>
          <p:cNvPr id="3" name="Content Placeholder 2"/>
          <p:cNvSpPr>
            <a:spLocks noGrp="1"/>
          </p:cNvSpPr>
          <p:nvPr>
            <p:ph idx="1"/>
          </p:nvPr>
        </p:nvSpPr>
        <p:spPr>
          <a:xfrm>
            <a:off x="332237" y="879315"/>
            <a:ext cx="6525763" cy="5724685"/>
          </a:xfrm>
        </p:spPr>
        <p:txBody>
          <a:bodyPr>
            <a:normAutofit fontScale="77500" lnSpcReduction="20000"/>
          </a:bodyPr>
          <a:lstStyle/>
          <a:p>
            <a:pPr lvl="0"/>
            <a:r>
              <a:rPr lang="en-US" dirty="0"/>
              <a:t> Insemination should occur 8 hours after peak estrus. </a:t>
            </a:r>
          </a:p>
          <a:p>
            <a:pPr lvl="1"/>
            <a:r>
              <a:rPr lang="en-US" dirty="0"/>
              <a:t>Fertility in a cow is highest toward the end of standing estrus (standing estrus is the specific point during estrus in which a cow will stand still when mounted). </a:t>
            </a:r>
          </a:p>
          <a:p>
            <a:pPr lvl="1"/>
            <a:r>
              <a:rPr lang="en-US" dirty="0"/>
              <a:t>Because it is not usually possible to know how long a cow has been in standing estrus, it is best to wait 8 hours to breed. </a:t>
            </a:r>
          </a:p>
          <a:p>
            <a:pPr lvl="1"/>
            <a:r>
              <a:rPr lang="en-US" dirty="0"/>
              <a:t>This is due to the fact that ovulation (release of the egg from the follicle) will occur 25-30 hours after estrus; the sperm also require time in the reproductive tract before they have the capacity to fertilize. </a:t>
            </a:r>
          </a:p>
          <a:p>
            <a:pPr lvl="1"/>
            <a:r>
              <a:rPr lang="en-US" dirty="0"/>
              <a:t>Waiting 8 hours after observing standing estrus ensures that the sperm will be available in the oviduct and will have the capacity to fertilize when the egg is released. </a:t>
            </a:r>
          </a:p>
          <a:p>
            <a:endParaRPr lang="en-US" dirty="0"/>
          </a:p>
        </p:txBody>
      </p:sp>
      <p:pic>
        <p:nvPicPr>
          <p:cNvPr id="5122" name="Picture 2" descr="http://www.radarproductions.org/wp-content/uploads/2013/01/AI+Cattle.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12" r="16212"/>
          <a:stretch/>
        </p:blipFill>
        <p:spPr bwMode="auto">
          <a:xfrm>
            <a:off x="6858000" y="1401095"/>
            <a:ext cx="2011709" cy="4465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372361" y="6604000"/>
            <a:ext cx="177163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www.radarproductions.org</a:t>
            </a:r>
            <a:endParaRPr lang="en-US" sz="800" i="1" dirty="0"/>
          </a:p>
        </p:txBody>
      </p:sp>
    </p:spTree>
    <p:extLst>
      <p:ext uri="{BB962C8B-B14F-4D97-AF65-F5344CB8AC3E}">
        <p14:creationId xmlns:p14="http://schemas.microsoft.com/office/powerpoint/2010/main" val="149320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Pregnancy</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Once a cow has been successfully inseminated, it is important to confirm that the cow is pregnant. </a:t>
            </a:r>
          </a:p>
          <a:p>
            <a:pPr lvl="1"/>
            <a:r>
              <a:rPr lang="en-US" dirty="0"/>
              <a:t>For most of the existence of farming, the only option for early detection of a cow’s pregnancy status was through rectal palpation.</a:t>
            </a:r>
          </a:p>
          <a:p>
            <a:pPr lvl="1"/>
            <a:r>
              <a:rPr lang="en-US" dirty="0"/>
              <a:t>Rectal palpation is when a veterinarian or technician palpates (or feels) for a corpus luteum, fetal membranes, placenta (the protective membrane “sack” that surrounds, protects, and nourishes the fetus), and/or a fetus.</a:t>
            </a:r>
          </a:p>
          <a:p>
            <a:pPr lvl="1"/>
            <a:r>
              <a:rPr lang="en-US" dirty="0"/>
              <a:t>An experienced practitioner can </a:t>
            </a:r>
            <a:r>
              <a:rPr lang="en-US" dirty="0" smtClean="0"/>
              <a:t/>
            </a:r>
            <a:br>
              <a:rPr lang="en-US" dirty="0" smtClean="0"/>
            </a:br>
            <a:r>
              <a:rPr lang="en-US" dirty="0" smtClean="0"/>
              <a:t>determine </a:t>
            </a:r>
            <a:r>
              <a:rPr lang="en-US" dirty="0"/>
              <a:t>pregnancy 35 to 40 </a:t>
            </a:r>
            <a:r>
              <a:rPr lang="en-US" dirty="0" smtClean="0"/>
              <a:t/>
            </a:r>
            <a:br>
              <a:rPr lang="en-US" dirty="0" smtClean="0"/>
            </a:br>
            <a:r>
              <a:rPr lang="en-US" dirty="0" smtClean="0"/>
              <a:t>days </a:t>
            </a:r>
            <a:r>
              <a:rPr lang="en-US" dirty="0"/>
              <a:t>after insemination in cattle.</a:t>
            </a:r>
          </a:p>
          <a:p>
            <a:pPr lvl="1"/>
            <a:r>
              <a:rPr lang="en-US" dirty="0"/>
              <a:t>Rectal palpation is an inexpensive </a:t>
            </a:r>
            <a:r>
              <a:rPr lang="en-US" dirty="0" smtClean="0"/>
              <a:t/>
            </a:r>
            <a:br>
              <a:rPr lang="en-US" dirty="0" smtClean="0"/>
            </a:br>
            <a:r>
              <a:rPr lang="en-US" dirty="0" smtClean="0"/>
              <a:t>and </a:t>
            </a:r>
            <a:r>
              <a:rPr lang="en-US" dirty="0"/>
              <a:t>highly accurate method of </a:t>
            </a:r>
            <a:r>
              <a:rPr lang="en-US" dirty="0" smtClean="0"/>
              <a:t/>
            </a:r>
            <a:br>
              <a:rPr lang="en-US" dirty="0" smtClean="0"/>
            </a:br>
            <a:r>
              <a:rPr lang="en-US" dirty="0" smtClean="0"/>
              <a:t>detecting </a:t>
            </a:r>
            <a:r>
              <a:rPr lang="en-US" dirty="0"/>
              <a:t>pregnancy at most stages </a:t>
            </a:r>
            <a:r>
              <a:rPr lang="en-US" dirty="0" smtClean="0"/>
              <a:t/>
            </a:r>
            <a:br>
              <a:rPr lang="en-US" dirty="0" smtClean="0"/>
            </a:br>
            <a:r>
              <a:rPr lang="en-US" dirty="0" smtClean="0"/>
              <a:t>of </a:t>
            </a:r>
            <a:r>
              <a:rPr lang="en-US" dirty="0"/>
              <a:t>gestation</a:t>
            </a:r>
            <a:r>
              <a:rPr lang="en-US" dirty="0" smtClean="0"/>
              <a:t>.</a:t>
            </a:r>
            <a:br>
              <a:rPr lang="en-US" dirty="0" smtClean="0"/>
            </a:br>
            <a:endParaRPr lang="en-US" dirty="0"/>
          </a:p>
        </p:txBody>
      </p:sp>
      <p:pic>
        <p:nvPicPr>
          <p:cNvPr id="6146" name="Picture 2" descr="http://animalscience-old.tamu.edu/beef-skillathon/image_photos/Snapshot-2012-08-21-19-33-29.png"/>
          <p:cNvPicPr>
            <a:picLocks noChangeAspect="1" noChangeArrowheads="1"/>
          </p:cNvPicPr>
          <p:nvPr/>
        </p:nvPicPr>
        <p:blipFill rotWithShape="1">
          <a:blip r:embed="rId2">
            <a:extLst>
              <a:ext uri="{28A0092B-C50C-407E-A947-70E740481C1C}">
                <a14:useLocalDpi xmlns:a14="http://schemas.microsoft.com/office/drawing/2010/main" val="0"/>
              </a:ext>
            </a:extLst>
          </a:blip>
          <a:srcRect l="16030" t="8235"/>
          <a:stretch/>
        </p:blipFill>
        <p:spPr bwMode="auto">
          <a:xfrm>
            <a:off x="5707626" y="3569110"/>
            <a:ext cx="3244645" cy="3288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4234" y="6604000"/>
            <a:ext cx="185339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animalscience-old.tamu.edu</a:t>
            </a:r>
            <a:endParaRPr lang="en-US" sz="800" i="1" dirty="0"/>
          </a:p>
        </p:txBody>
      </p:sp>
    </p:spTree>
    <p:extLst>
      <p:ext uri="{BB962C8B-B14F-4D97-AF65-F5344CB8AC3E}">
        <p14:creationId xmlns:p14="http://schemas.microsoft.com/office/powerpoint/2010/main" val="75780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Pregnancy</a:t>
            </a:r>
            <a:endParaRPr lang="en-US" dirty="0"/>
          </a:p>
        </p:txBody>
      </p:sp>
      <p:sp>
        <p:nvSpPr>
          <p:cNvPr id="3" name="Content Placeholder 2"/>
          <p:cNvSpPr>
            <a:spLocks noGrp="1"/>
          </p:cNvSpPr>
          <p:nvPr>
            <p:ph idx="1"/>
          </p:nvPr>
        </p:nvSpPr>
        <p:spPr>
          <a:xfrm>
            <a:off x="332237" y="879315"/>
            <a:ext cx="8354562" cy="5927951"/>
          </a:xfrm>
        </p:spPr>
        <p:txBody>
          <a:bodyPr>
            <a:normAutofit fontScale="70000" lnSpcReduction="20000"/>
          </a:bodyPr>
          <a:lstStyle/>
          <a:p>
            <a:pPr lvl="0"/>
            <a:r>
              <a:rPr lang="en-US" dirty="0"/>
              <a:t>The use of ultrasounds to detect pregnancy in cattle has grown significantly as portable, affordable units have become more prevalent. </a:t>
            </a:r>
          </a:p>
          <a:p>
            <a:pPr lvl="1"/>
            <a:r>
              <a:rPr lang="en-US" dirty="0"/>
              <a:t>Ultrasounds use high-frequency sound waves to look at organs and structures inside the body, or the fetus in pregnant females.</a:t>
            </a:r>
          </a:p>
          <a:p>
            <a:pPr lvl="1"/>
            <a:r>
              <a:rPr lang="en-US" dirty="0"/>
              <a:t>To determine pregnancy, a veterinarian will check for a placenta, the fetus, and/or a </a:t>
            </a:r>
            <a:r>
              <a:rPr lang="en-US" dirty="0" smtClean="0"/>
              <a:t>fetal heartbeat</a:t>
            </a:r>
            <a:r>
              <a:rPr lang="en-US" dirty="0"/>
              <a:t>.</a:t>
            </a:r>
          </a:p>
          <a:p>
            <a:pPr lvl="1"/>
            <a:r>
              <a:rPr lang="en-US" dirty="0"/>
              <a:t>While ultrasounds are expensive and require training and experience, they can provide a non-invasive method for determining pregnancy and provide diagnostic details that palpation cannot</a:t>
            </a:r>
            <a:r>
              <a:rPr lang="en-US" dirty="0" smtClean="0"/>
              <a:t>. (particularly the gender of the calf) </a:t>
            </a:r>
            <a:endParaRPr lang="en-US" dirty="0"/>
          </a:p>
          <a:p>
            <a:pPr lvl="1"/>
            <a:r>
              <a:rPr lang="en-US" dirty="0"/>
              <a:t>To perform an ultrasound, a cow needs to be pregnant for at least 28 days. </a:t>
            </a:r>
          </a:p>
          <a:p>
            <a:pPr lvl="0"/>
            <a:r>
              <a:rPr lang="en-US" dirty="0"/>
              <a:t>Blood testing can also be used to determine pregnancy. </a:t>
            </a:r>
          </a:p>
          <a:p>
            <a:pPr lvl="1"/>
            <a:r>
              <a:rPr lang="en-US" dirty="0"/>
              <a:t>The placenta (protective membrane “sack” that </a:t>
            </a:r>
            <a:r>
              <a:rPr lang="en-US" dirty="0" smtClean="0"/>
              <a:t>surrounds</a:t>
            </a:r>
            <a:r>
              <a:rPr lang="en-US" dirty="0"/>
              <a:t>, protects, and nourishes the fetus) </a:t>
            </a:r>
            <a:r>
              <a:rPr lang="en-US" dirty="0" smtClean="0"/>
              <a:t>will </a:t>
            </a:r>
            <a:r>
              <a:rPr lang="en-US" dirty="0"/>
              <a:t>release a protein called </a:t>
            </a:r>
            <a:r>
              <a:rPr lang="en-US" dirty="0" smtClean="0"/>
              <a:t/>
            </a:r>
            <a:br>
              <a:rPr lang="en-US" dirty="0" smtClean="0"/>
            </a:br>
            <a:r>
              <a:rPr lang="en-US" dirty="0" smtClean="0"/>
              <a:t>pregnancy-associated glycoprotein </a:t>
            </a:r>
            <a:r>
              <a:rPr lang="en-US" dirty="0"/>
              <a:t>(PAG). </a:t>
            </a:r>
          </a:p>
          <a:p>
            <a:pPr lvl="1"/>
            <a:r>
              <a:rPr lang="en-US" dirty="0"/>
              <a:t>This can be detected in the mother’s blood in </a:t>
            </a:r>
            <a:r>
              <a:rPr lang="en-US" dirty="0" smtClean="0"/>
              <a:t/>
            </a:r>
            <a:br>
              <a:rPr lang="en-US" dirty="0" smtClean="0"/>
            </a:br>
            <a:r>
              <a:rPr lang="en-US" dirty="0" smtClean="0"/>
              <a:t>28-30 </a:t>
            </a:r>
            <a:r>
              <a:rPr lang="en-US" dirty="0"/>
              <a:t>days after insemination. </a:t>
            </a:r>
          </a:p>
          <a:p>
            <a:endParaRPr lang="en-US" dirty="0"/>
          </a:p>
        </p:txBody>
      </p:sp>
      <p:pic>
        <p:nvPicPr>
          <p:cNvPr id="7170" name="Picture 2" descr="http://beefmagazine.com/site-files/beefmagazine.com/files/uploads/2012/03/BT_%20Blood%20Test%20Samples_%20Low%20Res.jpg"/>
          <p:cNvPicPr>
            <a:picLocks noChangeAspect="1" noChangeArrowheads="1"/>
          </p:cNvPicPr>
          <p:nvPr/>
        </p:nvPicPr>
        <p:blipFill>
          <a:blip r:embed="rId2">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rot="2260825">
            <a:off x="6084321" y="5264390"/>
            <a:ext cx="2958543" cy="1973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07206" y="6591822"/>
            <a:ext cx="1441420" cy="215444"/>
          </a:xfrm>
          <a:prstGeom prst="rect">
            <a:avLst/>
          </a:prstGeom>
        </p:spPr>
        <p:txBody>
          <a:bodyPr wrap="none">
            <a:spAutoFit/>
          </a:bodyPr>
          <a:lstStyle/>
          <a:p>
            <a:r>
              <a:rPr lang="en-US" sz="800" dirty="0" smtClean="0">
                <a:solidFill>
                  <a:srgbClr val="7D7D7D"/>
                </a:solidFill>
                <a:latin typeface="arial" panose="020B0604020202020204" pitchFamily="34" charset="0"/>
                <a:hlinkClick r:id="rId3"/>
              </a:rPr>
              <a:t>Source: beefmagazine.com</a:t>
            </a:r>
            <a:endParaRPr lang="en-US" sz="800" dirty="0"/>
          </a:p>
        </p:txBody>
      </p:sp>
    </p:spTree>
    <p:extLst>
      <p:ext uri="{BB962C8B-B14F-4D97-AF65-F5344CB8AC3E}">
        <p14:creationId xmlns:p14="http://schemas.microsoft.com/office/powerpoint/2010/main" val="405425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Pregnancy</a:t>
            </a:r>
          </a:p>
        </p:txBody>
      </p:sp>
      <p:sp>
        <p:nvSpPr>
          <p:cNvPr id="3" name="Content Placeholder 2"/>
          <p:cNvSpPr>
            <a:spLocks noGrp="1"/>
          </p:cNvSpPr>
          <p:nvPr>
            <p:ph idx="1"/>
          </p:nvPr>
        </p:nvSpPr>
        <p:spPr/>
        <p:txBody>
          <a:bodyPr>
            <a:normAutofit fontScale="62500" lnSpcReduction="20000"/>
          </a:bodyPr>
          <a:lstStyle/>
          <a:p>
            <a:pPr lvl="0"/>
            <a:r>
              <a:rPr lang="en-US" dirty="0"/>
              <a:t>The main advantage of blood testing and ultrasounds over rectal palpation is that they provide much earlier pregnancy confirmation.</a:t>
            </a:r>
          </a:p>
          <a:p>
            <a:pPr lvl="1"/>
            <a:r>
              <a:rPr lang="en-US" dirty="0"/>
              <a:t>While rectal palpation is inexpensive, it also requires the producer to wait an additional 1-2 weeks to detect pregnancy. </a:t>
            </a:r>
          </a:p>
          <a:p>
            <a:pPr lvl="1"/>
            <a:r>
              <a:rPr lang="en-US" dirty="0"/>
              <a:t>If a cow is determined to not be pregnant after palpation, a producer can restart her estrous cycle much sooner with blood testing or an ultrasound. </a:t>
            </a:r>
            <a:r>
              <a:rPr lang="en-US" dirty="0" smtClean="0"/>
              <a:t/>
            </a:r>
            <a:br>
              <a:rPr lang="en-US" dirty="0" smtClean="0"/>
            </a:br>
            <a:endParaRPr lang="en-US" dirty="0"/>
          </a:p>
          <a:p>
            <a:pPr lvl="0"/>
            <a:r>
              <a:rPr lang="en-US" dirty="0"/>
              <a:t>Rectal palpation and ultrasounds can also be used to diagnose twins.</a:t>
            </a:r>
          </a:p>
          <a:p>
            <a:pPr lvl="1"/>
            <a:r>
              <a:rPr lang="en-US" dirty="0"/>
              <a:t>In rectal palpation, twinning has occurred if there are multiple corpus </a:t>
            </a:r>
            <a:r>
              <a:rPr lang="en-US" dirty="0" err="1"/>
              <a:t>lutea</a:t>
            </a:r>
            <a:r>
              <a:rPr lang="en-US" dirty="0"/>
              <a:t>. </a:t>
            </a:r>
          </a:p>
          <a:p>
            <a:pPr lvl="1"/>
            <a:r>
              <a:rPr lang="en-US" dirty="0"/>
              <a:t>Twinning can visually be seen if using an ultrasounds. </a:t>
            </a:r>
          </a:p>
          <a:p>
            <a:pPr lvl="1"/>
            <a:r>
              <a:rPr lang="en-US" dirty="0"/>
              <a:t>While twins are valuable in some animals, they are a particular liability in dairy cattle because of the potential of having a freemartin as well as reduced size. </a:t>
            </a:r>
          </a:p>
          <a:p>
            <a:pPr lvl="1"/>
            <a:r>
              <a:rPr lang="en-US" dirty="0"/>
              <a:t>While a producer could abort the pregnancy in the cow with twins, this leads to lengthened time needed to rebreed the cow (and an increased time between gestations and milking cycles). </a:t>
            </a:r>
          </a:p>
          <a:p>
            <a:pPr lvl="1"/>
            <a:r>
              <a:rPr lang="en-US" dirty="0"/>
              <a:t>A cow that has twins is more likely to have calving problems, </a:t>
            </a:r>
            <a:r>
              <a:rPr lang="en-US" dirty="0" smtClean="0"/>
              <a:t/>
            </a:r>
            <a:br>
              <a:rPr lang="en-US" dirty="0" smtClean="0"/>
            </a:br>
            <a:r>
              <a:rPr lang="en-US" dirty="0" smtClean="0"/>
              <a:t>particularly </a:t>
            </a:r>
            <a:r>
              <a:rPr lang="en-US" dirty="0"/>
              <a:t>a retained placenta, requiring increased care and </a:t>
            </a:r>
            <a:r>
              <a:rPr lang="en-US" dirty="0" smtClean="0"/>
              <a:t/>
            </a:r>
            <a:br>
              <a:rPr lang="en-US" dirty="0" smtClean="0"/>
            </a:br>
            <a:r>
              <a:rPr lang="en-US" dirty="0" smtClean="0"/>
              <a:t>observation </a:t>
            </a:r>
            <a:r>
              <a:rPr lang="en-US" dirty="0"/>
              <a:t>after calving. The birth of twins </a:t>
            </a:r>
            <a:r>
              <a:rPr lang="en-US" dirty="0" smtClean="0"/>
              <a:t>also </a:t>
            </a:r>
            <a:r>
              <a:rPr lang="en-US" dirty="0"/>
              <a:t>increases the </a:t>
            </a:r>
            <a:r>
              <a:rPr lang="en-US" dirty="0" smtClean="0"/>
              <a:t/>
            </a:r>
            <a:br>
              <a:rPr lang="en-US" dirty="0" smtClean="0"/>
            </a:br>
            <a:r>
              <a:rPr lang="en-US" dirty="0" smtClean="0"/>
              <a:t>likelihood </a:t>
            </a:r>
            <a:r>
              <a:rPr lang="en-US" dirty="0"/>
              <a:t>of future twins than if she aborted</a:t>
            </a:r>
            <a:r>
              <a:rPr lang="en-US" dirty="0" smtClean="0"/>
              <a:t>.</a:t>
            </a:r>
            <a:endParaRPr lang="en-US" dirty="0"/>
          </a:p>
        </p:txBody>
      </p:sp>
      <p:pic>
        <p:nvPicPr>
          <p:cNvPr id="8196" name="Picture 4" descr="http://i.cdn.turner.com/dr/hln/www/release/sites/default/files/2012/01/06/four-cows.jpg"/>
          <p:cNvPicPr>
            <a:picLocks noChangeAspect="1" noChangeArrowheads="1"/>
          </p:cNvPicPr>
          <p:nvPr/>
        </p:nvPicPr>
        <p:blipFill rotWithShape="1">
          <a:blip r:embed="rId2">
            <a:extLst>
              <a:ext uri="{28A0092B-C50C-407E-A947-70E740481C1C}">
                <a14:useLocalDpi xmlns:a14="http://schemas.microsoft.com/office/drawing/2010/main" val="0"/>
              </a:ext>
            </a:extLst>
          </a:blip>
          <a:srcRect l="9435" r="9435"/>
          <a:stretch/>
        </p:blipFill>
        <p:spPr bwMode="auto">
          <a:xfrm>
            <a:off x="6801805" y="5051643"/>
            <a:ext cx="2238955" cy="15523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40302" y="6604000"/>
            <a:ext cx="126028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www.hlntv.com</a:t>
            </a:r>
            <a:endParaRPr lang="en-US" sz="800" i="1" dirty="0"/>
          </a:p>
        </p:txBody>
      </p:sp>
    </p:spTree>
    <p:extLst>
      <p:ext uri="{BB962C8B-B14F-4D97-AF65-F5344CB8AC3E}">
        <p14:creationId xmlns:p14="http://schemas.microsoft.com/office/powerpoint/2010/main" val="53059593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87</TotalTime>
  <Words>2128</Words>
  <Application>Microsoft Office PowerPoint</Application>
  <PresentationFormat>On-screen Show (4:3)</PresentationFormat>
  <Paragraphs>182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 2</vt:lpstr>
      <vt:lpstr>Dividend</vt:lpstr>
      <vt:lpstr>Insemination &amp; Calving of Cattle</vt:lpstr>
      <vt:lpstr>Timing of Breeding</vt:lpstr>
      <vt:lpstr>When to Breed</vt:lpstr>
      <vt:lpstr>Detecting Estrus</vt:lpstr>
      <vt:lpstr>Estrus Detection Tools</vt:lpstr>
      <vt:lpstr>Insemination Timing</vt:lpstr>
      <vt:lpstr>Confirmation of Pregnancy</vt:lpstr>
      <vt:lpstr>Detection of Pregnancy</vt:lpstr>
      <vt:lpstr>Detection of Pregnancy</vt:lpstr>
      <vt:lpstr>Drying Off</vt:lpstr>
      <vt:lpstr>Dry Off</vt:lpstr>
      <vt:lpstr>Dry Period</vt:lpstr>
      <vt:lpstr>Signs of Calving</vt:lpstr>
      <vt:lpstr>Examining a Cow</vt:lpstr>
      <vt:lpstr>Abnormal Calving </vt:lpstr>
      <vt:lpstr>PowerPoint Presentation</vt:lpstr>
      <vt:lpstr>Assisting with Calving</vt:lpstr>
      <vt:lpstr>Obstetrical chains</vt:lpstr>
      <vt:lpstr>The newborn Calf</vt:lpstr>
      <vt:lpstr>Strain of calving and lactation</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Insemination &amp; Calving of Cattle</dc:title>
  <dc:creator>Kohn Craig</dc:creator>
  <cp:lastModifiedBy>Kohn Craig</cp:lastModifiedBy>
  <cp:revision>36</cp:revision>
  <dcterms:created xsi:type="dcterms:W3CDTF">2015-01-21T20:32:39Z</dcterms:created>
  <dcterms:modified xsi:type="dcterms:W3CDTF">2015-01-30T21:28:15Z</dcterms:modified>
</cp:coreProperties>
</file>