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2"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1"/>
            <a:ext cx="4002299" cy="351737"/>
          </a:xfrm>
          <a:prstGeom prst="rect">
            <a:avLst/>
          </a:prstGeom>
        </p:spPr>
        <p:txBody>
          <a:bodyPr vert="horz" lIns="92830" tIns="46415" rIns="92830" bIns="46415" rtlCol="0"/>
          <a:lstStyle>
            <a:lvl1pPr algn="r">
              <a:defRPr sz="1200"/>
            </a:lvl1pPr>
          </a:lstStyle>
          <a:p>
            <a:fld id="{98AA8021-D115-43A9-99F5-C4C1067936C6}" type="datetimeFigureOut">
              <a:rPr lang="en-US" smtClean="0"/>
              <a:t>1/13/2016</a:t>
            </a:fld>
            <a:endParaRPr lang="en-US"/>
          </a:p>
        </p:txBody>
      </p:sp>
      <p:sp>
        <p:nvSpPr>
          <p:cNvPr id="4" name="Footer Placeholder 3"/>
          <p:cNvSpPr>
            <a:spLocks noGrp="1"/>
          </p:cNvSpPr>
          <p:nvPr>
            <p:ph type="ftr" sz="quarter" idx="2"/>
          </p:nvPr>
        </p:nvSpPr>
        <p:spPr>
          <a:xfrm>
            <a:off x="0" y="6658664"/>
            <a:ext cx="4002299" cy="351736"/>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1736"/>
          </a:xfrm>
          <a:prstGeom prst="rect">
            <a:avLst/>
          </a:prstGeom>
        </p:spPr>
        <p:txBody>
          <a:bodyPr vert="horz" lIns="92830" tIns="46415" rIns="92830" bIns="46415" rtlCol="0" anchor="b"/>
          <a:lstStyle>
            <a:lvl1pPr algn="r">
              <a:defRPr sz="1200"/>
            </a:lvl1pPr>
          </a:lstStyle>
          <a:p>
            <a:fld id="{75366464-FF48-4E71-8F8F-A4E7B4EAE624}" type="slidenum">
              <a:rPr lang="en-US" smtClean="0"/>
              <a:t>‹#›</a:t>
            </a:fld>
            <a:endParaRPr lang="en-US"/>
          </a:p>
        </p:txBody>
      </p:sp>
    </p:spTree>
    <p:extLst>
      <p:ext uri="{BB962C8B-B14F-4D97-AF65-F5344CB8AC3E}">
        <p14:creationId xmlns:p14="http://schemas.microsoft.com/office/powerpoint/2010/main" val="1863821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9E6BD5F-7A76-43FD-AAE6-311AC4BA14EE}" type="datetimeFigureOut">
              <a:rPr lang="en-US" smtClean="0"/>
              <a:t>1/13/2016</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77C604B-4208-414B-BAC9-970D540CC531}"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E6BD5F-7A76-43FD-AAE6-311AC4BA14EE}"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C604B-4208-414B-BAC9-970D540CC5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E6BD5F-7A76-43FD-AAE6-311AC4BA14EE}"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C604B-4208-414B-BAC9-970D540CC531}"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9E6BD5F-7A76-43FD-AAE6-311AC4BA14EE}"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C604B-4208-414B-BAC9-970D540CC531}"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normAutofit/>
          </a:bodyPr>
          <a:lstStyle>
            <a:lvl1pPr>
              <a:defRPr sz="3200" b="1"/>
            </a:lvl1pPr>
            <a:lvl2pPr>
              <a:defRPr sz="2800"/>
            </a:lvl2pPr>
            <a:lvl3pPr>
              <a:defRPr sz="2800" i="1" u="none"/>
            </a:lvl3pPr>
            <a:lvl4pPr>
              <a:defRPr sz="2400"/>
            </a:lvl4pPr>
            <a:lvl5pPr>
              <a:defRPr sz="20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9E6BD5F-7A76-43FD-AAE6-311AC4BA14EE}" type="datetimeFigureOut">
              <a:rPr lang="en-US" smtClean="0"/>
              <a:t>1/13/2016</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77C604B-4208-414B-BAC9-970D540CC531}"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9E6BD5F-7A76-43FD-AAE6-311AC4BA14EE}"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C604B-4208-414B-BAC9-970D540CC531}"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9E6BD5F-7A76-43FD-AAE6-311AC4BA14EE}"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7C604B-4208-414B-BAC9-970D540CC531}"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E6BD5F-7A76-43FD-AAE6-311AC4BA14EE}"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7C604B-4208-414B-BAC9-970D540CC531}"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6BD5F-7A76-43FD-AAE6-311AC4BA14EE}"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7C604B-4208-414B-BAC9-970D540CC531}"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E6BD5F-7A76-43FD-AAE6-311AC4BA14EE}"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C604B-4208-414B-BAC9-970D540CC531}"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E6BD5F-7A76-43FD-AAE6-311AC4BA14EE}"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C604B-4208-414B-BAC9-970D540CC531}"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9E6BD5F-7A76-43FD-AAE6-311AC4BA14EE}" type="datetimeFigureOut">
              <a:rPr lang="en-US" smtClean="0"/>
              <a:t>1/13/2016</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77C604B-4208-414B-BAC9-970D540CC531}"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 to Economics</a:t>
            </a:r>
            <a:endParaRPr lang="en-US" dirty="0"/>
          </a:p>
        </p:txBody>
      </p:sp>
      <p:sp>
        <p:nvSpPr>
          <p:cNvPr id="3" name="Subtitle 2"/>
          <p:cNvSpPr>
            <a:spLocks noGrp="1"/>
          </p:cNvSpPr>
          <p:nvPr>
            <p:ph type="subTitle" idx="1"/>
          </p:nvPr>
        </p:nvSpPr>
        <p:spPr/>
        <p:txBody>
          <a:bodyPr>
            <a:normAutofit fontScale="32500" lnSpcReduction="20000"/>
          </a:bodyPr>
          <a:lstStyle/>
          <a:p>
            <a:r>
              <a:rPr lang="en-US" dirty="0" smtClean="0"/>
              <a:t>By C. Kohn</a:t>
            </a:r>
          </a:p>
          <a:p>
            <a:r>
              <a:rPr lang="en-US" dirty="0" smtClean="0"/>
              <a:t>Agricultural Sciences</a:t>
            </a:r>
          </a:p>
          <a:p>
            <a:r>
              <a:rPr lang="en-US" dirty="0" smtClean="0"/>
              <a:t>Waterford, WI</a:t>
            </a:r>
            <a:endParaRPr lang="en-US" dirty="0"/>
          </a:p>
        </p:txBody>
      </p:sp>
    </p:spTree>
    <p:extLst>
      <p:ext uri="{BB962C8B-B14F-4D97-AF65-F5344CB8AC3E}">
        <p14:creationId xmlns:p14="http://schemas.microsoft.com/office/powerpoint/2010/main" val="3210064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sp>
        <p:nvSpPr>
          <p:cNvPr id="3" name="Content Placeholder 2"/>
          <p:cNvSpPr>
            <a:spLocks noGrp="1"/>
          </p:cNvSpPr>
          <p:nvPr>
            <p:ph sz="quarter" idx="1"/>
          </p:nvPr>
        </p:nvSpPr>
        <p:spPr/>
        <p:txBody>
          <a:bodyPr>
            <a:normAutofit fontScale="70000" lnSpcReduction="20000"/>
          </a:bodyPr>
          <a:lstStyle/>
          <a:p>
            <a:pPr lvl="0"/>
            <a:r>
              <a:rPr lang="en-US" dirty="0"/>
              <a:t>Scarcity is not the only factor that determines economic value – </a:t>
            </a:r>
            <a:r>
              <a:rPr lang="en-US" u="sng" dirty="0"/>
              <a:t>competition</a:t>
            </a:r>
            <a:r>
              <a:rPr lang="en-US" dirty="0"/>
              <a:t> also is needed to create economic value.	</a:t>
            </a:r>
          </a:p>
          <a:p>
            <a:pPr lvl="1"/>
            <a:r>
              <a:rPr lang="en-US" u="sng" dirty="0"/>
              <a:t>Competition</a:t>
            </a:r>
            <a:r>
              <a:rPr lang="en-US" dirty="0"/>
              <a:t> results from the fact that most resources are limited. </a:t>
            </a:r>
          </a:p>
          <a:p>
            <a:pPr lvl="1"/>
            <a:r>
              <a:rPr lang="en-US" dirty="0"/>
              <a:t>In order for scarcity to translate into economic value, there has to be competition for the scarce good in question. </a:t>
            </a:r>
          </a:p>
          <a:p>
            <a:pPr lvl="2"/>
            <a:r>
              <a:rPr lang="en-US" dirty="0"/>
              <a:t>For example, a chip shaped exactly like Richard Nixon’s head would be very rare but it wouldn’t be all that </a:t>
            </a:r>
            <a:r>
              <a:rPr lang="en-US" dirty="0" smtClean="0"/>
              <a:t>valuable because few if any would compete to get it. </a:t>
            </a:r>
            <a:endParaRPr lang="en-US" dirty="0"/>
          </a:p>
          <a:p>
            <a:pPr lvl="2"/>
            <a:r>
              <a:rPr lang="en-US" dirty="0"/>
              <a:t>If someone tried to sell air, it would not work unless air was rare, scarce, and limited. </a:t>
            </a:r>
            <a:r>
              <a:rPr lang="en-US" dirty="0" smtClean="0"/>
              <a:t/>
            </a:r>
            <a:br>
              <a:rPr lang="en-US" dirty="0" smtClean="0"/>
            </a:br>
            <a:endParaRPr lang="en-US" dirty="0"/>
          </a:p>
          <a:p>
            <a:r>
              <a:rPr lang="en-US" dirty="0"/>
              <a:t>Knowing that someone else might pay more for a good (and thereby acquire that good) compels a rational person who also wants that good to offer </a:t>
            </a:r>
            <a:r>
              <a:rPr lang="en-US" dirty="0" smtClean="0"/>
              <a:t>more in exchange for it. </a:t>
            </a:r>
            <a:endParaRPr lang="en-US" dirty="0"/>
          </a:p>
          <a:p>
            <a:pPr lvl="1"/>
            <a:r>
              <a:rPr lang="en-US" dirty="0"/>
              <a:t>This continues until the opportunity cost of spending that amount of money exceeds the perceived value of that good. </a:t>
            </a:r>
          </a:p>
          <a:p>
            <a:endParaRPr lang="en-US" dirty="0"/>
          </a:p>
        </p:txBody>
      </p:sp>
    </p:spTree>
    <p:extLst>
      <p:ext uri="{BB962C8B-B14F-4D97-AF65-F5344CB8AC3E}">
        <p14:creationId xmlns:p14="http://schemas.microsoft.com/office/powerpoint/2010/main" val="1291384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a:t>
            </a: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u="sng" dirty="0"/>
              <a:t>Money</a:t>
            </a:r>
            <a:r>
              <a:rPr lang="en-US" dirty="0"/>
              <a:t> serves as a unit of value for measuring the relationship between scarcity and competition. </a:t>
            </a:r>
          </a:p>
          <a:p>
            <a:pPr lvl="1"/>
            <a:r>
              <a:rPr lang="en-US" dirty="0"/>
              <a:t>Prior to the existence of money, bartering was necessary</a:t>
            </a:r>
            <a:r>
              <a:rPr lang="en-US" dirty="0" smtClean="0"/>
              <a:t>.</a:t>
            </a:r>
            <a:endParaRPr lang="en-US" dirty="0"/>
          </a:p>
          <a:p>
            <a:pPr lvl="2"/>
            <a:r>
              <a:rPr lang="en-US" dirty="0"/>
              <a:t>To </a:t>
            </a:r>
            <a:r>
              <a:rPr lang="en-US" u="sng" dirty="0"/>
              <a:t>barter</a:t>
            </a:r>
            <a:r>
              <a:rPr lang="en-US" dirty="0"/>
              <a:t> means to exchange </a:t>
            </a:r>
            <a:r>
              <a:rPr lang="en-US" dirty="0" smtClean="0"/>
              <a:t>one good (or service) for </a:t>
            </a:r>
            <a:r>
              <a:rPr lang="en-US" dirty="0"/>
              <a:t>another good </a:t>
            </a:r>
            <a:r>
              <a:rPr lang="en-US" dirty="0" smtClean="0"/>
              <a:t>(or service) through </a:t>
            </a:r>
            <a:r>
              <a:rPr lang="en-US" dirty="0"/>
              <a:t>individual </a:t>
            </a:r>
            <a:r>
              <a:rPr lang="en-US" dirty="0" smtClean="0"/>
              <a:t>negotiation. </a:t>
            </a:r>
            <a:br>
              <a:rPr lang="en-US" dirty="0" smtClean="0"/>
            </a:br>
            <a:endParaRPr lang="en-US" dirty="0"/>
          </a:p>
          <a:p>
            <a:pPr lvl="1"/>
            <a:r>
              <a:rPr lang="en-US" dirty="0"/>
              <a:t>In bartering, the value of a good must be determined through negotiation in comparison to another good. </a:t>
            </a:r>
          </a:p>
          <a:p>
            <a:pPr lvl="2"/>
            <a:r>
              <a:rPr lang="en-US" dirty="0"/>
              <a:t>For example, if I am trying to buy a cow through bartering, I would have to determine what I have of value to the person selling the cow. </a:t>
            </a:r>
          </a:p>
          <a:p>
            <a:pPr lvl="2"/>
            <a:r>
              <a:rPr lang="en-US" dirty="0"/>
              <a:t>I would then have to meet that person in order to determine how much of my property that he or she </a:t>
            </a:r>
            <a:r>
              <a:rPr lang="en-US" dirty="0" smtClean="0"/>
              <a:t>determines is </a:t>
            </a:r>
            <a:r>
              <a:rPr lang="en-US" dirty="0"/>
              <a:t>necessary to acquire their cow. </a:t>
            </a:r>
          </a:p>
          <a:p>
            <a:endParaRPr lang="en-US" dirty="0"/>
          </a:p>
        </p:txBody>
      </p:sp>
    </p:spTree>
    <p:extLst>
      <p:ext uri="{BB962C8B-B14F-4D97-AF65-F5344CB8AC3E}">
        <p14:creationId xmlns:p14="http://schemas.microsoft.com/office/powerpoint/2010/main" val="3323568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 and Loaves</a:t>
            </a:r>
            <a:endParaRPr lang="en-US" dirty="0"/>
          </a:p>
        </p:txBody>
      </p:sp>
      <p:sp>
        <p:nvSpPr>
          <p:cNvPr id="3" name="Content Placeholder 2"/>
          <p:cNvSpPr>
            <a:spLocks noGrp="1"/>
          </p:cNvSpPr>
          <p:nvPr>
            <p:ph sz="quarter" idx="1"/>
          </p:nvPr>
        </p:nvSpPr>
        <p:spPr>
          <a:xfrm>
            <a:off x="457200" y="1219200"/>
            <a:ext cx="8229600" cy="5410200"/>
          </a:xfrm>
        </p:spPr>
        <p:txBody>
          <a:bodyPr>
            <a:normAutofit fontScale="62500" lnSpcReduction="20000"/>
          </a:bodyPr>
          <a:lstStyle/>
          <a:p>
            <a:pPr lvl="0"/>
            <a:r>
              <a:rPr lang="en-US" dirty="0"/>
              <a:t>As a way of viewing the difference between money and bartering, consider this </a:t>
            </a:r>
            <a:r>
              <a:rPr lang="en-US" dirty="0" smtClean="0"/>
              <a:t>example: imagine you </a:t>
            </a:r>
            <a:r>
              <a:rPr lang="en-US" dirty="0"/>
              <a:t>fish for a living. </a:t>
            </a:r>
            <a:endParaRPr lang="en-US" dirty="0" smtClean="0"/>
          </a:p>
          <a:p>
            <a:pPr lvl="1"/>
            <a:r>
              <a:rPr lang="en-US" dirty="0" smtClean="0"/>
              <a:t>While </a:t>
            </a:r>
            <a:r>
              <a:rPr lang="en-US" dirty="0"/>
              <a:t>you can eat the fish you catch every day, it is not enough for a healthy diet. </a:t>
            </a:r>
          </a:p>
          <a:p>
            <a:r>
              <a:rPr lang="en-US" dirty="0"/>
              <a:t>You live next door to a baker.  You decide to trade your fish for his bread. </a:t>
            </a:r>
          </a:p>
          <a:p>
            <a:pPr lvl="1"/>
            <a:r>
              <a:rPr lang="en-US" dirty="0"/>
              <a:t>However, the baker does not bake every day, but you need bread every day.  </a:t>
            </a:r>
          </a:p>
          <a:p>
            <a:pPr lvl="1"/>
            <a:r>
              <a:rPr lang="en-US" dirty="0"/>
              <a:t>Also, the baker might grow tired of your fish and decide to trade for other products such as milk or vegetables. </a:t>
            </a:r>
          </a:p>
          <a:p>
            <a:r>
              <a:rPr lang="en-US" dirty="0" smtClean="0"/>
              <a:t>Your </a:t>
            </a:r>
            <a:r>
              <a:rPr lang="en-US" dirty="0"/>
              <a:t>fish </a:t>
            </a:r>
            <a:r>
              <a:rPr lang="en-US" dirty="0" smtClean="0"/>
              <a:t>also may not </a:t>
            </a:r>
            <a:r>
              <a:rPr lang="en-US" dirty="0"/>
              <a:t>be acceptable to other vendors.</a:t>
            </a:r>
          </a:p>
          <a:p>
            <a:pPr lvl="1"/>
            <a:r>
              <a:rPr lang="en-US" dirty="0"/>
              <a:t>Perhaps the shoe-maker doesn’t eat fish, so you cannot buy shoes from the shoemaker. </a:t>
            </a:r>
          </a:p>
          <a:p>
            <a:r>
              <a:rPr lang="en-US" dirty="0"/>
              <a:t>However, if you, the baker, and the shoemaker all agree that the value of something you sell can be represented by another object, now you can use that object as a way to “hold” the value of something you sold until you need to purchase something else. </a:t>
            </a:r>
          </a:p>
          <a:p>
            <a:pPr lvl="1"/>
            <a:r>
              <a:rPr lang="en-US" dirty="0"/>
              <a:t>This object that “holds” the value of something you sold until you need to buy something is money. </a:t>
            </a:r>
            <a:endParaRPr lang="en-US" dirty="0" smtClean="0"/>
          </a:p>
          <a:p>
            <a:pPr lvl="1"/>
            <a:r>
              <a:rPr lang="en-US" dirty="0" smtClean="0"/>
              <a:t>This enables you to acquire the things you need with something that will be accepted by everyone at a time that works for you. </a:t>
            </a:r>
            <a:endParaRPr lang="en-US" dirty="0"/>
          </a:p>
          <a:p>
            <a:endParaRPr lang="en-US" dirty="0"/>
          </a:p>
        </p:txBody>
      </p:sp>
    </p:spTree>
    <p:extLst>
      <p:ext uri="{BB962C8B-B14F-4D97-AF65-F5344CB8AC3E}">
        <p14:creationId xmlns:p14="http://schemas.microsoft.com/office/powerpoint/2010/main" val="673864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Double Coincidence</a:t>
            </a:r>
            <a:endParaRPr lang="en-US" dirty="0"/>
          </a:p>
        </p:txBody>
      </p:sp>
      <p:sp>
        <p:nvSpPr>
          <p:cNvPr id="3" name="Content Placeholder 2"/>
          <p:cNvSpPr>
            <a:spLocks noGrp="1"/>
          </p:cNvSpPr>
          <p:nvPr>
            <p:ph sz="quarter" idx="1"/>
          </p:nvPr>
        </p:nvSpPr>
        <p:spPr/>
        <p:txBody>
          <a:bodyPr>
            <a:normAutofit fontScale="92500"/>
          </a:bodyPr>
          <a:lstStyle/>
          <a:p>
            <a:pPr lvl="0"/>
            <a:r>
              <a:rPr lang="en-US" dirty="0"/>
              <a:t>The problem of bartering is that it requires a “</a:t>
            </a:r>
            <a:r>
              <a:rPr lang="en-US" u="sng" dirty="0"/>
              <a:t>double coincidence</a:t>
            </a:r>
            <a:r>
              <a:rPr lang="en-US" dirty="0"/>
              <a:t>”. </a:t>
            </a:r>
          </a:p>
          <a:p>
            <a:pPr lvl="1"/>
            <a:r>
              <a:rPr lang="en-US" dirty="0"/>
              <a:t>This means that the sellers of two goods each need the other person’s goods in the same amount at the same time. </a:t>
            </a:r>
          </a:p>
          <a:p>
            <a:pPr lvl="2"/>
            <a:r>
              <a:rPr lang="en-US" dirty="0"/>
              <a:t>It would require a coincidence for both parties to need the same thing the other happens to be selling in the same way they are selling it. </a:t>
            </a:r>
          </a:p>
          <a:p>
            <a:pPr lvl="1"/>
            <a:r>
              <a:rPr lang="en-US" dirty="0"/>
              <a:t>Money eliminates the need for a double coincidence by allowing the seller to ‘hold’ the value of their goods until they need that value, or credit, for another good. </a:t>
            </a:r>
          </a:p>
          <a:p>
            <a:endParaRPr lang="en-US" dirty="0"/>
          </a:p>
        </p:txBody>
      </p:sp>
    </p:spTree>
    <p:extLst>
      <p:ext uri="{BB962C8B-B14F-4D97-AF65-F5344CB8AC3E}">
        <p14:creationId xmlns:p14="http://schemas.microsoft.com/office/powerpoint/2010/main" val="4268940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US Dollar</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The first money used by the Pilgrims was a shell called a wampum. </a:t>
            </a:r>
          </a:p>
          <a:p>
            <a:pPr lvl="1"/>
            <a:r>
              <a:rPr lang="en-US" dirty="0"/>
              <a:t>This shell had already served as money for the Native Americans who were in the area prior to the arrival of the Pilgrims. </a:t>
            </a:r>
          </a:p>
          <a:p>
            <a:r>
              <a:rPr lang="en-US" dirty="0"/>
              <a:t>Over time corn, cod, and tobacco were all used as tender.  </a:t>
            </a:r>
          </a:p>
          <a:p>
            <a:pPr lvl="1"/>
            <a:r>
              <a:rPr lang="en-US" dirty="0"/>
              <a:t>Iron nails also worked as tender, although this </a:t>
            </a:r>
            <a:r>
              <a:rPr lang="en-US" dirty="0" smtClean="0"/>
              <a:t>led to </a:t>
            </a:r>
            <a:r>
              <a:rPr lang="en-US" dirty="0"/>
              <a:t>many acts of arson as some burned other people’s buildings to steal their nails. </a:t>
            </a:r>
          </a:p>
          <a:p>
            <a:r>
              <a:rPr lang="en-US" dirty="0"/>
              <a:t>It wasn’t until 1785 that Congress met and created the US dollar. </a:t>
            </a:r>
          </a:p>
          <a:p>
            <a:pPr lvl="1"/>
            <a:r>
              <a:rPr lang="en-US" dirty="0"/>
              <a:t>They decided to make the dollar green because this color of ink most reduced the risk of counterfeiting. </a:t>
            </a:r>
          </a:p>
          <a:p>
            <a:r>
              <a:rPr lang="en-US" dirty="0"/>
              <a:t>The creation of the dollar allowed the US government to collect taxes (it’s pretty much impossible for a government to barter as a means of doing business).</a:t>
            </a:r>
          </a:p>
          <a:p>
            <a:pPr lvl="1"/>
            <a:r>
              <a:rPr lang="en-US" dirty="0"/>
              <a:t>The universality of the US dollar allowed the US economy to grow as more people could now use the sale of their goods to purchase far more items than they could previously. </a:t>
            </a:r>
          </a:p>
          <a:p>
            <a:endParaRPr lang="en-US" dirty="0"/>
          </a:p>
        </p:txBody>
      </p:sp>
    </p:spTree>
    <p:extLst>
      <p:ext uri="{BB962C8B-B14F-4D97-AF65-F5344CB8AC3E}">
        <p14:creationId xmlns:p14="http://schemas.microsoft.com/office/powerpoint/2010/main" val="2869111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Institutions</a:t>
            </a:r>
            <a:endParaRPr lang="en-US" dirty="0"/>
          </a:p>
        </p:txBody>
      </p:sp>
      <p:sp>
        <p:nvSpPr>
          <p:cNvPr id="3" name="Content Placeholder 2"/>
          <p:cNvSpPr>
            <a:spLocks noGrp="1"/>
          </p:cNvSpPr>
          <p:nvPr>
            <p:ph sz="quarter" idx="1"/>
          </p:nvPr>
        </p:nvSpPr>
        <p:spPr>
          <a:xfrm>
            <a:off x="457200" y="1219200"/>
            <a:ext cx="8534400" cy="5257800"/>
          </a:xfrm>
        </p:spPr>
        <p:txBody>
          <a:bodyPr>
            <a:normAutofit/>
          </a:bodyPr>
          <a:lstStyle/>
          <a:p>
            <a:pPr lvl="0"/>
            <a:r>
              <a:rPr lang="en-US" dirty="0"/>
              <a:t>The creation of the US dollar in 1785 also allowed for the creation of many kinds of economic institutions. Some of these economic institutions include: </a:t>
            </a:r>
          </a:p>
          <a:p>
            <a:pPr lvl="1"/>
            <a:r>
              <a:rPr lang="en-US" u="sng" dirty="0"/>
              <a:t>Markets</a:t>
            </a:r>
            <a:r>
              <a:rPr lang="en-US" dirty="0"/>
              <a:t>: Markets were established and formalized in order to organize and channel competition for resources. </a:t>
            </a:r>
          </a:p>
          <a:p>
            <a:pPr lvl="1"/>
            <a:r>
              <a:rPr lang="en-US" dirty="0"/>
              <a:t>Scarcity of valuable resources ensures that people will compete for goods.  </a:t>
            </a:r>
          </a:p>
          <a:p>
            <a:pPr lvl="2"/>
            <a:r>
              <a:rPr lang="en-US" dirty="0"/>
              <a:t>Markets work to ensure that the competition for valuable and scarce goods is regulated, fair, and open. </a:t>
            </a:r>
          </a:p>
          <a:p>
            <a:endParaRPr lang="en-US" dirty="0"/>
          </a:p>
        </p:txBody>
      </p:sp>
    </p:spTree>
    <p:extLst>
      <p:ext uri="{BB962C8B-B14F-4D97-AF65-F5344CB8AC3E}">
        <p14:creationId xmlns:p14="http://schemas.microsoft.com/office/powerpoint/2010/main" val="3827030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Markets are simply a network of interacting exchanges. </a:t>
            </a:r>
          </a:p>
          <a:p>
            <a:pPr lvl="1"/>
            <a:r>
              <a:rPr lang="en-US" dirty="0"/>
              <a:t>By creating consistent and constant exchanges, markets create the establishment of universally recognized value. </a:t>
            </a:r>
          </a:p>
          <a:p>
            <a:r>
              <a:rPr lang="en-US" dirty="0"/>
              <a:t>Without markets, the value of a good or service would be unknown and harder to anticipate. </a:t>
            </a:r>
          </a:p>
          <a:p>
            <a:pPr lvl="1"/>
            <a:r>
              <a:rPr lang="en-US" dirty="0"/>
              <a:t>With regular exchanges in a common setting, the value of a good or service becomes obvious and universally recognized.</a:t>
            </a:r>
          </a:p>
          <a:p>
            <a:pPr lvl="1"/>
            <a:r>
              <a:rPr lang="en-US" dirty="0"/>
              <a:t>This encourages buyers to purchase goods or services because they know the cost of that good or service in advance, allowing them to anticipate a purchase and enable it to occur. </a:t>
            </a:r>
          </a:p>
          <a:p>
            <a:endParaRPr lang="en-US" dirty="0"/>
          </a:p>
        </p:txBody>
      </p:sp>
    </p:spTree>
    <p:extLst>
      <p:ext uri="{BB962C8B-B14F-4D97-AF65-F5344CB8AC3E}">
        <p14:creationId xmlns:p14="http://schemas.microsoft.com/office/powerpoint/2010/main" val="3653276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Markets and Money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For example, imagine you are a Pilgrim in early America. </a:t>
            </a:r>
          </a:p>
          <a:p>
            <a:pPr lvl="1"/>
            <a:r>
              <a:rPr lang="en-US" dirty="0"/>
              <a:t>If you need your boots repaired, you would not know who to seek or what to pay without a commonly used market. </a:t>
            </a:r>
          </a:p>
          <a:p>
            <a:pPr lvl="1"/>
            <a:r>
              <a:rPr lang="en-US" dirty="0"/>
              <a:t>The cost of seeking repair of your boots is much higher than the cost for the service alone because you must use time and energy to seek a person, negotiate a price, and see the process to completion. </a:t>
            </a:r>
          </a:p>
          <a:p>
            <a:pPr lvl="1"/>
            <a:r>
              <a:rPr lang="en-US" dirty="0"/>
              <a:t>However, if there is a competitive market, the price and service will be clearly advertised in order to attract your business away from others, reducing the effort and time the transaction would otherwise require.</a:t>
            </a:r>
          </a:p>
          <a:p>
            <a:endParaRPr lang="en-US" dirty="0"/>
          </a:p>
        </p:txBody>
      </p:sp>
    </p:spTree>
    <p:extLst>
      <p:ext uri="{BB962C8B-B14F-4D97-AF65-F5344CB8AC3E}">
        <p14:creationId xmlns:p14="http://schemas.microsoft.com/office/powerpoint/2010/main" val="12044371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Markets and the Value of Money</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Markets work to establish the value of money. </a:t>
            </a:r>
          </a:p>
          <a:p>
            <a:pPr lvl="1"/>
            <a:r>
              <a:rPr lang="en-US" dirty="0"/>
              <a:t>When you know that your dollar can buy two cans of coke, one small hamburger, or four packs of gum, the value of goods and services becomes easier to understand because there is a universal system of measurement. </a:t>
            </a:r>
          </a:p>
          <a:p>
            <a:r>
              <a:rPr lang="en-US" dirty="0"/>
              <a:t>The scarcity and competitiveness for a good or service can now be summed by one number: its monetary value. </a:t>
            </a:r>
          </a:p>
          <a:p>
            <a:pPr lvl="1"/>
            <a:r>
              <a:rPr lang="en-US" dirty="0"/>
              <a:t>Without money or markets, every good would have an abstract, immeasurable value, forcing the customer to re-determine the value of a good each time it was exchanged. </a:t>
            </a:r>
          </a:p>
          <a:p>
            <a:pPr lvl="1"/>
            <a:r>
              <a:rPr lang="en-US" dirty="0"/>
              <a:t>This would greatly slow economic activity and reduce the availability of almost every good or service.</a:t>
            </a:r>
          </a:p>
          <a:p>
            <a:endParaRPr lang="en-US" dirty="0"/>
          </a:p>
        </p:txBody>
      </p:sp>
    </p:spTree>
    <p:extLst>
      <p:ext uri="{BB962C8B-B14F-4D97-AF65-F5344CB8AC3E}">
        <p14:creationId xmlns:p14="http://schemas.microsoft.com/office/powerpoint/2010/main" val="5577872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and Property Rights </a:t>
            </a:r>
            <a:endParaRPr lang="en-US" dirty="0"/>
          </a:p>
        </p:txBody>
      </p:sp>
      <p:sp>
        <p:nvSpPr>
          <p:cNvPr id="3" name="Content Placeholder 2"/>
          <p:cNvSpPr>
            <a:spLocks noGrp="1"/>
          </p:cNvSpPr>
          <p:nvPr>
            <p:ph sz="quarter" idx="1"/>
          </p:nvPr>
        </p:nvSpPr>
        <p:spPr>
          <a:xfrm>
            <a:off x="457200" y="1219200"/>
            <a:ext cx="8229600" cy="5486400"/>
          </a:xfrm>
        </p:spPr>
        <p:txBody>
          <a:bodyPr>
            <a:normAutofit fontScale="77500" lnSpcReduction="20000"/>
          </a:bodyPr>
          <a:lstStyle/>
          <a:p>
            <a:r>
              <a:rPr lang="en-US" dirty="0" smtClean="0"/>
              <a:t>Money depends on, and helps to define </a:t>
            </a:r>
            <a:r>
              <a:rPr lang="en-US" u="sng" dirty="0" smtClean="0"/>
              <a:t>property rights</a:t>
            </a:r>
            <a:r>
              <a:rPr lang="en-US" dirty="0" smtClean="0"/>
              <a:t>.</a:t>
            </a:r>
          </a:p>
          <a:p>
            <a:pPr lvl="1"/>
            <a:r>
              <a:rPr lang="en-US" dirty="0" smtClean="0"/>
              <a:t>A </a:t>
            </a:r>
            <a:r>
              <a:rPr lang="en-US" dirty="0"/>
              <a:t>legal system must provide a clear definition of property rights in order for an economic system to function. </a:t>
            </a:r>
          </a:p>
          <a:p>
            <a:pPr lvl="2"/>
            <a:r>
              <a:rPr lang="en-US" dirty="0"/>
              <a:t>If someone could just steal your property without any consequence, the perceived value of money would </a:t>
            </a:r>
            <a:r>
              <a:rPr lang="en-US" dirty="0" smtClean="0"/>
              <a:t>decline.</a:t>
            </a:r>
          </a:p>
          <a:p>
            <a:pPr lvl="2"/>
            <a:r>
              <a:rPr lang="en-US" dirty="0" smtClean="0"/>
              <a:t>This would occur because </a:t>
            </a:r>
            <a:r>
              <a:rPr lang="en-US" dirty="0"/>
              <a:t>the opportunity cost of acquiring that money would exceed the opportunity cost of just simply stealing a product. </a:t>
            </a:r>
            <a:r>
              <a:rPr lang="en-US" dirty="0" smtClean="0"/>
              <a:t/>
            </a:r>
            <a:br>
              <a:rPr lang="en-US" dirty="0" smtClean="0"/>
            </a:br>
            <a:endParaRPr lang="en-US" dirty="0"/>
          </a:p>
          <a:p>
            <a:r>
              <a:rPr lang="en-US" dirty="0"/>
              <a:t>Without property laws, the value of money would be nothing. </a:t>
            </a:r>
          </a:p>
          <a:p>
            <a:pPr lvl="1"/>
            <a:r>
              <a:rPr lang="en-US" dirty="0"/>
              <a:t>A legal system must both identify who owns a good and also allow for the transference of the rights to that ownership to others. </a:t>
            </a:r>
          </a:p>
          <a:p>
            <a:pPr lvl="1"/>
            <a:r>
              <a:rPr lang="en-US" dirty="0"/>
              <a:t>If a legal system can regulate the transfer of ownership of goods, then money holds value because that value is protected by law.</a:t>
            </a:r>
          </a:p>
          <a:p>
            <a:endParaRPr lang="en-US" dirty="0"/>
          </a:p>
        </p:txBody>
      </p:sp>
    </p:spTree>
    <p:extLst>
      <p:ext uri="{BB962C8B-B14F-4D97-AF65-F5344CB8AC3E}">
        <p14:creationId xmlns:p14="http://schemas.microsoft.com/office/powerpoint/2010/main" val="2928039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Study of Choice</a:t>
            </a:r>
            <a:endParaRPr lang="en-US" dirty="0"/>
          </a:p>
        </p:txBody>
      </p:sp>
      <p:sp>
        <p:nvSpPr>
          <p:cNvPr id="3" name="Content Placeholder 2"/>
          <p:cNvSpPr>
            <a:spLocks noGrp="1"/>
          </p:cNvSpPr>
          <p:nvPr>
            <p:ph sz="quarter" idx="1"/>
          </p:nvPr>
        </p:nvSpPr>
        <p:spPr/>
        <p:txBody>
          <a:bodyPr>
            <a:normAutofit lnSpcReduction="10000"/>
          </a:bodyPr>
          <a:lstStyle/>
          <a:p>
            <a:pPr lvl="0"/>
            <a:r>
              <a:rPr lang="en-US" u="sng" dirty="0"/>
              <a:t>Economics</a:t>
            </a:r>
            <a:r>
              <a:rPr lang="en-US" dirty="0"/>
              <a:t> is the study of </a:t>
            </a:r>
            <a:r>
              <a:rPr lang="en-US" dirty="0" smtClean="0"/>
              <a:t>decision making. </a:t>
            </a:r>
            <a:endParaRPr lang="en-US" dirty="0"/>
          </a:p>
          <a:p>
            <a:pPr lvl="1"/>
            <a:r>
              <a:rPr lang="en-US" dirty="0"/>
              <a:t>While money is a part of economics, the subject as a whole is really about decision making. </a:t>
            </a:r>
            <a:r>
              <a:rPr lang="en-US" dirty="0" smtClean="0"/>
              <a:t/>
            </a:r>
            <a:br>
              <a:rPr lang="en-US" dirty="0" smtClean="0"/>
            </a:br>
            <a:endParaRPr lang="en-US" dirty="0"/>
          </a:p>
          <a:p>
            <a:pPr lvl="0"/>
            <a:r>
              <a:rPr lang="en-US" dirty="0"/>
              <a:t>Every choice has an advantage and a disadvantage.</a:t>
            </a:r>
          </a:p>
          <a:p>
            <a:pPr lvl="1"/>
            <a:r>
              <a:rPr lang="en-US" dirty="0"/>
              <a:t>In economics, we call the advantage of making a decision the </a:t>
            </a:r>
            <a:r>
              <a:rPr lang="en-US" u="sng" dirty="0"/>
              <a:t>benefit</a:t>
            </a:r>
            <a:r>
              <a:rPr lang="en-US" dirty="0"/>
              <a:t>. </a:t>
            </a:r>
          </a:p>
          <a:p>
            <a:pPr lvl="1"/>
            <a:r>
              <a:rPr lang="en-US" dirty="0"/>
              <a:t>We call the disadvantage of making a choice the </a:t>
            </a:r>
            <a:r>
              <a:rPr lang="en-US" u="sng" dirty="0"/>
              <a:t>opportunity cost</a:t>
            </a:r>
            <a:r>
              <a:rPr lang="en-US" dirty="0"/>
              <a:t>. </a:t>
            </a:r>
          </a:p>
          <a:p>
            <a:endParaRPr lang="en-US" dirty="0"/>
          </a:p>
        </p:txBody>
      </p:sp>
    </p:spTree>
    <p:extLst>
      <p:ext uri="{BB962C8B-B14F-4D97-AF65-F5344CB8AC3E}">
        <p14:creationId xmlns:p14="http://schemas.microsoft.com/office/powerpoint/2010/main" val="5843843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Tragedy of the Commons</a:t>
            </a:r>
            <a:endParaRPr lang="en-US" dirty="0"/>
          </a:p>
        </p:txBody>
      </p:sp>
      <p:sp>
        <p:nvSpPr>
          <p:cNvPr id="3" name="Content Placeholder 2"/>
          <p:cNvSpPr>
            <a:spLocks noGrp="1"/>
          </p:cNvSpPr>
          <p:nvPr>
            <p:ph sz="quarter" idx="1"/>
          </p:nvPr>
        </p:nvSpPr>
        <p:spPr>
          <a:xfrm>
            <a:off x="457200" y="1219200"/>
            <a:ext cx="8534400" cy="5334000"/>
          </a:xfrm>
        </p:spPr>
        <p:txBody>
          <a:bodyPr>
            <a:normAutofit fontScale="70000" lnSpcReduction="20000"/>
          </a:bodyPr>
          <a:lstStyle/>
          <a:p>
            <a:r>
              <a:rPr lang="en-US" dirty="0"/>
              <a:t>Without property rights, a phenomenon called “</a:t>
            </a:r>
            <a:r>
              <a:rPr lang="en-US" u="sng" dirty="0"/>
              <a:t>Tragedy of the Commons</a:t>
            </a:r>
            <a:r>
              <a:rPr lang="en-US" dirty="0"/>
              <a:t>” would emerge. </a:t>
            </a:r>
          </a:p>
          <a:p>
            <a:pPr lvl="1"/>
            <a:r>
              <a:rPr lang="en-US" dirty="0" smtClean="0"/>
              <a:t>The term ‘</a:t>
            </a:r>
            <a:r>
              <a:rPr lang="en-US" u="sng" dirty="0" smtClean="0"/>
              <a:t>Tragedy </a:t>
            </a:r>
            <a:r>
              <a:rPr lang="en-US" u="sng" dirty="0"/>
              <a:t>of the </a:t>
            </a:r>
            <a:r>
              <a:rPr lang="en-US" u="sng" dirty="0" smtClean="0"/>
              <a:t>Commons</a:t>
            </a:r>
            <a:r>
              <a:rPr lang="en-US" dirty="0" smtClean="0"/>
              <a:t>’ results from </a:t>
            </a:r>
            <a:r>
              <a:rPr lang="en-US" dirty="0"/>
              <a:t>a situation that would sometimes occur during Medieval times. </a:t>
            </a:r>
            <a:r>
              <a:rPr lang="en-US" dirty="0" smtClean="0"/>
              <a:t/>
            </a:r>
            <a:br>
              <a:rPr lang="en-US" dirty="0" smtClean="0"/>
            </a:br>
            <a:endParaRPr lang="en-US" dirty="0"/>
          </a:p>
          <a:p>
            <a:r>
              <a:rPr lang="en-US" dirty="0"/>
              <a:t>It was </a:t>
            </a:r>
            <a:r>
              <a:rPr lang="en-US" dirty="0" smtClean="0"/>
              <a:t>once a </a:t>
            </a:r>
            <a:r>
              <a:rPr lang="en-US" dirty="0"/>
              <a:t>common practice for a king </a:t>
            </a:r>
            <a:r>
              <a:rPr lang="en-US" dirty="0" smtClean="0"/>
              <a:t>or other ruler to </a:t>
            </a:r>
            <a:r>
              <a:rPr lang="en-US" dirty="0"/>
              <a:t>provide his subjects with an area in which everyone could graze their cows. </a:t>
            </a:r>
          </a:p>
          <a:p>
            <a:pPr lvl="1"/>
            <a:r>
              <a:rPr lang="en-US" dirty="0"/>
              <a:t>Ultimately, each farmer would put too many cows on the </a:t>
            </a:r>
            <a:r>
              <a:rPr lang="en-US" dirty="0" smtClean="0"/>
              <a:t>pasture.</a:t>
            </a:r>
          </a:p>
          <a:p>
            <a:pPr lvl="1"/>
            <a:r>
              <a:rPr lang="en-US" dirty="0" smtClean="0"/>
              <a:t>This would cause </a:t>
            </a:r>
            <a:r>
              <a:rPr lang="en-US" dirty="0"/>
              <a:t>the grass to be completely </a:t>
            </a:r>
            <a:r>
              <a:rPr lang="en-US" dirty="0" smtClean="0"/>
              <a:t>consumed, destroying the </a:t>
            </a:r>
            <a:r>
              <a:rPr lang="en-US" dirty="0"/>
              <a:t>entire common </a:t>
            </a:r>
            <a:r>
              <a:rPr lang="en-US" dirty="0" smtClean="0"/>
              <a:t>grazing area</a:t>
            </a:r>
            <a:r>
              <a:rPr lang="en-US" dirty="0"/>
              <a:t>. </a:t>
            </a:r>
            <a:r>
              <a:rPr lang="en-US" dirty="0" smtClean="0"/>
              <a:t/>
            </a:r>
            <a:br>
              <a:rPr lang="en-US" dirty="0" smtClean="0"/>
            </a:br>
            <a:endParaRPr lang="en-US" dirty="0"/>
          </a:p>
          <a:p>
            <a:r>
              <a:rPr lang="en-US" dirty="0"/>
              <a:t>Tragedy of the Commons occurred because there was no incentive to do the right </a:t>
            </a:r>
            <a:r>
              <a:rPr lang="en-US" dirty="0" smtClean="0"/>
              <a:t>thing.</a:t>
            </a:r>
          </a:p>
          <a:p>
            <a:pPr lvl="1"/>
            <a:r>
              <a:rPr lang="en-US" dirty="0"/>
              <a:t>I</a:t>
            </a:r>
            <a:r>
              <a:rPr lang="en-US" dirty="0" smtClean="0"/>
              <a:t>f </a:t>
            </a:r>
            <a:r>
              <a:rPr lang="en-US" dirty="0"/>
              <a:t>you reduced the number of cows you grazed, the common pasture would still fail as everyone else kept adding more cows. </a:t>
            </a:r>
            <a:endParaRPr lang="en-US" dirty="0" smtClean="0"/>
          </a:p>
          <a:p>
            <a:pPr lvl="1"/>
            <a:r>
              <a:rPr lang="en-US" dirty="0" smtClean="0"/>
              <a:t>No matter what you did, the end outcome was the same, so why not continue to make the same decisions that ultimately destroy the pasture? </a:t>
            </a:r>
            <a:endParaRPr lang="en-US" dirty="0"/>
          </a:p>
          <a:p>
            <a:endParaRPr lang="en-US" dirty="0"/>
          </a:p>
        </p:txBody>
      </p:sp>
    </p:spTree>
    <p:extLst>
      <p:ext uri="{BB962C8B-B14F-4D97-AF65-F5344CB8AC3E}">
        <p14:creationId xmlns:p14="http://schemas.microsoft.com/office/powerpoint/2010/main" val="1448471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vs. TOC</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Private </a:t>
            </a:r>
            <a:r>
              <a:rPr lang="en-US" dirty="0" smtClean="0"/>
              <a:t>property </a:t>
            </a:r>
            <a:r>
              <a:rPr lang="en-US" dirty="0"/>
              <a:t>eliminates the Tragedy of the Commons phenomena because it provides an incentive for caring for your own property. </a:t>
            </a:r>
          </a:p>
          <a:p>
            <a:pPr lvl="1"/>
            <a:r>
              <a:rPr lang="en-US" dirty="0"/>
              <a:t>The better you care for your property, the more benefits you can acquire from it. </a:t>
            </a:r>
          </a:p>
          <a:p>
            <a:pPr lvl="1"/>
            <a:r>
              <a:rPr lang="en-US" dirty="0"/>
              <a:t>The less you care for your property, the fewer benefits you acquire for the cost of owning the property. </a:t>
            </a:r>
            <a:r>
              <a:rPr lang="en-US" dirty="0" smtClean="0"/>
              <a:t/>
            </a:r>
            <a:br>
              <a:rPr lang="en-US" dirty="0" smtClean="0"/>
            </a:br>
            <a:endParaRPr lang="en-US" dirty="0"/>
          </a:p>
          <a:p>
            <a:r>
              <a:rPr lang="en-US" dirty="0"/>
              <a:t>Private Property eliminates tragedy of the commons by increasing the benefits of doing the right thing and increasing the opportunity cost of doing the wrong thing</a:t>
            </a:r>
            <a:r>
              <a:rPr lang="en-US" dirty="0" smtClean="0"/>
              <a:t>.</a:t>
            </a:r>
          </a:p>
          <a:p>
            <a:pPr lvl="1"/>
            <a:r>
              <a:rPr lang="en-US" dirty="0" smtClean="0"/>
              <a:t>Without the concept of private property that results from having a universal form of money, it is likely that many more resources would be depleted as a result of Tragedy of the Commons. </a:t>
            </a:r>
            <a:endParaRPr lang="en-US" dirty="0"/>
          </a:p>
          <a:p>
            <a:endParaRPr lang="en-US" dirty="0"/>
          </a:p>
        </p:txBody>
      </p:sp>
    </p:spTree>
    <p:extLst>
      <p:ext uri="{BB962C8B-B14F-4D97-AF65-F5344CB8AC3E}">
        <p14:creationId xmlns:p14="http://schemas.microsoft.com/office/powerpoint/2010/main" val="2414509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and Corporations</a:t>
            </a:r>
            <a:endParaRPr lang="en-US" dirty="0"/>
          </a:p>
        </p:txBody>
      </p:sp>
      <p:sp>
        <p:nvSpPr>
          <p:cNvPr id="3" name="Content Placeholder 2"/>
          <p:cNvSpPr>
            <a:spLocks noGrp="1"/>
          </p:cNvSpPr>
          <p:nvPr>
            <p:ph sz="quarter" idx="1"/>
          </p:nvPr>
        </p:nvSpPr>
        <p:spPr>
          <a:xfrm>
            <a:off x="457200" y="1219200"/>
            <a:ext cx="8458200" cy="5257800"/>
          </a:xfrm>
        </p:spPr>
        <p:txBody>
          <a:bodyPr>
            <a:normAutofit fontScale="70000" lnSpcReduction="20000"/>
          </a:bodyPr>
          <a:lstStyle/>
          <a:p>
            <a:r>
              <a:rPr lang="en-US" dirty="0" smtClean="0"/>
              <a:t>Money also allows for the existence of </a:t>
            </a:r>
            <a:r>
              <a:rPr lang="en-US" u="sng" dirty="0" smtClean="0"/>
              <a:t>corporations</a:t>
            </a:r>
            <a:r>
              <a:rPr lang="en-US" dirty="0" smtClean="0"/>
              <a:t>.</a:t>
            </a:r>
          </a:p>
          <a:p>
            <a:pPr lvl="1"/>
            <a:r>
              <a:rPr lang="en-US" dirty="0" smtClean="0"/>
              <a:t>A </a:t>
            </a:r>
            <a:r>
              <a:rPr lang="en-US" u="sng" dirty="0"/>
              <a:t>corporation</a:t>
            </a:r>
            <a:r>
              <a:rPr lang="en-US" dirty="0"/>
              <a:t> is an artificial “entity” created by economic law. </a:t>
            </a:r>
          </a:p>
          <a:p>
            <a:pPr lvl="2"/>
            <a:r>
              <a:rPr lang="en-US" dirty="0"/>
              <a:t>Corporations are an alternative to personally owning a business or forming a partnership to run a business. </a:t>
            </a:r>
          </a:p>
          <a:p>
            <a:pPr lvl="3"/>
            <a:r>
              <a:rPr lang="en-US" dirty="0"/>
              <a:t>Corporations are businesses that exist apart from one person or a small group of people. </a:t>
            </a:r>
          </a:p>
          <a:p>
            <a:pPr lvl="3"/>
            <a:r>
              <a:rPr lang="en-US" dirty="0"/>
              <a:t>The people who run a corporation and the people who own a corporation are different people.  </a:t>
            </a:r>
          </a:p>
          <a:p>
            <a:r>
              <a:rPr lang="en-US" dirty="0"/>
              <a:t>Corporations allow a business to exist without depending on one or a couple people, allowing it to continue to exist and grow more effectively. </a:t>
            </a:r>
          </a:p>
          <a:p>
            <a:pPr lvl="1"/>
            <a:r>
              <a:rPr lang="en-US" dirty="0"/>
              <a:t>Corporations are created when a group of people invest their money in a business and elect a board of directors to oversee the operation of that company. </a:t>
            </a:r>
          </a:p>
          <a:p>
            <a:pPr lvl="2"/>
            <a:r>
              <a:rPr lang="en-US" dirty="0"/>
              <a:t>If the company goes bankrupt or fails, you only lose the money you invested (not any other personal property, which you would lose if you personally owned a business or were part of a partnership). </a:t>
            </a:r>
          </a:p>
          <a:p>
            <a:pPr lvl="2"/>
            <a:r>
              <a:rPr lang="en-US" dirty="0"/>
              <a:t>If a company thrives, you can sell your portion of ownership of that company for more money. </a:t>
            </a:r>
          </a:p>
          <a:p>
            <a:pPr marL="0" indent="0">
              <a:buNone/>
            </a:pPr>
            <a:endParaRPr lang="en-US" dirty="0"/>
          </a:p>
        </p:txBody>
      </p:sp>
    </p:spTree>
    <p:extLst>
      <p:ext uri="{BB962C8B-B14F-4D97-AF65-F5344CB8AC3E}">
        <p14:creationId xmlns:p14="http://schemas.microsoft.com/office/powerpoint/2010/main" val="1847577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and Banks</a:t>
            </a:r>
            <a:endParaRPr lang="en-US" dirty="0"/>
          </a:p>
        </p:txBody>
      </p:sp>
      <p:sp>
        <p:nvSpPr>
          <p:cNvPr id="3" name="Content Placeholder 2"/>
          <p:cNvSpPr>
            <a:spLocks noGrp="1"/>
          </p:cNvSpPr>
          <p:nvPr>
            <p:ph sz="quarter" idx="1"/>
          </p:nvPr>
        </p:nvSpPr>
        <p:spPr>
          <a:xfrm>
            <a:off x="457200" y="1219200"/>
            <a:ext cx="8229600" cy="5334000"/>
          </a:xfrm>
        </p:spPr>
        <p:txBody>
          <a:bodyPr>
            <a:normAutofit fontScale="70000" lnSpcReduction="20000"/>
          </a:bodyPr>
          <a:lstStyle/>
          <a:p>
            <a:r>
              <a:rPr lang="en-US" dirty="0" smtClean="0"/>
              <a:t>With a universal system of money, the existence of banks is possible. </a:t>
            </a:r>
          </a:p>
          <a:p>
            <a:pPr lvl="1"/>
            <a:r>
              <a:rPr lang="en-US" dirty="0" smtClean="0"/>
              <a:t>A </a:t>
            </a:r>
            <a:r>
              <a:rPr lang="en-US" u="sng" dirty="0" smtClean="0"/>
              <a:t>bank</a:t>
            </a:r>
            <a:r>
              <a:rPr lang="en-US" dirty="0" smtClean="0"/>
              <a:t> </a:t>
            </a:r>
            <a:r>
              <a:rPr lang="en-US" dirty="0"/>
              <a:t>is simply a place to store money in order to keep it safe. </a:t>
            </a:r>
          </a:p>
          <a:p>
            <a:pPr lvl="2"/>
            <a:r>
              <a:rPr lang="en-US" dirty="0"/>
              <a:t>Prior to money, systems of bartering limited the ability of banks to exist. </a:t>
            </a:r>
          </a:p>
          <a:p>
            <a:pPr lvl="3"/>
            <a:r>
              <a:rPr lang="en-US" dirty="0"/>
              <a:t>It rarely made sense to store your personal property anywhere but your own home. </a:t>
            </a:r>
          </a:p>
          <a:p>
            <a:r>
              <a:rPr lang="en-US" dirty="0"/>
              <a:t>With the creation of money, banks could now serve a valuable purpose: safeguarding your ability to acquire goods and services. </a:t>
            </a:r>
          </a:p>
          <a:p>
            <a:pPr lvl="1"/>
            <a:r>
              <a:rPr lang="en-US" dirty="0"/>
              <a:t>If you store your money in your mattress at home, you could lose all that money to theft or fire. </a:t>
            </a:r>
          </a:p>
          <a:p>
            <a:pPr lvl="1"/>
            <a:r>
              <a:rPr lang="en-US" dirty="0"/>
              <a:t>If you store your money in a bank, you are ensuring your ability to acquire goods and services in the future. </a:t>
            </a:r>
          </a:p>
          <a:p>
            <a:r>
              <a:rPr lang="en-US" dirty="0"/>
              <a:t>Because banks are entrusted with money of others, they can use that money to create credit.</a:t>
            </a:r>
          </a:p>
          <a:p>
            <a:pPr lvl="1"/>
            <a:r>
              <a:rPr lang="en-US" u="sng" dirty="0"/>
              <a:t>Credit</a:t>
            </a:r>
            <a:r>
              <a:rPr lang="en-US" dirty="0"/>
              <a:t> is an agreement between two parties in which a person receives money in advance with an agreement to pay that money back plus a little bit more for the service of receiving money in advance (interest). </a:t>
            </a:r>
          </a:p>
          <a:p>
            <a:endParaRPr lang="en-US" dirty="0"/>
          </a:p>
        </p:txBody>
      </p:sp>
    </p:spTree>
    <p:extLst>
      <p:ext uri="{BB962C8B-B14F-4D97-AF65-F5344CB8AC3E}">
        <p14:creationId xmlns:p14="http://schemas.microsoft.com/office/powerpoint/2010/main" val="20192627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and Credit</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Credit is a very valuable economic service because it enables a person to create or acquire a money-making business, service, or skill that they otherwise might not have been able to acquire on their own. </a:t>
            </a:r>
          </a:p>
          <a:p>
            <a:pPr lvl="1"/>
            <a:r>
              <a:rPr lang="en-US" dirty="0"/>
              <a:t>For example, many students acquire loans to pay for college. </a:t>
            </a:r>
          </a:p>
          <a:p>
            <a:pPr lvl="1"/>
            <a:r>
              <a:rPr lang="en-US" dirty="0"/>
              <a:t>Most students don’t have the money for college prior to going to college. </a:t>
            </a:r>
          </a:p>
          <a:p>
            <a:pPr lvl="1"/>
            <a:r>
              <a:rPr lang="en-US" dirty="0"/>
              <a:t>By acquiring a college loan, they can go to college and make more money over the course of their life than if they hadn’t gone to college at all. </a:t>
            </a:r>
          </a:p>
          <a:p>
            <a:pPr lvl="1"/>
            <a:r>
              <a:rPr lang="en-US" dirty="0"/>
              <a:t>Banks, by serving as a central holding place for money, enable the acquisition of more money in the future by wise investors. </a:t>
            </a:r>
          </a:p>
          <a:p>
            <a:endParaRPr lang="en-US" dirty="0"/>
          </a:p>
        </p:txBody>
      </p:sp>
    </p:spTree>
    <p:extLst>
      <p:ext uri="{BB962C8B-B14F-4D97-AF65-F5344CB8AC3E}">
        <p14:creationId xmlns:p14="http://schemas.microsoft.com/office/powerpoint/2010/main" val="23228612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Money and Division/Specialization of Labor</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An </a:t>
            </a:r>
            <a:r>
              <a:rPr lang="en-US" dirty="0"/>
              <a:t>easier access to money as a universal measure of value allows for labor to be divided and specialized. </a:t>
            </a:r>
          </a:p>
          <a:p>
            <a:pPr lvl="1"/>
            <a:r>
              <a:rPr lang="en-US" dirty="0"/>
              <a:t>Prior to the existence of money, almost everyone had to be a farmer in order to acquire the food and clothes necessary for day-to-day life. </a:t>
            </a:r>
          </a:p>
          <a:p>
            <a:pPr lvl="2"/>
            <a:r>
              <a:rPr lang="en-US" dirty="0"/>
              <a:t>The existence of money allows farmers to specialize their production of food and clothing, in effect feeding many more people than themselves in return for money to acquire other products. </a:t>
            </a:r>
          </a:p>
          <a:p>
            <a:pPr lvl="2"/>
            <a:r>
              <a:rPr lang="en-US" dirty="0"/>
              <a:t>For those not farming, they are now able to produce other goods and perform other services because they can now acquire their food and clothing without producing it themselves.</a:t>
            </a:r>
          </a:p>
          <a:p>
            <a:endParaRPr lang="en-US" dirty="0"/>
          </a:p>
        </p:txBody>
      </p:sp>
    </p:spTree>
    <p:extLst>
      <p:ext uri="{BB962C8B-B14F-4D97-AF65-F5344CB8AC3E}">
        <p14:creationId xmlns:p14="http://schemas.microsoft.com/office/powerpoint/2010/main" val="23758436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Money and Division/Specialization of Labor</a:t>
            </a:r>
          </a:p>
        </p:txBody>
      </p:sp>
      <p:sp>
        <p:nvSpPr>
          <p:cNvPr id="3" name="Content Placeholder 2"/>
          <p:cNvSpPr>
            <a:spLocks noGrp="1"/>
          </p:cNvSpPr>
          <p:nvPr>
            <p:ph sz="quarter" idx="1"/>
          </p:nvPr>
        </p:nvSpPr>
        <p:spPr>
          <a:xfrm>
            <a:off x="457200" y="1219200"/>
            <a:ext cx="8229600" cy="5334000"/>
          </a:xfrm>
        </p:spPr>
        <p:txBody>
          <a:bodyPr>
            <a:normAutofit fontScale="55000" lnSpcReduction="20000"/>
          </a:bodyPr>
          <a:lstStyle/>
          <a:p>
            <a:r>
              <a:rPr lang="en-US" sz="3600" dirty="0"/>
              <a:t>The option of using money enables allows people to pursue jobs and careers related to </a:t>
            </a:r>
            <a:r>
              <a:rPr lang="en-US" sz="3600" dirty="0" smtClean="0"/>
              <a:t>the production of goods beyond just the basic </a:t>
            </a:r>
            <a:r>
              <a:rPr lang="en-US" sz="3600" dirty="0"/>
              <a:t>needs.   </a:t>
            </a:r>
          </a:p>
          <a:p>
            <a:pPr lvl="1"/>
            <a:r>
              <a:rPr lang="en-US" sz="2900" dirty="0"/>
              <a:t>This in turn can make the production of basic needs and services more efficient and more effective by allowing people to specialize in the improvement of producing those goods and services. </a:t>
            </a:r>
          </a:p>
          <a:p>
            <a:pPr lvl="1"/>
            <a:r>
              <a:rPr lang="en-US" sz="2900" dirty="0"/>
              <a:t>For example, the use of money and the Industrial Revolution freed some people to develop the tools and equipment that even further reduced the need for people to produce food. </a:t>
            </a:r>
          </a:p>
          <a:p>
            <a:pPr lvl="1"/>
            <a:r>
              <a:rPr lang="en-US" sz="2900" dirty="0"/>
              <a:t>Today the average farmer feeds 155 people worldwide; in 1960, the average farmer fed 25.8 people and even fewer were fed per farmer before this. </a:t>
            </a:r>
          </a:p>
          <a:p>
            <a:r>
              <a:rPr lang="en-US" sz="3600" dirty="0"/>
              <a:t>Adam Smith, an </a:t>
            </a:r>
            <a:r>
              <a:rPr lang="en-US" sz="3600" dirty="0" smtClean="0"/>
              <a:t>early economist</a:t>
            </a:r>
            <a:r>
              <a:rPr lang="en-US" sz="3600" dirty="0"/>
              <a:t>, was one of the first to recognize the power of specialization and division of labor. </a:t>
            </a:r>
          </a:p>
          <a:p>
            <a:pPr lvl="1"/>
            <a:r>
              <a:rPr lang="en-US" sz="2900" dirty="0"/>
              <a:t>Smith used the example of the production of sewing pins to prove his point. </a:t>
            </a:r>
          </a:p>
          <a:p>
            <a:pPr lvl="1"/>
            <a:r>
              <a:rPr lang="en-US" sz="2900" dirty="0"/>
              <a:t>Smith argued that ten people could produce 48,000 pins per day if the work of pin-production was divided into 18 tasks among those ten people. </a:t>
            </a:r>
          </a:p>
          <a:p>
            <a:pPr lvl="2"/>
            <a:r>
              <a:rPr lang="en-US" sz="2900" dirty="0"/>
              <a:t>This would result in an average production of 4800 pins per worker per day. </a:t>
            </a:r>
          </a:p>
          <a:p>
            <a:pPr lvl="1"/>
            <a:r>
              <a:rPr lang="en-US" sz="2900" dirty="0"/>
              <a:t>However, without the division of labor, a worker would be lucky to produce even one pin per day. </a:t>
            </a:r>
          </a:p>
          <a:p>
            <a:pPr lvl="2"/>
            <a:r>
              <a:rPr lang="en-US" sz="2900" dirty="0"/>
              <a:t>This is because they would have to mine the metals, refine them, create the casts, pour the molten metal, cool the metal, and package the product. </a:t>
            </a:r>
          </a:p>
          <a:p>
            <a:endParaRPr lang="en-US" dirty="0"/>
          </a:p>
        </p:txBody>
      </p:sp>
    </p:spTree>
    <p:extLst>
      <p:ext uri="{BB962C8B-B14F-4D97-AF65-F5344CB8AC3E}">
        <p14:creationId xmlns:p14="http://schemas.microsoft.com/office/powerpoint/2010/main" val="6095387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Trade, and Growth</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Money promotes </a:t>
            </a:r>
            <a:r>
              <a:rPr lang="en-US" u="sng" dirty="0" smtClean="0"/>
              <a:t>International Trade</a:t>
            </a:r>
            <a:r>
              <a:rPr lang="en-US" dirty="0" smtClean="0"/>
              <a:t>.</a:t>
            </a:r>
          </a:p>
          <a:p>
            <a:pPr lvl="1"/>
            <a:r>
              <a:rPr lang="en-US" dirty="0" smtClean="0"/>
              <a:t>Countries </a:t>
            </a:r>
            <a:r>
              <a:rPr lang="en-US" dirty="0"/>
              <a:t>can’t barter with each other in the same way that people can </a:t>
            </a:r>
            <a:r>
              <a:rPr lang="en-US" dirty="0" smtClean="0"/>
              <a:t>barter with </a:t>
            </a:r>
            <a:r>
              <a:rPr lang="en-US" dirty="0"/>
              <a:t>other people.</a:t>
            </a:r>
          </a:p>
          <a:p>
            <a:pPr lvl="2"/>
            <a:r>
              <a:rPr lang="en-US" dirty="0" smtClean="0"/>
              <a:t>With </a:t>
            </a:r>
            <a:r>
              <a:rPr lang="en-US" dirty="0"/>
              <a:t>money as an option, goods can be sent thousands of miles away from where they were produced. </a:t>
            </a:r>
          </a:p>
          <a:p>
            <a:pPr lvl="1"/>
            <a:r>
              <a:rPr lang="en-US" dirty="0"/>
              <a:t>This increases the competitiveness for products but also reduces their scarcity, allowing more people to sell products without compromising their income.</a:t>
            </a:r>
          </a:p>
          <a:p>
            <a:pPr lvl="2"/>
            <a:r>
              <a:rPr lang="en-US" dirty="0"/>
              <a:t>This creates more potential for jobs that otherwise wouldn’t exist. </a:t>
            </a:r>
            <a:r>
              <a:rPr lang="en-US" dirty="0" smtClean="0"/>
              <a:t/>
            </a:r>
            <a:br>
              <a:rPr lang="en-US" dirty="0" smtClean="0"/>
            </a:br>
            <a:endParaRPr lang="en-US" dirty="0"/>
          </a:p>
          <a:p>
            <a:r>
              <a:rPr lang="en-US" dirty="0" smtClean="0"/>
              <a:t>Money also promotes </a:t>
            </a:r>
            <a:r>
              <a:rPr lang="en-US" u="sng" dirty="0" smtClean="0"/>
              <a:t>Economic Growth</a:t>
            </a:r>
            <a:r>
              <a:rPr lang="en-US" dirty="0" smtClean="0"/>
              <a:t>.</a:t>
            </a:r>
          </a:p>
          <a:p>
            <a:pPr lvl="1"/>
            <a:r>
              <a:rPr lang="en-US" dirty="0" smtClean="0"/>
              <a:t>Economic </a:t>
            </a:r>
            <a:r>
              <a:rPr lang="en-US" dirty="0"/>
              <a:t>growth is the change in the capacity of an economy to produce goods and services compared to a different time.  </a:t>
            </a:r>
          </a:p>
          <a:p>
            <a:pPr lvl="1"/>
            <a:r>
              <a:rPr lang="en-US" dirty="0"/>
              <a:t>Economic growth occurs whenever people who use resources change how those resources are used so that they become more productive or valuable. </a:t>
            </a:r>
          </a:p>
          <a:p>
            <a:pPr lvl="1"/>
            <a:r>
              <a:rPr lang="en-US" dirty="0"/>
              <a:t>Money allows people to use products in a way that makes them more valuable by delaying the need to immediately sell that product for other goods or services. </a:t>
            </a:r>
          </a:p>
          <a:p>
            <a:pPr lvl="2"/>
            <a:r>
              <a:rPr lang="en-US" dirty="0"/>
              <a:t>This additional time allows a person to make a product more valuable and worth more in return. </a:t>
            </a:r>
          </a:p>
          <a:p>
            <a:endParaRPr lang="en-US" dirty="0"/>
          </a:p>
        </p:txBody>
      </p:sp>
    </p:spTree>
    <p:extLst>
      <p:ext uri="{BB962C8B-B14F-4D97-AF65-F5344CB8AC3E}">
        <p14:creationId xmlns:p14="http://schemas.microsoft.com/office/powerpoint/2010/main" val="4119438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and Benefits</a:t>
            </a:r>
            <a:endParaRPr lang="en-US" dirty="0"/>
          </a:p>
        </p:txBody>
      </p:sp>
      <p:sp>
        <p:nvSpPr>
          <p:cNvPr id="3" name="Content Placeholder 2"/>
          <p:cNvSpPr>
            <a:spLocks noGrp="1"/>
          </p:cNvSpPr>
          <p:nvPr>
            <p:ph sz="quarter" idx="1"/>
          </p:nvPr>
        </p:nvSpPr>
        <p:spPr>
          <a:xfrm>
            <a:off x="457200" y="1219200"/>
            <a:ext cx="8458200" cy="5486400"/>
          </a:xfrm>
        </p:spPr>
        <p:txBody>
          <a:bodyPr>
            <a:normAutofit fontScale="77500" lnSpcReduction="20000"/>
          </a:bodyPr>
          <a:lstStyle/>
          <a:p>
            <a:r>
              <a:rPr lang="en-US" dirty="0"/>
              <a:t>For example, if you decide to go to a movie, there are specific benefits and opportunity costs.</a:t>
            </a:r>
          </a:p>
          <a:p>
            <a:pPr lvl="1"/>
            <a:r>
              <a:rPr lang="en-US" dirty="0"/>
              <a:t>The benefit is the enjoyment obtained from watching the movie. </a:t>
            </a:r>
          </a:p>
          <a:p>
            <a:pPr lvl="2"/>
            <a:r>
              <a:rPr lang="en-US" dirty="0" smtClean="0"/>
              <a:t>Other </a:t>
            </a:r>
            <a:r>
              <a:rPr lang="en-US" dirty="0"/>
              <a:t>benefits might include the formation of stronger friendships (if you attended with friends), formation of a stronger relationship (if you attended with your boy/girlfriend), etc</a:t>
            </a:r>
            <a:r>
              <a:rPr lang="en-US" dirty="0" smtClean="0"/>
              <a:t>.</a:t>
            </a:r>
            <a:br>
              <a:rPr lang="en-US" dirty="0" smtClean="0"/>
            </a:br>
            <a:endParaRPr lang="en-US" dirty="0"/>
          </a:p>
          <a:p>
            <a:pPr lvl="1"/>
            <a:r>
              <a:rPr lang="en-US" dirty="0"/>
              <a:t>There are opportunity costs too.</a:t>
            </a:r>
          </a:p>
          <a:p>
            <a:pPr lvl="2"/>
            <a:r>
              <a:rPr lang="en-US" dirty="0"/>
              <a:t>Most obvious is the cost of the ticket, and possibly the overpriced popcorn and soda you might have purchased.</a:t>
            </a:r>
          </a:p>
          <a:p>
            <a:pPr lvl="2"/>
            <a:r>
              <a:rPr lang="en-US" dirty="0"/>
              <a:t>You also probably needed to pay for the gas in the car that got you to the movies, as well as the wear and tear acquired by your car. </a:t>
            </a:r>
          </a:p>
          <a:p>
            <a:pPr lvl="2"/>
            <a:r>
              <a:rPr lang="en-US" dirty="0"/>
              <a:t>However, other opportunity costs </a:t>
            </a:r>
            <a:r>
              <a:rPr lang="en-US" dirty="0" smtClean="0"/>
              <a:t>might include</a:t>
            </a:r>
            <a:r>
              <a:rPr lang="en-US" dirty="0"/>
              <a:t>:</a:t>
            </a:r>
          </a:p>
          <a:p>
            <a:pPr lvl="3"/>
            <a:r>
              <a:rPr lang="en-US" dirty="0"/>
              <a:t>The money you </a:t>
            </a:r>
            <a:r>
              <a:rPr lang="en-US" i="1" dirty="0"/>
              <a:t>didn’t</a:t>
            </a:r>
            <a:r>
              <a:rPr lang="en-US" dirty="0"/>
              <a:t> make by working at your job. </a:t>
            </a:r>
          </a:p>
          <a:p>
            <a:pPr lvl="3"/>
            <a:r>
              <a:rPr lang="en-US" dirty="0"/>
              <a:t>The calories you </a:t>
            </a:r>
            <a:r>
              <a:rPr lang="en-US" i="1" dirty="0"/>
              <a:t>didn’t</a:t>
            </a:r>
            <a:r>
              <a:rPr lang="en-US" dirty="0"/>
              <a:t> burn by working out instead. </a:t>
            </a:r>
          </a:p>
          <a:p>
            <a:pPr lvl="3"/>
            <a:r>
              <a:rPr lang="en-US" dirty="0"/>
              <a:t>The lower grade you got on your Agribusiness quiz because you </a:t>
            </a:r>
            <a:r>
              <a:rPr lang="en-US" i="1" dirty="0"/>
              <a:t>didn’t</a:t>
            </a:r>
            <a:r>
              <a:rPr lang="en-US" dirty="0"/>
              <a:t> spend that time studying. </a:t>
            </a:r>
          </a:p>
          <a:p>
            <a:endParaRPr lang="en-US" dirty="0"/>
          </a:p>
        </p:txBody>
      </p:sp>
    </p:spTree>
    <p:extLst>
      <p:ext uri="{BB962C8B-B14F-4D97-AF65-F5344CB8AC3E}">
        <p14:creationId xmlns:p14="http://schemas.microsoft.com/office/powerpoint/2010/main" val="2981003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 Costs</a:t>
            </a:r>
            <a:endParaRPr lang="en-US" dirty="0"/>
          </a:p>
        </p:txBody>
      </p:sp>
      <p:sp>
        <p:nvSpPr>
          <p:cNvPr id="3" name="Content Placeholder 2"/>
          <p:cNvSpPr>
            <a:spLocks noGrp="1"/>
          </p:cNvSpPr>
          <p:nvPr>
            <p:ph sz="quarter" idx="1"/>
          </p:nvPr>
        </p:nvSpPr>
        <p:spPr>
          <a:xfrm>
            <a:off x="457200" y="1219200"/>
            <a:ext cx="8229600" cy="5257800"/>
          </a:xfrm>
        </p:spPr>
        <p:txBody>
          <a:bodyPr>
            <a:normAutofit fontScale="62500" lnSpcReduction="20000"/>
          </a:bodyPr>
          <a:lstStyle/>
          <a:p>
            <a:pPr lvl="0"/>
            <a:r>
              <a:rPr lang="en-US" dirty="0"/>
              <a:t>Opportunity costs, when considered in their entirety, can be overwhelming. </a:t>
            </a:r>
          </a:p>
          <a:p>
            <a:pPr lvl="1"/>
            <a:r>
              <a:rPr lang="en-US" dirty="0"/>
              <a:t>In fact, it might seem like there is no way that a benefit </a:t>
            </a:r>
            <a:r>
              <a:rPr lang="en-US" i="1" dirty="0"/>
              <a:t>could ever</a:t>
            </a:r>
            <a:r>
              <a:rPr lang="en-US" dirty="0"/>
              <a:t> exceed the opportunity cost given all of the things you could never acquire as a result of any given decision. </a:t>
            </a:r>
          </a:p>
          <a:p>
            <a:pPr lvl="1"/>
            <a:r>
              <a:rPr lang="en-US" dirty="0" smtClean="0"/>
              <a:t>Typically </a:t>
            </a:r>
            <a:r>
              <a:rPr lang="en-US" dirty="0"/>
              <a:t>opportunity costs are only viewed as what you are giving up for the </a:t>
            </a:r>
            <a:r>
              <a:rPr lang="en-US" i="1" dirty="0"/>
              <a:t>next best decision possible</a:t>
            </a:r>
            <a:r>
              <a:rPr lang="en-US" dirty="0"/>
              <a:t>. </a:t>
            </a:r>
          </a:p>
          <a:p>
            <a:pPr lvl="2"/>
            <a:r>
              <a:rPr lang="en-US" dirty="0"/>
              <a:t>For our movie example, your grade probably wouldn’t change much unless the movie was the night before the quiz.</a:t>
            </a:r>
          </a:p>
          <a:p>
            <a:pPr lvl="2"/>
            <a:r>
              <a:rPr lang="en-US" dirty="0"/>
              <a:t>For working out, you could always make up for that by walking to the movie theater or just postponing your workout until later. </a:t>
            </a:r>
            <a:r>
              <a:rPr lang="en-US" dirty="0" smtClean="0"/>
              <a:t/>
            </a:r>
            <a:br>
              <a:rPr lang="en-US" dirty="0" smtClean="0"/>
            </a:br>
            <a:endParaRPr lang="en-US" dirty="0"/>
          </a:p>
          <a:p>
            <a:r>
              <a:rPr lang="en-US" dirty="0"/>
              <a:t>In our movie example, the next best decision was probably working at your hypothetical job. </a:t>
            </a:r>
          </a:p>
          <a:p>
            <a:pPr lvl="1"/>
            <a:r>
              <a:rPr lang="en-US" dirty="0"/>
              <a:t>If this is the next best decision, then the opportunity cost would include the money you didn’t make at your job (in addition to the direct costs associated with the movie such as the ticket, gas, popcorn, etc.). </a:t>
            </a:r>
          </a:p>
          <a:p>
            <a:pPr lvl="1"/>
            <a:r>
              <a:rPr lang="en-US" dirty="0"/>
              <a:t>The calories you didn’t lose and the grade you didn’t get wouldn’t factor into the determined opportunity cost because they aren’t the next best decision in this example. </a:t>
            </a:r>
          </a:p>
          <a:p>
            <a:endParaRPr lang="en-US" dirty="0"/>
          </a:p>
        </p:txBody>
      </p:sp>
    </p:spTree>
    <p:extLst>
      <p:ext uri="{BB962C8B-B14F-4D97-AF65-F5344CB8AC3E}">
        <p14:creationId xmlns:p14="http://schemas.microsoft.com/office/powerpoint/2010/main" val="3776330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 Choices </a:t>
            </a: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US" dirty="0"/>
              <a:t>A </a:t>
            </a:r>
            <a:r>
              <a:rPr lang="en-US" u="sng" dirty="0"/>
              <a:t>rational choice</a:t>
            </a:r>
            <a:r>
              <a:rPr lang="en-US" dirty="0"/>
              <a:t> is one where the benefits of a decision outweigh </a:t>
            </a:r>
            <a:r>
              <a:rPr lang="en-US" dirty="0" smtClean="0"/>
              <a:t>the\opportunity </a:t>
            </a:r>
            <a:r>
              <a:rPr lang="en-US" dirty="0"/>
              <a:t>cost. </a:t>
            </a:r>
          </a:p>
          <a:p>
            <a:pPr lvl="1"/>
            <a:r>
              <a:rPr lang="en-US" dirty="0"/>
              <a:t>An irrational choice is one where the opportunity costs are greater than the benefits. </a:t>
            </a:r>
            <a:r>
              <a:rPr lang="en-US" dirty="0" smtClean="0"/>
              <a:t/>
            </a:r>
            <a:br>
              <a:rPr lang="en-US" dirty="0" smtClean="0"/>
            </a:br>
            <a:endParaRPr lang="en-US" dirty="0"/>
          </a:p>
          <a:p>
            <a:pPr lvl="0"/>
            <a:r>
              <a:rPr lang="en-US" dirty="0"/>
              <a:t>There is no such thing as a ‘free lunch’. </a:t>
            </a:r>
          </a:p>
          <a:p>
            <a:pPr lvl="1"/>
            <a:r>
              <a:rPr lang="en-US" dirty="0"/>
              <a:t>Every decision has a cost associated with it. </a:t>
            </a:r>
          </a:p>
          <a:p>
            <a:pPr lvl="2"/>
            <a:r>
              <a:rPr lang="en-US" dirty="0"/>
              <a:t>While that cost may not necessarily be a financial one, there is a cost to every decision made. </a:t>
            </a:r>
          </a:p>
          <a:p>
            <a:pPr lvl="1"/>
            <a:r>
              <a:rPr lang="en-US" dirty="0"/>
              <a:t>Every decision will result in something lost, or will result in a potential gain that is never acquired. </a:t>
            </a:r>
          </a:p>
          <a:p>
            <a:pPr lvl="2"/>
            <a:r>
              <a:rPr lang="en-US" dirty="0"/>
              <a:t>No decision will ever be without a cost. </a:t>
            </a:r>
          </a:p>
          <a:p>
            <a:endParaRPr lang="en-US" dirty="0"/>
          </a:p>
        </p:txBody>
      </p:sp>
    </p:spTree>
    <p:extLst>
      <p:ext uri="{BB962C8B-B14F-4D97-AF65-F5344CB8AC3E}">
        <p14:creationId xmlns:p14="http://schemas.microsoft.com/office/powerpoint/2010/main" val="806615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Scarcity</a:t>
            </a:r>
            <a:endParaRPr lang="en-US" dirty="0"/>
          </a:p>
        </p:txBody>
      </p:sp>
      <p:sp>
        <p:nvSpPr>
          <p:cNvPr id="3" name="Content Placeholder 2"/>
          <p:cNvSpPr>
            <a:spLocks noGrp="1"/>
          </p:cNvSpPr>
          <p:nvPr>
            <p:ph sz="quarter" idx="1"/>
          </p:nvPr>
        </p:nvSpPr>
        <p:spPr/>
        <p:txBody>
          <a:bodyPr>
            <a:normAutofit fontScale="70000" lnSpcReduction="20000"/>
          </a:bodyPr>
          <a:lstStyle/>
          <a:p>
            <a:pPr lvl="0"/>
            <a:r>
              <a:rPr lang="en-US" dirty="0"/>
              <a:t>Economic decision making is the result of </a:t>
            </a:r>
            <a:r>
              <a:rPr lang="en-US" u="sng" dirty="0" smtClean="0"/>
              <a:t>scarcity</a:t>
            </a:r>
            <a:r>
              <a:rPr lang="en-US" dirty="0" smtClean="0"/>
              <a:t> and </a:t>
            </a:r>
            <a:r>
              <a:rPr lang="en-US" u="sng" dirty="0" smtClean="0"/>
              <a:t>competition</a:t>
            </a:r>
            <a:r>
              <a:rPr lang="en-US" dirty="0" smtClean="0"/>
              <a:t>.</a:t>
            </a:r>
          </a:p>
          <a:p>
            <a:pPr lvl="1"/>
            <a:r>
              <a:rPr lang="en-US" u="sng" dirty="0" smtClean="0"/>
              <a:t>Scarcity</a:t>
            </a:r>
            <a:r>
              <a:rPr lang="en-US" dirty="0" smtClean="0"/>
              <a:t> </a:t>
            </a:r>
            <a:r>
              <a:rPr lang="en-US" dirty="0"/>
              <a:t>refers to the limitations of the supply of any good or service. </a:t>
            </a:r>
          </a:p>
          <a:p>
            <a:pPr lvl="2"/>
            <a:r>
              <a:rPr lang="en-US" dirty="0"/>
              <a:t>Scarcity helps to determine the cost and benefit of a solution</a:t>
            </a:r>
            <a:r>
              <a:rPr lang="en-US" dirty="0" smtClean="0"/>
              <a:t>.</a:t>
            </a:r>
            <a:br>
              <a:rPr lang="en-US" dirty="0" smtClean="0"/>
            </a:br>
            <a:endParaRPr lang="en-US" dirty="0"/>
          </a:p>
          <a:p>
            <a:pPr lvl="0"/>
            <a:r>
              <a:rPr lang="en-US" dirty="0"/>
              <a:t>For example, if you lived next to a movie theater and could go whenever you want, the scarcity of this resource would be very low. </a:t>
            </a:r>
          </a:p>
          <a:p>
            <a:pPr lvl="1"/>
            <a:r>
              <a:rPr lang="en-US" dirty="0"/>
              <a:t>The lack of scarcity means that the value of attending a movie is not very high. </a:t>
            </a:r>
          </a:p>
          <a:p>
            <a:pPr lvl="1"/>
            <a:r>
              <a:rPr lang="en-US" dirty="0"/>
              <a:t>The less scarce a resource, the less valuable it is. </a:t>
            </a:r>
            <a:r>
              <a:rPr lang="en-US" dirty="0" smtClean="0"/>
              <a:t/>
            </a:r>
            <a:br>
              <a:rPr lang="en-US" dirty="0" smtClean="0"/>
            </a:br>
            <a:endParaRPr lang="en-US" dirty="0"/>
          </a:p>
          <a:p>
            <a:pPr lvl="0"/>
            <a:r>
              <a:rPr lang="en-US" dirty="0"/>
              <a:t>However, if you lived far away from any movie theater, the scarcity of attending a movie would be very high.</a:t>
            </a:r>
          </a:p>
          <a:p>
            <a:pPr lvl="1"/>
            <a:r>
              <a:rPr lang="en-US" dirty="0" smtClean="0"/>
              <a:t>You </a:t>
            </a:r>
            <a:r>
              <a:rPr lang="en-US" dirty="0"/>
              <a:t>would be more likely to choose going to a movie over other options because the value of the movie option is higher due to its availability to you being lower. </a:t>
            </a:r>
          </a:p>
          <a:p>
            <a:endParaRPr lang="en-US" dirty="0"/>
          </a:p>
        </p:txBody>
      </p:sp>
    </p:spTree>
    <p:extLst>
      <p:ext uri="{BB962C8B-B14F-4D97-AF65-F5344CB8AC3E}">
        <p14:creationId xmlns:p14="http://schemas.microsoft.com/office/powerpoint/2010/main" val="1229677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Scarcity and Hamburgers </a:t>
            </a:r>
            <a:endParaRPr lang="en-US" dirty="0"/>
          </a:p>
        </p:txBody>
      </p:sp>
      <p:sp>
        <p:nvSpPr>
          <p:cNvPr id="3" name="Content Placeholder 2"/>
          <p:cNvSpPr>
            <a:spLocks noGrp="1"/>
          </p:cNvSpPr>
          <p:nvPr>
            <p:ph sz="quarter" idx="1"/>
          </p:nvPr>
        </p:nvSpPr>
        <p:spPr/>
        <p:txBody>
          <a:bodyPr>
            <a:normAutofit fontScale="70000" lnSpcReduction="20000"/>
          </a:bodyPr>
          <a:lstStyle/>
          <a:p>
            <a:pPr lvl="0"/>
            <a:r>
              <a:rPr lang="en-US" dirty="0"/>
              <a:t>A much younger Mr. Kohn was once faced with this kind of situation. </a:t>
            </a:r>
          </a:p>
          <a:p>
            <a:pPr lvl="1"/>
            <a:r>
              <a:rPr lang="en-US" dirty="0"/>
              <a:t>When Mr. Kohn was 12, he could not </a:t>
            </a:r>
            <a:r>
              <a:rPr lang="en-US" dirty="0" smtClean="0"/>
              <a:t>drive. Mr</a:t>
            </a:r>
            <a:r>
              <a:rPr lang="en-US" dirty="0"/>
              <a:t>. Kohn also lived in the geographic center of a place called Nowhere.</a:t>
            </a:r>
          </a:p>
          <a:p>
            <a:pPr lvl="1"/>
            <a:r>
              <a:rPr lang="en-US" dirty="0"/>
              <a:t>Because the 12 year-old Mr. Kohn lived in the middle of nowhere, the scarcity of fast-food restaurants was much greater. </a:t>
            </a:r>
          </a:p>
          <a:p>
            <a:pPr lvl="1"/>
            <a:r>
              <a:rPr lang="en-US" dirty="0"/>
              <a:t>Because the scarcity of fast food was great, the perceived value of fast food was higher. </a:t>
            </a:r>
            <a:r>
              <a:rPr lang="en-US" dirty="0" smtClean="0"/>
              <a:t/>
            </a:r>
            <a:br>
              <a:rPr lang="en-US" dirty="0" smtClean="0"/>
            </a:br>
            <a:endParaRPr lang="en-US" dirty="0"/>
          </a:p>
          <a:p>
            <a:r>
              <a:rPr lang="en-US" dirty="0"/>
              <a:t>As a result, the 12 year-old Mr. Kohn was willing to ride his bike for 2 hours one-way to buy a greasy, low-quality hamburger. </a:t>
            </a:r>
          </a:p>
          <a:p>
            <a:pPr lvl="1"/>
            <a:r>
              <a:rPr lang="en-US" dirty="0"/>
              <a:t>Because the availability of fast-food was low, its value seemed higher.</a:t>
            </a:r>
          </a:p>
          <a:p>
            <a:pPr lvl="1"/>
            <a:r>
              <a:rPr lang="en-US" dirty="0"/>
              <a:t>Because its value seemed higher, the opportunity cost of biking for 2 hours seemed comparatively lower. </a:t>
            </a:r>
          </a:p>
          <a:p>
            <a:pPr lvl="1"/>
            <a:r>
              <a:rPr lang="en-US" dirty="0"/>
              <a:t>For six weeks, young Mr. Kohn rode his bike for four hours per day because the scarcity of hamburgers made it seem worth it. </a:t>
            </a:r>
          </a:p>
          <a:p>
            <a:endParaRPr lang="en-US" dirty="0"/>
          </a:p>
        </p:txBody>
      </p:sp>
    </p:spTree>
    <p:extLst>
      <p:ext uri="{BB962C8B-B14F-4D97-AF65-F5344CB8AC3E}">
        <p14:creationId xmlns:p14="http://schemas.microsoft.com/office/powerpoint/2010/main" val="945290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vs. Intrinsic Value</a:t>
            </a:r>
            <a:endParaRPr lang="en-US" dirty="0"/>
          </a:p>
        </p:txBody>
      </p:sp>
      <p:sp>
        <p:nvSpPr>
          <p:cNvPr id="3" name="Content Placeholder 2"/>
          <p:cNvSpPr>
            <a:spLocks noGrp="1"/>
          </p:cNvSpPr>
          <p:nvPr>
            <p:ph sz="quarter" idx="1"/>
          </p:nvPr>
        </p:nvSpPr>
        <p:spPr>
          <a:xfrm>
            <a:off x="457200" y="1143000"/>
            <a:ext cx="8229600" cy="5334000"/>
          </a:xfrm>
        </p:spPr>
        <p:txBody>
          <a:bodyPr>
            <a:normAutofit fontScale="77500" lnSpcReduction="20000"/>
          </a:bodyPr>
          <a:lstStyle/>
          <a:p>
            <a:pPr lvl="0"/>
            <a:r>
              <a:rPr lang="en-US" dirty="0" smtClean="0"/>
              <a:t>Economic and </a:t>
            </a:r>
            <a:r>
              <a:rPr lang="en-US" dirty="0"/>
              <a:t>intrinsic value are not the same thing.</a:t>
            </a:r>
          </a:p>
          <a:p>
            <a:pPr lvl="1"/>
            <a:r>
              <a:rPr lang="en-US" dirty="0"/>
              <a:t>In the previous example, we can probably all agree that fast-food hamburgers have very little value. </a:t>
            </a:r>
          </a:p>
          <a:p>
            <a:pPr lvl="2"/>
            <a:r>
              <a:rPr lang="en-US" dirty="0"/>
              <a:t>Fast-food hamburgers have almost no nutrition, lower the quality of your life, and only taste good at first (especially after biking for two hours). </a:t>
            </a:r>
            <a:r>
              <a:rPr lang="en-US" dirty="0" smtClean="0"/>
              <a:t/>
            </a:r>
            <a:br>
              <a:rPr lang="en-US" dirty="0" smtClean="0"/>
            </a:br>
            <a:endParaRPr lang="en-US" dirty="0"/>
          </a:p>
          <a:p>
            <a:pPr lvl="1"/>
            <a:r>
              <a:rPr lang="en-US" dirty="0"/>
              <a:t>The </a:t>
            </a:r>
            <a:r>
              <a:rPr lang="en-US" u="sng" dirty="0"/>
              <a:t>economic value</a:t>
            </a:r>
            <a:r>
              <a:rPr lang="en-US" dirty="0"/>
              <a:t> of a product is determined by its </a:t>
            </a:r>
            <a:r>
              <a:rPr lang="en-US" dirty="0" smtClean="0"/>
              <a:t>scarcity and the level of competition for that product.</a:t>
            </a:r>
            <a:endParaRPr lang="en-US" dirty="0"/>
          </a:p>
          <a:p>
            <a:pPr lvl="2"/>
            <a:r>
              <a:rPr lang="en-US" dirty="0"/>
              <a:t>However, scarcity does not determine the intrinsic value of a product. </a:t>
            </a:r>
            <a:r>
              <a:rPr lang="en-US" dirty="0" smtClean="0"/>
              <a:t/>
            </a:r>
            <a:br>
              <a:rPr lang="en-US" dirty="0" smtClean="0"/>
            </a:br>
            <a:endParaRPr lang="en-US" dirty="0"/>
          </a:p>
          <a:p>
            <a:r>
              <a:rPr lang="en-US" u="sng" dirty="0"/>
              <a:t>Intrinsic value</a:t>
            </a:r>
            <a:r>
              <a:rPr lang="en-US" dirty="0"/>
              <a:t> refers to the actual value of a product or service through an analysis of the benefits of its components or features. </a:t>
            </a:r>
          </a:p>
          <a:p>
            <a:pPr lvl="1"/>
            <a:r>
              <a:rPr lang="en-US" dirty="0"/>
              <a:t>Economic value is primarily a product of </a:t>
            </a:r>
            <a:r>
              <a:rPr lang="en-US" dirty="0" smtClean="0"/>
              <a:t>scarcity, competition, </a:t>
            </a:r>
            <a:r>
              <a:rPr lang="en-US" dirty="0"/>
              <a:t>and opportunity cost.  </a:t>
            </a:r>
          </a:p>
          <a:p>
            <a:endParaRPr lang="en-US" dirty="0"/>
          </a:p>
        </p:txBody>
      </p:sp>
    </p:spTree>
    <p:extLst>
      <p:ext uri="{BB962C8B-B14F-4D97-AF65-F5344CB8AC3E}">
        <p14:creationId xmlns:p14="http://schemas.microsoft.com/office/powerpoint/2010/main" val="459190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Aaron Rodgers vs. Mr. Kohn</a:t>
            </a:r>
            <a:endParaRPr lang="en-US" dirty="0"/>
          </a:p>
        </p:txBody>
      </p:sp>
      <p:sp>
        <p:nvSpPr>
          <p:cNvPr id="3" name="Content Placeholder 2"/>
          <p:cNvSpPr>
            <a:spLocks noGrp="1"/>
          </p:cNvSpPr>
          <p:nvPr>
            <p:ph sz="quarter" idx="1"/>
          </p:nvPr>
        </p:nvSpPr>
        <p:spPr>
          <a:xfrm>
            <a:off x="457200" y="1219200"/>
            <a:ext cx="8458200" cy="5486400"/>
          </a:xfrm>
        </p:spPr>
        <p:txBody>
          <a:bodyPr>
            <a:normAutofit fontScale="62500" lnSpcReduction="20000"/>
          </a:bodyPr>
          <a:lstStyle/>
          <a:p>
            <a:pPr lvl="0"/>
            <a:r>
              <a:rPr lang="en-US" dirty="0" smtClean="0"/>
              <a:t>The difference between economic and intrinsic value explains why pro </a:t>
            </a:r>
            <a:r>
              <a:rPr lang="en-US" dirty="0"/>
              <a:t>athletes make so much more money than public </a:t>
            </a:r>
            <a:r>
              <a:rPr lang="en-US" dirty="0" smtClean="0"/>
              <a:t>servants. </a:t>
            </a:r>
            <a:endParaRPr lang="en-US" dirty="0"/>
          </a:p>
          <a:p>
            <a:pPr lvl="1"/>
            <a:r>
              <a:rPr lang="en-US" dirty="0" smtClean="0"/>
              <a:t>While </a:t>
            </a:r>
            <a:r>
              <a:rPr lang="en-US" dirty="0"/>
              <a:t>teachers and police officers have high intrinsic value, they have comparatively lower economic value. </a:t>
            </a:r>
          </a:p>
          <a:p>
            <a:pPr lvl="1"/>
            <a:r>
              <a:rPr lang="en-US" dirty="0"/>
              <a:t>More people are able to become teachers or police officers than are able to become pro athletes. </a:t>
            </a:r>
          </a:p>
          <a:p>
            <a:pPr lvl="1"/>
            <a:r>
              <a:rPr lang="en-US" dirty="0"/>
              <a:t>The scarcity of pro athletes is higher than the scarcity of public servants. </a:t>
            </a:r>
            <a:r>
              <a:rPr lang="en-US" dirty="0" smtClean="0"/>
              <a:t/>
            </a:r>
            <a:br>
              <a:rPr lang="en-US" dirty="0" smtClean="0"/>
            </a:br>
            <a:endParaRPr lang="en-US" dirty="0"/>
          </a:p>
          <a:p>
            <a:r>
              <a:rPr lang="en-US" dirty="0"/>
              <a:t>Another way to consider it: it is easier to find a replacement for a </a:t>
            </a:r>
            <a:r>
              <a:rPr lang="en-US" dirty="0" smtClean="0"/>
              <a:t>school teacher than </a:t>
            </a:r>
            <a:r>
              <a:rPr lang="en-US" dirty="0"/>
              <a:t>it is to find a replacement for Aaron Rodgers. </a:t>
            </a:r>
          </a:p>
          <a:p>
            <a:pPr lvl="1"/>
            <a:r>
              <a:rPr lang="en-US" dirty="0"/>
              <a:t>As it becomes more difficult to replace a professional in a particular job, the amount of money necessary to keep that person in their current position </a:t>
            </a:r>
            <a:r>
              <a:rPr lang="en-US" dirty="0" smtClean="0"/>
              <a:t>increases (assuming a need for that job). </a:t>
            </a:r>
            <a:endParaRPr lang="en-US" dirty="0"/>
          </a:p>
          <a:p>
            <a:pPr lvl="2"/>
            <a:r>
              <a:rPr lang="en-US" dirty="0" smtClean="0"/>
              <a:t>For </a:t>
            </a:r>
            <a:r>
              <a:rPr lang="en-US" dirty="0"/>
              <a:t>the person paying that professional, as the difficulty of replacing that person rises, so does the opportunity </a:t>
            </a:r>
            <a:r>
              <a:rPr lang="en-US" dirty="0" smtClean="0"/>
              <a:t>cost associated with losing them. </a:t>
            </a:r>
            <a:endParaRPr lang="en-US" dirty="0"/>
          </a:p>
          <a:p>
            <a:pPr lvl="1"/>
            <a:r>
              <a:rPr lang="en-US" dirty="0"/>
              <a:t>Underpaying a highly valuable employee has an enormously high opportunity cost – not being able to replace that employee with an equally qualified candidate, and preventing a necessary job from being done. </a:t>
            </a:r>
          </a:p>
          <a:p>
            <a:pPr lvl="2"/>
            <a:r>
              <a:rPr lang="en-US" dirty="0"/>
              <a:t>If the Packers don’t pay Aaron Rodgers what he is worth, they won’t be able to replace him when he leaves. </a:t>
            </a:r>
          </a:p>
          <a:p>
            <a:endParaRPr lang="en-US" dirty="0"/>
          </a:p>
        </p:txBody>
      </p:sp>
    </p:spTree>
    <p:extLst>
      <p:ext uri="{BB962C8B-B14F-4D97-AF65-F5344CB8AC3E}">
        <p14:creationId xmlns:p14="http://schemas.microsoft.com/office/powerpoint/2010/main" val="41900884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4646</TotalTime>
  <Words>2649</Words>
  <Application>Microsoft Office PowerPoint</Application>
  <PresentationFormat>On-screen Show (4:3)</PresentationFormat>
  <Paragraphs>212</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Bookman Old Style</vt:lpstr>
      <vt:lpstr>Calibri</vt:lpstr>
      <vt:lpstr>Gill Sans MT</vt:lpstr>
      <vt:lpstr>Wingdings</vt:lpstr>
      <vt:lpstr>Wingdings 3</vt:lpstr>
      <vt:lpstr>Origin</vt:lpstr>
      <vt:lpstr>Intro to Economics</vt:lpstr>
      <vt:lpstr>The Study of Choice</vt:lpstr>
      <vt:lpstr>Costs and Benefits</vt:lpstr>
      <vt:lpstr>Opportunity Costs</vt:lpstr>
      <vt:lpstr>Rational Choices </vt:lpstr>
      <vt:lpstr>Scarcity</vt:lpstr>
      <vt:lpstr>Scarcity and Hamburgers </vt:lpstr>
      <vt:lpstr>Economic vs. Intrinsic Value</vt:lpstr>
      <vt:lpstr>Aaron Rodgers vs. Mr. Kohn</vt:lpstr>
      <vt:lpstr>Competition</vt:lpstr>
      <vt:lpstr>Money</vt:lpstr>
      <vt:lpstr>Fish and Loaves</vt:lpstr>
      <vt:lpstr>A Double Coincidence</vt:lpstr>
      <vt:lpstr>History of the US Dollar</vt:lpstr>
      <vt:lpstr>Economic Institutions</vt:lpstr>
      <vt:lpstr>Markets</vt:lpstr>
      <vt:lpstr>Markets and Money</vt:lpstr>
      <vt:lpstr>Markets and the Value of Money</vt:lpstr>
      <vt:lpstr>Money and Property Rights </vt:lpstr>
      <vt:lpstr>Tragedy of the Commons</vt:lpstr>
      <vt:lpstr>Property vs. TOC</vt:lpstr>
      <vt:lpstr>Money and Corporations</vt:lpstr>
      <vt:lpstr>Money and Banks</vt:lpstr>
      <vt:lpstr>Money and Credit</vt:lpstr>
      <vt:lpstr>Money and Division/Specialization of Labor</vt:lpstr>
      <vt:lpstr>Money and Division/Specialization of Labor</vt:lpstr>
      <vt:lpstr>Money, Trade, and Growth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Economics</dc:title>
  <dc:creator>WUHS</dc:creator>
  <cp:lastModifiedBy>Mr. Craig A. Kohn</cp:lastModifiedBy>
  <cp:revision>30</cp:revision>
  <cp:lastPrinted>2016-01-13T19:22:09Z</cp:lastPrinted>
  <dcterms:created xsi:type="dcterms:W3CDTF">2013-12-04T19:12:14Z</dcterms:created>
  <dcterms:modified xsi:type="dcterms:W3CDTF">2016-01-13T19:22:55Z</dcterms:modified>
</cp:coreProperties>
</file>