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6"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82"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8F8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55" d="100"/>
          <a:sy n="55" d="100"/>
        </p:scale>
        <p:origin x="1142" y="3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ctrTitle"/>
          </p:nvPr>
        </p:nvSpPr>
        <p:spPr>
          <a:xfrm>
            <a:off x="914400" y="1803405"/>
            <a:ext cx="7315200" cy="1825096"/>
          </a:xfrm>
        </p:spPr>
        <p:txBody>
          <a:bodyPr anchor="b">
            <a:normAutofit/>
          </a:bodyPr>
          <a:lstStyle>
            <a:lvl1pPr algn="l">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914400" y="3632201"/>
            <a:ext cx="73152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5932170" y="4323845"/>
            <a:ext cx="2297429" cy="365125"/>
          </a:xfrm>
        </p:spPr>
        <p:txBody>
          <a:bodyPr/>
          <a:lstStyle/>
          <a:p>
            <a:fld id="{4FA0267A-D912-450E-8245-A30BB3C1D93C}" type="datetimeFigureOut">
              <a:rPr lang="en-US" smtClean="0"/>
              <a:t>3/10/2014</a:t>
            </a:fld>
            <a:endParaRPr lang="en-US"/>
          </a:p>
        </p:txBody>
      </p:sp>
      <p:sp>
        <p:nvSpPr>
          <p:cNvPr id="5" name="Footer Placeholder 4"/>
          <p:cNvSpPr>
            <a:spLocks noGrp="1"/>
          </p:cNvSpPr>
          <p:nvPr>
            <p:ph type="ftr" sz="quarter" idx="11"/>
          </p:nvPr>
        </p:nvSpPr>
        <p:spPr>
          <a:xfrm>
            <a:off x="914400" y="4323846"/>
            <a:ext cx="4880610" cy="365125"/>
          </a:xfrm>
        </p:spPr>
        <p:txBody>
          <a:bodyPr/>
          <a:lstStyle/>
          <a:p>
            <a:endParaRPr lang="en-US"/>
          </a:p>
        </p:txBody>
      </p:sp>
      <p:sp>
        <p:nvSpPr>
          <p:cNvPr id="6" name="Slide Number Placeholder 5"/>
          <p:cNvSpPr>
            <a:spLocks noGrp="1"/>
          </p:cNvSpPr>
          <p:nvPr>
            <p:ph type="sldNum" sz="quarter" idx="12"/>
          </p:nvPr>
        </p:nvSpPr>
        <p:spPr>
          <a:xfrm>
            <a:off x="6057900" y="1430867"/>
            <a:ext cx="2171700" cy="365125"/>
          </a:xfrm>
        </p:spPr>
        <p:txBody>
          <a:bodyPr/>
          <a:lstStyle/>
          <a:p>
            <a:fld id="{C436E57B-9ACC-41F5-8642-640FDBC3547F}" type="slidenum">
              <a:rPr lang="en-US" smtClean="0"/>
              <a:t>‹#›</a:t>
            </a:fld>
            <a:endParaRPr lang="en-US"/>
          </a:p>
        </p:txBody>
      </p:sp>
    </p:spTree>
    <p:extLst>
      <p:ext uri="{BB962C8B-B14F-4D97-AF65-F5344CB8AC3E}">
        <p14:creationId xmlns:p14="http://schemas.microsoft.com/office/powerpoint/2010/main" val="36941260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55" y="4697361"/>
            <a:ext cx="7956482" cy="819355"/>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94355" y="977035"/>
            <a:ext cx="7950260" cy="3406972"/>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594360" y="5516716"/>
            <a:ext cx="7955280" cy="746924"/>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FA0267A-D912-450E-8245-A30BB3C1D93C}" type="datetimeFigureOut">
              <a:rPr lang="en-US" smtClean="0"/>
              <a:t>3/10/2014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36E57B-9ACC-41F5-8642-640FDBC3547F}" type="slidenum">
              <a:rPr lang="en-US" smtClean="0"/>
              <a:t>‹#›</a:t>
            </a:fld>
            <a:endParaRPr lang="en-US"/>
          </a:p>
        </p:txBody>
      </p:sp>
    </p:spTree>
    <p:extLst>
      <p:ext uri="{BB962C8B-B14F-4D97-AF65-F5344CB8AC3E}">
        <p14:creationId xmlns:p14="http://schemas.microsoft.com/office/powerpoint/2010/main" val="25599567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594360" y="753533"/>
            <a:ext cx="7955280" cy="2802467"/>
          </a:xfrm>
        </p:spPr>
        <p:txBody>
          <a:bodyPr anchor="ctr"/>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800" y="3649134"/>
            <a:ext cx="7772400" cy="1330852"/>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5562176" y="381001"/>
            <a:ext cx="2183130" cy="365125"/>
          </a:xfrm>
        </p:spPr>
        <p:txBody>
          <a:bodyPr/>
          <a:lstStyle>
            <a:lvl1pPr algn="r">
              <a:defRPr/>
            </a:lvl1pPr>
          </a:lstStyle>
          <a:p>
            <a:fld id="{4FA0267A-D912-450E-8245-A30BB3C1D93C}" type="datetimeFigureOut">
              <a:rPr lang="en-US" smtClean="0"/>
              <a:t>3/10/2014</a:t>
            </a:fld>
            <a:endParaRPr lang="en-US"/>
          </a:p>
        </p:txBody>
      </p:sp>
      <p:sp>
        <p:nvSpPr>
          <p:cNvPr id="6" name="Footer Placeholder 5"/>
          <p:cNvSpPr>
            <a:spLocks noGrp="1"/>
          </p:cNvSpPr>
          <p:nvPr>
            <p:ph type="ftr" sz="quarter" idx="11"/>
          </p:nvPr>
        </p:nvSpPr>
        <p:spPr>
          <a:xfrm>
            <a:off x="594360" y="381001"/>
            <a:ext cx="4830656" cy="365125"/>
          </a:xfrm>
        </p:spPr>
        <p:txBody>
          <a:bodyPr/>
          <a:lstStyle/>
          <a:p>
            <a:endParaRPr lang="en-US"/>
          </a:p>
        </p:txBody>
      </p:sp>
      <p:sp>
        <p:nvSpPr>
          <p:cNvPr id="7" name="Slide Number Placeholder 6"/>
          <p:cNvSpPr>
            <a:spLocks noGrp="1"/>
          </p:cNvSpPr>
          <p:nvPr>
            <p:ph type="sldNum" sz="quarter" idx="12"/>
          </p:nvPr>
        </p:nvSpPr>
        <p:spPr>
          <a:xfrm>
            <a:off x="7882466" y="381001"/>
            <a:ext cx="667174" cy="365125"/>
          </a:xfrm>
        </p:spPr>
        <p:txBody>
          <a:bodyPr/>
          <a:lstStyle/>
          <a:p>
            <a:fld id="{C436E57B-9ACC-41F5-8642-640FDBC3547F}" type="slidenum">
              <a:rPr lang="en-US" smtClean="0"/>
              <a:t>‹#›</a:t>
            </a:fld>
            <a:endParaRPr lang="en-US"/>
          </a:p>
        </p:txBody>
      </p:sp>
    </p:spTree>
    <p:extLst>
      <p:ext uri="{BB962C8B-B14F-4D97-AF65-F5344CB8AC3E}">
        <p14:creationId xmlns:p14="http://schemas.microsoft.com/office/powerpoint/2010/main" val="27171257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5" name="Picture 14"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768351" y="753534"/>
            <a:ext cx="7613650" cy="2756234"/>
          </a:xfrm>
        </p:spPr>
        <p:txBody>
          <a:bodyPr anchor="ctr"/>
          <a:lstStyle>
            <a:lvl1pPr algn="l">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977899" y="3509768"/>
            <a:ext cx="7194552"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685800" y="4174597"/>
            <a:ext cx="7778752" cy="821265"/>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5562176" y="381001"/>
            <a:ext cx="2183130" cy="365125"/>
          </a:xfrm>
        </p:spPr>
        <p:txBody>
          <a:bodyPr/>
          <a:lstStyle>
            <a:lvl1pPr algn="r">
              <a:defRPr/>
            </a:lvl1pPr>
          </a:lstStyle>
          <a:p>
            <a:fld id="{4FA0267A-D912-450E-8245-A30BB3C1D93C}" type="datetimeFigureOut">
              <a:rPr lang="en-US" smtClean="0"/>
              <a:t>3/10/2014</a:t>
            </a:fld>
            <a:endParaRPr lang="en-US"/>
          </a:p>
        </p:txBody>
      </p:sp>
      <p:sp>
        <p:nvSpPr>
          <p:cNvPr id="6" name="Footer Placeholder 5"/>
          <p:cNvSpPr>
            <a:spLocks noGrp="1"/>
          </p:cNvSpPr>
          <p:nvPr>
            <p:ph type="ftr" sz="quarter" idx="11"/>
          </p:nvPr>
        </p:nvSpPr>
        <p:spPr>
          <a:xfrm>
            <a:off x="594360" y="379438"/>
            <a:ext cx="4830656" cy="365125"/>
          </a:xfrm>
        </p:spPr>
        <p:txBody>
          <a:bodyPr/>
          <a:lstStyle/>
          <a:p>
            <a:endParaRPr lang="en-US"/>
          </a:p>
        </p:txBody>
      </p:sp>
      <p:sp>
        <p:nvSpPr>
          <p:cNvPr id="7" name="Slide Number Placeholder 6"/>
          <p:cNvSpPr>
            <a:spLocks noGrp="1"/>
          </p:cNvSpPr>
          <p:nvPr>
            <p:ph type="sldNum" sz="quarter" idx="12"/>
          </p:nvPr>
        </p:nvSpPr>
        <p:spPr>
          <a:xfrm>
            <a:off x="7882466" y="381001"/>
            <a:ext cx="667174" cy="365125"/>
          </a:xfrm>
        </p:spPr>
        <p:txBody>
          <a:bodyPr/>
          <a:lstStyle/>
          <a:p>
            <a:fld id="{C436E57B-9ACC-41F5-8642-640FDBC3547F}" type="slidenum">
              <a:rPr lang="en-US" smtClean="0"/>
              <a:t>‹#›</a:t>
            </a:fld>
            <a:endParaRPr lang="en-US"/>
          </a:p>
        </p:txBody>
      </p:sp>
      <p:sp>
        <p:nvSpPr>
          <p:cNvPr id="13" name="TextBox 12"/>
          <p:cNvSpPr txBox="1"/>
          <p:nvPr/>
        </p:nvSpPr>
        <p:spPr>
          <a:xfrm>
            <a:off x="231458" y="80772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8146733" y="302133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2290870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685800" y="1124702"/>
            <a:ext cx="7774782" cy="2511835"/>
          </a:xfrm>
        </p:spPr>
        <p:txBody>
          <a:bodyPr anchor="b"/>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792" y="3648316"/>
            <a:ext cx="7773608"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5562176" y="378884"/>
            <a:ext cx="2183130" cy="365125"/>
          </a:xfrm>
        </p:spPr>
        <p:txBody>
          <a:bodyPr/>
          <a:lstStyle>
            <a:lvl1pPr algn="r">
              <a:defRPr/>
            </a:lvl1pPr>
          </a:lstStyle>
          <a:p>
            <a:fld id="{4FA0267A-D912-450E-8245-A30BB3C1D93C}" type="datetimeFigureOut">
              <a:rPr lang="en-US" smtClean="0"/>
              <a:t>3/10/2014</a:t>
            </a:fld>
            <a:endParaRPr lang="en-US"/>
          </a:p>
        </p:txBody>
      </p:sp>
      <p:sp>
        <p:nvSpPr>
          <p:cNvPr id="6" name="Footer Placeholder 5"/>
          <p:cNvSpPr>
            <a:spLocks noGrp="1"/>
          </p:cNvSpPr>
          <p:nvPr>
            <p:ph type="ftr" sz="quarter" idx="11"/>
          </p:nvPr>
        </p:nvSpPr>
        <p:spPr>
          <a:xfrm>
            <a:off x="594360" y="378884"/>
            <a:ext cx="4830656" cy="365125"/>
          </a:xfrm>
        </p:spPr>
        <p:txBody>
          <a:bodyPr/>
          <a:lstStyle/>
          <a:p>
            <a:endParaRPr lang="en-US"/>
          </a:p>
        </p:txBody>
      </p:sp>
      <p:sp>
        <p:nvSpPr>
          <p:cNvPr id="7" name="Slide Number Placeholder 6"/>
          <p:cNvSpPr>
            <a:spLocks noGrp="1"/>
          </p:cNvSpPr>
          <p:nvPr>
            <p:ph type="sldNum" sz="quarter" idx="12"/>
          </p:nvPr>
        </p:nvSpPr>
        <p:spPr>
          <a:xfrm>
            <a:off x="7882466" y="381001"/>
            <a:ext cx="667174" cy="365125"/>
          </a:xfrm>
        </p:spPr>
        <p:txBody>
          <a:bodyPr/>
          <a:lstStyle/>
          <a:p>
            <a:fld id="{C436E57B-9ACC-41F5-8642-640FDBC3547F}" type="slidenum">
              <a:rPr lang="en-US" smtClean="0"/>
              <a:t>‹#›</a:t>
            </a:fld>
            <a:endParaRPr lang="en-US"/>
          </a:p>
        </p:txBody>
      </p:sp>
    </p:spTree>
    <p:extLst>
      <p:ext uri="{BB962C8B-B14F-4D97-AF65-F5344CB8AC3E}">
        <p14:creationId xmlns:p14="http://schemas.microsoft.com/office/powerpoint/2010/main" val="41765032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171701" y="762000"/>
            <a:ext cx="6377939" cy="1303867"/>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594361" y="2202080"/>
            <a:ext cx="2560320"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594360" y="2904564"/>
            <a:ext cx="2560320" cy="335907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3302237" y="2201333"/>
            <a:ext cx="2560320"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3300781" y="2904068"/>
            <a:ext cx="2560320" cy="335957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5989319" y="2192866"/>
            <a:ext cx="2560320"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5989320" y="2904564"/>
            <a:ext cx="2560320" cy="335907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FA0267A-D912-450E-8245-A30BB3C1D93C}" type="datetimeFigureOut">
              <a:rPr lang="en-US" smtClean="0"/>
              <a:t>3/10/2014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436E57B-9ACC-41F5-8642-640FDBC3547F}" type="slidenum">
              <a:rPr lang="en-US" smtClean="0"/>
              <a:t>‹#›</a:t>
            </a:fld>
            <a:endParaRPr lang="en-US"/>
          </a:p>
        </p:txBody>
      </p:sp>
    </p:spTree>
    <p:extLst>
      <p:ext uri="{BB962C8B-B14F-4D97-AF65-F5344CB8AC3E}">
        <p14:creationId xmlns:p14="http://schemas.microsoft.com/office/powerpoint/2010/main" val="8298628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171702" y="762000"/>
            <a:ext cx="6381984" cy="12954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594360"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594360" y="2331720"/>
            <a:ext cx="2560320" cy="15073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594360" y="4796103"/>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3291873"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3291872" y="2331720"/>
            <a:ext cx="2560320" cy="1509862"/>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3290858" y="4796102"/>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5993365"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5993364" y="2331721"/>
            <a:ext cx="2560320" cy="1508919"/>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5993272" y="4796100"/>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FA0267A-D912-450E-8245-A30BB3C1D93C}" type="datetimeFigureOut">
              <a:rPr lang="en-US" smtClean="0"/>
              <a:t>3/10/2014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436E57B-9ACC-41F5-8642-640FDBC3547F}" type="slidenum">
              <a:rPr lang="en-US" smtClean="0"/>
              <a:t>‹#›</a:t>
            </a:fld>
            <a:endParaRPr lang="en-US"/>
          </a:p>
        </p:txBody>
      </p:sp>
    </p:spTree>
    <p:extLst>
      <p:ext uri="{BB962C8B-B14F-4D97-AF65-F5344CB8AC3E}">
        <p14:creationId xmlns:p14="http://schemas.microsoft.com/office/powerpoint/2010/main" val="34916963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94360" y="2194560"/>
            <a:ext cx="7955280" cy="406908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FA0267A-D912-450E-8245-A30BB3C1D93C}" type="datetimeFigureOut">
              <a:rPr lang="en-US" smtClean="0"/>
              <a:t>3/10/2014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36E57B-9ACC-41F5-8642-640FDBC3547F}" type="slidenum">
              <a:rPr lang="en-US" smtClean="0"/>
              <a:t>‹#›</a:t>
            </a:fld>
            <a:endParaRPr lang="en-US"/>
          </a:p>
        </p:txBody>
      </p:sp>
    </p:spTree>
    <p:extLst>
      <p:ext uri="{BB962C8B-B14F-4D97-AF65-F5344CB8AC3E}">
        <p14:creationId xmlns:p14="http://schemas.microsoft.com/office/powerpoint/2010/main" val="9939286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Vertical Title 1"/>
          <p:cNvSpPr>
            <a:spLocks noGrp="1"/>
          </p:cNvSpPr>
          <p:nvPr>
            <p:ph type="title" orient="vert"/>
          </p:nvPr>
        </p:nvSpPr>
        <p:spPr>
          <a:xfrm>
            <a:off x="7006590" y="747183"/>
            <a:ext cx="1543050" cy="4248675"/>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94360" y="746126"/>
            <a:ext cx="6278035" cy="424973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5562176" y="381001"/>
            <a:ext cx="2183130" cy="365125"/>
          </a:xfrm>
        </p:spPr>
        <p:txBody>
          <a:bodyPr/>
          <a:lstStyle>
            <a:lvl1pPr algn="r">
              <a:defRPr/>
            </a:lvl1pPr>
          </a:lstStyle>
          <a:p>
            <a:fld id="{4FA0267A-D912-450E-8245-A30BB3C1D93C}" type="datetimeFigureOut">
              <a:rPr lang="en-US" smtClean="0"/>
              <a:t>3/10/2014</a:t>
            </a:fld>
            <a:endParaRPr lang="en-US"/>
          </a:p>
        </p:txBody>
      </p:sp>
      <p:sp>
        <p:nvSpPr>
          <p:cNvPr id="5" name="Footer Placeholder 4"/>
          <p:cNvSpPr>
            <a:spLocks noGrp="1"/>
          </p:cNvSpPr>
          <p:nvPr>
            <p:ph type="ftr" sz="quarter" idx="11"/>
          </p:nvPr>
        </p:nvSpPr>
        <p:spPr>
          <a:xfrm>
            <a:off x="594360" y="381001"/>
            <a:ext cx="4830656" cy="365125"/>
          </a:xfrm>
        </p:spPr>
        <p:txBody>
          <a:bodyPr/>
          <a:lstStyle/>
          <a:p>
            <a:endParaRPr lang="en-US"/>
          </a:p>
        </p:txBody>
      </p:sp>
      <p:sp>
        <p:nvSpPr>
          <p:cNvPr id="6" name="Slide Number Placeholder 5"/>
          <p:cNvSpPr>
            <a:spLocks noGrp="1"/>
          </p:cNvSpPr>
          <p:nvPr>
            <p:ph type="sldNum" sz="quarter" idx="12"/>
          </p:nvPr>
        </p:nvSpPr>
        <p:spPr>
          <a:xfrm>
            <a:off x="7882466" y="381001"/>
            <a:ext cx="667174" cy="365125"/>
          </a:xfrm>
        </p:spPr>
        <p:txBody>
          <a:bodyPr/>
          <a:lstStyle/>
          <a:p>
            <a:fld id="{C436E57B-9ACC-41F5-8642-640FDBC3547F}" type="slidenum">
              <a:rPr lang="en-US" smtClean="0"/>
              <a:t>‹#›</a:t>
            </a:fld>
            <a:endParaRPr lang="en-US"/>
          </a:p>
        </p:txBody>
      </p:sp>
    </p:spTree>
    <p:extLst>
      <p:ext uri="{BB962C8B-B14F-4D97-AF65-F5344CB8AC3E}">
        <p14:creationId xmlns:p14="http://schemas.microsoft.com/office/powerpoint/2010/main" val="23200161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25759" t="1750" r="31817" b="31751"/>
          <a:stretch/>
        </p:blipFill>
        <p:spPr>
          <a:xfrm>
            <a:off x="122831" y="403584"/>
            <a:ext cx="873456" cy="1185404"/>
          </a:xfrm>
          <a:prstGeom prst="rect">
            <a:avLst/>
          </a:prstGeom>
          <a:effectLst>
            <a:glow rad="1905000">
              <a:schemeClr val="bg1">
                <a:alpha val="94000"/>
              </a:schemeClr>
            </a:glow>
          </a:effectLst>
        </p:spPr>
      </p:pic>
      <p:sp>
        <p:nvSpPr>
          <p:cNvPr id="2" name="Title 1"/>
          <p:cNvSpPr>
            <a:spLocks noGrp="1"/>
          </p:cNvSpPr>
          <p:nvPr>
            <p:ph type="title"/>
          </p:nvPr>
        </p:nvSpPr>
        <p:spPr>
          <a:xfrm>
            <a:off x="1023582" y="723330"/>
            <a:ext cx="7976434" cy="938285"/>
          </a:xfrm>
          <a:solidFill>
            <a:srgbClr val="F8F8F8">
              <a:alpha val="76863"/>
            </a:srgbClr>
          </a:solidFill>
        </p:spPr>
        <p:txBody>
          <a:bodyPr/>
          <a:lstStyle>
            <a:lvl1pPr algn="l">
              <a:defRPr sz="3600"/>
            </a:lvl1pPr>
          </a:lstStyle>
          <a:p>
            <a:r>
              <a:rPr lang="en-US" dirty="0" smtClean="0"/>
              <a:t>Click to edit Master title style</a:t>
            </a:r>
            <a:endParaRPr lang="en-US" dirty="0"/>
          </a:p>
        </p:txBody>
      </p:sp>
      <p:sp>
        <p:nvSpPr>
          <p:cNvPr id="3" name="Content Placeholder 2"/>
          <p:cNvSpPr>
            <a:spLocks noGrp="1"/>
          </p:cNvSpPr>
          <p:nvPr>
            <p:ph idx="1"/>
          </p:nvPr>
        </p:nvSpPr>
        <p:spPr>
          <a:xfrm>
            <a:off x="259306" y="1785126"/>
            <a:ext cx="8740709" cy="4861333"/>
          </a:xfrm>
        </p:spPr>
        <p:txBody>
          <a:bodyPr>
            <a:normAutofit/>
          </a:bodyPr>
          <a:lstStyle>
            <a:lvl1pPr>
              <a:defRPr sz="2800" b="1"/>
            </a:lvl1pPr>
            <a:lvl2pPr>
              <a:defRPr sz="2800"/>
            </a:lvl2pPr>
            <a:lvl3pPr>
              <a:defRPr sz="2400" i="1"/>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7079487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594360" y="753534"/>
            <a:ext cx="7955280" cy="2801935"/>
          </a:xfrm>
        </p:spPr>
        <p:txBody>
          <a:bodyPr anchor="b">
            <a:normAutofit/>
          </a:bodyPr>
          <a:lstStyle>
            <a:lvl1pPr algn="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594360" y="3641726"/>
            <a:ext cx="7955281" cy="1354134"/>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5562176" y="381001"/>
            <a:ext cx="2183130" cy="365125"/>
          </a:xfrm>
        </p:spPr>
        <p:txBody>
          <a:bodyPr/>
          <a:lstStyle>
            <a:lvl1pPr algn="r">
              <a:defRPr/>
            </a:lvl1pPr>
          </a:lstStyle>
          <a:p>
            <a:fld id="{4FA0267A-D912-450E-8245-A30BB3C1D93C}" type="datetimeFigureOut">
              <a:rPr lang="en-US" smtClean="0"/>
              <a:t>3/10/2014</a:t>
            </a:fld>
            <a:endParaRPr lang="en-US"/>
          </a:p>
        </p:txBody>
      </p:sp>
      <p:sp>
        <p:nvSpPr>
          <p:cNvPr id="5" name="Footer Placeholder 4"/>
          <p:cNvSpPr>
            <a:spLocks noGrp="1"/>
          </p:cNvSpPr>
          <p:nvPr>
            <p:ph type="ftr" sz="quarter" idx="11"/>
          </p:nvPr>
        </p:nvSpPr>
        <p:spPr>
          <a:xfrm>
            <a:off x="594360" y="381001"/>
            <a:ext cx="4830656" cy="365125"/>
          </a:xfrm>
        </p:spPr>
        <p:txBody>
          <a:bodyPr/>
          <a:lstStyle/>
          <a:p>
            <a:endParaRPr lang="en-US"/>
          </a:p>
        </p:txBody>
      </p:sp>
      <p:sp>
        <p:nvSpPr>
          <p:cNvPr id="6" name="Slide Number Placeholder 5"/>
          <p:cNvSpPr>
            <a:spLocks noGrp="1"/>
          </p:cNvSpPr>
          <p:nvPr>
            <p:ph type="sldNum" sz="quarter" idx="12"/>
          </p:nvPr>
        </p:nvSpPr>
        <p:spPr>
          <a:xfrm>
            <a:off x="7882466" y="381001"/>
            <a:ext cx="667173" cy="365125"/>
          </a:xfrm>
        </p:spPr>
        <p:txBody>
          <a:bodyPr/>
          <a:lstStyle/>
          <a:p>
            <a:fld id="{C436E57B-9ACC-41F5-8642-640FDBC3547F}" type="slidenum">
              <a:rPr lang="en-US" smtClean="0"/>
              <a:t>‹#›</a:t>
            </a:fld>
            <a:endParaRPr lang="en-US"/>
          </a:p>
        </p:txBody>
      </p:sp>
    </p:spTree>
    <p:extLst>
      <p:ext uri="{BB962C8B-B14F-4D97-AF65-F5344CB8AC3E}">
        <p14:creationId xmlns:p14="http://schemas.microsoft.com/office/powerpoint/2010/main" val="38923230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94360" y="2194560"/>
            <a:ext cx="3910579" cy="40690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2099" y="2194560"/>
            <a:ext cx="3907540" cy="40690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FA0267A-D912-450E-8245-A30BB3C1D93C}" type="datetimeFigureOut">
              <a:rPr lang="en-US" smtClean="0"/>
              <a:t>3/10/2014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36E57B-9ACC-41F5-8642-640FDBC3547F}" type="slidenum">
              <a:rPr lang="en-US" smtClean="0"/>
              <a:t>‹#›</a:t>
            </a:fld>
            <a:endParaRPr lang="en-US"/>
          </a:p>
        </p:txBody>
      </p:sp>
    </p:spTree>
    <p:extLst>
      <p:ext uri="{BB962C8B-B14F-4D97-AF65-F5344CB8AC3E}">
        <p14:creationId xmlns:p14="http://schemas.microsoft.com/office/powerpoint/2010/main" val="24317186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71700" y="762000"/>
            <a:ext cx="6377940" cy="129540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21279" y="2183802"/>
            <a:ext cx="3683659"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94359" y="3132667"/>
            <a:ext cx="3910579" cy="31309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869018" y="2183802"/>
            <a:ext cx="368062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2098" y="3132667"/>
            <a:ext cx="3907541" cy="31309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FA0267A-D912-450E-8245-A30BB3C1D93C}" type="datetimeFigureOut">
              <a:rPr lang="en-US" smtClean="0"/>
              <a:t>3/10/2014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436E57B-9ACC-41F5-8642-640FDBC3547F}" type="slidenum">
              <a:rPr lang="en-US" smtClean="0"/>
              <a:t>‹#›</a:t>
            </a:fld>
            <a:endParaRPr lang="en-US"/>
          </a:p>
        </p:txBody>
      </p:sp>
    </p:spTree>
    <p:extLst>
      <p:ext uri="{BB962C8B-B14F-4D97-AF65-F5344CB8AC3E}">
        <p14:creationId xmlns:p14="http://schemas.microsoft.com/office/powerpoint/2010/main" val="3980794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FA0267A-D912-450E-8245-A30BB3C1D93C}" type="datetimeFigureOut">
              <a:rPr lang="en-US" smtClean="0"/>
              <a:t>3/10/2014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436E57B-9ACC-41F5-8642-640FDBC3547F}" type="slidenum">
              <a:rPr lang="en-US" smtClean="0"/>
              <a:t>‹#›</a:t>
            </a:fld>
            <a:endParaRPr lang="en-US"/>
          </a:p>
        </p:txBody>
      </p:sp>
    </p:spTree>
    <p:extLst>
      <p:ext uri="{BB962C8B-B14F-4D97-AF65-F5344CB8AC3E}">
        <p14:creationId xmlns:p14="http://schemas.microsoft.com/office/powerpoint/2010/main" val="11003469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A0267A-D912-450E-8245-A30BB3C1D93C}" type="datetimeFigureOut">
              <a:rPr lang="en-US" smtClean="0"/>
              <a:t>3/10/2014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436E57B-9ACC-41F5-8642-640FDBC3547F}" type="slidenum">
              <a:rPr lang="en-US" smtClean="0"/>
              <a:t>‹#›</a:t>
            </a:fld>
            <a:endParaRPr lang="en-US"/>
          </a:p>
        </p:txBody>
      </p:sp>
    </p:spTree>
    <p:extLst>
      <p:ext uri="{BB962C8B-B14F-4D97-AF65-F5344CB8AC3E}">
        <p14:creationId xmlns:p14="http://schemas.microsoft.com/office/powerpoint/2010/main" val="2106759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60" y="1524000"/>
            <a:ext cx="3086100" cy="1600200"/>
          </a:xfrm>
        </p:spPr>
        <p:txBody>
          <a:bodyPr anchor="b"/>
          <a:lstStyle>
            <a:lvl1pPr algn="l">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6200" y="746760"/>
            <a:ext cx="4663440" cy="5516880"/>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4360" y="3124200"/>
            <a:ext cx="3086100" cy="31394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FA0267A-D912-450E-8245-A30BB3C1D93C}" type="datetimeFigureOut">
              <a:rPr lang="en-US" smtClean="0"/>
              <a:t>3/10/2014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36E57B-9ACC-41F5-8642-640FDBC3547F}" type="slidenum">
              <a:rPr lang="en-US" smtClean="0"/>
              <a:t>‹#›</a:t>
            </a:fld>
            <a:endParaRPr lang="en-US"/>
          </a:p>
        </p:txBody>
      </p:sp>
    </p:spTree>
    <p:extLst>
      <p:ext uri="{BB962C8B-B14F-4D97-AF65-F5344CB8AC3E}">
        <p14:creationId xmlns:p14="http://schemas.microsoft.com/office/powerpoint/2010/main" val="37167017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60" y="1524000"/>
            <a:ext cx="4075730" cy="1600200"/>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877524" y="751242"/>
            <a:ext cx="3674234" cy="5512398"/>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594360" y="3124200"/>
            <a:ext cx="4075730" cy="31394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FA0267A-D912-450E-8245-A30BB3C1D93C}" type="datetimeFigureOut">
              <a:rPr lang="en-US" smtClean="0"/>
              <a:t>3/10/2014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36E57B-9ACC-41F5-8642-640FDBC3547F}" type="slidenum">
              <a:rPr lang="en-US" smtClean="0"/>
              <a:t>‹#›</a:t>
            </a:fld>
            <a:endParaRPr lang="en-US"/>
          </a:p>
        </p:txBody>
      </p:sp>
    </p:spTree>
    <p:extLst>
      <p:ext uri="{BB962C8B-B14F-4D97-AF65-F5344CB8AC3E}">
        <p14:creationId xmlns:p14="http://schemas.microsoft.com/office/powerpoint/2010/main" val="1836018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2-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1081088"/>
          </a:xfrm>
          <a:prstGeom prst="rect">
            <a:avLst/>
          </a:prstGeom>
        </p:spPr>
      </p:pic>
      <p:sp>
        <p:nvSpPr>
          <p:cNvPr id="2" name="Title Placeholder 1"/>
          <p:cNvSpPr>
            <a:spLocks noGrp="1"/>
          </p:cNvSpPr>
          <p:nvPr>
            <p:ph type="title"/>
          </p:nvPr>
        </p:nvSpPr>
        <p:spPr>
          <a:xfrm>
            <a:off x="2171700" y="764373"/>
            <a:ext cx="6377940" cy="12930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94360" y="2194560"/>
            <a:ext cx="7955280" cy="406908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12230" y="6356351"/>
            <a:ext cx="213741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FA0267A-D912-450E-8245-A30BB3C1D93C}" type="datetimeFigureOut">
              <a:rPr lang="en-US" smtClean="0"/>
              <a:t>3/10/2014</a:t>
            </a:fld>
            <a:endParaRPr lang="en-US"/>
          </a:p>
        </p:txBody>
      </p:sp>
      <p:sp>
        <p:nvSpPr>
          <p:cNvPr id="5" name="Footer Placeholder 4"/>
          <p:cNvSpPr>
            <a:spLocks noGrp="1"/>
          </p:cNvSpPr>
          <p:nvPr>
            <p:ph type="ftr" sz="quarter" idx="3"/>
          </p:nvPr>
        </p:nvSpPr>
        <p:spPr>
          <a:xfrm>
            <a:off x="594360" y="6355846"/>
            <a:ext cx="568071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72250" y="381001"/>
            <a:ext cx="197739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C436E57B-9ACC-41F5-8642-640FDBC3547F}" type="slidenum">
              <a:rPr lang="en-US" smtClean="0"/>
              <a:t>‹#›</a:t>
            </a:fld>
            <a:endParaRPr lang="en-US"/>
          </a:p>
        </p:txBody>
      </p:sp>
    </p:spTree>
    <p:extLst>
      <p:ext uri="{BB962C8B-B14F-4D97-AF65-F5344CB8AC3E}">
        <p14:creationId xmlns:p14="http://schemas.microsoft.com/office/powerpoint/2010/main" val="931520722"/>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 id="2147483888" r:id="rId12"/>
    <p:sldLayoutId id="2147483889" r:id="rId13"/>
    <p:sldLayoutId id="2147483890" r:id="rId14"/>
    <p:sldLayoutId id="2147483891" r:id="rId15"/>
    <p:sldLayoutId id="2147483892" r:id="rId16"/>
    <p:sldLayoutId id="2147483893"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blog.timesunion.com/kristi/get-a-number-give-a-number-on-facebook/57307/" TargetMode="External"/><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dstevenwhite.com/2010/06/18/the-evolution-of-marketing/" TargetMode="External"/><Relationship Id="rId7" Type="http://schemas.openxmlformats.org/officeDocument/2006/relationships/hyperlink" Target="https://www.extension.purdue.edu/extmedia/EC/EC-730.pdf" TargetMode="External"/><Relationship Id="rId2" Type="http://schemas.openxmlformats.org/officeDocument/2006/relationships/hyperlink" Target="http://www.ub.edu/economiaempresa/masteroficial/mim/wp-content/uploads/2013/02/RelatMar-Barcelona2.pdf" TargetMode="External"/><Relationship Id="rId1" Type="http://schemas.openxmlformats.org/officeDocument/2006/relationships/slideLayout" Target="../slideLayouts/slideLayout2.xml"/><Relationship Id="rId6" Type="http://schemas.openxmlformats.org/officeDocument/2006/relationships/hyperlink" Target="http://rishadt.wordpress.com/2013/09/22/the-dawn-of-a-new-era-in-marketing/" TargetMode="External"/><Relationship Id="rId5" Type="http://schemas.openxmlformats.org/officeDocument/2006/relationships/hyperlink" Target="http://www.whatiseconomics.org/relationship-between-marketing-and-economics" TargetMode="External"/><Relationship Id="rId4" Type="http://schemas.openxmlformats.org/officeDocument/2006/relationships/hyperlink" Target="https://www.boundless.com/marketing/an-overview-of-marketing/introduction-to-marketing/products-placement-promotion-price/"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Introduction to Marketing</a:t>
            </a:r>
            <a:endParaRPr lang="en-US" dirty="0"/>
          </a:p>
        </p:txBody>
      </p:sp>
      <p:sp>
        <p:nvSpPr>
          <p:cNvPr id="3" name="Subtitle 2"/>
          <p:cNvSpPr>
            <a:spLocks noGrp="1"/>
          </p:cNvSpPr>
          <p:nvPr>
            <p:ph type="subTitle" idx="1"/>
          </p:nvPr>
        </p:nvSpPr>
        <p:spPr/>
        <p:txBody>
          <a:bodyPr>
            <a:normAutofit fontScale="47500" lnSpcReduction="20000"/>
          </a:bodyPr>
          <a:lstStyle/>
          <a:p>
            <a:r>
              <a:rPr lang="en-US" dirty="0" smtClean="0"/>
              <a:t>By C. Kohn</a:t>
            </a:r>
          </a:p>
          <a:p>
            <a:r>
              <a:rPr lang="en-US" dirty="0" smtClean="0"/>
              <a:t>Agricultural Sciences</a:t>
            </a:r>
          </a:p>
          <a:p>
            <a:r>
              <a:rPr lang="en-US" dirty="0" smtClean="0"/>
              <a:t>Waterford, WI</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56217" y="5697377"/>
            <a:ext cx="2563091" cy="100144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7512844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Four P’s – Price</a:t>
            </a:r>
          </a:p>
        </p:txBody>
      </p:sp>
      <p:sp>
        <p:nvSpPr>
          <p:cNvPr id="3" name="Content Placeholder 2"/>
          <p:cNvSpPr>
            <a:spLocks noGrp="1"/>
          </p:cNvSpPr>
          <p:nvPr>
            <p:ph idx="1"/>
          </p:nvPr>
        </p:nvSpPr>
        <p:spPr/>
        <p:txBody>
          <a:bodyPr>
            <a:normAutofit fontScale="70000" lnSpcReduction="20000"/>
          </a:bodyPr>
          <a:lstStyle/>
          <a:p>
            <a:pPr lvl="1"/>
            <a:r>
              <a:rPr lang="en-US" u="sng" dirty="0"/>
              <a:t>Discount</a:t>
            </a:r>
            <a:r>
              <a:rPr lang="en-US" dirty="0"/>
              <a:t>: this strategy involves offering your goods at the cheapest possible price but still make a profit. </a:t>
            </a:r>
          </a:p>
          <a:p>
            <a:pPr lvl="2"/>
            <a:r>
              <a:rPr lang="en-US" dirty="0"/>
              <a:t>E.g. wholesalers and those who offer coupons are using a discount strategy. </a:t>
            </a:r>
          </a:p>
          <a:p>
            <a:pPr lvl="1"/>
            <a:endParaRPr lang="en-US" u="sng" dirty="0" smtClean="0"/>
          </a:p>
          <a:p>
            <a:pPr lvl="1"/>
            <a:r>
              <a:rPr lang="en-US" u="sng" dirty="0" smtClean="0"/>
              <a:t>Loss-Leader</a:t>
            </a:r>
            <a:r>
              <a:rPr lang="en-US" dirty="0"/>
              <a:t>: this strategy entails offering a product for a price so low that money is actually lost. </a:t>
            </a:r>
          </a:p>
          <a:p>
            <a:pPr lvl="2"/>
            <a:r>
              <a:rPr lang="en-US" dirty="0"/>
              <a:t>The goal is to attract customers to the store to entice them to buy other products. </a:t>
            </a:r>
          </a:p>
          <a:p>
            <a:pPr lvl="2"/>
            <a:r>
              <a:rPr lang="en-US" dirty="0"/>
              <a:t>This is why the price of Thanksgiving turkeys drops at Thanksgiving when demand is the highest – whoever has the cheapest turkeys also sells the rest of the Thanksgiving meal (the remaining items of which will be marked higher during that week). </a:t>
            </a:r>
            <a:r>
              <a:rPr lang="en-US" dirty="0" smtClean="0"/>
              <a:t/>
            </a:r>
            <a:br>
              <a:rPr lang="en-US" dirty="0" smtClean="0"/>
            </a:br>
            <a:endParaRPr lang="en-US" dirty="0"/>
          </a:p>
          <a:p>
            <a:pPr lvl="1"/>
            <a:r>
              <a:rPr lang="en-US" u="sng" dirty="0" smtClean="0"/>
              <a:t>Psychological:</a:t>
            </a:r>
            <a:r>
              <a:rPr lang="en-US" dirty="0" smtClean="0"/>
              <a:t>  </a:t>
            </a:r>
            <a:r>
              <a:rPr lang="en-US" dirty="0"/>
              <a:t>this involves making the price </a:t>
            </a:r>
            <a:r>
              <a:rPr lang="en-US" dirty="0" smtClean="0"/>
              <a:t/>
            </a:r>
            <a:br>
              <a:rPr lang="en-US" dirty="0" smtClean="0"/>
            </a:br>
            <a:r>
              <a:rPr lang="en-US" dirty="0" smtClean="0"/>
              <a:t>look </a:t>
            </a:r>
            <a:r>
              <a:rPr lang="en-US" dirty="0"/>
              <a:t>better than it actually is.</a:t>
            </a:r>
          </a:p>
          <a:p>
            <a:pPr lvl="2"/>
            <a:r>
              <a:rPr lang="en-US" dirty="0"/>
              <a:t>For example, gas stations sell their gas at $3.49 </a:t>
            </a:r>
            <a:br>
              <a:rPr lang="en-US" dirty="0"/>
            </a:br>
            <a:r>
              <a:rPr lang="en-US" dirty="0" smtClean="0"/>
              <a:t>and </a:t>
            </a:r>
            <a:r>
              <a:rPr lang="en-US" dirty="0"/>
              <a:t>9/10 of a cent, not $3.50. </a:t>
            </a:r>
          </a:p>
          <a:p>
            <a:pPr lvl="2"/>
            <a:r>
              <a:rPr lang="en-US" dirty="0"/>
              <a:t>Meat might sell for $4.99 per lb. instead of $5.00. </a:t>
            </a:r>
          </a:p>
          <a:p>
            <a:pPr lvl="2"/>
            <a:r>
              <a:rPr lang="en-US" dirty="0"/>
              <a:t>This is usually used in combination with other price </a:t>
            </a:r>
            <a:r>
              <a:rPr lang="en-US" dirty="0" smtClean="0"/>
              <a:t/>
            </a:r>
            <a:br>
              <a:rPr lang="en-US" dirty="0" smtClean="0"/>
            </a:br>
            <a:r>
              <a:rPr lang="en-US" dirty="0" smtClean="0"/>
              <a:t>strategies</a:t>
            </a:r>
            <a:r>
              <a:rPr lang="en-US" dirty="0"/>
              <a:t>. </a:t>
            </a: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15415" t="6373" r="18739" b="12339"/>
          <a:stretch/>
        </p:blipFill>
        <p:spPr>
          <a:xfrm>
            <a:off x="6799385" y="4642339"/>
            <a:ext cx="2164450" cy="2004120"/>
          </a:xfrm>
          <a:prstGeom prst="rect">
            <a:avLst/>
          </a:prstGeom>
        </p:spPr>
      </p:pic>
      <p:sp>
        <p:nvSpPr>
          <p:cNvPr id="5" name="Rectangle 4"/>
          <p:cNvSpPr/>
          <p:nvPr/>
        </p:nvSpPr>
        <p:spPr>
          <a:xfrm>
            <a:off x="5011799" y="6646459"/>
            <a:ext cx="4572000" cy="215444"/>
          </a:xfrm>
          <a:prstGeom prst="rect">
            <a:avLst/>
          </a:prstGeom>
        </p:spPr>
        <p:txBody>
          <a:bodyPr>
            <a:spAutoFit/>
          </a:bodyPr>
          <a:lstStyle/>
          <a:p>
            <a:r>
              <a:rPr lang="en-US" sz="800" i="1" dirty="0" smtClean="0"/>
              <a:t>Source: http://kalthoffonthefence.files.wordpress.com/2008/09/ken-gas-prices.jpg</a:t>
            </a:r>
            <a:endParaRPr lang="en-US" sz="800" i="1" dirty="0"/>
          </a:p>
        </p:txBody>
      </p:sp>
    </p:spTree>
    <p:extLst>
      <p:ext uri="{BB962C8B-B14F-4D97-AF65-F5344CB8AC3E}">
        <p14:creationId xmlns:p14="http://schemas.microsoft.com/office/powerpoint/2010/main" val="21281489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Four P’s – </a:t>
            </a:r>
            <a:r>
              <a:rPr lang="en-US" dirty="0" smtClean="0"/>
              <a:t>Place</a:t>
            </a:r>
            <a:endParaRPr lang="en-US" dirty="0"/>
          </a:p>
        </p:txBody>
      </p:sp>
      <p:sp>
        <p:nvSpPr>
          <p:cNvPr id="3" name="Content Placeholder 2"/>
          <p:cNvSpPr>
            <a:spLocks noGrp="1"/>
          </p:cNvSpPr>
          <p:nvPr>
            <p:ph idx="1"/>
          </p:nvPr>
        </p:nvSpPr>
        <p:spPr/>
        <p:txBody>
          <a:bodyPr>
            <a:normAutofit fontScale="70000" lnSpcReduction="20000"/>
          </a:bodyPr>
          <a:lstStyle/>
          <a:p>
            <a:pPr lvl="0"/>
            <a:r>
              <a:rPr lang="en-US" dirty="0"/>
              <a:t>“Place” refers to how you will distribute your product to customers. </a:t>
            </a:r>
          </a:p>
          <a:p>
            <a:pPr lvl="1"/>
            <a:r>
              <a:rPr lang="en-US" dirty="0"/>
              <a:t>This could be a small store on Main Street, through a major retailer, exclusively online, etc. </a:t>
            </a:r>
          </a:p>
          <a:p>
            <a:pPr lvl="1"/>
            <a:r>
              <a:rPr lang="en-US" dirty="0"/>
              <a:t>Businesses that create or assemble a product have two options: selling directly to consumers or selling to a vendor</a:t>
            </a:r>
            <a:r>
              <a:rPr lang="en-US" dirty="0" smtClean="0"/>
              <a:t>.</a:t>
            </a:r>
            <a:br>
              <a:rPr lang="en-US" dirty="0" smtClean="0"/>
            </a:br>
            <a:endParaRPr lang="en-US" dirty="0"/>
          </a:p>
          <a:p>
            <a:r>
              <a:rPr lang="en-US" dirty="0"/>
              <a:t>Direct sales to a customer involve door-to-door sales, mail order, e-commerce, or opening your own store. </a:t>
            </a:r>
          </a:p>
          <a:p>
            <a:pPr lvl="1"/>
            <a:r>
              <a:rPr lang="en-US" dirty="0"/>
              <a:t>A major advantage is that you get to work with your customers face-to-face in order to build stronger customer relationships, allowing you to more easily detect changes in demand and allowing you to respond more nimbly. </a:t>
            </a:r>
          </a:p>
          <a:p>
            <a:pPr lvl="2"/>
            <a:r>
              <a:rPr lang="en-US" dirty="0"/>
              <a:t>You also have complete control over your price, how your product is sold, and what you sell. </a:t>
            </a:r>
          </a:p>
          <a:p>
            <a:pPr lvl="2"/>
            <a:r>
              <a:rPr lang="en-US" dirty="0"/>
              <a:t>Direct sales work especially well for products that are season (such as Christmas trees) or for goods that are limited in supply or have a limited customer range. </a:t>
            </a:r>
          </a:p>
          <a:p>
            <a:pPr lvl="2"/>
            <a:r>
              <a:rPr lang="en-US" dirty="0"/>
              <a:t>The main disadvantage of direct sales is that you are completely responsible for reaching your customer base and maintaining a retail presence. </a:t>
            </a:r>
          </a:p>
          <a:p>
            <a:endParaRPr lang="en-US" dirty="0"/>
          </a:p>
        </p:txBody>
      </p:sp>
    </p:spTree>
    <p:extLst>
      <p:ext uri="{BB962C8B-B14F-4D97-AF65-F5344CB8AC3E}">
        <p14:creationId xmlns:p14="http://schemas.microsoft.com/office/powerpoint/2010/main" val="24878091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Four P’s – Place</a:t>
            </a:r>
          </a:p>
        </p:txBody>
      </p:sp>
      <p:sp>
        <p:nvSpPr>
          <p:cNvPr id="3" name="Content Placeholder 2"/>
          <p:cNvSpPr>
            <a:spLocks noGrp="1"/>
          </p:cNvSpPr>
          <p:nvPr>
            <p:ph idx="1"/>
          </p:nvPr>
        </p:nvSpPr>
        <p:spPr/>
        <p:txBody>
          <a:bodyPr>
            <a:normAutofit fontScale="77500" lnSpcReduction="20000"/>
          </a:bodyPr>
          <a:lstStyle/>
          <a:p>
            <a:r>
              <a:rPr lang="en-US" dirty="0" smtClean="0"/>
              <a:t>Retail Sales </a:t>
            </a:r>
            <a:r>
              <a:rPr lang="en-US" dirty="0"/>
              <a:t>(selling through an intermediary) involves selling your product to a store who then sells it to the customer. </a:t>
            </a:r>
          </a:p>
          <a:p>
            <a:pPr lvl="1"/>
            <a:r>
              <a:rPr lang="en-US" dirty="0"/>
              <a:t>The main advantage is that you have a much wider exposure to customers who will see your product just by coming to the store (as opposed to direct sales, where they are unlikely to find your product unless they are looking for it). </a:t>
            </a:r>
          </a:p>
          <a:p>
            <a:pPr lvl="2"/>
            <a:r>
              <a:rPr lang="en-US" dirty="0"/>
              <a:t>Additionally, you do not have to worry about many of the details of retailing your product – you simply have to meet the demands of your retailer. </a:t>
            </a:r>
          </a:p>
          <a:p>
            <a:pPr lvl="2"/>
            <a:r>
              <a:rPr lang="en-US" dirty="0"/>
              <a:t>If you can sell large amounts of your product and keep it at a consistent quality, retailing allows you to reach far more people with less need to focus on marketing and more ability to focus on the qualities and attributes of your product. </a:t>
            </a:r>
          </a:p>
          <a:p>
            <a:pPr lvl="1"/>
            <a:r>
              <a:rPr lang="en-US" dirty="0"/>
              <a:t>However, with reseller sales you also lose a lot of control over your product. </a:t>
            </a:r>
          </a:p>
          <a:p>
            <a:pPr lvl="2"/>
            <a:r>
              <a:rPr lang="en-US" dirty="0"/>
              <a:t>The retailer now becomes the one associated with your product and may even brand your product with their label. </a:t>
            </a:r>
          </a:p>
          <a:p>
            <a:endParaRPr lang="en-US" dirty="0"/>
          </a:p>
        </p:txBody>
      </p:sp>
    </p:spTree>
    <p:extLst>
      <p:ext uri="{BB962C8B-B14F-4D97-AF65-F5344CB8AC3E}">
        <p14:creationId xmlns:p14="http://schemas.microsoft.com/office/powerpoint/2010/main" val="13061850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Four P’s – Place</a:t>
            </a:r>
          </a:p>
        </p:txBody>
      </p:sp>
      <p:sp>
        <p:nvSpPr>
          <p:cNvPr id="3" name="Content Placeholder 2"/>
          <p:cNvSpPr>
            <a:spLocks noGrp="1"/>
          </p:cNvSpPr>
          <p:nvPr>
            <p:ph idx="1"/>
          </p:nvPr>
        </p:nvSpPr>
        <p:spPr/>
        <p:txBody>
          <a:bodyPr>
            <a:normAutofit fontScale="70000" lnSpcReduction="20000"/>
          </a:bodyPr>
          <a:lstStyle/>
          <a:p>
            <a:r>
              <a:rPr lang="en-US" dirty="0"/>
              <a:t>Whether a product is sold directly or re-sold, the level of product coverage is an important consideration. </a:t>
            </a:r>
          </a:p>
          <a:p>
            <a:pPr lvl="1"/>
            <a:r>
              <a:rPr lang="en-US" dirty="0"/>
              <a:t>Coverage refers to how the product is distributed. </a:t>
            </a:r>
          </a:p>
          <a:p>
            <a:pPr lvl="1"/>
            <a:r>
              <a:rPr lang="en-US" dirty="0"/>
              <a:t>Intensive distribution means the product is sold in as many places as possible, usually at as low of a price as possible. </a:t>
            </a:r>
          </a:p>
          <a:p>
            <a:pPr lvl="2"/>
            <a:r>
              <a:rPr lang="en-US" dirty="0"/>
              <a:t>This usually applies to big businesses and convenience products (such as chewing gum or processed food). </a:t>
            </a:r>
          </a:p>
          <a:p>
            <a:r>
              <a:rPr lang="en-US" dirty="0"/>
              <a:t>Selective distribution is meant to keep a product exclusive only to one or a couple of businesses. </a:t>
            </a:r>
          </a:p>
          <a:p>
            <a:pPr lvl="1"/>
            <a:r>
              <a:rPr lang="en-US" dirty="0"/>
              <a:t>This often works best for upscale luxury items. </a:t>
            </a:r>
          </a:p>
          <a:p>
            <a:pPr lvl="1"/>
            <a:r>
              <a:rPr lang="en-US" dirty="0"/>
              <a:t>This is also a good option for sellers who are trying to build stronger relationships with their customers because it allows for more control over how the product is perceived. </a:t>
            </a:r>
          </a:p>
          <a:p>
            <a:r>
              <a:rPr lang="en-US" dirty="0"/>
              <a:t>Exclusive distribution restricts sales to a single seller (possibly the product producer themselves). </a:t>
            </a:r>
          </a:p>
          <a:p>
            <a:pPr lvl="1"/>
            <a:r>
              <a:rPr lang="en-US" dirty="0"/>
              <a:t>While this might make a product seem more prestigious and offers maximum control over the product’s appearance and quality, it </a:t>
            </a:r>
            <a:r>
              <a:rPr lang="en-US" dirty="0" smtClean="0"/>
              <a:t>also </a:t>
            </a:r>
            <a:r>
              <a:rPr lang="en-US" dirty="0"/>
              <a:t>strictly limits the volume of sales. </a:t>
            </a:r>
          </a:p>
        </p:txBody>
      </p:sp>
    </p:spTree>
    <p:extLst>
      <p:ext uri="{BB962C8B-B14F-4D97-AF65-F5344CB8AC3E}">
        <p14:creationId xmlns:p14="http://schemas.microsoft.com/office/powerpoint/2010/main" val="9404760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Four P’s – Place</a:t>
            </a:r>
          </a:p>
        </p:txBody>
      </p:sp>
      <p:sp>
        <p:nvSpPr>
          <p:cNvPr id="3" name="Content Placeholder 2"/>
          <p:cNvSpPr>
            <a:spLocks noGrp="1"/>
          </p:cNvSpPr>
          <p:nvPr>
            <p:ph idx="1"/>
          </p:nvPr>
        </p:nvSpPr>
        <p:spPr/>
        <p:txBody>
          <a:bodyPr>
            <a:normAutofit/>
          </a:bodyPr>
          <a:lstStyle/>
          <a:p>
            <a:r>
              <a:rPr lang="en-US" dirty="0"/>
              <a:t>Place isn’t just which </a:t>
            </a:r>
            <a:r>
              <a:rPr lang="en-US" dirty="0" smtClean="0"/>
              <a:t>store or location you sell from (if any), </a:t>
            </a:r>
            <a:r>
              <a:rPr lang="en-US" dirty="0"/>
              <a:t>but also </a:t>
            </a:r>
            <a:r>
              <a:rPr lang="en-US" dirty="0" smtClean="0"/>
              <a:t>how the product is portrayed in a particular seller’s location.</a:t>
            </a:r>
          </a:p>
          <a:p>
            <a:pPr lvl="1"/>
            <a:r>
              <a:rPr lang="en-US" dirty="0" smtClean="0"/>
              <a:t>For example, the jeans in the window of American Eagle are clearly chosen for a reason and have a different sale potential than the jeans folded on the shelf. </a:t>
            </a:r>
          </a:p>
          <a:p>
            <a:pPr lvl="1"/>
            <a:r>
              <a:rPr lang="en-US" dirty="0" smtClean="0"/>
              <a:t>The cereal at eye-level in a grocery store has a different sale potential than the cereal on the very bottom shelf. </a:t>
            </a:r>
          </a:p>
          <a:p>
            <a:endParaRPr lang="en-US" dirty="0"/>
          </a:p>
        </p:txBody>
      </p:sp>
    </p:spTree>
    <p:extLst>
      <p:ext uri="{BB962C8B-B14F-4D97-AF65-F5344CB8AC3E}">
        <p14:creationId xmlns:p14="http://schemas.microsoft.com/office/powerpoint/2010/main" val="3868834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9308" t="9308" r="9308" b="18675"/>
          <a:stretch/>
        </p:blipFill>
        <p:spPr>
          <a:xfrm>
            <a:off x="6669014" y="5086351"/>
            <a:ext cx="2465182" cy="1657350"/>
          </a:xfrm>
          <a:prstGeom prst="rect">
            <a:avLst/>
          </a:prstGeom>
        </p:spPr>
      </p:pic>
      <p:sp>
        <p:nvSpPr>
          <p:cNvPr id="2" name="Title 1"/>
          <p:cNvSpPr>
            <a:spLocks noGrp="1"/>
          </p:cNvSpPr>
          <p:nvPr>
            <p:ph type="title"/>
          </p:nvPr>
        </p:nvSpPr>
        <p:spPr/>
        <p:txBody>
          <a:bodyPr/>
          <a:lstStyle/>
          <a:p>
            <a:r>
              <a:rPr lang="en-US" dirty="0"/>
              <a:t>The Four P’s – </a:t>
            </a:r>
            <a:r>
              <a:rPr lang="en-US" dirty="0" smtClean="0"/>
              <a:t>Promotion</a:t>
            </a:r>
            <a:endParaRPr lang="en-US" dirty="0"/>
          </a:p>
        </p:txBody>
      </p:sp>
      <p:sp>
        <p:nvSpPr>
          <p:cNvPr id="3" name="Content Placeholder 2"/>
          <p:cNvSpPr>
            <a:spLocks noGrp="1"/>
          </p:cNvSpPr>
          <p:nvPr>
            <p:ph idx="1"/>
          </p:nvPr>
        </p:nvSpPr>
        <p:spPr/>
        <p:txBody>
          <a:bodyPr>
            <a:normAutofit fontScale="85000" lnSpcReduction="20000"/>
          </a:bodyPr>
          <a:lstStyle/>
          <a:p>
            <a:pPr lvl="0"/>
            <a:r>
              <a:rPr lang="en-US" dirty="0"/>
              <a:t>“Promotion” refers to the advertising and sales portion of marketing. </a:t>
            </a:r>
          </a:p>
          <a:p>
            <a:pPr lvl="1"/>
            <a:r>
              <a:rPr lang="en-US" dirty="0"/>
              <a:t>Promotion is simply the methods you use to let people know that you have something for sale. </a:t>
            </a:r>
            <a:r>
              <a:rPr lang="en-US" dirty="0" smtClean="0"/>
              <a:t/>
            </a:r>
            <a:br>
              <a:rPr lang="en-US" dirty="0" smtClean="0"/>
            </a:br>
            <a:endParaRPr lang="en-US" dirty="0"/>
          </a:p>
          <a:p>
            <a:r>
              <a:rPr lang="en-US" dirty="0"/>
              <a:t>Promotion exists to get people to understand what your product entails, what benefits it provides, and why they should want to purchase it. </a:t>
            </a:r>
          </a:p>
          <a:p>
            <a:pPr lvl="1"/>
            <a:r>
              <a:rPr lang="en-US" dirty="0"/>
              <a:t>Good promotion involves sending specific message with a clear meaning to a specific group of people who will only purchase your product if they receive the right message (your target audience). </a:t>
            </a:r>
            <a:r>
              <a:rPr lang="en-US" dirty="0" smtClean="0"/>
              <a:t/>
            </a:r>
            <a:br>
              <a:rPr lang="en-US" dirty="0" smtClean="0"/>
            </a:br>
            <a:endParaRPr lang="en-US" dirty="0"/>
          </a:p>
          <a:p>
            <a:r>
              <a:rPr lang="en-US" dirty="0"/>
              <a:t>Promotion may involve advertising, public </a:t>
            </a:r>
            <a:r>
              <a:rPr lang="en-US" dirty="0" smtClean="0"/>
              <a:t/>
            </a:r>
            <a:br>
              <a:rPr lang="en-US" dirty="0" smtClean="0"/>
            </a:br>
            <a:r>
              <a:rPr lang="en-US" dirty="0" smtClean="0"/>
              <a:t>relations</a:t>
            </a:r>
            <a:r>
              <a:rPr lang="en-US" dirty="0"/>
              <a:t>, personal sales, and sales </a:t>
            </a:r>
            <a:r>
              <a:rPr lang="en-US" dirty="0" smtClean="0"/>
              <a:t/>
            </a:r>
            <a:br>
              <a:rPr lang="en-US" dirty="0" smtClean="0"/>
            </a:br>
            <a:r>
              <a:rPr lang="en-US" dirty="0" smtClean="0"/>
              <a:t>promotions(such </a:t>
            </a:r>
            <a:r>
              <a:rPr lang="en-US" dirty="0"/>
              <a:t>as coupons or deals). </a:t>
            </a:r>
          </a:p>
          <a:p>
            <a:endParaRPr lang="en-US" dirty="0"/>
          </a:p>
        </p:txBody>
      </p:sp>
    </p:spTree>
    <p:extLst>
      <p:ext uri="{BB962C8B-B14F-4D97-AF65-F5344CB8AC3E}">
        <p14:creationId xmlns:p14="http://schemas.microsoft.com/office/powerpoint/2010/main" val="13943826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Four P’s – Promotion</a:t>
            </a:r>
          </a:p>
        </p:txBody>
      </p:sp>
      <p:sp>
        <p:nvSpPr>
          <p:cNvPr id="3" name="Content Placeholder 2"/>
          <p:cNvSpPr>
            <a:spLocks noGrp="1"/>
          </p:cNvSpPr>
          <p:nvPr>
            <p:ph idx="1"/>
          </p:nvPr>
        </p:nvSpPr>
        <p:spPr/>
        <p:txBody>
          <a:bodyPr>
            <a:normAutofit fontScale="70000" lnSpcReduction="20000"/>
          </a:bodyPr>
          <a:lstStyle/>
          <a:p>
            <a:r>
              <a:rPr lang="en-US" dirty="0" smtClean="0"/>
              <a:t>Advertising </a:t>
            </a:r>
            <a:r>
              <a:rPr lang="en-US" dirty="0"/>
              <a:t>is likely the most noticeable component of promotion (or even all of </a:t>
            </a:r>
            <a:r>
              <a:rPr lang="en-US" dirty="0" smtClean="0"/>
              <a:t>marketing).</a:t>
            </a:r>
          </a:p>
          <a:p>
            <a:pPr lvl="1"/>
            <a:r>
              <a:rPr lang="en-US" dirty="0" smtClean="0"/>
              <a:t>It can </a:t>
            </a:r>
            <a:r>
              <a:rPr lang="en-US" dirty="0"/>
              <a:t>exist through radio, television, print, or electronic media, or can be spread through word of mouth. </a:t>
            </a:r>
          </a:p>
          <a:p>
            <a:r>
              <a:rPr lang="en-US" dirty="0"/>
              <a:t>Public relations focuses on creating a favorable public image. </a:t>
            </a:r>
          </a:p>
          <a:p>
            <a:pPr lvl="1"/>
            <a:r>
              <a:rPr lang="en-US" dirty="0"/>
              <a:t>This can involve being a helpful part of the community, providing open house days, showing the sustainability of a product, etc. </a:t>
            </a:r>
          </a:p>
          <a:p>
            <a:pPr lvl="1"/>
            <a:r>
              <a:rPr lang="en-US" dirty="0"/>
              <a:t>News stories and press releases are often key in creating positive PR.</a:t>
            </a:r>
          </a:p>
          <a:p>
            <a:r>
              <a:rPr lang="en-US" dirty="0"/>
              <a:t>Personal sales focuses on how a salesperson interacts with customers. </a:t>
            </a:r>
          </a:p>
          <a:p>
            <a:pPr lvl="1"/>
            <a:r>
              <a:rPr lang="en-US" dirty="0"/>
              <a:t>A good salesperson has a tailored message for each kind of customer and is effective in building lasting relationships with the people who sell a product. </a:t>
            </a:r>
          </a:p>
          <a:p>
            <a:r>
              <a:rPr lang="en-US" dirty="0"/>
              <a:t>Sales promotions include free samples, coupons, contests, incentives, loyalty programs, prizes, and rebates.</a:t>
            </a:r>
          </a:p>
          <a:p>
            <a:pPr lvl="1"/>
            <a:r>
              <a:rPr lang="en-US" dirty="0"/>
              <a:t>Promotions can also include reaching customers through seminars, displays at public events, or through trade shows. </a:t>
            </a:r>
          </a:p>
        </p:txBody>
      </p:sp>
    </p:spTree>
    <p:extLst>
      <p:ext uri="{BB962C8B-B14F-4D97-AF65-F5344CB8AC3E}">
        <p14:creationId xmlns:p14="http://schemas.microsoft.com/office/powerpoint/2010/main" val="30346459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History of Marketing</a:t>
            </a:r>
            <a:endParaRPr lang="en-US" dirty="0"/>
          </a:p>
        </p:txBody>
      </p:sp>
      <p:sp>
        <p:nvSpPr>
          <p:cNvPr id="3" name="Content Placeholder 2"/>
          <p:cNvSpPr>
            <a:spLocks noGrp="1"/>
          </p:cNvSpPr>
          <p:nvPr>
            <p:ph idx="1"/>
          </p:nvPr>
        </p:nvSpPr>
        <p:spPr/>
        <p:txBody>
          <a:bodyPr>
            <a:normAutofit fontScale="92500" lnSpcReduction="20000"/>
          </a:bodyPr>
          <a:lstStyle/>
          <a:p>
            <a:pPr lvl="0"/>
            <a:r>
              <a:rPr lang="en-US" dirty="0"/>
              <a:t>Early people did not focus on efficiency; they produced what they needed without major consideration of how to do it more efficiently. </a:t>
            </a:r>
          </a:p>
          <a:p>
            <a:pPr lvl="1"/>
            <a:r>
              <a:rPr lang="en-US" dirty="0"/>
              <a:t>As civilization grew and evolved, people focused less on producing everything they needed on their own and began to focus more on only producing the things they were best at producing. </a:t>
            </a:r>
          </a:p>
          <a:p>
            <a:pPr lvl="1"/>
            <a:r>
              <a:rPr lang="en-US" dirty="0"/>
              <a:t>As jobs became split among people who could best perform them, people were able to produce every good more efficiently. </a:t>
            </a:r>
          </a:p>
          <a:p>
            <a:pPr lvl="1"/>
            <a:r>
              <a:rPr lang="en-US" dirty="0"/>
              <a:t>This concept of specialization </a:t>
            </a:r>
            <a:r>
              <a:rPr lang="en-US" dirty="0" smtClean="0"/>
              <a:t/>
            </a:r>
            <a:br>
              <a:rPr lang="en-US" dirty="0" smtClean="0"/>
            </a:br>
            <a:r>
              <a:rPr lang="en-US" dirty="0" smtClean="0"/>
              <a:t>encouraged </a:t>
            </a:r>
            <a:r>
              <a:rPr lang="en-US" dirty="0"/>
              <a:t>firms to hire specific </a:t>
            </a:r>
            <a:r>
              <a:rPr lang="en-US" dirty="0" smtClean="0"/>
              <a:t/>
            </a:r>
            <a:br>
              <a:rPr lang="en-US" dirty="0" smtClean="0"/>
            </a:br>
            <a:r>
              <a:rPr lang="en-US" dirty="0" smtClean="0"/>
              <a:t>people </a:t>
            </a:r>
            <a:r>
              <a:rPr lang="en-US" dirty="0"/>
              <a:t>to focus on the product, </a:t>
            </a:r>
            <a:r>
              <a:rPr lang="en-US" dirty="0" smtClean="0"/>
              <a:t/>
            </a:r>
            <a:br>
              <a:rPr lang="en-US" dirty="0" smtClean="0"/>
            </a:br>
            <a:r>
              <a:rPr lang="en-US" dirty="0" smtClean="0"/>
              <a:t>pricing</a:t>
            </a:r>
            <a:r>
              <a:rPr lang="en-US" dirty="0"/>
              <a:t>, promotion, and method </a:t>
            </a:r>
            <a:r>
              <a:rPr lang="en-US" dirty="0" smtClean="0"/>
              <a:t/>
            </a:r>
            <a:br>
              <a:rPr lang="en-US" dirty="0" smtClean="0"/>
            </a:br>
            <a:r>
              <a:rPr lang="en-US" dirty="0" smtClean="0"/>
              <a:t>of </a:t>
            </a:r>
            <a:r>
              <a:rPr lang="en-US" dirty="0"/>
              <a:t>distribution.</a:t>
            </a: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t="11823"/>
          <a:stretch/>
        </p:blipFill>
        <p:spPr>
          <a:xfrm>
            <a:off x="6362699" y="5010150"/>
            <a:ext cx="2637316" cy="1769990"/>
          </a:xfrm>
          <a:prstGeom prst="rect">
            <a:avLst/>
          </a:prstGeom>
        </p:spPr>
      </p:pic>
    </p:spTree>
    <p:extLst>
      <p:ext uri="{BB962C8B-B14F-4D97-AF65-F5344CB8AC3E}">
        <p14:creationId xmlns:p14="http://schemas.microsoft.com/office/powerpoint/2010/main" val="41598631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History of Marketing</a:t>
            </a:r>
          </a:p>
        </p:txBody>
      </p:sp>
      <p:sp>
        <p:nvSpPr>
          <p:cNvPr id="3" name="Content Placeholder 2"/>
          <p:cNvSpPr>
            <a:spLocks noGrp="1"/>
          </p:cNvSpPr>
          <p:nvPr>
            <p:ph idx="1"/>
          </p:nvPr>
        </p:nvSpPr>
        <p:spPr/>
        <p:txBody>
          <a:bodyPr>
            <a:normAutofit fontScale="70000" lnSpcReduction="20000"/>
          </a:bodyPr>
          <a:lstStyle/>
          <a:p>
            <a:pPr lvl="0"/>
            <a:r>
              <a:rPr lang="en-US" dirty="0"/>
              <a:t>Phases of </a:t>
            </a:r>
            <a:r>
              <a:rPr lang="en-US" dirty="0" smtClean="0"/>
              <a:t>Marketing – marketing has evolved over time. </a:t>
            </a:r>
            <a:endParaRPr lang="en-US" dirty="0"/>
          </a:p>
          <a:p>
            <a:r>
              <a:rPr lang="en-US" u="sng" dirty="0"/>
              <a:t>Simple Trade Era</a:t>
            </a:r>
            <a:r>
              <a:rPr lang="en-US" dirty="0"/>
              <a:t>: in earlier times, everything was made by hand or harvested from the land. </a:t>
            </a:r>
          </a:p>
          <a:p>
            <a:pPr lvl="1"/>
            <a:r>
              <a:rPr lang="en-US" dirty="0"/>
              <a:t>Exploration was the focus of most economic activity, commodities were the prime concern, and trade and bartering by individuals constituted most economic activity. </a:t>
            </a:r>
          </a:p>
          <a:p>
            <a:pPr lvl="1"/>
            <a:r>
              <a:rPr lang="en-US" dirty="0"/>
              <a:t>Until the early or mid-1800s, marketing was as much about bartering and discovering new resources as anything else. </a:t>
            </a:r>
            <a:br>
              <a:rPr lang="en-US" dirty="0"/>
            </a:br>
            <a:endParaRPr lang="en-US" dirty="0"/>
          </a:p>
          <a:p>
            <a:r>
              <a:rPr lang="en-US" u="sng" dirty="0"/>
              <a:t>Production Era</a:t>
            </a:r>
            <a:r>
              <a:rPr lang="en-US" dirty="0"/>
              <a:t>: around the start of the Industrial Revolution, the focus of marketing shifted to focus on the availability of options in the marketplace. </a:t>
            </a:r>
          </a:p>
          <a:p>
            <a:pPr lvl="1"/>
            <a:r>
              <a:rPr lang="en-US" dirty="0"/>
              <a:t>Much of the focus was on creating the means to create new products. </a:t>
            </a:r>
          </a:p>
          <a:p>
            <a:pPr lvl="1"/>
            <a:r>
              <a:rPr lang="en-US" dirty="0"/>
              <a:t>Because the ability to produce goods was very limited, marketing emphasized the existence of new products more so than how one product was better than another (because often there was only one maker of a product). </a:t>
            </a:r>
          </a:p>
        </p:txBody>
      </p:sp>
    </p:spTree>
    <p:extLst>
      <p:ext uri="{BB962C8B-B14F-4D97-AF65-F5344CB8AC3E}">
        <p14:creationId xmlns:p14="http://schemas.microsoft.com/office/powerpoint/2010/main" val="5018111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History of Marketing</a:t>
            </a:r>
          </a:p>
        </p:txBody>
      </p:sp>
      <p:sp>
        <p:nvSpPr>
          <p:cNvPr id="3" name="Content Placeholder 2"/>
          <p:cNvSpPr>
            <a:spLocks noGrp="1"/>
          </p:cNvSpPr>
          <p:nvPr>
            <p:ph idx="1"/>
          </p:nvPr>
        </p:nvSpPr>
        <p:spPr/>
        <p:txBody>
          <a:bodyPr>
            <a:noAutofit/>
          </a:bodyPr>
          <a:lstStyle/>
          <a:p>
            <a:r>
              <a:rPr lang="en-US" sz="1800" u="sng" dirty="0"/>
              <a:t>Sales Era</a:t>
            </a:r>
            <a:r>
              <a:rPr lang="en-US" sz="1800" dirty="0"/>
              <a:t>: Between 1920 and 1940, marketing shifted as competitors began producing products that were once only produced by one company. </a:t>
            </a:r>
          </a:p>
          <a:p>
            <a:pPr lvl="1"/>
            <a:r>
              <a:rPr lang="en-US" sz="1800" dirty="0"/>
              <a:t>E.g. the Cokes of the world started competing with the Pepsi’s that didn’t exist at an earlier time. </a:t>
            </a:r>
          </a:p>
          <a:p>
            <a:pPr lvl="1"/>
            <a:r>
              <a:rPr lang="en-US" sz="1800" dirty="0"/>
              <a:t>Companies had to work harder to convince their customers that their product was the better one to purchase. </a:t>
            </a:r>
            <a:br>
              <a:rPr lang="en-US" sz="1800" dirty="0"/>
            </a:br>
            <a:endParaRPr lang="en-US" sz="1800" dirty="0"/>
          </a:p>
          <a:p>
            <a:r>
              <a:rPr lang="en-US" sz="1800" u="sng" dirty="0"/>
              <a:t>Marketing Department Era</a:t>
            </a:r>
            <a:r>
              <a:rPr lang="en-US" sz="1800" dirty="0"/>
              <a:t>: after WWII, the idea of the ‘marketing concept’ became a widely accepted component of doing business; this concept was that businesses existed for their customers (</a:t>
            </a:r>
            <a:r>
              <a:rPr lang="en-US" sz="1800" i="1" dirty="0"/>
              <a:t>the customer is always right)</a:t>
            </a:r>
            <a:r>
              <a:rPr lang="en-US" sz="1800" dirty="0"/>
              <a:t> and specific parts of the business were formed to focus exclusively on customer needs and satisfaction. </a:t>
            </a:r>
          </a:p>
          <a:p>
            <a:pPr lvl="1"/>
            <a:r>
              <a:rPr lang="en-US" sz="1800" dirty="0"/>
              <a:t>Companies began to earnestly seek out the needs of their customers (instead of just creating a product and assuming it would be desired). </a:t>
            </a:r>
          </a:p>
          <a:p>
            <a:pPr lvl="1"/>
            <a:r>
              <a:rPr lang="en-US" sz="1800" dirty="0"/>
              <a:t>This focus on customer wants led to an increased focus on marketing research, an increase in product options, and heightened levels of branding (new, improved, lemon-scented</a:t>
            </a:r>
            <a:r>
              <a:rPr lang="en-US" sz="1800" dirty="0" smtClean="0"/>
              <a:t>!)</a:t>
            </a:r>
            <a:endParaRPr lang="en-US" sz="1800" dirty="0"/>
          </a:p>
        </p:txBody>
      </p:sp>
    </p:spTree>
    <p:extLst>
      <p:ext uri="{BB962C8B-B14F-4D97-AF65-F5344CB8AC3E}">
        <p14:creationId xmlns:p14="http://schemas.microsoft.com/office/powerpoint/2010/main" val="41322175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Marketing</a:t>
            </a:r>
            <a:endParaRPr lang="en-US" dirty="0"/>
          </a:p>
        </p:txBody>
      </p:sp>
      <p:sp>
        <p:nvSpPr>
          <p:cNvPr id="3" name="Content Placeholder 2"/>
          <p:cNvSpPr>
            <a:spLocks noGrp="1"/>
          </p:cNvSpPr>
          <p:nvPr>
            <p:ph idx="1"/>
          </p:nvPr>
        </p:nvSpPr>
        <p:spPr/>
        <p:txBody>
          <a:bodyPr>
            <a:normAutofit fontScale="77500" lnSpcReduction="20000"/>
          </a:bodyPr>
          <a:lstStyle/>
          <a:p>
            <a:pPr lvl="0"/>
            <a:r>
              <a:rPr lang="en-US" sz="2400" dirty="0"/>
              <a:t>Marketing is the term for the activities related to creating a message, communicating this message to audience delivering, and increasing the likelihood that producers are able to sell their product at a reasonable price and that consumers are able to obtain the products they need.</a:t>
            </a:r>
          </a:p>
          <a:p>
            <a:pPr lvl="1"/>
            <a:r>
              <a:rPr lang="en-US" dirty="0"/>
              <a:t>Another definition: </a:t>
            </a:r>
            <a:r>
              <a:rPr lang="en-US" dirty="0" smtClean="0"/>
              <a:t>Marketing is </a:t>
            </a:r>
            <a:r>
              <a:rPr lang="en-US" dirty="0"/>
              <a:t>the analyzing, organizing, planning and controlling of the firm’s resources, policies, and activities with a view to satisfying the needs and wants of chosen consumer/customer groups at a profit. (</a:t>
            </a:r>
            <a:r>
              <a:rPr lang="en-US" i="1" dirty="0"/>
              <a:t>Kotler, Marketing Management, 1967</a:t>
            </a:r>
            <a:r>
              <a:rPr lang="en-US" dirty="0"/>
              <a:t>)</a:t>
            </a:r>
            <a:br>
              <a:rPr lang="en-US" dirty="0"/>
            </a:br>
            <a:endParaRPr lang="en-US" dirty="0"/>
          </a:p>
          <a:p>
            <a:pPr lvl="0"/>
            <a:r>
              <a:rPr lang="en-US" sz="2400" dirty="0"/>
              <a:t>Without marketing, everything would have to be sold in a sort of ‘farmers market’-style exchange. </a:t>
            </a:r>
          </a:p>
          <a:p>
            <a:pPr lvl="1"/>
            <a:r>
              <a:rPr lang="en-US" dirty="0"/>
              <a:t>Marketing ensures that consumers are aware of products, that those products are sold at the appropriate price as determined by supply and demand, and that appropriate venues exist to sell the products. </a:t>
            </a:r>
          </a:p>
          <a:p>
            <a:pPr lvl="1"/>
            <a:r>
              <a:rPr lang="en-US" sz="2400" dirty="0"/>
              <a:t>For example, if you go to a large store like a Walmart, it is easy for you as a consumer to find the goods and products that you intend to purchase as a result of the efforts of marketing. </a:t>
            </a:r>
            <a:endParaRPr lang="en-US" dirty="0"/>
          </a:p>
        </p:txBody>
      </p:sp>
    </p:spTree>
    <p:extLst>
      <p:ext uri="{BB962C8B-B14F-4D97-AF65-F5344CB8AC3E}">
        <p14:creationId xmlns:p14="http://schemas.microsoft.com/office/powerpoint/2010/main" val="26510922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History of Marketing</a:t>
            </a:r>
          </a:p>
        </p:txBody>
      </p:sp>
      <p:sp>
        <p:nvSpPr>
          <p:cNvPr id="3" name="Content Placeholder 2"/>
          <p:cNvSpPr>
            <a:spLocks noGrp="1"/>
          </p:cNvSpPr>
          <p:nvPr>
            <p:ph idx="1"/>
          </p:nvPr>
        </p:nvSpPr>
        <p:spPr>
          <a:xfrm>
            <a:off x="259307" y="1785126"/>
            <a:ext cx="6781416" cy="4861333"/>
          </a:xfrm>
        </p:spPr>
        <p:txBody>
          <a:bodyPr>
            <a:normAutofit fontScale="77500" lnSpcReduction="20000"/>
          </a:bodyPr>
          <a:lstStyle/>
          <a:p>
            <a:r>
              <a:rPr lang="en-US" u="sng" dirty="0"/>
              <a:t>Marketing </a:t>
            </a:r>
            <a:r>
              <a:rPr lang="en-US" i="1" u="sng" dirty="0"/>
              <a:t>Company</a:t>
            </a:r>
            <a:r>
              <a:rPr lang="en-US" u="sng" dirty="0"/>
              <a:t> Era</a:t>
            </a:r>
            <a:r>
              <a:rPr lang="en-US" dirty="0"/>
              <a:t>: by the 1960s, marketing became a larger part of the American consumers’ consciousness. </a:t>
            </a:r>
          </a:p>
          <a:p>
            <a:pPr lvl="1"/>
            <a:r>
              <a:rPr lang="en-US" dirty="0"/>
              <a:t>Customers knew they could make demands and expect more from companies because of larger levels of affluence and greater competition among companies. </a:t>
            </a:r>
          </a:p>
          <a:p>
            <a:pPr lvl="1"/>
            <a:r>
              <a:rPr lang="en-US" dirty="0"/>
              <a:t>Some companies, in an attempt to get ahead of their competition, eliminated their own marketing departments in favor of hiring entire companies who focused only on marketing and were able to hire the most talented marketers (think Don Draper of Mad Men). </a:t>
            </a:r>
          </a:p>
          <a:p>
            <a:pPr lvl="1"/>
            <a:r>
              <a:rPr lang="en-US" dirty="0"/>
              <a:t>Entire businesses revolved around the goal of trying to research, understand, and reach customers. </a:t>
            </a:r>
            <a:br>
              <a:rPr lang="en-US" dirty="0"/>
            </a:br>
            <a:endParaRPr lang="en-US" dirty="0"/>
          </a:p>
          <a:p>
            <a:endParaRPr lang="en-US" dirty="0"/>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18923" r="48963"/>
          <a:stretch/>
        </p:blipFill>
        <p:spPr>
          <a:xfrm>
            <a:off x="7050662" y="1661615"/>
            <a:ext cx="1949354" cy="4558524"/>
          </a:xfrm>
          <a:prstGeom prst="rect">
            <a:avLst/>
          </a:prstGeom>
        </p:spPr>
      </p:pic>
      <p:sp>
        <p:nvSpPr>
          <p:cNvPr id="5" name="Rectangle 4"/>
          <p:cNvSpPr/>
          <p:nvPr/>
        </p:nvSpPr>
        <p:spPr>
          <a:xfrm>
            <a:off x="5429250" y="6538737"/>
            <a:ext cx="4000500" cy="215444"/>
          </a:xfrm>
          <a:prstGeom prst="rect">
            <a:avLst/>
          </a:prstGeom>
        </p:spPr>
        <p:txBody>
          <a:bodyPr wrap="square">
            <a:spAutoFit/>
          </a:bodyPr>
          <a:lstStyle/>
          <a:p>
            <a:r>
              <a:rPr lang="en-US" sz="800" i="1" dirty="0" smtClean="0"/>
              <a:t>Source: http://obatadictum.files.wordpress.com/2011/07/madmen.jpeg</a:t>
            </a:r>
            <a:endParaRPr lang="en-US" sz="800" i="1" dirty="0"/>
          </a:p>
        </p:txBody>
      </p:sp>
    </p:spTree>
    <p:extLst>
      <p:ext uri="{BB962C8B-B14F-4D97-AF65-F5344CB8AC3E}">
        <p14:creationId xmlns:p14="http://schemas.microsoft.com/office/powerpoint/2010/main" val="25713771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Modern Marketing</a:t>
            </a:r>
            <a:endParaRPr lang="en-US" dirty="0"/>
          </a:p>
        </p:txBody>
      </p:sp>
      <p:sp>
        <p:nvSpPr>
          <p:cNvPr id="3" name="Content Placeholder 2"/>
          <p:cNvSpPr>
            <a:spLocks noGrp="1"/>
          </p:cNvSpPr>
          <p:nvPr>
            <p:ph idx="1"/>
          </p:nvPr>
        </p:nvSpPr>
        <p:spPr/>
        <p:txBody>
          <a:bodyPr>
            <a:normAutofit fontScale="77500" lnSpcReduction="20000"/>
          </a:bodyPr>
          <a:lstStyle/>
          <a:p>
            <a:pPr lvl="0"/>
            <a:r>
              <a:rPr lang="en-US" dirty="0"/>
              <a:t>Today marketing companies are obviously still in existence (which is why the Super Bowl isn’t just a football game anymore), but are now in a post-marketing company era. </a:t>
            </a:r>
          </a:p>
          <a:p>
            <a:pPr lvl="1"/>
            <a:r>
              <a:rPr lang="en-US" dirty="0"/>
              <a:t>A sixth era has been titled the </a:t>
            </a:r>
            <a:r>
              <a:rPr lang="en-US" u="sng" dirty="0"/>
              <a:t>Relationship Marketing Era</a:t>
            </a:r>
            <a:r>
              <a:rPr lang="en-US" dirty="0"/>
              <a:t>, which began in the 1990s. </a:t>
            </a:r>
          </a:p>
          <a:p>
            <a:pPr lvl="2"/>
            <a:r>
              <a:rPr lang="en-US" dirty="0"/>
              <a:t>While the post-1960s marketing strategy was focused on realizing and meeting customer needs, this Relationship Marketing Era takes this a step further and seeks to build long-term, mutually beneficial relationships with customers. </a:t>
            </a:r>
          </a:p>
          <a:p>
            <a:pPr lvl="1"/>
            <a:r>
              <a:rPr lang="en-US" dirty="0"/>
              <a:t>Rather than just having a one-way street of identifying customers’ needs and then offering products to satisfy those needs, this era seeks to include the customer as something of an equal, and uses this relationship to both build the brand of the product as well as keep the customer emotionally attached to the firm that produces the product. </a:t>
            </a:r>
          </a:p>
          <a:p>
            <a:pPr lvl="2"/>
            <a:r>
              <a:rPr lang="en-US" dirty="0"/>
              <a:t>This was because customers were becoming less responsive to traditional marketing (such as ads and commercials) and marketing companies needed a new way to reach </a:t>
            </a:r>
            <a:r>
              <a:rPr lang="en-US" dirty="0" smtClean="0"/>
              <a:t>customers</a:t>
            </a:r>
            <a:r>
              <a:rPr lang="en-US" dirty="0"/>
              <a:t>.</a:t>
            </a:r>
            <a:br>
              <a:rPr lang="en-US" dirty="0"/>
            </a:br>
            <a:endParaRPr lang="en-US" dirty="0"/>
          </a:p>
          <a:p>
            <a:endParaRPr lang="en-US" dirty="0"/>
          </a:p>
        </p:txBody>
      </p:sp>
    </p:spTree>
    <p:extLst>
      <p:ext uri="{BB962C8B-B14F-4D97-AF65-F5344CB8AC3E}">
        <p14:creationId xmlns:p14="http://schemas.microsoft.com/office/powerpoint/2010/main" val="14113361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Modern Marketing</a:t>
            </a:r>
          </a:p>
        </p:txBody>
      </p:sp>
      <p:sp>
        <p:nvSpPr>
          <p:cNvPr id="3" name="Content Placeholder 2"/>
          <p:cNvSpPr>
            <a:spLocks noGrp="1"/>
          </p:cNvSpPr>
          <p:nvPr>
            <p:ph idx="1"/>
          </p:nvPr>
        </p:nvSpPr>
        <p:spPr/>
        <p:txBody>
          <a:bodyPr>
            <a:normAutofit fontScale="77500" lnSpcReduction="20000"/>
          </a:bodyPr>
          <a:lstStyle/>
          <a:p>
            <a:r>
              <a:rPr lang="en-US" dirty="0"/>
              <a:t>While product satisfaction used to result in predictable customer loyalty, by the 1990s, this was no longer the case. </a:t>
            </a:r>
          </a:p>
          <a:p>
            <a:pPr lvl="1"/>
            <a:r>
              <a:rPr lang="en-US" dirty="0"/>
              <a:t>Marketing techniques became less focused on product attributes and more focused on customer feelings and experiences</a:t>
            </a:r>
            <a:r>
              <a:rPr lang="en-US" dirty="0" smtClean="0"/>
              <a:t>.</a:t>
            </a:r>
          </a:p>
          <a:p>
            <a:r>
              <a:rPr lang="en-US" dirty="0" smtClean="0"/>
              <a:t>For </a:t>
            </a:r>
            <a:r>
              <a:rPr lang="en-US" dirty="0"/>
              <a:t>examples, some companies now offering loyalty cards, with point values that can be redeemed for discounts, privileges, and other perks. </a:t>
            </a:r>
          </a:p>
          <a:p>
            <a:pPr lvl="1"/>
            <a:r>
              <a:rPr lang="en-US" dirty="0"/>
              <a:t>Other companies began to offer ‘first class’-style memberships to their company (such as Amazon Prime or United Airlines </a:t>
            </a:r>
            <a:r>
              <a:rPr lang="en-US" dirty="0" err="1"/>
              <a:t>MileagePlus</a:t>
            </a:r>
            <a:r>
              <a:rPr lang="en-US" dirty="0"/>
              <a:t> Members) as a way to entice the customer to be more likely to do business with that company in the future. </a:t>
            </a:r>
          </a:p>
          <a:p>
            <a:pPr lvl="1"/>
            <a:r>
              <a:rPr lang="en-US" dirty="0"/>
              <a:t>In addition, companies are more likely to offer direct contact with customers, seek their opinion prior to the release of products, and provide interactive feedbacks with live chatting with a representative. </a:t>
            </a:r>
            <a:br>
              <a:rPr lang="en-US" dirty="0"/>
            </a:br>
            <a:endParaRPr lang="en-US" dirty="0"/>
          </a:p>
          <a:p>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18029" y="6012560"/>
            <a:ext cx="2419121" cy="680791"/>
          </a:xfrm>
          <a:prstGeom prst="rect">
            <a:avLst/>
          </a:prstGeom>
          <a:ln>
            <a:noFill/>
          </a:ln>
          <a:effectLst>
            <a:outerShdw blurRad="292100" dist="139700" dir="2700000" algn="tl" rotWithShape="0">
              <a:srgbClr val="333333">
                <a:alpha val="65000"/>
              </a:srgbClr>
            </a:outerShdw>
          </a:effectLst>
        </p:spPr>
      </p:pic>
      <p:sp>
        <p:nvSpPr>
          <p:cNvPr id="6" name="Rectangle 5"/>
          <p:cNvSpPr/>
          <p:nvPr/>
        </p:nvSpPr>
        <p:spPr>
          <a:xfrm>
            <a:off x="0" y="6642556"/>
            <a:ext cx="6435969" cy="215444"/>
          </a:xfrm>
          <a:prstGeom prst="rect">
            <a:avLst/>
          </a:prstGeom>
        </p:spPr>
        <p:txBody>
          <a:bodyPr wrap="square">
            <a:spAutoFit/>
          </a:bodyPr>
          <a:lstStyle/>
          <a:p>
            <a:r>
              <a:rPr lang="en-US" sz="800" i="1" dirty="0" smtClean="0"/>
              <a:t>Source: http://www.choicehotels.com/media/choicehotels/en/choice-privileges/gp/united_mileage_plus_3p_c_r.JPG</a:t>
            </a:r>
            <a:endParaRPr lang="en-US" sz="800" i="1" dirty="0"/>
          </a:p>
        </p:txBody>
      </p:sp>
    </p:spTree>
    <p:extLst>
      <p:ext uri="{BB962C8B-B14F-4D97-AF65-F5344CB8AC3E}">
        <p14:creationId xmlns:p14="http://schemas.microsoft.com/office/powerpoint/2010/main" val="2937056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Modern Marketing</a:t>
            </a:r>
          </a:p>
        </p:txBody>
      </p:sp>
      <p:sp>
        <p:nvSpPr>
          <p:cNvPr id="3" name="Content Placeholder 2"/>
          <p:cNvSpPr>
            <a:spLocks noGrp="1"/>
          </p:cNvSpPr>
          <p:nvPr>
            <p:ph idx="1"/>
          </p:nvPr>
        </p:nvSpPr>
        <p:spPr/>
        <p:txBody>
          <a:bodyPr>
            <a:normAutofit fontScale="62500" lnSpcReduction="20000"/>
          </a:bodyPr>
          <a:lstStyle/>
          <a:p>
            <a:pPr lvl="0"/>
            <a:r>
              <a:rPr lang="en-US" dirty="0"/>
              <a:t>We are likely entering a seventh era of marketing, called the </a:t>
            </a:r>
            <a:r>
              <a:rPr lang="en-US" u="sng" dirty="0"/>
              <a:t>Social Marketing or Mobile Marketing Era</a:t>
            </a:r>
            <a:r>
              <a:rPr lang="en-US" dirty="0"/>
              <a:t>. </a:t>
            </a:r>
          </a:p>
          <a:p>
            <a:pPr lvl="1"/>
            <a:r>
              <a:rPr lang="en-US" dirty="0"/>
              <a:t>While this era is very recent, it is highlighted by a sense that in many ways the customer is as much a marketer of a product as a marketing company is, and has considerably more influence through social media than ever before. </a:t>
            </a:r>
          </a:p>
          <a:p>
            <a:pPr lvl="1"/>
            <a:r>
              <a:rPr lang="en-US" dirty="0"/>
              <a:t>For example many customers now use reviews and ratings on shopping sites like Amazon.com to determine what product to purchase more so than marketing media. </a:t>
            </a:r>
            <a:r>
              <a:rPr lang="en-US" dirty="0" smtClean="0"/>
              <a:t/>
            </a:r>
            <a:br>
              <a:rPr lang="en-US" dirty="0" smtClean="0"/>
            </a:br>
            <a:endParaRPr lang="en-US" dirty="0"/>
          </a:p>
          <a:p>
            <a:r>
              <a:rPr lang="en-US" dirty="0"/>
              <a:t>This era is highlighted by three major changes to the marketing landscape: </a:t>
            </a:r>
          </a:p>
          <a:p>
            <a:pPr lvl="1"/>
            <a:r>
              <a:rPr lang="en-US" u="sng" dirty="0"/>
              <a:t>Enhanced Expectations</a:t>
            </a:r>
            <a:r>
              <a:rPr lang="en-US" dirty="0"/>
              <a:t>: today’s consumers want more choices in less time for the lowest possible price in a manner that is socially- and environmentally-friendly to an extent not previously seen. </a:t>
            </a:r>
          </a:p>
          <a:p>
            <a:pPr lvl="1"/>
            <a:r>
              <a:rPr lang="en-US" u="sng" dirty="0"/>
              <a:t>Connected Experiences</a:t>
            </a:r>
            <a:r>
              <a:rPr lang="en-US" dirty="0"/>
              <a:t>: consumers want to share their experiences with products and use others’ experiences to help inform their own purchases. </a:t>
            </a:r>
          </a:p>
          <a:p>
            <a:pPr lvl="1"/>
            <a:r>
              <a:rPr lang="en-US" u="sng" dirty="0"/>
              <a:t>Self-Marketing</a:t>
            </a:r>
            <a:r>
              <a:rPr lang="en-US" dirty="0"/>
              <a:t>: consumers, by sharing their experiences, are doing as much to promote (or, in some cases, demote) products as the paid marketers of those products. </a:t>
            </a:r>
            <a:br>
              <a:rPr lang="en-US" dirty="0"/>
            </a:br>
            <a:endParaRPr lang="en-US" dirty="0"/>
          </a:p>
          <a:p>
            <a:endParaRPr lang="en-US" dirty="0"/>
          </a:p>
        </p:txBody>
      </p:sp>
    </p:spTree>
    <p:extLst>
      <p:ext uri="{BB962C8B-B14F-4D97-AF65-F5344CB8AC3E}">
        <p14:creationId xmlns:p14="http://schemas.microsoft.com/office/powerpoint/2010/main" val="34085624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Modern Marketing</a:t>
            </a:r>
          </a:p>
        </p:txBody>
      </p:sp>
      <p:sp>
        <p:nvSpPr>
          <p:cNvPr id="3" name="Content Placeholder 2"/>
          <p:cNvSpPr>
            <a:spLocks noGrp="1"/>
          </p:cNvSpPr>
          <p:nvPr>
            <p:ph idx="1"/>
          </p:nvPr>
        </p:nvSpPr>
        <p:spPr/>
        <p:txBody>
          <a:bodyPr>
            <a:normAutofit fontScale="85000" lnSpcReduction="20000"/>
          </a:bodyPr>
          <a:lstStyle/>
          <a:p>
            <a:r>
              <a:rPr lang="en-US" dirty="0"/>
              <a:t>An example of a company that has adapted to these shifts is Amazon. </a:t>
            </a:r>
          </a:p>
          <a:p>
            <a:pPr lvl="1"/>
            <a:r>
              <a:rPr lang="en-US" dirty="0"/>
              <a:t>Amazon has responded and even helped to create the expectation of almost-instant delivery of an enormous selection of products while providing an online, easy-access format for both seeking products and for obtaining user-information for each product in the form of reviews, ratings, and questions. </a:t>
            </a:r>
          </a:p>
          <a:p>
            <a:pPr lvl="1"/>
            <a:r>
              <a:rPr lang="en-US" dirty="0"/>
              <a:t>By responding to/creating enhanced expectations, by connecting users to the product (through reviews and through membership services like Amazon Prime), and by allowing customers to take part in the marketing process, Amazon </a:t>
            </a:r>
            <a:r>
              <a:rPr lang="en-US" dirty="0" smtClean="0"/>
              <a:t>has </a:t>
            </a:r>
            <a:r>
              <a:rPr lang="en-US" dirty="0"/>
              <a:t>become a major retailer of an endless array </a:t>
            </a:r>
            <a:r>
              <a:rPr lang="en-US" dirty="0" smtClean="0"/>
              <a:t>of </a:t>
            </a:r>
            <a:r>
              <a:rPr lang="en-US" dirty="0"/>
              <a:t>products. </a:t>
            </a:r>
            <a:r>
              <a:rPr lang="en-US" dirty="0" smtClean="0"/>
              <a:t/>
            </a:r>
            <a:br>
              <a:rPr lang="en-US" dirty="0" smtClean="0"/>
            </a:br>
            <a:r>
              <a:rPr lang="en-US" dirty="0"/>
              <a:t/>
            </a:r>
            <a:br>
              <a:rPr lang="en-US" dirty="0"/>
            </a:br>
            <a:endParaRPr lang="en-US" dirty="0"/>
          </a:p>
          <a:p>
            <a:endParaRPr lang="en-US" dirty="0"/>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l="5570" t="9666" r="6444" b="18309"/>
          <a:stretch/>
        </p:blipFill>
        <p:spPr>
          <a:xfrm>
            <a:off x="5113814" y="5713008"/>
            <a:ext cx="3886201" cy="933451"/>
          </a:xfrm>
          <a:prstGeom prst="rect">
            <a:avLst/>
          </a:prstGeom>
          <a:ln>
            <a:noFill/>
          </a:ln>
          <a:effectLst>
            <a:outerShdw blurRad="292100" dist="139700" dir="2700000" algn="tl" rotWithShape="0">
              <a:srgbClr val="333333">
                <a:alpha val="65000"/>
              </a:srgbClr>
            </a:outerShdw>
          </a:effectLst>
        </p:spPr>
      </p:pic>
      <p:sp>
        <p:nvSpPr>
          <p:cNvPr id="7" name="Rectangle 6"/>
          <p:cNvSpPr/>
          <p:nvPr/>
        </p:nvSpPr>
        <p:spPr>
          <a:xfrm>
            <a:off x="0" y="6627168"/>
            <a:ext cx="5619750" cy="230832"/>
          </a:xfrm>
          <a:prstGeom prst="rect">
            <a:avLst/>
          </a:prstGeom>
        </p:spPr>
        <p:txBody>
          <a:bodyPr wrap="square">
            <a:spAutoFit/>
          </a:bodyPr>
          <a:lstStyle/>
          <a:p>
            <a:r>
              <a:rPr lang="en-US" sz="900" i="1" dirty="0" smtClean="0"/>
              <a:t>Source: http://www.nchannel.com/wp-content/uploads/2012/07/amazon-logo.jpg</a:t>
            </a:r>
            <a:endParaRPr lang="en-US" sz="900" i="1" dirty="0"/>
          </a:p>
        </p:txBody>
      </p:sp>
    </p:spTree>
    <p:extLst>
      <p:ext uri="{BB962C8B-B14F-4D97-AF65-F5344CB8AC3E}">
        <p14:creationId xmlns:p14="http://schemas.microsoft.com/office/powerpoint/2010/main" val="24344839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Modern Marketing</a:t>
            </a:r>
          </a:p>
        </p:txBody>
      </p:sp>
      <p:sp>
        <p:nvSpPr>
          <p:cNvPr id="3" name="Content Placeholder 2"/>
          <p:cNvSpPr>
            <a:spLocks noGrp="1"/>
          </p:cNvSpPr>
          <p:nvPr>
            <p:ph idx="1"/>
          </p:nvPr>
        </p:nvSpPr>
        <p:spPr/>
        <p:txBody>
          <a:bodyPr>
            <a:normAutofit fontScale="70000" lnSpcReduction="20000"/>
          </a:bodyPr>
          <a:lstStyle/>
          <a:p>
            <a:r>
              <a:rPr lang="en-US" dirty="0"/>
              <a:t>The Social/Mobile Marketing Era has changed the selling of goods and services in the following way:</a:t>
            </a:r>
          </a:p>
          <a:p>
            <a:pPr lvl="1"/>
            <a:r>
              <a:rPr lang="en-US" dirty="0"/>
              <a:t>First, it requires retailers to sell only the highest quality goods or services. </a:t>
            </a:r>
          </a:p>
          <a:p>
            <a:pPr lvl="2"/>
            <a:r>
              <a:rPr lang="en-US" dirty="0"/>
              <a:t>Because customers are much more connected than they ever were before, they can quickly and easily share information about products.  </a:t>
            </a:r>
          </a:p>
          <a:p>
            <a:pPr lvl="2"/>
            <a:r>
              <a:rPr lang="en-US" dirty="0"/>
              <a:t>Any product that is defective or overpriced can be immediately called out by users using social media. </a:t>
            </a:r>
          </a:p>
          <a:p>
            <a:pPr lvl="2"/>
            <a:r>
              <a:rPr lang="en-US" dirty="0"/>
              <a:t>A product that is reliable and high quality will receive its own form of marketing through consumer reviews free of cost to the producer. </a:t>
            </a:r>
            <a:br>
              <a:rPr lang="en-US" dirty="0"/>
            </a:br>
            <a:endParaRPr lang="en-US" dirty="0"/>
          </a:p>
          <a:p>
            <a:pPr lvl="1"/>
            <a:r>
              <a:rPr lang="en-US" dirty="0"/>
              <a:t>Second, marketing will be shaped with or without the firm’s efforts. </a:t>
            </a:r>
          </a:p>
          <a:p>
            <a:pPr lvl="2"/>
            <a:r>
              <a:rPr lang="en-US" dirty="0"/>
              <a:t>A firm can choose to disregard their customers’ opinions (and risk getting a series of negative reviews), or they can work </a:t>
            </a:r>
            <a:r>
              <a:rPr lang="en-US" dirty="0" smtClean="0"/>
              <a:t/>
            </a:r>
            <a:br>
              <a:rPr lang="en-US" dirty="0" smtClean="0"/>
            </a:br>
            <a:r>
              <a:rPr lang="en-US" dirty="0" smtClean="0"/>
              <a:t>with customers </a:t>
            </a:r>
            <a:r>
              <a:rPr lang="en-US" dirty="0"/>
              <a:t>to develop relationships that not only </a:t>
            </a:r>
            <a:r>
              <a:rPr lang="en-US" dirty="0" smtClean="0"/>
              <a:t/>
            </a:r>
            <a:br>
              <a:rPr lang="en-US" dirty="0" smtClean="0"/>
            </a:br>
            <a:r>
              <a:rPr lang="en-US" dirty="0" smtClean="0"/>
              <a:t>help </a:t>
            </a:r>
            <a:r>
              <a:rPr lang="en-US" dirty="0"/>
              <a:t>to positively shape the customers’ reviews but also </a:t>
            </a:r>
            <a:r>
              <a:rPr lang="en-US" dirty="0" smtClean="0"/>
              <a:t/>
            </a:r>
            <a:br>
              <a:rPr lang="en-US" dirty="0" smtClean="0"/>
            </a:br>
            <a:r>
              <a:rPr lang="en-US" dirty="0" smtClean="0"/>
              <a:t>increase </a:t>
            </a:r>
            <a:r>
              <a:rPr lang="en-US" dirty="0"/>
              <a:t>the likelihood that customers will return in the </a:t>
            </a:r>
            <a:r>
              <a:rPr lang="en-US" dirty="0" smtClean="0"/>
              <a:t/>
            </a:r>
            <a:br>
              <a:rPr lang="en-US" dirty="0" smtClean="0"/>
            </a:br>
            <a:r>
              <a:rPr lang="en-US" dirty="0" smtClean="0"/>
              <a:t>future</a:t>
            </a:r>
            <a:r>
              <a:rPr lang="en-US" dirty="0"/>
              <a:t>. </a:t>
            </a:r>
            <a:br>
              <a:rPr lang="en-US" dirty="0"/>
            </a:br>
            <a:endParaRPr lang="en-US" dirty="0"/>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48550" y="4998320"/>
            <a:ext cx="1181100" cy="1771650"/>
          </a:xfrm>
          <a:prstGeom prst="rect">
            <a:avLst/>
          </a:prstGeom>
        </p:spPr>
      </p:pic>
    </p:spTree>
    <p:extLst>
      <p:ext uri="{BB962C8B-B14F-4D97-AF65-F5344CB8AC3E}">
        <p14:creationId xmlns:p14="http://schemas.microsoft.com/office/powerpoint/2010/main" val="20108374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Modern Marketing</a:t>
            </a:r>
          </a:p>
        </p:txBody>
      </p:sp>
      <p:sp>
        <p:nvSpPr>
          <p:cNvPr id="3" name="Content Placeholder 2"/>
          <p:cNvSpPr>
            <a:spLocks noGrp="1"/>
          </p:cNvSpPr>
          <p:nvPr>
            <p:ph idx="1"/>
          </p:nvPr>
        </p:nvSpPr>
        <p:spPr/>
        <p:txBody>
          <a:bodyPr>
            <a:normAutofit fontScale="70000" lnSpcReduction="20000"/>
          </a:bodyPr>
          <a:lstStyle/>
          <a:p>
            <a:pPr lvl="1"/>
            <a:r>
              <a:rPr lang="en-US" dirty="0"/>
              <a:t>Brands will be more crucial than ever before. </a:t>
            </a:r>
          </a:p>
          <a:p>
            <a:pPr lvl="2"/>
            <a:r>
              <a:rPr lang="en-US" dirty="0"/>
              <a:t>In marketing, a brand is the collective term for the expectations, memories, and relationships that together account for a consumer’s choice of one product over another. </a:t>
            </a:r>
          </a:p>
          <a:p>
            <a:pPr lvl="2"/>
            <a:r>
              <a:rPr lang="en-US" dirty="0"/>
              <a:t>While many think of brands as being a logo or a package, a brand is much more than this (just like a cowboy is more than just someone wearing a cowboy hat).  </a:t>
            </a:r>
          </a:p>
          <a:p>
            <a:pPr lvl="3"/>
            <a:r>
              <a:rPr lang="en-US" dirty="0"/>
              <a:t>These experiences and expectations associated with a product are as important or more important as the package the product comes in. </a:t>
            </a:r>
          </a:p>
          <a:p>
            <a:pPr lvl="2"/>
            <a:r>
              <a:rPr lang="en-US" dirty="0"/>
              <a:t>With the internet has come an explosion of information to process; well-designed brands help customers to navigate the enormous amount of choices available. </a:t>
            </a:r>
          </a:p>
          <a:p>
            <a:pPr lvl="3"/>
            <a:r>
              <a:rPr lang="en-US" dirty="0"/>
              <a:t>If you don’t know what it is, or if you do but you wouldn’t choose it, or if you would choose it but you won’t recommend it to others, then there is no brand.</a:t>
            </a:r>
            <a:br>
              <a:rPr lang="en-US" dirty="0"/>
            </a:br>
            <a:endParaRPr lang="en-US" dirty="0"/>
          </a:p>
          <a:p>
            <a:pPr lvl="1"/>
            <a:r>
              <a:rPr lang="en-US" dirty="0"/>
              <a:t>Finally, new skills will be needed to navigate the options, and a business-owner or a marketer must constantly stay on top of new methods, new media programs, and new strategies for using new programs. </a:t>
            </a:r>
          </a:p>
          <a:p>
            <a:pPr lvl="2"/>
            <a:r>
              <a:rPr lang="en-US" dirty="0"/>
              <a:t>Imagine if marketers today had </a:t>
            </a:r>
            <a:r>
              <a:rPr lang="en-US" dirty="0" smtClean="0"/>
              <a:t/>
            </a:r>
            <a:br>
              <a:rPr lang="en-US" dirty="0" smtClean="0"/>
            </a:br>
            <a:r>
              <a:rPr lang="en-US" dirty="0" smtClean="0"/>
              <a:t>only </a:t>
            </a:r>
            <a:r>
              <a:rPr lang="en-US" dirty="0"/>
              <a:t>focused on Facebook and </a:t>
            </a:r>
            <a:r>
              <a:rPr lang="en-US" dirty="0" smtClean="0"/>
              <a:t/>
            </a:r>
            <a:br>
              <a:rPr lang="en-US" dirty="0" smtClean="0"/>
            </a:br>
            <a:r>
              <a:rPr lang="en-US" dirty="0" smtClean="0"/>
              <a:t>ignored </a:t>
            </a:r>
            <a:r>
              <a:rPr lang="en-US" dirty="0"/>
              <a:t>Instagram and Twitter!  </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72150" y="5662166"/>
            <a:ext cx="2266950" cy="1195834"/>
          </a:xfrm>
          <a:prstGeom prst="rect">
            <a:avLst/>
          </a:prstGeom>
        </p:spPr>
      </p:pic>
      <p:sp>
        <p:nvSpPr>
          <p:cNvPr id="5" name="Rectangle 4"/>
          <p:cNvSpPr/>
          <p:nvPr/>
        </p:nvSpPr>
        <p:spPr>
          <a:xfrm>
            <a:off x="7297020" y="6636814"/>
            <a:ext cx="1846980" cy="230832"/>
          </a:xfrm>
          <a:prstGeom prst="rect">
            <a:avLst/>
          </a:prstGeom>
        </p:spPr>
        <p:txBody>
          <a:bodyPr wrap="none">
            <a:spAutoFit/>
          </a:bodyPr>
          <a:lstStyle/>
          <a:p>
            <a:r>
              <a:rPr lang="en-US" sz="900" i="1" dirty="0" smtClean="0">
                <a:solidFill>
                  <a:srgbClr val="DD4B39"/>
                </a:solidFill>
                <a:effectLst/>
                <a:hlinkClick r:id="rId3"/>
              </a:rPr>
              <a:t>Source: blog.timesunion.com</a:t>
            </a:r>
            <a:r>
              <a:rPr lang="en-US" sz="900" i="1" dirty="0" smtClean="0">
                <a:solidFill>
                  <a:srgbClr val="DD4B39"/>
                </a:solidFill>
                <a:effectLst/>
              </a:rPr>
              <a:t> </a:t>
            </a:r>
            <a:endParaRPr lang="en-US" sz="900" i="1" dirty="0"/>
          </a:p>
        </p:txBody>
      </p:sp>
    </p:spTree>
    <p:extLst>
      <p:ext uri="{BB962C8B-B14F-4D97-AF65-F5344CB8AC3E}">
        <p14:creationId xmlns:p14="http://schemas.microsoft.com/office/powerpoint/2010/main" val="22257252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Works Cited</a:t>
            </a:r>
            <a:endParaRPr lang="en-US" dirty="0"/>
          </a:p>
        </p:txBody>
      </p:sp>
      <p:sp>
        <p:nvSpPr>
          <p:cNvPr id="3" name="Content Placeholder 2"/>
          <p:cNvSpPr>
            <a:spLocks noGrp="1"/>
          </p:cNvSpPr>
          <p:nvPr>
            <p:ph idx="1"/>
          </p:nvPr>
        </p:nvSpPr>
        <p:spPr/>
        <p:txBody>
          <a:bodyPr>
            <a:normAutofit fontScale="70000" lnSpcReduction="20000"/>
          </a:bodyPr>
          <a:lstStyle/>
          <a:p>
            <a:r>
              <a:rPr lang="en-US" dirty="0"/>
              <a:t> </a:t>
            </a:r>
            <a:r>
              <a:rPr lang="en-US" dirty="0" smtClean="0"/>
              <a:t>Sources</a:t>
            </a:r>
            <a:r>
              <a:rPr lang="en-US" dirty="0"/>
              <a:t>: </a:t>
            </a:r>
          </a:p>
          <a:p>
            <a:pPr lvl="1"/>
            <a:r>
              <a:rPr lang="en-US" u="sng" dirty="0">
                <a:hlinkClick r:id="rId2"/>
              </a:rPr>
              <a:t>http://</a:t>
            </a:r>
            <a:r>
              <a:rPr lang="en-US" u="sng" dirty="0" smtClean="0">
                <a:hlinkClick r:id="rId2"/>
              </a:rPr>
              <a:t>www.ub.edu/economiaempresa/masteroficial/mim/wp-content/uploads/2013/02/RelatMar-Barcelona2.pdf</a:t>
            </a:r>
            <a:r>
              <a:rPr lang="en-US" u="sng" dirty="0" smtClean="0"/>
              <a:t/>
            </a:r>
            <a:br>
              <a:rPr lang="en-US" u="sng" dirty="0" smtClean="0"/>
            </a:br>
            <a:endParaRPr lang="en-US" dirty="0"/>
          </a:p>
          <a:p>
            <a:pPr lvl="1"/>
            <a:r>
              <a:rPr lang="en-US" u="sng" dirty="0">
                <a:hlinkClick r:id="rId3"/>
              </a:rPr>
              <a:t>http://dstevenwhite.com/2010/06/18/the-evolution-of-marketing</a:t>
            </a:r>
            <a:r>
              <a:rPr lang="en-US" u="sng" dirty="0" smtClean="0">
                <a:hlinkClick r:id="rId3"/>
              </a:rPr>
              <a:t>/</a:t>
            </a:r>
            <a:r>
              <a:rPr lang="en-US" u="sng" dirty="0" smtClean="0"/>
              <a:t/>
            </a:r>
            <a:br>
              <a:rPr lang="en-US" u="sng" dirty="0" smtClean="0"/>
            </a:br>
            <a:endParaRPr lang="en-US" dirty="0"/>
          </a:p>
          <a:p>
            <a:pPr lvl="1"/>
            <a:r>
              <a:rPr lang="en-US" u="sng" dirty="0">
                <a:hlinkClick r:id="rId4"/>
              </a:rPr>
              <a:t>https://www.boundless.com/marketing/an-overview-of-marketing/introduction-to-marketing/products-placement-promotion-price</a:t>
            </a:r>
            <a:r>
              <a:rPr lang="en-US" u="sng" dirty="0" smtClean="0">
                <a:hlinkClick r:id="rId4"/>
              </a:rPr>
              <a:t>/</a:t>
            </a:r>
            <a:r>
              <a:rPr lang="en-US" u="sng" dirty="0" smtClean="0"/>
              <a:t/>
            </a:r>
            <a:br>
              <a:rPr lang="en-US" u="sng" dirty="0" smtClean="0"/>
            </a:br>
            <a:endParaRPr lang="en-US" dirty="0"/>
          </a:p>
          <a:p>
            <a:pPr lvl="1"/>
            <a:r>
              <a:rPr lang="en-US" u="sng" dirty="0">
                <a:hlinkClick r:id="rId5"/>
              </a:rPr>
              <a:t>http://www.whatiseconomics.org/relationship-between-marketing-and-economics</a:t>
            </a:r>
            <a:r>
              <a:rPr lang="en-US" dirty="0"/>
              <a:t>  </a:t>
            </a:r>
            <a:r>
              <a:rPr lang="en-US" dirty="0" smtClean="0"/>
              <a:t/>
            </a:r>
            <a:br>
              <a:rPr lang="en-US" dirty="0" smtClean="0"/>
            </a:br>
            <a:endParaRPr lang="en-US" dirty="0"/>
          </a:p>
          <a:p>
            <a:pPr lvl="1"/>
            <a:r>
              <a:rPr lang="en-US" u="sng" dirty="0">
                <a:hlinkClick r:id="rId6"/>
              </a:rPr>
              <a:t>http://rishadt.wordpress.com/2013/09/22/the-dawn-of-a-new-era-in-marketing/</a:t>
            </a:r>
            <a:r>
              <a:rPr lang="en-US" dirty="0"/>
              <a:t> </a:t>
            </a:r>
            <a:r>
              <a:rPr lang="en-US" dirty="0" smtClean="0"/>
              <a:t/>
            </a:r>
            <a:br>
              <a:rPr lang="en-US" dirty="0" smtClean="0"/>
            </a:br>
            <a:endParaRPr lang="en-US" dirty="0"/>
          </a:p>
          <a:p>
            <a:pPr lvl="1"/>
            <a:r>
              <a:rPr lang="en-US" dirty="0">
                <a:hlinkClick r:id="rId7"/>
              </a:rPr>
              <a:t>https://</a:t>
            </a:r>
            <a:r>
              <a:rPr lang="en-US" dirty="0" smtClean="0">
                <a:hlinkClick r:id="rId7"/>
              </a:rPr>
              <a:t>www.extension.purdue.edu/extmedia/EC/EC-730.pdf</a:t>
            </a:r>
            <a:r>
              <a:rPr lang="en-US" dirty="0" smtClean="0"/>
              <a:t> </a:t>
            </a:r>
            <a:endParaRPr lang="en-US" dirty="0"/>
          </a:p>
          <a:p>
            <a:endParaRPr lang="en-US" dirty="0"/>
          </a:p>
        </p:txBody>
      </p:sp>
    </p:spTree>
    <p:extLst>
      <p:ext uri="{BB962C8B-B14F-4D97-AF65-F5344CB8AC3E}">
        <p14:creationId xmlns:p14="http://schemas.microsoft.com/office/powerpoint/2010/main" val="35223165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Without marketing…</a:t>
            </a:r>
            <a:endParaRPr lang="en-US" dirty="0"/>
          </a:p>
        </p:txBody>
      </p:sp>
      <p:sp>
        <p:nvSpPr>
          <p:cNvPr id="3" name="Content Placeholder 2"/>
          <p:cNvSpPr>
            <a:spLocks noGrp="1"/>
          </p:cNvSpPr>
          <p:nvPr>
            <p:ph idx="1"/>
          </p:nvPr>
        </p:nvSpPr>
        <p:spPr/>
        <p:txBody>
          <a:bodyPr>
            <a:normAutofit fontScale="85000" lnSpcReduction="20000"/>
          </a:bodyPr>
          <a:lstStyle/>
          <a:p>
            <a:pPr lvl="0"/>
            <a:r>
              <a:rPr lang="en-US" dirty="0"/>
              <a:t>Without marketing, consumers would need to physically go to each producer of a good or service, negotiate a price, and even seek out information on products on your own. </a:t>
            </a:r>
          </a:p>
          <a:p>
            <a:pPr lvl="1"/>
            <a:r>
              <a:rPr lang="en-US" dirty="0"/>
              <a:t>Without marketing, the producers of each good would have to negotiate each sale, manage each customer, negotiate each price, and determine how each good is delivered. </a:t>
            </a:r>
            <a:r>
              <a:rPr lang="en-US" dirty="0" smtClean="0"/>
              <a:t/>
            </a:r>
            <a:br>
              <a:rPr lang="en-US" dirty="0" smtClean="0"/>
            </a:br>
            <a:endParaRPr lang="en-US" dirty="0"/>
          </a:p>
          <a:p>
            <a:r>
              <a:rPr lang="en-US" dirty="0"/>
              <a:t>Marketing reduces the difficulty of buying and selling </a:t>
            </a:r>
            <a:r>
              <a:rPr lang="en-US" dirty="0" smtClean="0"/>
              <a:t>products.</a:t>
            </a:r>
          </a:p>
          <a:p>
            <a:pPr lvl="1"/>
            <a:r>
              <a:rPr lang="en-US" dirty="0" smtClean="0"/>
              <a:t>It does this </a:t>
            </a:r>
            <a:r>
              <a:rPr lang="en-US" dirty="0"/>
              <a:t>by offering a systematic way </a:t>
            </a:r>
            <a:r>
              <a:rPr lang="en-US" dirty="0" smtClean="0"/>
              <a:t/>
            </a:r>
            <a:br>
              <a:rPr lang="en-US" dirty="0" smtClean="0"/>
            </a:br>
            <a:r>
              <a:rPr lang="en-US" dirty="0" smtClean="0"/>
              <a:t>to </a:t>
            </a:r>
            <a:r>
              <a:rPr lang="en-US" dirty="0"/>
              <a:t>develop the product identity, </a:t>
            </a:r>
            <a:r>
              <a:rPr lang="en-US" dirty="0" smtClean="0"/>
              <a:t/>
            </a:r>
            <a:br>
              <a:rPr lang="en-US" dirty="0" smtClean="0"/>
            </a:br>
            <a:r>
              <a:rPr lang="en-US" dirty="0" smtClean="0"/>
              <a:t>determine </a:t>
            </a:r>
            <a:r>
              <a:rPr lang="en-US" dirty="0"/>
              <a:t>an </a:t>
            </a:r>
            <a:r>
              <a:rPr lang="en-US" dirty="0" smtClean="0"/>
              <a:t>appropriate </a:t>
            </a:r>
            <a:r>
              <a:rPr lang="en-US" dirty="0"/>
              <a:t>price, </a:t>
            </a:r>
            <a:r>
              <a:rPr lang="en-US" dirty="0" smtClean="0"/>
              <a:t/>
            </a:r>
            <a:br>
              <a:rPr lang="en-US" dirty="0" smtClean="0"/>
            </a:br>
            <a:r>
              <a:rPr lang="en-US" dirty="0" smtClean="0"/>
              <a:t>communicate the appropriate message</a:t>
            </a:r>
            <a:r>
              <a:rPr lang="en-US" dirty="0"/>
              <a:t>, </a:t>
            </a:r>
            <a:r>
              <a:rPr lang="en-US" dirty="0" smtClean="0"/>
              <a:t/>
            </a:r>
            <a:br>
              <a:rPr lang="en-US" dirty="0" smtClean="0"/>
            </a:br>
            <a:r>
              <a:rPr lang="en-US" dirty="0" smtClean="0"/>
              <a:t>and </a:t>
            </a:r>
            <a:r>
              <a:rPr lang="en-US" dirty="0"/>
              <a:t>provide </a:t>
            </a:r>
            <a:r>
              <a:rPr lang="en-US" dirty="0" smtClean="0"/>
              <a:t>the best </a:t>
            </a:r>
            <a:r>
              <a:rPr lang="en-US" dirty="0"/>
              <a:t>venue for delivering </a:t>
            </a:r>
            <a:r>
              <a:rPr lang="en-US" dirty="0" smtClean="0"/>
              <a:t/>
            </a:r>
            <a:br>
              <a:rPr lang="en-US" dirty="0" smtClean="0"/>
            </a:br>
            <a:r>
              <a:rPr lang="en-US" dirty="0" smtClean="0"/>
              <a:t>that product (</a:t>
            </a:r>
            <a:r>
              <a:rPr lang="en-US" dirty="0"/>
              <a:t>or service). </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37576" y="4731619"/>
            <a:ext cx="1819589" cy="191484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6734525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clrChange>
              <a:clrFrom>
                <a:srgbClr val="FFFFFF"/>
              </a:clrFrom>
              <a:clrTo>
                <a:srgbClr val="FFFFFF">
                  <a:alpha val="0"/>
                </a:srgbClr>
              </a:clrTo>
            </a:clrChange>
          </a:blip>
          <a:srcRect l="36124" t="21394" r="35224" b="11618"/>
          <a:stretch/>
        </p:blipFill>
        <p:spPr>
          <a:xfrm rot="5400000">
            <a:off x="6758684" y="4572225"/>
            <a:ext cx="1899139" cy="2496351"/>
          </a:xfrm>
          <a:prstGeom prst="rect">
            <a:avLst/>
          </a:prstGeom>
          <a:ln>
            <a:noFill/>
          </a:ln>
          <a:effectLst>
            <a:outerShdw blurRad="292100" dist="139700" dir="2700000" algn="tl" rotWithShape="0">
              <a:srgbClr val="333333">
                <a:alpha val="65000"/>
              </a:srgbClr>
            </a:outerShdw>
          </a:effectLst>
        </p:spPr>
      </p:pic>
      <p:sp>
        <p:nvSpPr>
          <p:cNvPr id="2" name="Title 1"/>
          <p:cNvSpPr>
            <a:spLocks noGrp="1"/>
          </p:cNvSpPr>
          <p:nvPr>
            <p:ph type="title"/>
          </p:nvPr>
        </p:nvSpPr>
        <p:spPr/>
        <p:txBody>
          <a:bodyPr/>
          <a:lstStyle/>
          <a:p>
            <a:r>
              <a:rPr lang="en-US" dirty="0" smtClean="0"/>
              <a:t>Marketing vs. Economics</a:t>
            </a:r>
            <a:endParaRPr lang="en-US" dirty="0"/>
          </a:p>
        </p:txBody>
      </p:sp>
      <p:sp>
        <p:nvSpPr>
          <p:cNvPr id="3" name="Content Placeholder 2"/>
          <p:cNvSpPr>
            <a:spLocks noGrp="1"/>
          </p:cNvSpPr>
          <p:nvPr>
            <p:ph idx="1"/>
          </p:nvPr>
        </p:nvSpPr>
        <p:spPr/>
        <p:txBody>
          <a:bodyPr>
            <a:normAutofit fontScale="70000" lnSpcReduction="20000"/>
          </a:bodyPr>
          <a:lstStyle/>
          <a:p>
            <a:pPr lvl="0"/>
            <a:r>
              <a:rPr lang="en-US" dirty="0"/>
              <a:t>Marketing is a related but separate field from economics.</a:t>
            </a:r>
          </a:p>
          <a:p>
            <a:pPr lvl="1"/>
            <a:r>
              <a:rPr lang="en-US" dirty="0"/>
              <a:t>Economics is the study of how people make choices based on benefit and opportunity </a:t>
            </a:r>
            <a:r>
              <a:rPr lang="en-US" dirty="0" smtClean="0"/>
              <a:t>cost; marketing </a:t>
            </a:r>
            <a:r>
              <a:rPr lang="en-US" dirty="0"/>
              <a:t>is the study of how to get people to make a specific choice by highlighting the benefits of a specific good or service. </a:t>
            </a:r>
          </a:p>
          <a:p>
            <a:r>
              <a:rPr lang="en-US" dirty="0"/>
              <a:t>Both center on the concepts of decision making, benefit, and opportunity costs.</a:t>
            </a:r>
          </a:p>
          <a:p>
            <a:pPr lvl="1"/>
            <a:r>
              <a:rPr lang="en-US" dirty="0"/>
              <a:t>However, economics seeks to understand how these result in the decision made in the end. </a:t>
            </a:r>
          </a:p>
          <a:p>
            <a:pPr lvl="1"/>
            <a:r>
              <a:rPr lang="en-US" dirty="0"/>
              <a:t>Marketing focuses on how to get a particular decision to be made to increase a profit. </a:t>
            </a:r>
          </a:p>
          <a:p>
            <a:r>
              <a:rPr lang="en-US" dirty="0"/>
              <a:t>Marketing helps to make economic decisions and processes happen more efficiently. </a:t>
            </a:r>
          </a:p>
          <a:p>
            <a:pPr lvl="1"/>
            <a:r>
              <a:rPr lang="en-US" dirty="0"/>
              <a:t>If ‘decision making’ is the engine of an economy, </a:t>
            </a:r>
            <a:r>
              <a:rPr lang="en-US" dirty="0" smtClean="0"/>
              <a:t/>
            </a:r>
            <a:br>
              <a:rPr lang="en-US" dirty="0" smtClean="0"/>
            </a:br>
            <a:r>
              <a:rPr lang="en-US" dirty="0" smtClean="0"/>
              <a:t>then </a:t>
            </a:r>
            <a:r>
              <a:rPr lang="en-US" dirty="0"/>
              <a:t>marketing is the oil that helps this engine run </a:t>
            </a:r>
            <a:r>
              <a:rPr lang="en-US" dirty="0" smtClean="0"/>
              <a:t/>
            </a:r>
            <a:br>
              <a:rPr lang="en-US" dirty="0" smtClean="0"/>
            </a:br>
            <a:r>
              <a:rPr lang="en-US" dirty="0" smtClean="0"/>
              <a:t>more </a:t>
            </a:r>
            <a:r>
              <a:rPr lang="en-US" dirty="0"/>
              <a:t>smoothly and efficiently. </a:t>
            </a:r>
            <a:br>
              <a:rPr lang="en-US" dirty="0"/>
            </a:br>
            <a:endParaRPr lang="en-US" dirty="0"/>
          </a:p>
          <a:p>
            <a:r>
              <a:rPr lang="en-US" dirty="0"/>
              <a:t>Marketing is about the Four P’s – </a:t>
            </a:r>
            <a:r>
              <a:rPr lang="en-US" dirty="0" smtClean="0"/>
              <a:t/>
            </a:r>
            <a:br>
              <a:rPr lang="en-US" dirty="0" smtClean="0"/>
            </a:br>
            <a:r>
              <a:rPr lang="en-US" dirty="0" smtClean="0"/>
              <a:t>Product</a:t>
            </a:r>
            <a:r>
              <a:rPr lang="en-US" dirty="0"/>
              <a:t>, Price, Place, and Promotion. </a:t>
            </a:r>
          </a:p>
        </p:txBody>
      </p:sp>
    </p:spTree>
    <p:extLst>
      <p:ext uri="{BB962C8B-B14F-4D97-AF65-F5344CB8AC3E}">
        <p14:creationId xmlns:p14="http://schemas.microsoft.com/office/powerpoint/2010/main" val="1555033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Four P’s – Product</a:t>
            </a:r>
            <a:endParaRPr lang="en-US" dirty="0"/>
          </a:p>
        </p:txBody>
      </p:sp>
      <p:sp>
        <p:nvSpPr>
          <p:cNvPr id="3" name="Content Placeholder 2"/>
          <p:cNvSpPr>
            <a:spLocks noGrp="1"/>
          </p:cNvSpPr>
          <p:nvPr>
            <p:ph idx="1"/>
          </p:nvPr>
        </p:nvSpPr>
        <p:spPr/>
        <p:txBody>
          <a:bodyPr>
            <a:normAutofit fontScale="77500" lnSpcReduction="20000"/>
          </a:bodyPr>
          <a:lstStyle/>
          <a:p>
            <a:pPr lvl="0"/>
            <a:r>
              <a:rPr lang="en-US" dirty="0"/>
              <a:t>Product is the most important of the P’s. </a:t>
            </a:r>
          </a:p>
          <a:p>
            <a:pPr lvl="1"/>
            <a:r>
              <a:rPr lang="en-US" dirty="0"/>
              <a:t>Product refers to the good or service you are actually offering to your customers. </a:t>
            </a:r>
          </a:p>
          <a:p>
            <a:pPr lvl="1"/>
            <a:r>
              <a:rPr lang="en-US" dirty="0"/>
              <a:t>In order to make any sale, you need the product that best satisfies the needs of your target market. </a:t>
            </a:r>
          </a:p>
          <a:p>
            <a:pPr lvl="2"/>
            <a:r>
              <a:rPr lang="en-US" dirty="0"/>
              <a:t>A </a:t>
            </a:r>
            <a:r>
              <a:rPr lang="en-US" u="sng" dirty="0"/>
              <a:t>target market </a:t>
            </a:r>
            <a:r>
              <a:rPr lang="en-US" dirty="0"/>
              <a:t>is the group of people who will only buy your product if they receive the right message in the right way about the best product in the right place. </a:t>
            </a:r>
            <a:r>
              <a:rPr lang="en-US" dirty="0" smtClean="0"/>
              <a:t/>
            </a:r>
            <a:br>
              <a:rPr lang="en-US" dirty="0" smtClean="0"/>
            </a:br>
            <a:endParaRPr lang="en-US" dirty="0"/>
          </a:p>
          <a:p>
            <a:r>
              <a:rPr lang="en-US" dirty="0"/>
              <a:t>In reality, the Product is not just the actual good or service, but also the quality, features, options, services, warranties, and brand name.</a:t>
            </a:r>
          </a:p>
          <a:p>
            <a:pPr lvl="1"/>
            <a:r>
              <a:rPr lang="en-US" dirty="0"/>
              <a:t>A product is really a bundle of items </a:t>
            </a:r>
            <a:r>
              <a:rPr lang="en-US" dirty="0" smtClean="0"/>
              <a:t/>
            </a:r>
            <a:br>
              <a:rPr lang="en-US" dirty="0" smtClean="0"/>
            </a:br>
            <a:r>
              <a:rPr lang="en-US" dirty="0" smtClean="0"/>
              <a:t>a </a:t>
            </a:r>
            <a:r>
              <a:rPr lang="en-US" dirty="0"/>
              <a:t>customer will consider, not just the </a:t>
            </a:r>
            <a:r>
              <a:rPr lang="en-US" dirty="0" smtClean="0"/>
              <a:t/>
            </a:r>
            <a:br>
              <a:rPr lang="en-US" dirty="0" smtClean="0"/>
            </a:br>
            <a:r>
              <a:rPr lang="en-US" dirty="0" smtClean="0"/>
              <a:t>good </a:t>
            </a:r>
            <a:r>
              <a:rPr lang="en-US" dirty="0"/>
              <a:t>or service itself. </a:t>
            </a:r>
          </a:p>
          <a:p>
            <a:pPr lvl="1"/>
            <a:r>
              <a:rPr lang="en-US" dirty="0"/>
              <a:t>The product bundle needs to meet </a:t>
            </a:r>
            <a:r>
              <a:rPr lang="en-US" dirty="0" smtClean="0"/>
              <a:t/>
            </a:r>
            <a:br>
              <a:rPr lang="en-US" dirty="0" smtClean="0"/>
            </a:br>
            <a:r>
              <a:rPr lang="en-US" dirty="0" smtClean="0"/>
              <a:t>the </a:t>
            </a:r>
            <a:r>
              <a:rPr lang="en-US" dirty="0"/>
              <a:t>specific needs of a specific group </a:t>
            </a:r>
            <a:r>
              <a:rPr lang="en-US" dirty="0" smtClean="0"/>
              <a:t/>
            </a:r>
            <a:br>
              <a:rPr lang="en-US" dirty="0" smtClean="0"/>
            </a:br>
            <a:r>
              <a:rPr lang="en-US" dirty="0" smtClean="0"/>
              <a:t>of </a:t>
            </a:r>
            <a:r>
              <a:rPr lang="en-US" dirty="0"/>
              <a:t>people.</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22473" y="4736479"/>
            <a:ext cx="2677542" cy="190998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1980397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Four P’s – Product</a:t>
            </a:r>
          </a:p>
        </p:txBody>
      </p:sp>
      <p:sp>
        <p:nvSpPr>
          <p:cNvPr id="3" name="Content Placeholder 2"/>
          <p:cNvSpPr>
            <a:spLocks noGrp="1"/>
          </p:cNvSpPr>
          <p:nvPr>
            <p:ph idx="1"/>
          </p:nvPr>
        </p:nvSpPr>
        <p:spPr/>
        <p:txBody>
          <a:bodyPr>
            <a:normAutofit fontScale="62500" lnSpcReduction="20000"/>
          </a:bodyPr>
          <a:lstStyle/>
          <a:p>
            <a:r>
              <a:rPr lang="en-US" dirty="0"/>
              <a:t>Product is not about having the “best” good or service; it is about have the best good or service for the specific group of people you are trying to convince. </a:t>
            </a:r>
          </a:p>
          <a:p>
            <a:pPr lvl="1"/>
            <a:r>
              <a:rPr lang="en-US" dirty="0"/>
              <a:t>E.g. if your target market is the customer who is wealthy and already has a lot, you would focus on quality, luxury, and exclusiveness. </a:t>
            </a:r>
          </a:p>
          <a:p>
            <a:pPr lvl="1"/>
            <a:r>
              <a:rPr lang="en-US" dirty="0"/>
              <a:t>If your target market is a price-conscious college student or parent of young children, you would focus on the maximal quality for a minimal price. </a:t>
            </a:r>
          </a:p>
          <a:p>
            <a:r>
              <a:rPr lang="en-US" dirty="0"/>
              <a:t>The product’s attributes promoted to the target market are not selected on a whim but instead are chosen after conducting extensive research and data analysis. </a:t>
            </a:r>
          </a:p>
          <a:p>
            <a:pPr lvl="1"/>
            <a:r>
              <a:rPr lang="en-US" dirty="0"/>
              <a:t>This is also true for selecting your target market. </a:t>
            </a:r>
          </a:p>
          <a:p>
            <a:r>
              <a:rPr lang="en-US" dirty="0"/>
              <a:t>The product’s attributes should also be chosen with consideration for what a business can provide. </a:t>
            </a:r>
          </a:p>
          <a:p>
            <a:pPr lvl="1"/>
            <a:r>
              <a:rPr lang="en-US" dirty="0"/>
              <a:t>For example, if a business is able to offer immediate delivery, this could be part of the bundle and may also influence who the target market will </a:t>
            </a:r>
            <a:r>
              <a:rPr lang="en-US" dirty="0" smtClean="0"/>
              <a:t>be.</a:t>
            </a:r>
          </a:p>
          <a:p>
            <a:pPr lvl="1"/>
            <a:r>
              <a:rPr lang="en-US" dirty="0" smtClean="0"/>
              <a:t>If </a:t>
            </a:r>
            <a:r>
              <a:rPr lang="en-US" dirty="0"/>
              <a:t>the business cannot provide immediate delivery but can offer a strong personal sense of support and form strong relationships with the client, this would result in a very different product bundle and a very different target market.</a:t>
            </a:r>
          </a:p>
        </p:txBody>
      </p:sp>
    </p:spTree>
    <p:extLst>
      <p:ext uri="{BB962C8B-B14F-4D97-AF65-F5344CB8AC3E}">
        <p14:creationId xmlns:p14="http://schemas.microsoft.com/office/powerpoint/2010/main" val="17805043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Four P’s – </a:t>
            </a:r>
            <a:r>
              <a:rPr lang="en-US" dirty="0" smtClean="0"/>
              <a:t>Price</a:t>
            </a:r>
            <a:endParaRPr lang="en-US" dirty="0"/>
          </a:p>
        </p:txBody>
      </p:sp>
      <p:sp>
        <p:nvSpPr>
          <p:cNvPr id="3" name="Content Placeholder 2"/>
          <p:cNvSpPr>
            <a:spLocks noGrp="1"/>
          </p:cNvSpPr>
          <p:nvPr>
            <p:ph idx="1"/>
          </p:nvPr>
        </p:nvSpPr>
        <p:spPr/>
        <p:txBody>
          <a:bodyPr>
            <a:normAutofit fontScale="77500" lnSpcReduction="20000"/>
          </a:bodyPr>
          <a:lstStyle/>
          <a:p>
            <a:pPr lvl="0"/>
            <a:r>
              <a:rPr lang="en-US" dirty="0"/>
              <a:t>Price refers to how much you charge for your product or service. </a:t>
            </a:r>
          </a:p>
          <a:p>
            <a:pPr lvl="1"/>
            <a:r>
              <a:rPr lang="en-US" dirty="0"/>
              <a:t>Often people assume that the correct price is the lowest price for a product bundle. </a:t>
            </a:r>
          </a:p>
          <a:p>
            <a:pPr lvl="2"/>
            <a:r>
              <a:rPr lang="en-US" dirty="0"/>
              <a:t>However, low prices can also be a signal of low quality and may send the wrong message. </a:t>
            </a:r>
          </a:p>
          <a:p>
            <a:pPr lvl="2"/>
            <a:r>
              <a:rPr lang="en-US" dirty="0"/>
              <a:t>A low price may also not be the most important attribute of a product depending on who is a part of your target market. </a:t>
            </a:r>
            <a:r>
              <a:rPr lang="en-US" dirty="0" smtClean="0"/>
              <a:t/>
            </a:r>
            <a:br>
              <a:rPr lang="en-US" dirty="0" smtClean="0"/>
            </a:br>
            <a:endParaRPr lang="en-US" dirty="0"/>
          </a:p>
          <a:p>
            <a:pPr lvl="1"/>
            <a:r>
              <a:rPr lang="en-US" dirty="0"/>
              <a:t>Your determined price should be reflective of the cost it takes to make your product as well as the desired profit margin. </a:t>
            </a:r>
          </a:p>
          <a:p>
            <a:pPr lvl="2"/>
            <a:r>
              <a:rPr lang="en-US" dirty="0"/>
              <a:t>Your profit margin should </a:t>
            </a:r>
            <a:r>
              <a:rPr lang="en-US" dirty="0" smtClean="0"/>
              <a:t>be appropriate</a:t>
            </a:r>
            <a:br>
              <a:rPr lang="en-US" dirty="0" smtClean="0"/>
            </a:br>
            <a:r>
              <a:rPr lang="en-US" dirty="0" smtClean="0"/>
              <a:t>given the product you are trying to sell. </a:t>
            </a:r>
            <a:endParaRPr lang="en-US" dirty="0"/>
          </a:p>
          <a:p>
            <a:pPr lvl="2"/>
            <a:r>
              <a:rPr lang="en-US" dirty="0"/>
              <a:t>A profit margin that is too low will make it </a:t>
            </a:r>
            <a:r>
              <a:rPr lang="en-US" dirty="0" smtClean="0"/>
              <a:t/>
            </a:r>
            <a:br>
              <a:rPr lang="en-US" dirty="0" smtClean="0"/>
            </a:br>
            <a:r>
              <a:rPr lang="en-US" dirty="0" smtClean="0"/>
              <a:t>impossible </a:t>
            </a:r>
            <a:r>
              <a:rPr lang="en-US" dirty="0"/>
              <a:t>for a business to </a:t>
            </a:r>
            <a:r>
              <a:rPr lang="en-US" dirty="0" smtClean="0"/>
              <a:t>grow but one</a:t>
            </a:r>
            <a:br>
              <a:rPr lang="en-US" dirty="0" smtClean="0"/>
            </a:br>
            <a:r>
              <a:rPr lang="en-US" dirty="0" smtClean="0"/>
              <a:t>that is </a:t>
            </a:r>
            <a:r>
              <a:rPr lang="en-US" dirty="0"/>
              <a:t>too high will prevent </a:t>
            </a:r>
            <a:r>
              <a:rPr lang="en-US" dirty="0" smtClean="0"/>
              <a:t>your </a:t>
            </a:r>
            <a:r>
              <a:rPr lang="en-US" dirty="0"/>
              <a:t>product </a:t>
            </a:r>
            <a:r>
              <a:rPr lang="en-US" dirty="0" smtClean="0"/>
              <a:t/>
            </a:r>
            <a:br>
              <a:rPr lang="en-US" dirty="0" smtClean="0"/>
            </a:br>
            <a:r>
              <a:rPr lang="en-US" dirty="0" smtClean="0"/>
              <a:t>from </a:t>
            </a:r>
            <a:r>
              <a:rPr lang="en-US" dirty="0"/>
              <a:t>being desirable. </a:t>
            </a:r>
            <a:endParaRPr lang="en-US" dirty="0" smtClean="0"/>
          </a:p>
          <a:p>
            <a:pPr lvl="2"/>
            <a:r>
              <a:rPr lang="en-US" dirty="0" smtClean="0"/>
              <a:t>Consider what your target audience is </a:t>
            </a:r>
            <a:br>
              <a:rPr lang="en-US" dirty="0" smtClean="0"/>
            </a:br>
            <a:r>
              <a:rPr lang="en-US" dirty="0" smtClean="0"/>
              <a:t>willing to pay and relate it to your production cost.</a:t>
            </a:r>
            <a:endParaRPr lang="en-US" dirty="0"/>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33379" y="4752321"/>
            <a:ext cx="2378112" cy="167246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2155237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Four P’s – Price</a:t>
            </a:r>
          </a:p>
        </p:txBody>
      </p:sp>
      <p:sp>
        <p:nvSpPr>
          <p:cNvPr id="3" name="Content Placeholder 2"/>
          <p:cNvSpPr>
            <a:spLocks noGrp="1"/>
          </p:cNvSpPr>
          <p:nvPr>
            <p:ph idx="1"/>
          </p:nvPr>
        </p:nvSpPr>
        <p:spPr/>
        <p:txBody>
          <a:bodyPr>
            <a:normAutofit fontScale="85000" lnSpcReduction="20000"/>
          </a:bodyPr>
          <a:lstStyle/>
          <a:p>
            <a:r>
              <a:rPr lang="en-US" dirty="0"/>
              <a:t>Pricing strategies usually fall into one of the following categories: </a:t>
            </a:r>
          </a:p>
          <a:p>
            <a:pPr lvl="1"/>
            <a:r>
              <a:rPr lang="en-US" u="sng" dirty="0" smtClean="0"/>
              <a:t>Competitive Price Points (</a:t>
            </a:r>
            <a:r>
              <a:rPr lang="en-US" u="sng" dirty="0" smtClean="0"/>
              <a:t>or </a:t>
            </a:r>
            <a:r>
              <a:rPr lang="en-US" u="sng" dirty="0" smtClean="0"/>
              <a:t>Cost-plus)</a:t>
            </a:r>
            <a:r>
              <a:rPr lang="en-US" dirty="0" smtClean="0"/>
              <a:t>: </a:t>
            </a:r>
            <a:r>
              <a:rPr lang="en-US" dirty="0"/>
              <a:t>in this strategy, you determine what you think is the ideal profit percentage (e.g. 20%) and add this much once the cost of production is determined. </a:t>
            </a:r>
          </a:p>
          <a:p>
            <a:pPr lvl="2"/>
            <a:r>
              <a:rPr lang="en-US" dirty="0"/>
              <a:t>This method requires accurate record keeping but is otherwise a simple method to use. </a:t>
            </a:r>
            <a:r>
              <a:rPr lang="en-US" dirty="0" smtClean="0"/>
              <a:t/>
            </a:r>
            <a:br>
              <a:rPr lang="en-US" dirty="0" smtClean="0"/>
            </a:br>
            <a:endParaRPr lang="en-US" dirty="0"/>
          </a:p>
          <a:p>
            <a:pPr lvl="1"/>
            <a:r>
              <a:rPr lang="en-US" u="sng" dirty="0"/>
              <a:t>Value-based</a:t>
            </a:r>
            <a:r>
              <a:rPr lang="en-US" dirty="0"/>
              <a:t>: this strategy involves setting the price based on the buyer’s perception of its value. </a:t>
            </a:r>
          </a:p>
          <a:p>
            <a:pPr lvl="2"/>
            <a:r>
              <a:rPr lang="en-US" dirty="0"/>
              <a:t>The quality of the product, the prestige of the seller, and other intangible factors affect how the price </a:t>
            </a:r>
            <a:r>
              <a:rPr lang="en-US" dirty="0" smtClean="0"/>
              <a:t/>
            </a:r>
            <a:br>
              <a:rPr lang="en-US" dirty="0" smtClean="0"/>
            </a:br>
            <a:r>
              <a:rPr lang="en-US" dirty="0" smtClean="0"/>
              <a:t>is </a:t>
            </a:r>
            <a:r>
              <a:rPr lang="en-US" dirty="0"/>
              <a:t>perceived. </a:t>
            </a:r>
          </a:p>
          <a:p>
            <a:pPr lvl="2"/>
            <a:r>
              <a:rPr lang="en-US" dirty="0"/>
              <a:t>While this has the advantage of ensuring that </a:t>
            </a:r>
            <a:r>
              <a:rPr lang="en-US" dirty="0" smtClean="0"/>
              <a:t/>
            </a:r>
            <a:br>
              <a:rPr lang="en-US" dirty="0" smtClean="0"/>
            </a:br>
            <a:r>
              <a:rPr lang="en-US" dirty="0" smtClean="0"/>
              <a:t>the </a:t>
            </a:r>
            <a:r>
              <a:rPr lang="en-US" dirty="0"/>
              <a:t>price meets the buyers’ expectations, it </a:t>
            </a:r>
            <a:r>
              <a:rPr lang="en-US" dirty="0" smtClean="0"/>
              <a:t/>
            </a:r>
            <a:br>
              <a:rPr lang="en-US" dirty="0" smtClean="0"/>
            </a:br>
            <a:r>
              <a:rPr lang="en-US" dirty="0" smtClean="0"/>
              <a:t>can </a:t>
            </a:r>
            <a:r>
              <a:rPr lang="en-US" dirty="0"/>
              <a:t>be very difficult to accurately determine </a:t>
            </a:r>
            <a:r>
              <a:rPr lang="en-US" dirty="0" smtClean="0"/>
              <a:t/>
            </a:r>
            <a:br>
              <a:rPr lang="en-US" dirty="0" smtClean="0"/>
            </a:br>
            <a:r>
              <a:rPr lang="en-US" dirty="0" smtClean="0"/>
              <a:t>what </a:t>
            </a:r>
            <a:r>
              <a:rPr lang="en-US" dirty="0"/>
              <a:t>the buyers expect the price to be. </a:t>
            </a: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45659" y="5084618"/>
            <a:ext cx="1349218" cy="156184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9419633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Four P’s – Price</a:t>
            </a:r>
          </a:p>
        </p:txBody>
      </p:sp>
      <p:sp>
        <p:nvSpPr>
          <p:cNvPr id="3" name="Content Placeholder 2"/>
          <p:cNvSpPr>
            <a:spLocks noGrp="1"/>
          </p:cNvSpPr>
          <p:nvPr>
            <p:ph idx="1"/>
          </p:nvPr>
        </p:nvSpPr>
        <p:spPr/>
        <p:txBody>
          <a:bodyPr>
            <a:normAutofit fontScale="70000" lnSpcReduction="20000"/>
          </a:bodyPr>
          <a:lstStyle/>
          <a:p>
            <a:pPr lvl="1"/>
            <a:r>
              <a:rPr lang="en-US" u="sng" dirty="0"/>
              <a:t>Competitive</a:t>
            </a:r>
            <a:r>
              <a:rPr lang="en-US" dirty="0"/>
              <a:t>: this strategy involves keeping your price similar to your competitors (e.g. usually gas stations that are side by side will have the same price for gas). </a:t>
            </a:r>
          </a:p>
          <a:p>
            <a:pPr lvl="2"/>
            <a:r>
              <a:rPr lang="en-US" dirty="0"/>
              <a:t>This can be as simple as identifying your competitor(s) and making price changes when they do (e.g. we’ll match any price). </a:t>
            </a:r>
          </a:p>
          <a:p>
            <a:pPr lvl="2"/>
            <a:r>
              <a:rPr lang="en-US" dirty="0"/>
              <a:t>This could also refer to a bid process (such as a for a government) where the cheapest bid receives the contract. </a:t>
            </a:r>
          </a:p>
          <a:p>
            <a:pPr lvl="1"/>
            <a:endParaRPr lang="en-US" u="sng" dirty="0" smtClean="0"/>
          </a:p>
          <a:p>
            <a:pPr lvl="1"/>
            <a:r>
              <a:rPr lang="en-US" u="sng" dirty="0" smtClean="0"/>
              <a:t>Going-rate</a:t>
            </a:r>
            <a:r>
              <a:rPr lang="en-US" dirty="0"/>
              <a:t>: this is the pricing process in which the price is actually determined by the market (such as for a commodity) and not by the firm. </a:t>
            </a:r>
          </a:p>
          <a:p>
            <a:pPr lvl="2"/>
            <a:r>
              <a:rPr lang="en-US" dirty="0"/>
              <a:t>For example, if you order lobster in a restaurant, the menu may list “Market Price” instead of a dollar amount. </a:t>
            </a:r>
            <a:r>
              <a:rPr lang="en-US" dirty="0" smtClean="0"/>
              <a:t/>
            </a:r>
            <a:br>
              <a:rPr lang="en-US" dirty="0" smtClean="0"/>
            </a:br>
            <a:endParaRPr lang="en-US" dirty="0"/>
          </a:p>
          <a:p>
            <a:pPr lvl="1"/>
            <a:r>
              <a:rPr lang="en-US" u="sng" dirty="0"/>
              <a:t>Skimming</a:t>
            </a:r>
            <a:r>
              <a:rPr lang="en-US" dirty="0"/>
              <a:t>: the point of this strategy is to inflate your price to make it appeal to an affluent target market. </a:t>
            </a:r>
          </a:p>
          <a:p>
            <a:pPr lvl="2"/>
            <a:r>
              <a:rPr lang="en-US" dirty="0"/>
              <a:t>The goal is to make your product seem </a:t>
            </a:r>
            <a:r>
              <a:rPr lang="en-US" dirty="0" smtClean="0"/>
              <a:t/>
            </a:r>
            <a:br>
              <a:rPr lang="en-US" dirty="0" smtClean="0"/>
            </a:br>
            <a:r>
              <a:rPr lang="en-US" dirty="0" smtClean="0"/>
              <a:t>exclusive </a:t>
            </a:r>
            <a:r>
              <a:rPr lang="en-US" dirty="0"/>
              <a:t>and rare. </a:t>
            </a:r>
          </a:p>
          <a:p>
            <a:pPr lvl="2"/>
            <a:r>
              <a:rPr lang="en-US" dirty="0"/>
              <a:t>As the market becomes saturated, you </a:t>
            </a:r>
            <a:r>
              <a:rPr lang="en-US" dirty="0" smtClean="0"/>
              <a:t/>
            </a:r>
            <a:br>
              <a:rPr lang="en-US" dirty="0" smtClean="0"/>
            </a:br>
            <a:r>
              <a:rPr lang="en-US" dirty="0" smtClean="0"/>
              <a:t>will </a:t>
            </a:r>
            <a:r>
              <a:rPr lang="en-US" dirty="0"/>
              <a:t>likely be forced to lower your price. </a:t>
            </a:r>
            <a:r>
              <a:rPr lang="en-US" dirty="0" smtClean="0"/>
              <a:t/>
            </a:r>
            <a:br>
              <a:rPr lang="en-US" dirty="0" smtClean="0"/>
            </a:br>
            <a:endParaRPr lang="en-US" dirty="0"/>
          </a:p>
          <a:p>
            <a:endParaRPr lang="en-US" dirty="0"/>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r="5619"/>
          <a:stretch/>
        </p:blipFill>
        <p:spPr>
          <a:xfrm>
            <a:off x="6538531" y="5275385"/>
            <a:ext cx="2461484" cy="1494585"/>
          </a:xfrm>
          <a:prstGeom prst="rect">
            <a:avLst/>
          </a:prstGeom>
        </p:spPr>
      </p:pic>
      <p:sp>
        <p:nvSpPr>
          <p:cNvPr id="5" name="Rectangle 4"/>
          <p:cNvSpPr/>
          <p:nvPr/>
        </p:nvSpPr>
        <p:spPr>
          <a:xfrm>
            <a:off x="0" y="6646459"/>
            <a:ext cx="4572000" cy="215444"/>
          </a:xfrm>
          <a:prstGeom prst="rect">
            <a:avLst/>
          </a:prstGeom>
        </p:spPr>
        <p:txBody>
          <a:bodyPr>
            <a:spAutoFit/>
          </a:bodyPr>
          <a:lstStyle/>
          <a:p>
            <a:r>
              <a:rPr lang="en-US" sz="800" i="1" dirty="0" smtClean="0"/>
              <a:t>Source: http://selinascommblog.files.wordpress.com/2011/09/amber8.jpg</a:t>
            </a:r>
            <a:endParaRPr lang="en-US" sz="800" i="1" dirty="0"/>
          </a:p>
        </p:txBody>
      </p:sp>
    </p:spTree>
    <p:extLst>
      <p:ext uri="{BB962C8B-B14F-4D97-AF65-F5344CB8AC3E}">
        <p14:creationId xmlns:p14="http://schemas.microsoft.com/office/powerpoint/2010/main" val="1679538518"/>
      </p:ext>
    </p:extLst>
  </p:cSld>
  <p:clrMapOvr>
    <a:masterClrMapping/>
  </p:clrMapOvr>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E5224E"/>
      </a:accent1>
      <a:accent2>
        <a:srgbClr val="9D074E"/>
      </a:accent2>
      <a:accent3>
        <a:srgbClr val="7F2294"/>
      </a:accent3>
      <a:accent4>
        <a:srgbClr val="8D65EA"/>
      </a:accent4>
      <a:accent5>
        <a:srgbClr val="588FE2"/>
      </a:accent5>
      <a:accent6>
        <a:srgbClr val="127CA4"/>
      </a:accent6>
      <a:hlink>
        <a:srgbClr val="FB4AB6"/>
      </a:hlink>
      <a:folHlink>
        <a:srgbClr val="F98FE9"/>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6DB8EB18-3657-4051-A897-2ED38832359E}"/>
    </a:ext>
  </a:extLst>
</a:theme>
</file>

<file path=docProps/app.xml><?xml version="1.0" encoding="utf-8"?>
<Properties xmlns="http://schemas.openxmlformats.org/officeDocument/2006/extended-properties" xmlns:vt="http://schemas.openxmlformats.org/officeDocument/2006/docPropsVTypes">
  <Template>Vapor Trail</Template>
  <TotalTime>224</TotalTime>
  <Words>2878</Words>
  <Application>Microsoft Office PowerPoint</Application>
  <PresentationFormat>On-screen Show (4:3)</PresentationFormat>
  <Paragraphs>204</Paragraphs>
  <Slides>27</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27</vt:i4>
      </vt:variant>
    </vt:vector>
  </HeadingPairs>
  <TitlesOfParts>
    <vt:vector size="30" baseType="lpstr">
      <vt:lpstr>Arial</vt:lpstr>
      <vt:lpstr>Century Gothic</vt:lpstr>
      <vt:lpstr>Vapor Trail</vt:lpstr>
      <vt:lpstr>Introduction to Marketing</vt:lpstr>
      <vt:lpstr>Marketing</vt:lpstr>
      <vt:lpstr>Without marketing…</vt:lpstr>
      <vt:lpstr>Marketing vs. Economics</vt:lpstr>
      <vt:lpstr>The Four P’s – Product</vt:lpstr>
      <vt:lpstr>The Four P’s – Product</vt:lpstr>
      <vt:lpstr>The Four P’s – Price</vt:lpstr>
      <vt:lpstr>The Four P’s – Price</vt:lpstr>
      <vt:lpstr>The Four P’s – Price</vt:lpstr>
      <vt:lpstr>The Four P’s – Price</vt:lpstr>
      <vt:lpstr>The Four P’s – Place</vt:lpstr>
      <vt:lpstr>The Four P’s – Place</vt:lpstr>
      <vt:lpstr>The Four P’s – Place</vt:lpstr>
      <vt:lpstr>The Four P’s – Place</vt:lpstr>
      <vt:lpstr>The Four P’s – Promotion</vt:lpstr>
      <vt:lpstr>The Four P’s – Promotion</vt:lpstr>
      <vt:lpstr>History of Marketing</vt:lpstr>
      <vt:lpstr>History of Marketing</vt:lpstr>
      <vt:lpstr>History of Marketing</vt:lpstr>
      <vt:lpstr>History of Marketing</vt:lpstr>
      <vt:lpstr>Modern Marketing</vt:lpstr>
      <vt:lpstr>Modern Marketing</vt:lpstr>
      <vt:lpstr>Modern Marketing</vt:lpstr>
      <vt:lpstr>Modern Marketing</vt:lpstr>
      <vt:lpstr>Modern Marketing</vt:lpstr>
      <vt:lpstr>Modern Marketing</vt:lpstr>
      <vt:lpstr>Works Cited</vt:lpstr>
    </vt:vector>
  </TitlesOfParts>
  <Company>Waterford Union HS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Marketing</dc:title>
  <dc:creator>Kohn Craig</dc:creator>
  <cp:lastModifiedBy>Kohn Craig</cp:lastModifiedBy>
  <cp:revision>32</cp:revision>
  <dcterms:created xsi:type="dcterms:W3CDTF">2014-02-28T15:38:29Z</dcterms:created>
  <dcterms:modified xsi:type="dcterms:W3CDTF">2014-03-10T20:09:41Z</dcterms:modified>
</cp:coreProperties>
</file>