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8" r:id="rId3"/>
    <p:sldId id="259" r:id="rId4"/>
    <p:sldId id="260" r:id="rId5"/>
    <p:sldId id="257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86" r:id="rId19"/>
    <p:sldId id="281" r:id="rId20"/>
    <p:sldId id="282" r:id="rId21"/>
    <p:sldId id="283" r:id="rId22"/>
    <p:sldId id="284" r:id="rId23"/>
    <p:sldId id="285" r:id="rId24"/>
    <p:sldId id="287" r:id="rId25"/>
    <p:sldId id="274" r:id="rId26"/>
    <p:sldId id="288" r:id="rId27"/>
    <p:sldId id="289" r:id="rId28"/>
    <p:sldId id="290" r:id="rId29"/>
    <p:sldId id="29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41206-C53E-4202-A49C-2965905F511F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4ACCD-03D9-424C-9BE1-8745BE14F0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25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4ACCD-03D9-424C-9BE1-8745BE14F0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925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4ACCD-03D9-424C-9BE1-8745BE14F0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2306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4ACCD-03D9-424C-9BE1-8745BE14F0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2580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4ACCD-03D9-424C-9BE1-8745BE14F04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961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4ACCD-03D9-424C-9BE1-8745BE14F04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380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4ACCD-03D9-424C-9BE1-8745BE14F04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3433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4ACCD-03D9-424C-9BE1-8745BE14F04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832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4ACCD-03D9-424C-9BE1-8745BE14F04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11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E37B3-7CBE-42C3-B6C7-6D8CD19F013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399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4ACCD-03D9-424C-9BE1-8745BE14F04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566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E37B3-7CBE-42C3-B6C7-6D8CD19F013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59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E37B3-7CBE-42C3-B6C7-6D8CD19F013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0454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E37B3-7CBE-42C3-B6C7-6D8CD19F013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345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E37B3-7CBE-42C3-B6C7-6D8CD19F013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201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E37B3-7CBE-42C3-B6C7-6D8CD19F013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5472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E37B3-7CBE-42C3-B6C7-6D8CD19F013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927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E37B3-7CBE-42C3-B6C7-6D8CD19F013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579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4ACCD-03D9-424C-9BE1-8745BE14F04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953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4ACCD-03D9-424C-9BE1-8745BE14F04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404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4ACCD-03D9-424C-9BE1-8745BE14F04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690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4ACCD-03D9-424C-9BE1-8745BE14F04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94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E37B3-7CBE-42C3-B6C7-6D8CD19F013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8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E37B3-7CBE-42C3-B6C7-6D8CD19F013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981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4ACCD-03D9-424C-9BE1-8745BE14F0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63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4ACCD-03D9-424C-9BE1-8745BE14F0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242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4ACCD-03D9-424C-9BE1-8745BE14F0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843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4ACCD-03D9-424C-9BE1-8745BE14F0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640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4ACCD-03D9-424C-9BE1-8745BE14F0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048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9C46A36-A37D-4107-806C-802B3821B3B7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A07393-BD68-47B1-A4E6-03CF7751F5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C46A36-A37D-4107-806C-802B3821B3B7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A07393-BD68-47B1-A4E6-03CF7751F5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C46A36-A37D-4107-806C-802B3821B3B7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A07393-BD68-47B1-A4E6-03CF7751F5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C46A36-A37D-4107-806C-802B3821B3B7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A07393-BD68-47B1-A4E6-03CF7751F50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C:\Users\WUHS\Documents\Ag Department Files\Logos, Letterhead, and Symbols\AgDeptLogo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50000"/>
          </a:blip>
          <a:srcRect/>
          <a:stretch>
            <a:fillRect/>
          </a:stretch>
        </p:blipFill>
        <p:spPr bwMode="auto">
          <a:xfrm>
            <a:off x="0" y="5924552"/>
            <a:ext cx="636958" cy="93344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9C46A36-A37D-4107-806C-802B3821B3B7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A07393-BD68-47B1-A4E6-03CF7751F5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C46A36-A37D-4107-806C-802B3821B3B7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A07393-BD68-47B1-A4E6-03CF7751F5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C46A36-A37D-4107-806C-802B3821B3B7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A07393-BD68-47B1-A4E6-03CF7751F5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C46A36-A37D-4107-806C-802B3821B3B7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A07393-BD68-47B1-A4E6-03CF7751F5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C46A36-A37D-4107-806C-802B3821B3B7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A07393-BD68-47B1-A4E6-03CF7751F5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9C46A36-A37D-4107-806C-802B3821B3B7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A07393-BD68-47B1-A4E6-03CF7751F5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9C46A36-A37D-4107-806C-802B3821B3B7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A07393-BD68-47B1-A4E6-03CF7751F5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9C46A36-A37D-4107-806C-802B3821B3B7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0A07393-BD68-47B1-A4E6-03CF7751F5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Invasive Species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C Kohn, Waterford WI</a:t>
            </a:r>
            <a:endParaRPr lang="en-US" dirty="0"/>
          </a:p>
        </p:txBody>
      </p:sp>
      <p:pic>
        <p:nvPicPr>
          <p:cNvPr id="4" name="Picture 3" descr="Logo3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8600" y="1676400"/>
            <a:ext cx="2109202" cy="10701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Take a moment and hypothesize why and how this could happen.</a:t>
            </a:r>
          </a:p>
          <a:p>
            <a:endParaRPr lang="en-US" dirty="0" smtClean="0"/>
          </a:p>
          <a:p>
            <a:r>
              <a:rPr lang="en-US" dirty="0" smtClean="0"/>
              <a:t>How could a handful of different species of insects create this kind of devastating risk?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Why is it that we rarely hear about native insects causing this much damage?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What is different about these introduced insects?</a:t>
            </a:r>
          </a:p>
          <a:p>
            <a:endParaRPr lang="en-US" dirty="0" smtClean="0"/>
          </a:p>
          <a:p>
            <a:r>
              <a:rPr lang="en-US" dirty="0" smtClean="0"/>
              <a:t>How do we fight this kind of problem?</a:t>
            </a:r>
          </a:p>
          <a:p>
            <a:endParaRPr lang="en-US" dirty="0" smtClean="0"/>
          </a:p>
          <a:p>
            <a:r>
              <a:rPr lang="en-US" dirty="0" smtClean="0"/>
              <a:t>Is this a human-caused problem?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 smtClean="0"/>
              <a:t>Invasive species </a:t>
            </a:r>
            <a:r>
              <a:rPr lang="en-US" dirty="0" smtClean="0"/>
              <a:t>are living species (plants, animals, fungi, or microorganisms) that spread rapidly and cause harm to other species by preventing them from being able to obtain nutrition, reproduce, and/or perform natural functions at a normal rate. </a:t>
            </a:r>
          </a:p>
          <a:p>
            <a:pPr lvl="1"/>
            <a:r>
              <a:rPr lang="en-US" i="1" dirty="0" err="1" smtClean="0"/>
              <a:t>Invasives</a:t>
            </a:r>
            <a:r>
              <a:rPr lang="en-US" i="1" dirty="0" smtClean="0"/>
              <a:t> – living species that disrupt &amp; harm native species</a:t>
            </a:r>
            <a:br>
              <a:rPr lang="en-US" i="1" dirty="0" smtClean="0"/>
            </a:br>
            <a:endParaRPr lang="en-US" i="1" dirty="0" smtClean="0"/>
          </a:p>
          <a:p>
            <a:r>
              <a:rPr lang="en-US" dirty="0" smtClean="0"/>
              <a:t>Most invasive species come from another continent. </a:t>
            </a:r>
          </a:p>
          <a:p>
            <a:endParaRPr lang="en-US" dirty="0" smtClean="0"/>
          </a:p>
          <a:p>
            <a:r>
              <a:rPr lang="en-US" dirty="0" smtClean="0"/>
              <a:t>Native species are species that naturally inhabit an ecosystem.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 Names, Same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Invasives</a:t>
            </a:r>
            <a:r>
              <a:rPr lang="en-US" dirty="0" smtClean="0"/>
              <a:t> can go by many other names, including</a:t>
            </a:r>
          </a:p>
          <a:p>
            <a:pPr lvl="1"/>
            <a:r>
              <a:rPr lang="en-US" dirty="0" smtClean="0"/>
              <a:t>Introduced species</a:t>
            </a:r>
          </a:p>
          <a:p>
            <a:pPr lvl="1"/>
            <a:r>
              <a:rPr lang="en-US" dirty="0" err="1" smtClean="0"/>
              <a:t>Nonindigenous</a:t>
            </a:r>
            <a:r>
              <a:rPr lang="en-US" dirty="0" smtClean="0"/>
              <a:t> Species</a:t>
            </a:r>
          </a:p>
          <a:p>
            <a:pPr lvl="1"/>
            <a:r>
              <a:rPr lang="en-US" dirty="0" smtClean="0"/>
              <a:t>Alien species</a:t>
            </a:r>
          </a:p>
          <a:p>
            <a:pPr lvl="1"/>
            <a:r>
              <a:rPr lang="en-US" dirty="0" smtClean="0"/>
              <a:t>Exotic species </a:t>
            </a:r>
          </a:p>
          <a:p>
            <a:pPr lvl="1"/>
            <a:r>
              <a:rPr lang="en-US" dirty="0" smtClean="0"/>
              <a:t>Weeds</a:t>
            </a:r>
          </a:p>
          <a:p>
            <a:pPr lvl="1"/>
            <a:r>
              <a:rPr lang="en-US" dirty="0" smtClean="0"/>
              <a:t>Pests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Invasives</a:t>
            </a:r>
            <a:r>
              <a:rPr lang="en-US" dirty="0" smtClean="0"/>
              <a:t>: usually, but not always introduced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are brought in from other continents willingly or unwillingly.</a:t>
            </a:r>
          </a:p>
          <a:p>
            <a:pPr lvl="1"/>
            <a:r>
              <a:rPr lang="en-US" dirty="0" smtClean="0"/>
              <a:t>However, some invasive species can be native to an area.</a:t>
            </a:r>
          </a:p>
          <a:p>
            <a:pPr lvl="1"/>
            <a:r>
              <a:rPr lang="en-US" dirty="0" smtClean="0"/>
              <a:t>E.g. even though it is a native species, some biologists consider Whitetail deer to be invasive when their population surpasses a sustainable level</a:t>
            </a:r>
          </a:p>
          <a:p>
            <a:pPr lvl="2"/>
            <a:r>
              <a:rPr lang="en-US" dirty="0" smtClean="0"/>
              <a:t>When there are too many deer, understory plants in forests begin to disappear.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Clarification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382000" cy="4906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Often “</a:t>
            </a:r>
            <a:r>
              <a:rPr lang="en-US" i="1" dirty="0" smtClean="0"/>
              <a:t>invasive</a:t>
            </a:r>
            <a:r>
              <a:rPr lang="en-US" dirty="0" smtClean="0"/>
              <a:t>” and “</a:t>
            </a:r>
            <a:r>
              <a:rPr lang="en-US" i="1" dirty="0" smtClean="0"/>
              <a:t>introduced</a:t>
            </a:r>
            <a:r>
              <a:rPr lang="en-US" dirty="0" smtClean="0"/>
              <a:t>” are used interchangeably </a:t>
            </a:r>
          </a:p>
          <a:p>
            <a:pPr lvl="1"/>
            <a:r>
              <a:rPr lang="en-US" dirty="0" smtClean="0"/>
              <a:t>While this is often true, it is not </a:t>
            </a:r>
            <a:r>
              <a:rPr lang="en-US" i="1" dirty="0" smtClean="0"/>
              <a:t>always </a:t>
            </a:r>
            <a:r>
              <a:rPr lang="en-US" dirty="0" smtClean="0"/>
              <a:t>true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Some introduced species can be very helpful or valuable.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98% of the US food supply comes from introduced plants and animals including…</a:t>
            </a:r>
          </a:p>
          <a:p>
            <a:pPr lvl="1"/>
            <a:r>
              <a:rPr lang="en-US" dirty="0" smtClean="0"/>
              <a:t>Wheat		Rice		Cattle		Poultry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Introduced species are not always bad.  Introduced species only become invasive when they displace native species.  </a:t>
            </a:r>
          </a:p>
          <a:p>
            <a:pPr lvl="1"/>
            <a:r>
              <a:rPr lang="en-US" dirty="0" smtClean="0"/>
              <a:t>Wheat rarely displaces a native population w/o humans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Clarification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There is also a misconception that </a:t>
            </a:r>
            <a:r>
              <a:rPr lang="en-US" i="1" dirty="0" smtClean="0"/>
              <a:t>all</a:t>
            </a:r>
            <a:r>
              <a:rPr lang="en-US" dirty="0" smtClean="0"/>
              <a:t> introduced species become invasive.</a:t>
            </a:r>
          </a:p>
          <a:p>
            <a:pPr lvl="1"/>
            <a:r>
              <a:rPr lang="en-US" dirty="0" smtClean="0"/>
              <a:t>In fact, most do not.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Of every 100 exotic species introduced to North America, only about 10 are able to survive without the planting or assistance of humans </a:t>
            </a:r>
          </a:p>
          <a:p>
            <a:pPr lvl="1"/>
            <a:r>
              <a:rPr lang="en-US" dirty="0" smtClean="0"/>
              <a:t>E.g. rice does not spread from its field on its own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Of the 10 in 100 that can survive without humans, only about 1 of these will cause serious ecological problems.</a:t>
            </a:r>
          </a:p>
          <a:p>
            <a:pPr lvl="1"/>
            <a:r>
              <a:rPr lang="en-US" dirty="0" smtClean="0"/>
              <a:t>So odds are that only 1% of introduced species become invasive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However…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However, this 1% causes more than its share of damage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US environmental damage from invasive species is estimated at </a:t>
            </a:r>
            <a:r>
              <a:rPr lang="en-US" b="1" dirty="0" smtClean="0"/>
              <a:t>$138 </a:t>
            </a:r>
            <a:r>
              <a:rPr lang="en-US" b="1" u="sng" dirty="0" smtClean="0"/>
              <a:t>billion</a:t>
            </a:r>
            <a:r>
              <a:rPr lang="en-US" b="1" dirty="0" smtClean="0"/>
              <a:t> per year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To give some perspective, this cost is more than twice the total value of Wisconsin’s entire agricultural industry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Zebra mussels alone have caused $3 billion in damage to the Great Lakes.  </a:t>
            </a:r>
          </a:p>
          <a:p>
            <a:pPr lvl="1"/>
            <a:r>
              <a:rPr lang="en-US" dirty="0" smtClean="0"/>
              <a:t>This equates to ~$100/yr lost for every man, woman, and child that live in a Great Lakes State because of one species!</a:t>
            </a:r>
          </a:p>
          <a:p>
            <a:pPr lvl="4"/>
            <a:r>
              <a:rPr lang="en-US" dirty="0" smtClean="0"/>
              <a:t>NOAA: 35 million population; Cornell: $3 billion cost.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Successful Invaders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 smtClean="0"/>
              <a:t>Invasive species usually have several of the following characteristics: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They grow rapidly and compete with other plants or animals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They produce large numbers of seeds/offspring at a young age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Their seeds/eggs can survive a long time before sprouting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They can travel long distances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They have few if any predators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Their native region has a climate similar to the affected area of the US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They have multiple reproductive strategies. 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They have few, if any, specific needs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Invasives</a:t>
            </a:r>
            <a:r>
              <a:rPr lang="en-US" dirty="0" smtClean="0"/>
              <a:t>: Habitat Generalists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Invasive species are often “</a:t>
            </a:r>
            <a:r>
              <a:rPr lang="en-US" u="sng" dirty="0" smtClean="0"/>
              <a:t>habitat generalists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They can occupy a broad range of habitats</a:t>
            </a:r>
          </a:p>
          <a:p>
            <a:pPr lvl="1"/>
            <a:r>
              <a:rPr lang="en-US" dirty="0" smtClean="0"/>
              <a:t>Because they can adapt to many kinds of habitats, they can spread to many parts of the country.</a:t>
            </a:r>
          </a:p>
          <a:p>
            <a:pPr lvl="1"/>
            <a:r>
              <a:rPr lang="en-US" dirty="0" smtClean="0"/>
              <a:t>They can use or create food in many ways. 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err="1" smtClean="0"/>
              <a:t>Invasives</a:t>
            </a:r>
            <a:r>
              <a:rPr lang="en-US" b="1" dirty="0" smtClean="0"/>
              <a:t> spread well because they don’t have specific needs…and many kinds of habitat can fill those needs.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Invasives</a:t>
            </a:r>
            <a:r>
              <a:rPr lang="en-US" dirty="0" smtClean="0"/>
              <a:t> Compete Well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Invasive species can obtain resources more quickly or efficiently than the native species in a habitat due to…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A lack of natural predators in their new habitat.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An ability to tolerate human disturbance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Rapid reproductive strategies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Rapid growth and development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Multiple feeding strategies 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Few if any specific physical needs or requirements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unchecked, invasive species have the potential to eradicate some or all native species and interrupt natural ecological processes.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Imagine, for a moment…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Imagine, for a moment, that every hardwood deciduous tree in the community has died.</a:t>
            </a:r>
          </a:p>
          <a:p>
            <a:pPr lvl="1"/>
            <a:r>
              <a:rPr lang="en-US" dirty="0" smtClean="0"/>
              <a:t>There are no trees lining the streets</a:t>
            </a:r>
          </a:p>
          <a:p>
            <a:pPr lvl="1"/>
            <a:r>
              <a:rPr lang="en-US" dirty="0" smtClean="0"/>
              <a:t>The environmental center has had to be completely clear cut</a:t>
            </a:r>
          </a:p>
          <a:p>
            <a:pPr lvl="1"/>
            <a:r>
              <a:rPr lang="en-US" dirty="0" smtClean="0"/>
              <a:t>The sides of streets are rural roads are lined with stacks of rotting, infested logs.</a:t>
            </a:r>
          </a:p>
          <a:p>
            <a:r>
              <a:rPr lang="en-US" dirty="0" smtClean="0"/>
              <a:t>Seem unlikely?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678363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biological invasion curve shows that prevention is the cheapest and most effective strategy.</a:t>
            </a:r>
          </a:p>
          <a:p>
            <a:r>
              <a:rPr lang="en-US" dirty="0" smtClean="0"/>
              <a:t>It also shows that most awareness of an invasive species comes only after eradication is basically impossible. </a:t>
            </a:r>
          </a:p>
          <a:p>
            <a:endParaRPr lang="en-US" dirty="0"/>
          </a:p>
        </p:txBody>
      </p:sp>
      <p:pic>
        <p:nvPicPr>
          <p:cNvPr id="78850" name="Picture 2" descr="http://blogs.oregonstate.edu/h2onc/files/2009/08/invasive_curv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2822" y="152400"/>
            <a:ext cx="6964378" cy="4554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Sometimes </a:t>
            </a:r>
            <a:r>
              <a:rPr lang="en-US" dirty="0" err="1" smtClean="0"/>
              <a:t>Invasives</a:t>
            </a:r>
            <a:r>
              <a:rPr lang="en-US" dirty="0" smtClean="0"/>
              <a:t> Have Help (from us!)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Humans aid the spread of </a:t>
            </a:r>
            <a:r>
              <a:rPr lang="en-US" b="1" dirty="0" err="1" smtClean="0"/>
              <a:t>invasives</a:t>
            </a:r>
            <a:r>
              <a:rPr lang="en-US" b="1" dirty="0" smtClean="0"/>
              <a:t> in many ways.  Two key ways humans help </a:t>
            </a:r>
            <a:r>
              <a:rPr lang="en-US" b="1" dirty="0" err="1" smtClean="0"/>
              <a:t>invasives</a:t>
            </a:r>
            <a:r>
              <a:rPr lang="en-US" b="1" dirty="0" smtClean="0"/>
              <a:t> are…</a:t>
            </a:r>
          </a:p>
          <a:p>
            <a:pPr lvl="1"/>
            <a:r>
              <a:rPr lang="en-US" dirty="0" smtClean="0"/>
              <a:t>Transportation</a:t>
            </a:r>
          </a:p>
          <a:p>
            <a:pPr lvl="1"/>
            <a:r>
              <a:rPr lang="en-US" dirty="0" smtClean="0"/>
              <a:t>Habitat Disturbances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 every example in this presentation, the invasive species was brought to the US by human activity (shipping, rail, etc.)</a:t>
            </a:r>
          </a:p>
          <a:p>
            <a:pPr lvl="1"/>
            <a:r>
              <a:rPr lang="en-US" dirty="0" err="1" smtClean="0"/>
              <a:t>Invasives</a:t>
            </a:r>
            <a:r>
              <a:rPr lang="en-US" dirty="0" smtClean="0"/>
              <a:t> very rarely occur unless they have help.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Habitat Succession and Disturbance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382000" cy="48307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Transporting </a:t>
            </a:r>
            <a:r>
              <a:rPr lang="en-US" dirty="0" err="1" smtClean="0"/>
              <a:t>invasives</a:t>
            </a:r>
            <a:r>
              <a:rPr lang="en-US" dirty="0" smtClean="0"/>
              <a:t> allows them to gain access to ecosystems they were a never a part of.</a:t>
            </a:r>
          </a:p>
          <a:p>
            <a:pPr lvl="1"/>
            <a:r>
              <a:rPr lang="en-US" dirty="0" smtClean="0"/>
              <a:t>Without transportation, </a:t>
            </a:r>
            <a:r>
              <a:rPr lang="en-US" dirty="0" err="1" smtClean="0"/>
              <a:t>invasives</a:t>
            </a:r>
            <a:r>
              <a:rPr lang="en-US" dirty="0" smtClean="0"/>
              <a:t> would never leave their native regions.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Besides transporting invasive species, humans can also aid them through habitat </a:t>
            </a:r>
            <a:r>
              <a:rPr lang="en-US" i="1" dirty="0" smtClean="0"/>
              <a:t>disturbance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u="sng" dirty="0" smtClean="0"/>
              <a:t>Habitat </a:t>
            </a:r>
            <a:r>
              <a:rPr lang="en-US" i="1" u="sng" dirty="0" smtClean="0"/>
              <a:t>disturbances</a:t>
            </a:r>
            <a:r>
              <a:rPr lang="en-US" i="1" dirty="0" smtClean="0"/>
              <a:t> </a:t>
            </a:r>
            <a:r>
              <a:rPr lang="en-US" dirty="0" smtClean="0"/>
              <a:t>are when habitats experience a rapid event that changes the availability of resources such as light or nutrients.</a:t>
            </a:r>
          </a:p>
          <a:p>
            <a:pPr lvl="1"/>
            <a:r>
              <a:rPr lang="en-US" dirty="0" smtClean="0"/>
              <a:t>Unlike succession which is the slow, sustainable change of habitats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 </a:t>
            </a:r>
            <a:r>
              <a:rPr lang="en-US" dirty="0" smtClean="0"/>
              <a:t>Disturbances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Habitat Disturbances can be natural</a:t>
            </a:r>
          </a:p>
          <a:p>
            <a:pPr lvl="1"/>
            <a:r>
              <a:rPr lang="en-US" dirty="0" smtClean="0"/>
              <a:t>For example, a fire, flood, or volcano is a natural occurrence that can completely change a habitat</a:t>
            </a:r>
          </a:p>
          <a:p>
            <a:endParaRPr lang="en-US" dirty="0" smtClean="0"/>
          </a:p>
          <a:p>
            <a:r>
              <a:rPr lang="en-US" dirty="0" smtClean="0"/>
              <a:t>Habitat Disturbances can also be manmade </a:t>
            </a:r>
          </a:p>
          <a:p>
            <a:pPr lvl="1"/>
            <a:r>
              <a:rPr lang="en-US" dirty="0" smtClean="0"/>
              <a:t>E.g. building roads, agriculture, pollution, </a:t>
            </a:r>
            <a:r>
              <a:rPr lang="en-US" dirty="0" err="1" smtClean="0"/>
              <a:t>invasives</a:t>
            </a:r>
            <a:r>
              <a:rPr lang="en-US" dirty="0" smtClean="0"/>
              <a:t>, urban sprawl, etc.</a:t>
            </a:r>
            <a:endParaRPr lang="en-US" i="1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Human </a:t>
            </a:r>
            <a:r>
              <a:rPr lang="en-US" smtClean="0"/>
              <a:t>Habitat </a:t>
            </a:r>
            <a:r>
              <a:rPr lang="en-US" smtClean="0"/>
              <a:t>Disturbances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When humans build roads, roadsides are first disturbed by the construction equipment that makes the road.</a:t>
            </a:r>
          </a:p>
          <a:p>
            <a:pPr lvl="1"/>
            <a:r>
              <a:rPr lang="en-US" dirty="0" smtClean="0"/>
              <a:t>Later, disturbances occur from the repeated mowing and spraying of herbicides</a:t>
            </a:r>
          </a:p>
          <a:p>
            <a:pPr lvl="1"/>
            <a:r>
              <a:rPr lang="en-US" dirty="0" smtClean="0"/>
              <a:t>This kind of activity makes native species less competitive. </a:t>
            </a:r>
          </a:p>
          <a:p>
            <a:pPr lvl="1"/>
            <a:r>
              <a:rPr lang="en-US" dirty="0" smtClean="0"/>
              <a:t>Equipment, people, and introduced animals will help spread the seeds of invasive plants.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Because of mowing and herbicides, only grasses are able to survive.  Any shrubs or trees  and most flowers will be lost. </a:t>
            </a:r>
          </a:p>
          <a:p>
            <a:pPr lvl="1"/>
            <a:r>
              <a:rPr lang="en-US" dirty="0" smtClean="0"/>
              <a:t>Invasive grasses become even more successful because they can more quickly recover from regular human disturbance.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More </a:t>
            </a:r>
            <a:r>
              <a:rPr lang="en-US" dirty="0" err="1" smtClean="0"/>
              <a:t>invasives</a:t>
            </a:r>
            <a:r>
              <a:rPr lang="en-US" dirty="0" smtClean="0"/>
              <a:t> will be continue to be introduced with continued human activity. </a:t>
            </a:r>
          </a:p>
          <a:p>
            <a:pPr lvl="1"/>
            <a:r>
              <a:rPr lang="en-US" dirty="0" smtClean="0"/>
              <a:t>As invasive species become more prevalent, they “choke out” native plants and the native animals that need those plants.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Invasive species </a:t>
            </a:r>
            <a:r>
              <a:rPr lang="en-US" dirty="0" smtClean="0"/>
              <a:t>spread rapidly and cause harm to native species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Usually invasive species are introduced</a:t>
            </a:r>
          </a:p>
          <a:p>
            <a:pPr lvl="1"/>
            <a:r>
              <a:rPr lang="en-US" dirty="0" smtClean="0"/>
              <a:t>However, very few introduced species become invasive because only 1% become established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US environmental damage from invasive species is estimated at </a:t>
            </a:r>
            <a:r>
              <a:rPr lang="en-US" b="1" dirty="0" smtClean="0"/>
              <a:t>$138 </a:t>
            </a:r>
            <a:r>
              <a:rPr lang="en-US" b="1" u="sng" dirty="0" smtClean="0"/>
              <a:t>billion</a:t>
            </a:r>
            <a:r>
              <a:rPr lang="en-US" b="1" dirty="0" smtClean="0"/>
              <a:t> per year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Invasives</a:t>
            </a:r>
            <a:r>
              <a:rPr lang="en-US" dirty="0" smtClean="0"/>
              <a:t> spread well because they don’t have specific needs…and many kinds of habitat can fill those needs. </a:t>
            </a:r>
          </a:p>
          <a:p>
            <a:endParaRPr lang="en-US" dirty="0" smtClean="0"/>
          </a:p>
          <a:p>
            <a:r>
              <a:rPr lang="en-US" dirty="0" smtClean="0"/>
              <a:t>Invasive species can obtain resources more quickly or efficiently than the native species in a habitat</a:t>
            </a:r>
          </a:p>
          <a:p>
            <a:endParaRPr lang="en-US" dirty="0" smtClean="0"/>
          </a:p>
          <a:p>
            <a:r>
              <a:rPr lang="en-US" dirty="0" smtClean="0"/>
              <a:t>If unchecked, invasive species have the potential to eradicate some or all native species and interrupt natural ecological processes.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biological invasion curve shows that prevention is the cheapest and most effective strategy.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It also shows that most awareness of an invasive species comes only after eradication is basically impossible.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Two key ways in which humans help invasive species are…</a:t>
            </a:r>
          </a:p>
          <a:p>
            <a:pPr lvl="1"/>
            <a:r>
              <a:rPr lang="en-US" dirty="0" smtClean="0"/>
              <a:t>Transportation</a:t>
            </a:r>
          </a:p>
          <a:p>
            <a:pPr lvl="1"/>
            <a:r>
              <a:rPr lang="en-US" dirty="0" smtClean="0"/>
              <a:t>Habitat Disturbances</a:t>
            </a:r>
          </a:p>
          <a:p>
            <a:endParaRPr lang="en-US" dirty="0" smtClean="0"/>
          </a:p>
          <a:p>
            <a:r>
              <a:rPr lang="en-US" dirty="0" smtClean="0"/>
              <a:t>Human activity moves species to locations where they never previously existed.  </a:t>
            </a:r>
          </a:p>
          <a:p>
            <a:endParaRPr lang="en-US" dirty="0" smtClean="0"/>
          </a:p>
          <a:p>
            <a:r>
              <a:rPr lang="en-US" dirty="0" smtClean="0"/>
              <a:t>Habitat disturbance can give invasive species an increased ability to compete with native species or reduce native species’ competitiveness.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Def. of an invasive species</a:t>
            </a:r>
          </a:p>
          <a:p>
            <a:r>
              <a:rPr lang="en-US" dirty="0" smtClean="0"/>
              <a:t>Difference between introduced and invasive</a:t>
            </a:r>
          </a:p>
          <a:p>
            <a:r>
              <a:rPr lang="en-US" dirty="0" smtClean="0"/>
              <a:t>Percent of introduced species that become invasive</a:t>
            </a:r>
          </a:p>
          <a:p>
            <a:r>
              <a:rPr lang="en-US" dirty="0" smtClean="0"/>
              <a:t>Cost of invasive species per year</a:t>
            </a:r>
          </a:p>
          <a:p>
            <a:r>
              <a:rPr lang="en-US" dirty="0" smtClean="0"/>
              <a:t>Characteristics of invasive species</a:t>
            </a:r>
          </a:p>
          <a:p>
            <a:r>
              <a:rPr lang="en-US" dirty="0" smtClean="0"/>
              <a:t>What it means to be a habitat generalist</a:t>
            </a:r>
          </a:p>
          <a:p>
            <a:r>
              <a:rPr lang="en-US" dirty="0" smtClean="0"/>
              <a:t>Why native species cannot usually compete with an invasive species</a:t>
            </a:r>
          </a:p>
          <a:p>
            <a:r>
              <a:rPr lang="en-US" dirty="0" smtClean="0"/>
              <a:t>Examples of invasive species</a:t>
            </a:r>
          </a:p>
          <a:p>
            <a:r>
              <a:rPr lang="en-US" dirty="0" smtClean="0"/>
              <a:t>Biological Invasion Curve</a:t>
            </a:r>
          </a:p>
          <a:p>
            <a:r>
              <a:rPr lang="en-US" dirty="0" smtClean="0"/>
              <a:t>How humans aid invasive species</a:t>
            </a:r>
          </a:p>
          <a:p>
            <a:r>
              <a:rPr lang="en-US" dirty="0" smtClean="0"/>
              <a:t>When are invasive species bad?  </a:t>
            </a:r>
            <a:r>
              <a:rPr lang="en-US" smtClean="0"/>
              <a:t>When are they good?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52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counties.cce.cornell.edu/wyoming/agriculture/resources/ipd/longhorn_beetle_files/albmap1-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4594860"/>
            <a:ext cx="3299038" cy="2263140"/>
          </a:xfrm>
          <a:prstGeom prst="rect">
            <a:avLst/>
          </a:prstGeom>
          <a:noFill/>
        </p:spPr>
      </p:pic>
      <p:pic>
        <p:nvPicPr>
          <p:cNvPr id="5" name="Picture 4" descr="http://blog.ecosmart.com/wp-content/asianlonghornedbeetle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F"/>
              </a:clrFrom>
              <a:clrTo>
                <a:srgbClr val="FE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528868"/>
            <a:ext cx="3124200" cy="2442932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15, 1999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46236"/>
            <a:ext cx="8229600" cy="47545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DEPARTMENT OF AGRICULTURE</a:t>
            </a:r>
          </a:p>
          <a:p>
            <a:pPr>
              <a:buNone/>
            </a:pPr>
            <a:r>
              <a:rPr lang="en-US" dirty="0" smtClean="0"/>
              <a:t>	Office of the Secretary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Declaration of Emergency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 serious outbreak of the Asian </a:t>
            </a:r>
            <a:r>
              <a:rPr lang="en-US" dirty="0" err="1" smtClean="0"/>
              <a:t>longhorned</a:t>
            </a:r>
            <a:r>
              <a:rPr lang="en-US" dirty="0" smtClean="0"/>
              <a:t> beetle is occurring in Illinois and New York. This insect, native to China and Japan, is a destructive pest hardwood trees.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 this pest moves into the hardwood forests of the United States, the nursery and forest products industry could experience </a:t>
            </a:r>
            <a:r>
              <a:rPr lang="en-US" i="1" dirty="0" smtClean="0"/>
              <a:t>severe</a:t>
            </a:r>
            <a:r>
              <a:rPr lang="en-US" dirty="0" smtClean="0"/>
              <a:t> economic losses. 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b="1" u="sng" dirty="0" smtClean="0"/>
              <a:t>Resources are insufficient to meet the estimated $5.5 million needed for the Federal Share.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Therefore…I declare that there is an emergency </a:t>
            </a:r>
            <a:br>
              <a:rPr lang="en-US" dirty="0" smtClean="0"/>
            </a:br>
            <a:r>
              <a:rPr lang="en-US" dirty="0" smtClean="0"/>
              <a:t>which threatens the forest and maple syrup </a:t>
            </a:r>
            <a:br>
              <a:rPr lang="en-US" dirty="0" smtClean="0"/>
            </a:br>
            <a:r>
              <a:rPr lang="en-US" dirty="0" smtClean="0"/>
              <a:t>industries of this country.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Dan Glickman, Secretary of Agriculture, </a:t>
            </a:r>
            <a:br>
              <a:rPr lang="en-US" i="1" dirty="0" smtClean="0"/>
            </a:br>
            <a:r>
              <a:rPr lang="en-US" i="1" dirty="0" smtClean="0"/>
              <a:t>United States of America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Gain one, lose many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According to the USDA, </a:t>
            </a:r>
            <a:r>
              <a:rPr lang="en-US" b="1" u="sng" dirty="0" smtClean="0"/>
              <a:t>this one species had the potential to wipe out dozens, if not hundreds of </a:t>
            </a:r>
            <a:r>
              <a:rPr lang="en-US" b="1" i="1" u="sng" dirty="0" smtClean="0"/>
              <a:t>species</a:t>
            </a:r>
            <a:r>
              <a:rPr lang="en-US" b="1" u="sng" dirty="0" smtClean="0"/>
              <a:t> of hardwood trees </a:t>
            </a:r>
            <a:r>
              <a:rPr lang="en-US" dirty="0" smtClean="0"/>
              <a:t>across the nation.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How could the addition of one species cause so many others to die out?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Why don’t native species do this kind of damage?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among many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Another major threat includes the Gypsy Moth. </a:t>
            </a:r>
          </a:p>
          <a:p>
            <a:pPr lvl="1"/>
            <a:r>
              <a:rPr lang="en-US" dirty="0" smtClean="0"/>
              <a:t>When GM densities reach very high levels, trees may become completely defoliated (lose their leaves).</a:t>
            </a:r>
          </a:p>
          <a:p>
            <a:pPr lvl="1"/>
            <a:r>
              <a:rPr lang="en-US" dirty="0" smtClean="0"/>
              <a:t>Entire stands of trees can be lost with repeated years of leaf loss. </a:t>
            </a:r>
            <a:endParaRPr lang="en-US" dirty="0"/>
          </a:p>
        </p:txBody>
      </p:sp>
      <p:pic>
        <p:nvPicPr>
          <p:cNvPr id="6" name="Picture 2" descr="http://www.marinettecounty.com/i_marinette/pi/gypsy_c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4419600"/>
            <a:ext cx="3048000" cy="22405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http://hyg.ipm.illinois.edu/photos/gypsy_moth_da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230997"/>
            <a:ext cx="6934200" cy="4627003"/>
          </a:xfrm>
          <a:prstGeom prst="rect">
            <a:avLst/>
          </a:prstGeom>
          <a:noFill/>
        </p:spPr>
      </p:pic>
      <p:pic>
        <p:nvPicPr>
          <p:cNvPr id="6" name="Picture 2" descr="http://fhm.fs.fed.us/fhh/fhh-02/wi/images/gypsymoth_lg.gif"/>
          <p:cNvPicPr>
            <a:picLocks noChangeAspect="1" noChangeArrowheads="1"/>
          </p:cNvPicPr>
          <p:nvPr/>
        </p:nvPicPr>
        <p:blipFill>
          <a:blip r:embed="rId4" cstate="print"/>
          <a:srcRect l="4871" t="6533" b="6798"/>
          <a:stretch>
            <a:fillRect/>
          </a:stretch>
        </p:blipFill>
        <p:spPr bwMode="auto">
          <a:xfrm>
            <a:off x="0" y="2743200"/>
            <a:ext cx="3292818" cy="3886200"/>
          </a:xfrm>
          <a:prstGeom prst="rect">
            <a:avLst/>
          </a:prstGeom>
          <a:noFill/>
        </p:spPr>
      </p:pic>
      <p:pic>
        <p:nvPicPr>
          <p:cNvPr id="4" name="Picture 2" descr="http://www.marinettecounty.com/i_marinette/pi/gypsy_cu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0"/>
            <a:ext cx="4343400" cy="3192831"/>
          </a:xfrm>
          <a:prstGeom prst="rect">
            <a:avLst/>
          </a:prstGeom>
          <a:noFill/>
        </p:spPr>
      </p:pic>
      <p:sp>
        <p:nvSpPr>
          <p:cNvPr id="7" name="Right Arrow 6"/>
          <p:cNvSpPr/>
          <p:nvPr/>
        </p:nvSpPr>
        <p:spPr>
          <a:xfrm rot="2397552">
            <a:off x="684204" y="1541994"/>
            <a:ext cx="4810330" cy="19812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Gypsy Moth damage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newest threat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latest invasive insect to threaten Wisconsin forests is the Emerald Ash Borer (EAB).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Emerald ash borer is an exotic beetle that was discovered in southeastern Michigan near Detroit in the summer of 2002.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larvae (the immature stage) feed on the inner bark of ash trees, disrupting the tree's ability to transport water and nutrients.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It became established in Wisconsin in summer 2008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.fs.fed.us/r9/hoosier/images/Emerald_Ash_Bor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1" y="233338"/>
            <a:ext cx="8312732" cy="640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Invasive insects cost municipalities, property owners, nursery operators, and forest products industries tens of millions of dollars each year. </a:t>
            </a:r>
          </a:p>
          <a:p>
            <a:endParaRPr lang="en-US" dirty="0" smtClean="0"/>
          </a:p>
          <a:p>
            <a:r>
              <a:rPr lang="en-US" dirty="0" smtClean="0"/>
              <a:t>Every year, Wisconsin forests are bombarded with more and more invasive species</a:t>
            </a:r>
          </a:p>
          <a:p>
            <a:endParaRPr lang="en-US" dirty="0" smtClean="0"/>
          </a:p>
          <a:p>
            <a:r>
              <a:rPr lang="en-US" dirty="0" smtClean="0"/>
              <a:t>Each is individually capable of destroying major portions of our state’s timber. 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Without effort to fight these insects, Wisconsin could lose one of its most valuable natural resources.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518</TotalTime>
  <Words>1197</Words>
  <Application>Microsoft Office PowerPoint</Application>
  <PresentationFormat>On-screen Show (4:3)</PresentationFormat>
  <Paragraphs>226</Paragraphs>
  <Slides>29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Calibri</vt:lpstr>
      <vt:lpstr>Rockwell</vt:lpstr>
      <vt:lpstr>Wingdings 2</vt:lpstr>
      <vt:lpstr>Foundry</vt:lpstr>
      <vt:lpstr>Invasive Species</vt:lpstr>
      <vt:lpstr>Imagine, for a moment…</vt:lpstr>
      <vt:lpstr>March 15, 1999</vt:lpstr>
      <vt:lpstr>Gain one, lose many</vt:lpstr>
      <vt:lpstr>One among many</vt:lpstr>
      <vt:lpstr>PowerPoint Presentation</vt:lpstr>
      <vt:lpstr>The newest threat</vt:lpstr>
      <vt:lpstr>PowerPoint Presentation</vt:lpstr>
      <vt:lpstr>The Cost</vt:lpstr>
      <vt:lpstr>Why?</vt:lpstr>
      <vt:lpstr>Definitions</vt:lpstr>
      <vt:lpstr>Different Names, Same Problem</vt:lpstr>
      <vt:lpstr>Invasives: usually, but not always introduced</vt:lpstr>
      <vt:lpstr>Clarification #1</vt:lpstr>
      <vt:lpstr>Clarification #2</vt:lpstr>
      <vt:lpstr>However…</vt:lpstr>
      <vt:lpstr>Successful Invaders</vt:lpstr>
      <vt:lpstr>Invasives: Habitat Generalists</vt:lpstr>
      <vt:lpstr>Invasives Compete Well</vt:lpstr>
      <vt:lpstr>PowerPoint Presentation</vt:lpstr>
      <vt:lpstr>Sometimes Invasives Have Help (from us!)</vt:lpstr>
      <vt:lpstr>Habitat Succession and Disturbance</vt:lpstr>
      <vt:lpstr>Habitat Disturbances</vt:lpstr>
      <vt:lpstr>Examples of Human Habitat Disturbances</vt:lpstr>
      <vt:lpstr>Summary</vt:lpstr>
      <vt:lpstr>Summary (cont.)</vt:lpstr>
      <vt:lpstr>Summary (cont.)</vt:lpstr>
      <vt:lpstr>Summary (cont.)</vt:lpstr>
      <vt:lpstr>Review Concepts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Invasive Species</dc:title>
  <dc:creator>WUHS</dc:creator>
  <cp:lastModifiedBy>Kohn Craig</cp:lastModifiedBy>
  <cp:revision>49</cp:revision>
  <dcterms:created xsi:type="dcterms:W3CDTF">2010-10-10T13:39:16Z</dcterms:created>
  <dcterms:modified xsi:type="dcterms:W3CDTF">2013-07-16T13:49:25Z</dcterms:modified>
</cp:coreProperties>
</file>