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handoutMasterIdLst>
    <p:handoutMasterId r:id="rId33"/>
  </p:handoutMasterIdLst>
  <p:sldIdLst>
    <p:sldId id="256" r:id="rId2"/>
    <p:sldId id="257" r:id="rId3"/>
    <p:sldId id="268" r:id="rId4"/>
    <p:sldId id="269" r:id="rId5"/>
    <p:sldId id="270" r:id="rId6"/>
    <p:sldId id="271" r:id="rId7"/>
    <p:sldId id="272" r:id="rId8"/>
    <p:sldId id="258" r:id="rId9"/>
    <p:sldId id="290" r:id="rId10"/>
    <p:sldId id="259" r:id="rId11"/>
    <p:sldId id="260" r:id="rId12"/>
    <p:sldId id="261" r:id="rId13"/>
    <p:sldId id="276" r:id="rId14"/>
    <p:sldId id="262" r:id="rId15"/>
    <p:sldId id="263" r:id="rId16"/>
    <p:sldId id="264" r:id="rId17"/>
    <p:sldId id="265" r:id="rId18"/>
    <p:sldId id="26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593738A-67BC-44E1-9B56-AB3A8E1AA464}">
          <p14:sldIdLst>
            <p14:sldId id="256"/>
            <p14:sldId id="257"/>
            <p14:sldId id="268"/>
            <p14:sldId id="269"/>
            <p14:sldId id="270"/>
          </p14:sldIdLst>
        </p14:section>
        <p14:section name="Untitled Section" id="{0C4C85CC-6549-4C41-9657-BA1AB890EF23}">
          <p14:sldIdLst>
            <p14:sldId id="271"/>
            <p14:sldId id="272"/>
            <p14:sldId id="258"/>
            <p14:sldId id="290"/>
            <p14:sldId id="259"/>
            <p14:sldId id="260"/>
            <p14:sldId id="261"/>
            <p14:sldId id="276"/>
            <p14:sldId id="262"/>
            <p14:sldId id="263"/>
            <p14:sldId id="264"/>
            <p14:sldId id="265"/>
            <p14:sldId id="266"/>
            <p14:sldId id="277"/>
            <p14:sldId id="278"/>
            <p14:sldId id="279"/>
            <p14:sldId id="280"/>
            <p14:sldId id="281"/>
            <p14:sldId id="282"/>
            <p14:sldId id="283"/>
            <p14:sldId id="284"/>
            <p14:sldId id="285"/>
            <p14:sldId id="286"/>
            <p14:sldId id="287"/>
            <p14:sldId id="288"/>
            <p14:sldId id="28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0950DE42-43FE-41E3-9782-D8DCBE60DA46}" type="datetimeFigureOut">
              <a:rPr lang="en-US" smtClean="0"/>
              <a:t>12/10/2014</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38B5EB97-3E00-4C40-A08A-CB8C96B98330}" type="slidenum">
              <a:rPr lang="en-US" smtClean="0"/>
              <a:t>‹#›</a:t>
            </a:fld>
            <a:endParaRPr lang="en-US"/>
          </a:p>
        </p:txBody>
      </p:sp>
    </p:spTree>
    <p:extLst>
      <p:ext uri="{BB962C8B-B14F-4D97-AF65-F5344CB8AC3E}">
        <p14:creationId xmlns:p14="http://schemas.microsoft.com/office/powerpoint/2010/main" val="167953479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B224F64-C107-4838-BE60-D606F8540575}" type="datetimeFigureOut">
              <a:rPr lang="en-US" smtClean="0"/>
              <a:t>12/10/2014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72BF3D99-FE11-44FB-9A71-0809CC9BE23F}" type="slidenum">
              <a:rPr lang="en-US" smtClean="0"/>
              <a:t>‹#›</a:t>
            </a:fld>
            <a:endParaRPr lang="en-US"/>
          </a:p>
        </p:txBody>
      </p:sp>
    </p:spTree>
    <p:extLst>
      <p:ext uri="{BB962C8B-B14F-4D97-AF65-F5344CB8AC3E}">
        <p14:creationId xmlns:p14="http://schemas.microsoft.com/office/powerpoint/2010/main" val="1352549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224F64-C107-4838-BE60-D606F8540575}" type="datetimeFigureOut">
              <a:rPr lang="en-US" smtClean="0"/>
              <a:t>12/10/2014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2BF3D99-FE11-44FB-9A71-0809CC9BE23F}" type="slidenum">
              <a:rPr lang="en-US" smtClean="0"/>
              <a:t>‹#›</a:t>
            </a:fld>
            <a:endParaRPr lang="en-US"/>
          </a:p>
        </p:txBody>
      </p:sp>
    </p:spTree>
    <p:extLst>
      <p:ext uri="{BB962C8B-B14F-4D97-AF65-F5344CB8AC3E}">
        <p14:creationId xmlns:p14="http://schemas.microsoft.com/office/powerpoint/2010/main" val="823960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224F64-C107-4838-BE60-D606F8540575}" type="datetimeFigureOut">
              <a:rPr lang="en-US" smtClean="0"/>
              <a:t>12/10/2014</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2BF3D99-FE11-44FB-9A71-0809CC9BE23F}" type="slidenum">
              <a:rPr lang="en-US" smtClean="0"/>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35962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B224F64-C107-4838-BE60-D606F8540575}" type="datetimeFigureOut">
              <a:rPr lang="en-US" smtClean="0"/>
              <a:t>12/10/2014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2BF3D99-FE11-44FB-9A71-0809CC9BE23F}" type="slidenum">
              <a:rPr lang="en-US" smtClean="0"/>
              <a:t>‹#›</a:t>
            </a:fld>
            <a:endParaRPr lang="en-US"/>
          </a:p>
        </p:txBody>
      </p:sp>
    </p:spTree>
    <p:extLst>
      <p:ext uri="{BB962C8B-B14F-4D97-AF65-F5344CB8AC3E}">
        <p14:creationId xmlns:p14="http://schemas.microsoft.com/office/powerpoint/2010/main" val="33020046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B224F64-C107-4838-BE60-D606F8540575}" type="datetimeFigureOut">
              <a:rPr lang="en-US" smtClean="0"/>
              <a:t>12/10/2014</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2BF3D99-FE11-44FB-9A71-0809CC9BE23F}" type="slidenum">
              <a:rPr lang="en-US" smtClean="0"/>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951033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B224F64-C107-4838-BE60-D606F8540575}" type="datetimeFigureOut">
              <a:rPr lang="en-US" smtClean="0"/>
              <a:t>12/10/2014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2BF3D99-FE11-44FB-9A71-0809CC9BE23F}" type="slidenum">
              <a:rPr lang="en-US" smtClean="0"/>
              <a:t>‹#›</a:t>
            </a:fld>
            <a:endParaRPr lang="en-US"/>
          </a:p>
        </p:txBody>
      </p:sp>
    </p:spTree>
    <p:extLst>
      <p:ext uri="{BB962C8B-B14F-4D97-AF65-F5344CB8AC3E}">
        <p14:creationId xmlns:p14="http://schemas.microsoft.com/office/powerpoint/2010/main" val="28138234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224F64-C107-4838-BE60-D606F8540575}" type="datetimeFigureOut">
              <a:rPr lang="en-US" smtClean="0"/>
              <a:t>12/10/2014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2BF3D99-FE11-44FB-9A71-0809CC9BE23F}" type="slidenum">
              <a:rPr lang="en-US" smtClean="0"/>
              <a:t>‹#›</a:t>
            </a:fld>
            <a:endParaRPr lang="en-US"/>
          </a:p>
        </p:txBody>
      </p:sp>
    </p:spTree>
    <p:extLst>
      <p:ext uri="{BB962C8B-B14F-4D97-AF65-F5344CB8AC3E}">
        <p14:creationId xmlns:p14="http://schemas.microsoft.com/office/powerpoint/2010/main" val="13776407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224F64-C107-4838-BE60-D606F8540575}" type="datetimeFigureOut">
              <a:rPr lang="en-US" smtClean="0"/>
              <a:t>12/10/2014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2BF3D99-FE11-44FB-9A71-0809CC9BE23F}" type="slidenum">
              <a:rPr lang="en-US" smtClean="0"/>
              <a:t>‹#›</a:t>
            </a:fld>
            <a:endParaRPr lang="en-US"/>
          </a:p>
        </p:txBody>
      </p:sp>
    </p:spTree>
    <p:extLst>
      <p:ext uri="{BB962C8B-B14F-4D97-AF65-F5344CB8AC3E}">
        <p14:creationId xmlns:p14="http://schemas.microsoft.com/office/powerpoint/2010/main" val="2823496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6457" y="99972"/>
            <a:ext cx="8573243" cy="687428"/>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56457" y="952500"/>
            <a:ext cx="8573243" cy="5727700"/>
          </a:xfrm>
          <a:solidFill>
            <a:srgbClr val="FCFCFC"/>
          </a:solidFill>
        </p:spPr>
        <p:txBody>
          <a:bodyPr>
            <a:normAutofit/>
          </a:bodyPr>
          <a:lstStyle>
            <a:lvl1pPr>
              <a:defRPr sz="2800" b="1"/>
            </a:lvl1pPr>
            <a:lvl2pPr>
              <a:defRPr sz="2400"/>
            </a:lvl2pPr>
            <a:lvl3pPr>
              <a:defRPr sz="2000" i="1"/>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Freeform 11"/>
          <p:cNvSpPr/>
          <p:nvPr/>
        </p:nvSpPr>
        <p:spPr bwMode="auto">
          <a:xfrm flipV="1">
            <a:off x="0" y="201572"/>
            <a:ext cx="43174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pic>
        <p:nvPicPr>
          <p:cNvPr id="8" name="Picture 2" descr="C:\Users\WUHS\Documents\Ag Department Files\Logos, Letterhead, and Symbols\AgDeptLogo.jpg"/>
          <p:cNvPicPr>
            <a:picLocks noChangeAspect="1" noChangeArrowheads="1"/>
          </p:cNvPicPr>
          <p:nvPr userDrawn="1"/>
        </p:nvPicPr>
        <p:blipFill>
          <a:blip r:embed="rId2" cstate="print">
            <a:clrChange>
              <a:clrFrom>
                <a:srgbClr val="FFFFFF"/>
              </a:clrFrom>
              <a:clrTo>
                <a:srgbClr val="FFFFFF">
                  <a:alpha val="0"/>
                </a:srgbClr>
              </a:clrTo>
            </a:clrChange>
            <a:biLevel thresh="50000"/>
          </a:blip>
          <a:srcRect/>
          <a:stretch>
            <a:fillRect/>
          </a:stretch>
        </p:blipFill>
        <p:spPr bwMode="auto">
          <a:xfrm>
            <a:off x="-14942" y="138072"/>
            <a:ext cx="463642" cy="67945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867063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224F64-C107-4838-BE60-D606F8540575}" type="datetimeFigureOut">
              <a:rPr lang="en-US" smtClean="0"/>
              <a:t>12/10/2014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2BF3D99-FE11-44FB-9A71-0809CC9BE23F}" type="slidenum">
              <a:rPr lang="en-US" smtClean="0"/>
              <a:t>‹#›</a:t>
            </a:fld>
            <a:endParaRPr lang="en-US"/>
          </a:p>
        </p:txBody>
      </p:sp>
    </p:spTree>
    <p:extLst>
      <p:ext uri="{BB962C8B-B14F-4D97-AF65-F5344CB8AC3E}">
        <p14:creationId xmlns:p14="http://schemas.microsoft.com/office/powerpoint/2010/main" val="3826405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B224F64-C107-4838-BE60-D606F8540575}" type="datetimeFigureOut">
              <a:rPr lang="en-US" smtClean="0"/>
              <a:t>12/10/2014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72BF3D99-FE11-44FB-9A71-0809CC9BE23F}" type="slidenum">
              <a:rPr lang="en-US" smtClean="0"/>
              <a:t>‹#›</a:t>
            </a:fld>
            <a:endParaRPr lang="en-US"/>
          </a:p>
        </p:txBody>
      </p:sp>
    </p:spTree>
    <p:extLst>
      <p:ext uri="{BB962C8B-B14F-4D97-AF65-F5344CB8AC3E}">
        <p14:creationId xmlns:p14="http://schemas.microsoft.com/office/powerpoint/2010/main" val="2886603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B224F64-C107-4838-BE60-D606F8540575}" type="datetimeFigureOut">
              <a:rPr lang="en-US" smtClean="0"/>
              <a:t>12/10/2014</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72BF3D99-FE11-44FB-9A71-0809CC9BE23F}" type="slidenum">
              <a:rPr lang="en-US" smtClean="0"/>
              <a:t>‹#›</a:t>
            </a:fld>
            <a:endParaRPr lang="en-US"/>
          </a:p>
        </p:txBody>
      </p:sp>
    </p:spTree>
    <p:extLst>
      <p:ext uri="{BB962C8B-B14F-4D97-AF65-F5344CB8AC3E}">
        <p14:creationId xmlns:p14="http://schemas.microsoft.com/office/powerpoint/2010/main" val="733233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B224F64-C107-4838-BE60-D606F8540575}" type="datetimeFigureOut">
              <a:rPr lang="en-US" smtClean="0"/>
              <a:t>12/10/2014</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2BF3D99-FE11-44FB-9A71-0809CC9BE23F}" type="slidenum">
              <a:rPr lang="en-US" smtClean="0"/>
              <a:t>‹#›</a:t>
            </a:fld>
            <a:endParaRPr lang="en-US"/>
          </a:p>
        </p:txBody>
      </p:sp>
    </p:spTree>
    <p:extLst>
      <p:ext uri="{BB962C8B-B14F-4D97-AF65-F5344CB8AC3E}">
        <p14:creationId xmlns:p14="http://schemas.microsoft.com/office/powerpoint/2010/main" val="345858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224F64-C107-4838-BE60-D606F8540575}" type="datetimeFigureOut">
              <a:rPr lang="en-US" smtClean="0"/>
              <a:t>12/10/2014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2BF3D99-FE11-44FB-9A71-0809CC9BE23F}" type="slidenum">
              <a:rPr lang="en-US" smtClean="0"/>
              <a:t>‹#›</a:t>
            </a:fld>
            <a:endParaRPr lang="en-US"/>
          </a:p>
        </p:txBody>
      </p:sp>
    </p:spTree>
    <p:extLst>
      <p:ext uri="{BB962C8B-B14F-4D97-AF65-F5344CB8AC3E}">
        <p14:creationId xmlns:p14="http://schemas.microsoft.com/office/powerpoint/2010/main" val="2653858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224F64-C107-4838-BE60-D606F8540575}" type="datetimeFigureOut">
              <a:rPr lang="en-US" smtClean="0"/>
              <a:t>12/10/2014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2BF3D99-FE11-44FB-9A71-0809CC9BE23F}" type="slidenum">
              <a:rPr lang="en-US" smtClean="0"/>
              <a:t>‹#›</a:t>
            </a:fld>
            <a:endParaRPr lang="en-US"/>
          </a:p>
        </p:txBody>
      </p:sp>
    </p:spTree>
    <p:extLst>
      <p:ext uri="{BB962C8B-B14F-4D97-AF65-F5344CB8AC3E}">
        <p14:creationId xmlns:p14="http://schemas.microsoft.com/office/powerpoint/2010/main" val="418998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224F64-C107-4838-BE60-D606F8540575}" type="datetimeFigureOut">
              <a:rPr lang="en-US" smtClean="0"/>
              <a:t>12/10/2014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2BF3D99-FE11-44FB-9A71-0809CC9BE23F}" type="slidenum">
              <a:rPr lang="en-US" smtClean="0"/>
              <a:t>‹#›</a:t>
            </a:fld>
            <a:endParaRPr lang="en-US"/>
          </a:p>
        </p:txBody>
      </p:sp>
    </p:spTree>
    <p:extLst>
      <p:ext uri="{BB962C8B-B14F-4D97-AF65-F5344CB8AC3E}">
        <p14:creationId xmlns:p14="http://schemas.microsoft.com/office/powerpoint/2010/main" val="1517684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6B224F64-C107-4838-BE60-D606F8540575}" type="datetimeFigureOut">
              <a:rPr lang="en-US" smtClean="0"/>
              <a:t>12/10/2014</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72BF3D99-FE11-44FB-9A71-0809CC9BE23F}" type="slidenum">
              <a:rPr lang="en-US" smtClean="0"/>
              <a:t>‹#›</a:t>
            </a:fld>
            <a:endParaRPr lang="en-US"/>
          </a:p>
        </p:txBody>
      </p:sp>
    </p:spTree>
    <p:extLst>
      <p:ext uri="{BB962C8B-B14F-4D97-AF65-F5344CB8AC3E}">
        <p14:creationId xmlns:p14="http://schemas.microsoft.com/office/powerpoint/2010/main" val="3790160284"/>
      </p:ext>
    </p:extLst>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 id="2147484008" r:id="rId12"/>
    <p:sldLayoutId id="2147484009" r:id="rId13"/>
    <p:sldLayoutId id="2147484010" r:id="rId14"/>
    <p:sldLayoutId id="2147484011" r:id="rId15"/>
    <p:sldLayoutId id="214748401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gopixpic.com/500/sustainable-development-at-the-icrc/https:||www*icrc*org|eng|assets|images|photos|2012|sustainable-development-3-d*jpg/" TargetMode="External"/><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ti-films.com/europe/en/sustainability/life-cycle-assessment" TargetMode="External"/><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filtersfast.com/articles/Bottled-Water-Versus-Tap-Water.php" TargetMode="External"/><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hubpages.com/hub/The-Importance-of-Water-to-Life" TargetMode="External"/><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greenbookweb.com/bm/zerotrash/a-floating-mass-of-plastic-the-size-of-texas.shtml" TargetMode="External"/><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www.iso.cuhk.edu.hk/english/publications/sustainable-campus/article.aspx?articleid=57901" TargetMode="External"/><Relationship Id="rId3" Type="http://schemas.openxmlformats.org/officeDocument/2006/relationships/hyperlink" Target="http://environ.andrew.cmu.edu/m3/s3/04measure.shtml" TargetMode="External"/><Relationship Id="rId7" Type="http://schemas.openxmlformats.org/officeDocument/2006/relationships/hyperlink" Target="http://toxics.usgs.gov/pubs/KharakaIntro.PDF" TargetMode="External"/><Relationship Id="rId2" Type="http://schemas.openxmlformats.org/officeDocument/2006/relationships/hyperlink" Target="http://www.nap.edu/openbook.php?record_id=18264" TargetMode="External"/><Relationship Id="rId1" Type="http://schemas.openxmlformats.org/officeDocument/2006/relationships/slideLayout" Target="../slideLayouts/slideLayout2.xml"/><Relationship Id="rId6" Type="http://schemas.openxmlformats.org/officeDocument/2006/relationships/hyperlink" Target="http://www.phyast.pitt.edu/~blc/book/chapter3.html" TargetMode="External"/><Relationship Id="rId5" Type="http://schemas.openxmlformats.org/officeDocument/2006/relationships/hyperlink" Target="http://www.eia.gov/pub/oil_gas/petroleum/feature_articles/2004/worldoilsupply/oilsupply04.html" TargetMode="External"/><Relationship Id="rId10" Type="http://schemas.openxmlformats.org/officeDocument/2006/relationships/hyperlink" Target="http://auto.howstuffworks.com/fuel-efficiency/biofuels/biofuel-downsides-quiz.htm" TargetMode="External"/><Relationship Id="rId4" Type="http://schemas.openxmlformats.org/officeDocument/2006/relationships/hyperlink" Target="http://ostseis.anl.gov/guide/oilshale/" TargetMode="External"/><Relationship Id="rId9" Type="http://schemas.openxmlformats.org/officeDocument/2006/relationships/hyperlink" Target="http://auto.howstuffworks.com/fuel-efficiency/biofuels/10-advantages-of-biofuels.ht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afdc.energy.gov/vehicles/flexible_fuel_emissions.html"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74991" y="3163828"/>
            <a:ext cx="6600451" cy="2262781"/>
          </a:xfrm>
        </p:spPr>
        <p:txBody>
          <a:bodyPr/>
          <a:lstStyle/>
          <a:p>
            <a:r>
              <a:rPr lang="en-US" dirty="0" smtClean="0"/>
              <a:t>Life Cycle Assessment</a:t>
            </a:r>
            <a:endParaRPr lang="en-US" dirty="0"/>
          </a:p>
        </p:txBody>
      </p:sp>
      <p:sp>
        <p:nvSpPr>
          <p:cNvPr id="3" name="Subtitle 2"/>
          <p:cNvSpPr>
            <a:spLocks noGrp="1"/>
          </p:cNvSpPr>
          <p:nvPr>
            <p:ph type="subTitle" idx="1"/>
          </p:nvPr>
        </p:nvSpPr>
        <p:spPr>
          <a:xfrm>
            <a:off x="1774991" y="5426607"/>
            <a:ext cx="6600451" cy="1126283"/>
          </a:xfrm>
        </p:spPr>
        <p:txBody>
          <a:bodyPr>
            <a:normAutofit/>
          </a:bodyPr>
          <a:lstStyle/>
          <a:p>
            <a:r>
              <a:rPr lang="en-US" dirty="0" smtClean="0"/>
              <a:t>By C. Kohn, Agricultural Sciences - Waterford, WI</a:t>
            </a:r>
            <a:endParaRPr lang="en-US" dirty="0"/>
          </a:p>
        </p:txBody>
      </p:sp>
      <p:pic>
        <p:nvPicPr>
          <p:cNvPr id="5" name="Picture 4"/>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84277" y="0"/>
            <a:ext cx="3373324" cy="895241"/>
          </a:xfrm>
          <a:prstGeom prst="rect">
            <a:avLst/>
          </a:prstGeom>
        </p:spPr>
      </p:pic>
    </p:spTree>
    <p:extLst>
      <p:ext uri="{BB962C8B-B14F-4D97-AF65-F5344CB8AC3E}">
        <p14:creationId xmlns:p14="http://schemas.microsoft.com/office/powerpoint/2010/main" val="2151718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Components of Sustainability</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More simply put, </a:t>
            </a:r>
            <a:r>
              <a:rPr lang="en-US" dirty="0" smtClean="0"/>
              <a:t>fossil fuels need to be replaced by a fuel that is more sustainable. </a:t>
            </a:r>
            <a:endParaRPr lang="en-US" dirty="0"/>
          </a:p>
          <a:p>
            <a:pPr lvl="1"/>
            <a:r>
              <a:rPr lang="en-US" u="sng" dirty="0"/>
              <a:t>Sustainability</a:t>
            </a:r>
            <a:r>
              <a:rPr lang="en-US" dirty="0"/>
              <a:t> refers to choosing practices that allow for needs to be met without compromising future generations</a:t>
            </a:r>
            <a:r>
              <a:rPr lang="en-US" dirty="0" smtClean="0"/>
              <a:t>.</a:t>
            </a:r>
          </a:p>
          <a:p>
            <a:pPr lvl="1"/>
            <a:r>
              <a:rPr lang="en-US" dirty="0" smtClean="0"/>
              <a:t>The use of fossil fuels is linked with problems that are only expected to worsen with continued use, including environmental degradation, climate change, threats to human health, and an increase to their cost over time.</a:t>
            </a:r>
            <a:endParaRPr lang="en-US" dirty="0"/>
          </a:p>
          <a:p>
            <a:endParaRPr lang="en-US" dirty="0"/>
          </a:p>
          <a:p>
            <a:pPr lvl="0"/>
            <a:r>
              <a:rPr lang="en-US" dirty="0"/>
              <a:t>Sustainability has three components – economic, ecological, and social. </a:t>
            </a:r>
          </a:p>
          <a:p>
            <a:pPr lvl="1"/>
            <a:r>
              <a:rPr lang="en-US" u="sng" dirty="0"/>
              <a:t>Ecological</a:t>
            </a:r>
            <a:r>
              <a:rPr lang="en-US" dirty="0"/>
              <a:t> sustainability means that a choice </a:t>
            </a:r>
            <a:r>
              <a:rPr lang="en-US" dirty="0" smtClean="0"/>
              <a:t>will </a:t>
            </a:r>
            <a:r>
              <a:rPr lang="en-US" dirty="0"/>
              <a:t>not reduce the ability of an ecosystem to </a:t>
            </a:r>
            <a:r>
              <a:rPr lang="en-US" dirty="0" smtClean="0"/>
              <a:t>provide </a:t>
            </a:r>
            <a:r>
              <a:rPr lang="en-US" dirty="0"/>
              <a:t>renewable </a:t>
            </a:r>
            <a:r>
              <a:rPr lang="en-US" dirty="0" smtClean="0"/>
              <a:t>goods </a:t>
            </a:r>
            <a:r>
              <a:rPr lang="en-US" dirty="0"/>
              <a:t>and </a:t>
            </a:r>
            <a:r>
              <a:rPr lang="en-US" dirty="0" smtClean="0"/>
              <a:t/>
            </a:r>
            <a:br>
              <a:rPr lang="en-US" dirty="0" smtClean="0"/>
            </a:br>
            <a:r>
              <a:rPr lang="en-US" dirty="0" smtClean="0"/>
              <a:t>services</a:t>
            </a:r>
            <a:r>
              <a:rPr lang="en-US" dirty="0"/>
              <a:t>. </a:t>
            </a:r>
          </a:p>
          <a:p>
            <a:pPr lvl="1"/>
            <a:r>
              <a:rPr lang="en-US" u="sng" dirty="0"/>
              <a:t>Social</a:t>
            </a:r>
            <a:r>
              <a:rPr lang="en-US" dirty="0"/>
              <a:t> sustainability means that a choice will be </a:t>
            </a:r>
            <a:r>
              <a:rPr lang="en-US" dirty="0" smtClean="0"/>
              <a:t/>
            </a:r>
            <a:br>
              <a:rPr lang="en-US" dirty="0" smtClean="0"/>
            </a:br>
            <a:r>
              <a:rPr lang="en-US" dirty="0" smtClean="0"/>
              <a:t>fair</a:t>
            </a:r>
            <a:r>
              <a:rPr lang="en-US" dirty="0"/>
              <a:t>, equitable, and available to all users without </a:t>
            </a:r>
            <a:r>
              <a:rPr lang="en-US" dirty="0" smtClean="0"/>
              <a:t/>
            </a:r>
            <a:br>
              <a:rPr lang="en-US" dirty="0" smtClean="0"/>
            </a:br>
            <a:r>
              <a:rPr lang="en-US" dirty="0" smtClean="0"/>
              <a:t>unnecessary or unfair lifestyle or </a:t>
            </a:r>
            <a:r>
              <a:rPr lang="en-US" dirty="0"/>
              <a:t>cultural changes. </a:t>
            </a:r>
          </a:p>
          <a:p>
            <a:pPr lvl="1"/>
            <a:r>
              <a:rPr lang="en-US" u="sng" dirty="0"/>
              <a:t>Economic</a:t>
            </a:r>
            <a:r>
              <a:rPr lang="en-US" dirty="0"/>
              <a:t> sustainability means that a choice will </a:t>
            </a:r>
            <a:r>
              <a:rPr lang="en-US" dirty="0" smtClean="0"/>
              <a:t/>
            </a:r>
            <a:br>
              <a:rPr lang="en-US" dirty="0" smtClean="0"/>
            </a:br>
            <a:r>
              <a:rPr lang="en-US" dirty="0" smtClean="0"/>
              <a:t>not </a:t>
            </a:r>
            <a:r>
              <a:rPr lang="en-US" dirty="0"/>
              <a:t>use up an unreasonable amount of a </a:t>
            </a:r>
            <a:r>
              <a:rPr lang="en-US" dirty="0" smtClean="0"/>
              <a:t/>
            </a:r>
            <a:br>
              <a:rPr lang="en-US" dirty="0" smtClean="0"/>
            </a:br>
            <a:r>
              <a:rPr lang="en-US" dirty="0" smtClean="0"/>
              <a:t>person’s income or benefit one group of people</a:t>
            </a:r>
            <a:br>
              <a:rPr lang="en-US" dirty="0" smtClean="0"/>
            </a:br>
            <a:r>
              <a:rPr lang="en-US" dirty="0" smtClean="0"/>
              <a:t>at the unfair expense of another group. </a:t>
            </a:r>
            <a:endParaRPr lang="en-US" dirty="0"/>
          </a:p>
        </p:txBody>
      </p:sp>
      <p:pic>
        <p:nvPicPr>
          <p:cNvPr id="1028" name="Picture 4" descr="http://www.ca-cib.com/sitegenic/medias/IMAGE/758115/schema-dd-va.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97580" y="4263175"/>
            <a:ext cx="2532120" cy="241702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723418" y="6629856"/>
            <a:ext cx="1420582" cy="215444"/>
          </a:xfrm>
          <a:prstGeom prst="rect">
            <a:avLst/>
          </a:prstGeom>
        </p:spPr>
        <p:txBody>
          <a:bodyPr wrap="none">
            <a:spAutoFit/>
          </a:bodyPr>
          <a:lstStyle/>
          <a:p>
            <a:r>
              <a:rPr lang="en-US" sz="800" i="1" dirty="0" smtClean="0">
                <a:solidFill>
                  <a:srgbClr val="7D7D7D"/>
                </a:solidFill>
                <a:latin typeface="arial" panose="020B0604020202020204" pitchFamily="34" charset="0"/>
                <a:hlinkClick r:id="rId3"/>
              </a:rPr>
              <a:t>Source: www.gopixpic.com</a:t>
            </a:r>
            <a:endParaRPr lang="en-US" sz="800" i="1" dirty="0"/>
          </a:p>
        </p:txBody>
      </p:sp>
    </p:spTree>
    <p:extLst>
      <p:ext uri="{BB962C8B-B14F-4D97-AF65-F5344CB8AC3E}">
        <p14:creationId xmlns:p14="http://schemas.microsoft.com/office/powerpoint/2010/main" val="2813436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Common Themes of Sustainability </a:t>
            </a:r>
          </a:p>
        </p:txBody>
      </p:sp>
      <p:sp>
        <p:nvSpPr>
          <p:cNvPr id="3" name="Content Placeholder 2"/>
          <p:cNvSpPr>
            <a:spLocks noGrp="1"/>
          </p:cNvSpPr>
          <p:nvPr>
            <p:ph idx="1"/>
          </p:nvPr>
        </p:nvSpPr>
        <p:spPr/>
        <p:txBody>
          <a:bodyPr>
            <a:normAutofit fontScale="85000" lnSpcReduction="10000"/>
          </a:bodyPr>
          <a:lstStyle/>
          <a:p>
            <a:pPr lvl="0"/>
            <a:r>
              <a:rPr lang="en-US" dirty="0" smtClean="0"/>
              <a:t>Common themes of sustainability include: </a:t>
            </a:r>
          </a:p>
          <a:p>
            <a:pPr lvl="1"/>
            <a:r>
              <a:rPr lang="en-US" u="sng" dirty="0" smtClean="0"/>
              <a:t>Stewardship </a:t>
            </a:r>
            <a:r>
              <a:rPr lang="en-US" u="sng" dirty="0"/>
              <a:t>of Natural </a:t>
            </a:r>
            <a:r>
              <a:rPr lang="en-US" u="sng" dirty="0" smtClean="0"/>
              <a:t>Resources</a:t>
            </a:r>
            <a:r>
              <a:rPr lang="en-US" dirty="0" smtClean="0"/>
              <a:t>: Human </a:t>
            </a:r>
            <a:r>
              <a:rPr lang="en-US" dirty="0"/>
              <a:t>beings have a responsibility (economic, moral</a:t>
            </a:r>
            <a:r>
              <a:rPr lang="en-US" dirty="0" smtClean="0"/>
              <a:t>, and otherwise) </a:t>
            </a:r>
            <a:r>
              <a:rPr lang="en-US" dirty="0"/>
              <a:t>to care for the living things around them. </a:t>
            </a:r>
          </a:p>
          <a:p>
            <a:pPr lvl="1"/>
            <a:r>
              <a:rPr lang="en-US" u="sng" dirty="0" smtClean="0"/>
              <a:t>Systems Approaches</a:t>
            </a:r>
            <a:r>
              <a:rPr lang="en-US" dirty="0" smtClean="0"/>
              <a:t>: Natural </a:t>
            </a:r>
            <a:r>
              <a:rPr lang="en-US" dirty="0"/>
              <a:t>Systems exist for a reason – living species have adapted to take advantage of these systems in order to minimize the energy required for existence. </a:t>
            </a:r>
            <a:r>
              <a:rPr lang="en-US" dirty="0" smtClean="0"/>
              <a:t>Adapting </a:t>
            </a:r>
            <a:r>
              <a:rPr lang="en-US" dirty="0"/>
              <a:t>to these systems increases the sustainability of a practice by reducing energy inputs. </a:t>
            </a:r>
          </a:p>
          <a:p>
            <a:pPr lvl="1"/>
            <a:r>
              <a:rPr lang="en-US" u="sng" dirty="0"/>
              <a:t>Long-term </a:t>
            </a:r>
            <a:r>
              <a:rPr lang="en-US" u="sng" dirty="0" smtClean="0"/>
              <a:t>Planning</a:t>
            </a:r>
            <a:r>
              <a:rPr lang="en-US" dirty="0" smtClean="0"/>
              <a:t>: Short</a:t>
            </a:r>
            <a:r>
              <a:rPr lang="en-US" dirty="0"/>
              <a:t>, quick fixes are rarely sustainable. </a:t>
            </a:r>
            <a:r>
              <a:rPr lang="en-US" dirty="0" smtClean="0"/>
              <a:t>Sustainability </a:t>
            </a:r>
            <a:r>
              <a:rPr lang="en-US" dirty="0"/>
              <a:t>requires foresight, planning, investment, and education, </a:t>
            </a:r>
          </a:p>
          <a:p>
            <a:pPr lvl="1"/>
            <a:r>
              <a:rPr lang="en-US" u="sng" dirty="0"/>
              <a:t>Adaptation to </a:t>
            </a:r>
            <a:r>
              <a:rPr lang="en-US" u="sng" dirty="0" smtClean="0"/>
              <a:t>Change</a:t>
            </a:r>
            <a:r>
              <a:rPr lang="en-US" dirty="0" smtClean="0"/>
              <a:t>: Living </a:t>
            </a:r>
            <a:r>
              <a:rPr lang="en-US" dirty="0"/>
              <a:t>things change. Sustainable systems must benefit from, rather than fight, change.</a:t>
            </a:r>
          </a:p>
          <a:p>
            <a:pPr lvl="1"/>
            <a:r>
              <a:rPr lang="en-US" u="sng" dirty="0"/>
              <a:t>Sustainability Must be Socially and Economically </a:t>
            </a:r>
            <a:r>
              <a:rPr lang="en-US" u="sng" dirty="0" smtClean="0"/>
              <a:t>Justified</a:t>
            </a:r>
            <a:r>
              <a:rPr lang="en-US" dirty="0" smtClean="0"/>
              <a:t>: If </a:t>
            </a:r>
            <a:r>
              <a:rPr lang="en-US" dirty="0"/>
              <a:t>sustainability comes at the expense of one group of people, it is not sustainable. </a:t>
            </a:r>
            <a:r>
              <a:rPr lang="en-US" dirty="0" smtClean="0"/>
              <a:t>If </a:t>
            </a:r>
            <a:r>
              <a:rPr lang="en-US" dirty="0"/>
              <a:t>sustainability is not affordable to a group of people, it is not sustainable. </a:t>
            </a:r>
          </a:p>
          <a:p>
            <a:endParaRPr lang="en-US" dirty="0"/>
          </a:p>
        </p:txBody>
      </p:sp>
    </p:spTree>
    <p:extLst>
      <p:ext uri="{BB962C8B-B14F-4D97-AF65-F5344CB8AC3E}">
        <p14:creationId xmlns:p14="http://schemas.microsoft.com/office/powerpoint/2010/main" val="401619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Cycle Assessment</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One way to determine the sustainability of a fuel is to conduct a life cycle assessment of that fuel. </a:t>
            </a:r>
          </a:p>
          <a:p>
            <a:pPr lvl="1"/>
            <a:r>
              <a:rPr lang="en-US" dirty="0"/>
              <a:t>A </a:t>
            </a:r>
            <a:r>
              <a:rPr lang="en-US" u="sng" dirty="0"/>
              <a:t>life cycle assessment</a:t>
            </a:r>
            <a:r>
              <a:rPr lang="en-US" dirty="0"/>
              <a:t> (LCA) is the process of the assessing the environmental aspects and potential impacts associated with a product, process, or service, </a:t>
            </a:r>
            <a:r>
              <a:rPr lang="en-US" dirty="0" smtClean="0"/>
              <a:t>by 1) Determining </a:t>
            </a:r>
            <a:r>
              <a:rPr lang="en-US" dirty="0"/>
              <a:t>all of the material and energy inputs</a:t>
            </a:r>
            <a:r>
              <a:rPr lang="en-US" dirty="0" smtClean="0"/>
              <a:t>, 2) Evaluating </a:t>
            </a:r>
            <a:r>
              <a:rPr lang="en-US" dirty="0"/>
              <a:t>the potential environmental impacts associated with the product, </a:t>
            </a:r>
            <a:r>
              <a:rPr lang="en-US" dirty="0" smtClean="0"/>
              <a:t>and 3) Interpreting </a:t>
            </a:r>
            <a:r>
              <a:rPr lang="en-US" dirty="0"/>
              <a:t>the results to determine the overall impact of the product or process. </a:t>
            </a:r>
            <a:br>
              <a:rPr lang="en-US" dirty="0"/>
            </a:br>
            <a:endParaRPr lang="en-US" dirty="0"/>
          </a:p>
          <a:p>
            <a:pPr lvl="0"/>
            <a:r>
              <a:rPr lang="en-US" dirty="0"/>
              <a:t>A life cycle assessment usually considers the following aspects of a product: </a:t>
            </a:r>
          </a:p>
          <a:p>
            <a:pPr lvl="1"/>
            <a:r>
              <a:rPr lang="en-US" dirty="0"/>
              <a:t>Acquisition of raw materials needed </a:t>
            </a:r>
            <a:r>
              <a:rPr lang="en-US" dirty="0" smtClean="0"/>
              <a:t/>
            </a:r>
            <a:br>
              <a:rPr lang="en-US" dirty="0" smtClean="0"/>
            </a:br>
            <a:r>
              <a:rPr lang="en-US" dirty="0" smtClean="0"/>
              <a:t>to </a:t>
            </a:r>
            <a:r>
              <a:rPr lang="en-US" dirty="0"/>
              <a:t>make the product. </a:t>
            </a:r>
          </a:p>
          <a:p>
            <a:pPr lvl="1"/>
            <a:r>
              <a:rPr lang="en-US" dirty="0"/>
              <a:t>Refinement or manufacturing of the </a:t>
            </a:r>
            <a:r>
              <a:rPr lang="en-US" dirty="0" smtClean="0"/>
              <a:t/>
            </a:r>
            <a:br>
              <a:rPr lang="en-US" dirty="0" smtClean="0"/>
            </a:br>
            <a:r>
              <a:rPr lang="en-US" dirty="0" smtClean="0"/>
              <a:t>raw </a:t>
            </a:r>
            <a:r>
              <a:rPr lang="en-US" dirty="0"/>
              <a:t>materials.</a:t>
            </a:r>
          </a:p>
          <a:p>
            <a:pPr lvl="1"/>
            <a:r>
              <a:rPr lang="en-US" dirty="0"/>
              <a:t>Production of the product. </a:t>
            </a:r>
          </a:p>
          <a:p>
            <a:pPr lvl="1"/>
            <a:r>
              <a:rPr lang="en-US" dirty="0"/>
              <a:t>Use/reuse/maintenance of the product. </a:t>
            </a:r>
          </a:p>
          <a:p>
            <a:pPr lvl="1"/>
            <a:r>
              <a:rPr lang="en-US" dirty="0"/>
              <a:t>Disposal of the product. </a:t>
            </a:r>
          </a:p>
        </p:txBody>
      </p:sp>
      <p:pic>
        <p:nvPicPr>
          <p:cNvPr id="2050" name="Picture 2" descr="http://www.ti-films.com/Europe/En/Sustainability/Images/ImgPage_LifeCycleAssessment.jpg"/>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10476" r="10476"/>
          <a:stretch/>
        </p:blipFill>
        <p:spPr bwMode="auto">
          <a:xfrm>
            <a:off x="6001553" y="3615587"/>
            <a:ext cx="3181083" cy="327905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806774" y="6629856"/>
            <a:ext cx="1337226" cy="215444"/>
          </a:xfrm>
          <a:prstGeom prst="rect">
            <a:avLst/>
          </a:prstGeom>
        </p:spPr>
        <p:txBody>
          <a:bodyPr wrap="none">
            <a:spAutoFit/>
          </a:bodyPr>
          <a:lstStyle/>
          <a:p>
            <a:r>
              <a:rPr lang="en-US" sz="800" i="1" dirty="0" smtClean="0">
                <a:solidFill>
                  <a:srgbClr val="7D7D7D"/>
                </a:solidFill>
                <a:latin typeface="arial" panose="020B0604020202020204" pitchFamily="34" charset="0"/>
                <a:hlinkClick r:id="rId3"/>
              </a:rPr>
              <a:t>Source: www.ti-films.com</a:t>
            </a:r>
            <a:endParaRPr lang="en-US" sz="800" i="1" dirty="0"/>
          </a:p>
        </p:txBody>
      </p:sp>
    </p:spTree>
    <p:extLst>
      <p:ext uri="{BB962C8B-B14F-4D97-AF65-F5344CB8AC3E}">
        <p14:creationId xmlns:p14="http://schemas.microsoft.com/office/powerpoint/2010/main" val="3313174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453737" y="2077434"/>
            <a:ext cx="8573243" cy="2301383"/>
          </a:xfrm>
          <a:prstGeom prst="rect">
            <a:avLst/>
          </a:prstGeom>
          <a:solidFill>
            <a:srgbClr val="FCFCFC"/>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2800" b="1"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2000" i="1"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en-US" dirty="0"/>
          </a:p>
        </p:txBody>
      </p:sp>
      <p:sp>
        <p:nvSpPr>
          <p:cNvPr id="3" name="Content Placeholder 2"/>
          <p:cNvSpPr>
            <a:spLocks noGrp="1"/>
          </p:cNvSpPr>
          <p:nvPr>
            <p:ph idx="1"/>
          </p:nvPr>
        </p:nvSpPr>
        <p:spPr>
          <a:xfrm>
            <a:off x="456457" y="4378817"/>
            <a:ext cx="8573243" cy="2301383"/>
          </a:xfrm>
        </p:spPr>
        <p:txBody>
          <a:bodyPr>
            <a:normAutofit fontScale="92500" lnSpcReduction="20000"/>
          </a:bodyPr>
          <a:lstStyle/>
          <a:p>
            <a:r>
              <a:rPr lang="en-US" dirty="0" smtClean="0"/>
              <a:t>Life Cycle Assessment focuses on the </a:t>
            </a:r>
            <a:r>
              <a:rPr lang="en-US" u="sng" dirty="0" smtClean="0"/>
              <a:t>inputs</a:t>
            </a:r>
            <a:r>
              <a:rPr lang="en-US" dirty="0" smtClean="0"/>
              <a:t> of transportation, electricity, water, and fuel as well as the materials needed for the item. </a:t>
            </a:r>
          </a:p>
          <a:p>
            <a:r>
              <a:rPr lang="en-US" dirty="0" smtClean="0"/>
              <a:t>LCA also focuses on the </a:t>
            </a:r>
            <a:r>
              <a:rPr lang="en-US" u="sng" dirty="0" smtClean="0"/>
              <a:t>outputs</a:t>
            </a:r>
            <a:r>
              <a:rPr lang="en-US" dirty="0" smtClean="0"/>
              <a:t>, including the finished product as well as the byproducts such as pollutants and waste.</a:t>
            </a:r>
            <a:endParaRPr lang="en-US" dirty="0"/>
          </a:p>
        </p:txBody>
      </p:sp>
      <p:sp>
        <p:nvSpPr>
          <p:cNvPr id="5" name="Rectangle 4"/>
          <p:cNvSpPr/>
          <p:nvPr/>
        </p:nvSpPr>
        <p:spPr>
          <a:xfrm>
            <a:off x="7806774" y="6629856"/>
            <a:ext cx="1220206" cy="215444"/>
          </a:xfrm>
          <a:prstGeom prst="rect">
            <a:avLst/>
          </a:prstGeom>
        </p:spPr>
        <p:txBody>
          <a:bodyPr wrap="none">
            <a:spAutoFit/>
          </a:bodyPr>
          <a:lstStyle/>
          <a:p>
            <a:r>
              <a:rPr lang="en-US" sz="800" i="1" dirty="0" smtClean="0">
                <a:solidFill>
                  <a:srgbClr val="7D7D7D"/>
                </a:solidFill>
                <a:latin typeface="arial" panose="020B0604020202020204" pitchFamily="34" charset="0"/>
              </a:rPr>
              <a:t>Source: www.glbrc.org</a:t>
            </a:r>
            <a:endParaRPr lang="en-US" sz="800" i="1" dirty="0"/>
          </a:p>
        </p:txBody>
      </p:sp>
      <p:pic>
        <p:nvPicPr>
          <p:cNvPr id="6" name="Picture 5"/>
          <p:cNvPicPr>
            <a:picLocks noChangeAspect="1"/>
          </p:cNvPicPr>
          <p:nvPr/>
        </p:nvPicPr>
        <p:blipFill>
          <a:blip r:embed="rId2">
            <a:clrChange>
              <a:clrFrom>
                <a:srgbClr val="FFFFFF"/>
              </a:clrFrom>
              <a:clrTo>
                <a:srgbClr val="FFFFFF">
                  <a:alpha val="0"/>
                </a:srgbClr>
              </a:clrTo>
            </a:clrChange>
          </a:blip>
          <a:stretch>
            <a:fillRect/>
          </a:stretch>
        </p:blipFill>
        <p:spPr>
          <a:xfrm>
            <a:off x="280419" y="205934"/>
            <a:ext cx="8925318" cy="4371211"/>
          </a:xfrm>
          <a:prstGeom prst="rect">
            <a:avLst/>
          </a:prstGeom>
        </p:spPr>
      </p:pic>
    </p:spTree>
    <p:extLst>
      <p:ext uri="{BB962C8B-B14F-4D97-AF65-F5344CB8AC3E}">
        <p14:creationId xmlns:p14="http://schemas.microsoft.com/office/powerpoint/2010/main" val="2222553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Tapwater</a:t>
            </a:r>
            <a:r>
              <a:rPr lang="en-US" dirty="0" smtClean="0"/>
              <a:t> vs. Bottled Water</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a:t>For example, a life cycle assessment could be used to determine whether bottled water or </a:t>
            </a:r>
            <a:r>
              <a:rPr lang="en-US" dirty="0" err="1"/>
              <a:t>tapwater</a:t>
            </a:r>
            <a:r>
              <a:rPr lang="en-US" dirty="0"/>
              <a:t> was better for the environment. </a:t>
            </a:r>
          </a:p>
          <a:p>
            <a:pPr lvl="1"/>
            <a:r>
              <a:rPr lang="en-US" dirty="0"/>
              <a:t>First we would need to consider the inputs needed for each kind of water. </a:t>
            </a:r>
            <a:r>
              <a:rPr lang="en-US" dirty="0" smtClean="0"/>
              <a:t/>
            </a:r>
            <a:br>
              <a:rPr lang="en-US" dirty="0" smtClean="0"/>
            </a:br>
            <a:endParaRPr lang="en-US" dirty="0"/>
          </a:p>
          <a:p>
            <a:pPr lvl="0"/>
            <a:r>
              <a:rPr lang="en-US" dirty="0"/>
              <a:t>Inputs for </a:t>
            </a:r>
            <a:r>
              <a:rPr lang="en-US" dirty="0" err="1"/>
              <a:t>tapwater</a:t>
            </a:r>
            <a:r>
              <a:rPr lang="en-US" dirty="0"/>
              <a:t> include…</a:t>
            </a:r>
          </a:p>
          <a:p>
            <a:pPr lvl="1"/>
            <a:r>
              <a:rPr lang="en-US" dirty="0"/>
              <a:t>The actual freshwater you would </a:t>
            </a:r>
            <a:r>
              <a:rPr lang="en-US" dirty="0" smtClean="0"/>
              <a:t/>
            </a:r>
            <a:br>
              <a:rPr lang="en-US" dirty="0" smtClean="0"/>
            </a:br>
            <a:r>
              <a:rPr lang="en-US" dirty="0" smtClean="0"/>
              <a:t>consume</a:t>
            </a:r>
            <a:r>
              <a:rPr lang="en-US" dirty="0"/>
              <a:t>.</a:t>
            </a:r>
          </a:p>
          <a:p>
            <a:pPr lvl="1"/>
            <a:r>
              <a:rPr lang="en-US" dirty="0"/>
              <a:t>The materials and energy needed </a:t>
            </a:r>
            <a:r>
              <a:rPr lang="en-US" dirty="0" smtClean="0"/>
              <a:t/>
            </a:r>
            <a:br>
              <a:rPr lang="en-US" dirty="0" smtClean="0"/>
            </a:br>
            <a:r>
              <a:rPr lang="en-US" dirty="0" smtClean="0"/>
              <a:t>to </a:t>
            </a:r>
            <a:r>
              <a:rPr lang="en-US" dirty="0"/>
              <a:t>install the pipes and plumbing.</a:t>
            </a:r>
          </a:p>
          <a:p>
            <a:pPr lvl="1"/>
            <a:r>
              <a:rPr lang="en-US" dirty="0"/>
              <a:t>The energy and materials needed </a:t>
            </a:r>
            <a:r>
              <a:rPr lang="en-US" dirty="0" smtClean="0"/>
              <a:t/>
            </a:r>
            <a:br>
              <a:rPr lang="en-US" dirty="0" smtClean="0"/>
            </a:br>
            <a:r>
              <a:rPr lang="en-US" dirty="0" smtClean="0"/>
              <a:t>to </a:t>
            </a:r>
            <a:r>
              <a:rPr lang="en-US" dirty="0"/>
              <a:t>pump the water.</a:t>
            </a:r>
          </a:p>
          <a:p>
            <a:pPr lvl="1"/>
            <a:r>
              <a:rPr lang="en-US" dirty="0"/>
              <a:t>The energy and materials needed </a:t>
            </a:r>
            <a:r>
              <a:rPr lang="en-US" dirty="0" smtClean="0"/>
              <a:t/>
            </a:r>
            <a:br>
              <a:rPr lang="en-US" dirty="0" smtClean="0"/>
            </a:br>
            <a:r>
              <a:rPr lang="en-US" dirty="0" smtClean="0"/>
              <a:t>to </a:t>
            </a:r>
            <a:r>
              <a:rPr lang="en-US" dirty="0"/>
              <a:t>filter the water.</a:t>
            </a:r>
          </a:p>
          <a:p>
            <a:pPr lvl="1"/>
            <a:r>
              <a:rPr lang="en-US" dirty="0"/>
              <a:t>The materials and energy needed </a:t>
            </a:r>
            <a:r>
              <a:rPr lang="en-US" dirty="0" smtClean="0"/>
              <a:t/>
            </a:r>
            <a:br>
              <a:rPr lang="en-US" dirty="0" smtClean="0"/>
            </a:br>
            <a:r>
              <a:rPr lang="en-US" dirty="0" smtClean="0"/>
              <a:t>for </a:t>
            </a:r>
            <a:r>
              <a:rPr lang="en-US" dirty="0"/>
              <a:t>the glass to hold the water and </a:t>
            </a:r>
            <a:r>
              <a:rPr lang="en-US" dirty="0" smtClean="0"/>
              <a:t/>
            </a:r>
            <a:br>
              <a:rPr lang="en-US" dirty="0" smtClean="0"/>
            </a:br>
            <a:r>
              <a:rPr lang="en-US" dirty="0" smtClean="0"/>
              <a:t>to </a:t>
            </a:r>
            <a:r>
              <a:rPr lang="en-US" dirty="0"/>
              <a:t>clean it. </a:t>
            </a:r>
          </a:p>
          <a:p>
            <a:endParaRPr lang="en-US" dirty="0"/>
          </a:p>
        </p:txBody>
      </p:sp>
      <p:pic>
        <p:nvPicPr>
          <p:cNvPr id="3074" name="Picture 2" descr="http://www.filtersfast.com/articles/ArticleImages/bottled-water-vs-tap-water.jpg"/>
          <p:cNvPicPr>
            <a:picLocks noChangeAspect="1" noChangeArrowheads="1"/>
          </p:cNvPicPr>
          <p:nvPr/>
        </p:nvPicPr>
        <p:blipFill rotWithShape="1">
          <a:blip r:embed="rId2">
            <a:extLst>
              <a:ext uri="{28A0092B-C50C-407E-A947-70E740481C1C}">
                <a14:useLocalDpi xmlns:a14="http://schemas.microsoft.com/office/drawing/2010/main" val="0"/>
              </a:ext>
            </a:extLst>
          </a:blip>
          <a:srcRect l="56523"/>
          <a:stretch/>
        </p:blipFill>
        <p:spPr bwMode="auto">
          <a:xfrm>
            <a:off x="7077456" y="4134074"/>
            <a:ext cx="1755926" cy="247466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www.filtersfast.com/articles/ArticleImages/bottled-water-vs-tap-water.jpg"/>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47164"/>
          <a:stretch/>
        </p:blipFill>
        <p:spPr bwMode="auto">
          <a:xfrm>
            <a:off x="5821507" y="2731641"/>
            <a:ext cx="2133912" cy="247466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151352" y="6608740"/>
            <a:ext cx="1608133" cy="230832"/>
          </a:xfrm>
          <a:prstGeom prst="rect">
            <a:avLst/>
          </a:prstGeom>
        </p:spPr>
        <p:txBody>
          <a:bodyPr wrap="none">
            <a:spAutoFit/>
          </a:bodyPr>
          <a:lstStyle/>
          <a:p>
            <a:r>
              <a:rPr lang="en-US" sz="900" i="1" dirty="0" smtClean="0">
                <a:solidFill>
                  <a:srgbClr val="7D7D7D"/>
                </a:solidFill>
                <a:latin typeface="arial" panose="020B0604020202020204" pitchFamily="34" charset="0"/>
                <a:hlinkClick r:id="rId3"/>
              </a:rPr>
              <a:t>Source: www.filtersfast.com</a:t>
            </a:r>
            <a:endParaRPr lang="en-US" sz="900" i="1" dirty="0"/>
          </a:p>
        </p:txBody>
      </p:sp>
    </p:spTree>
    <p:extLst>
      <p:ext uri="{BB962C8B-B14F-4D97-AF65-F5344CB8AC3E}">
        <p14:creationId xmlns:p14="http://schemas.microsoft.com/office/powerpoint/2010/main" val="13370779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Tapwater</a:t>
            </a:r>
            <a:r>
              <a:rPr lang="en-US" dirty="0"/>
              <a:t> vs. Bottled Water</a:t>
            </a:r>
          </a:p>
        </p:txBody>
      </p:sp>
      <p:sp>
        <p:nvSpPr>
          <p:cNvPr id="3" name="Content Placeholder 2"/>
          <p:cNvSpPr>
            <a:spLocks noGrp="1"/>
          </p:cNvSpPr>
          <p:nvPr>
            <p:ph idx="1"/>
          </p:nvPr>
        </p:nvSpPr>
        <p:spPr/>
        <p:txBody>
          <a:bodyPr>
            <a:normAutofit fontScale="70000" lnSpcReduction="20000"/>
          </a:bodyPr>
          <a:lstStyle/>
          <a:p>
            <a:pPr lvl="0"/>
            <a:r>
              <a:rPr lang="en-US" dirty="0"/>
              <a:t>Inputs for bottled water include…</a:t>
            </a:r>
          </a:p>
          <a:p>
            <a:pPr lvl="1"/>
            <a:r>
              <a:rPr lang="en-US" dirty="0"/>
              <a:t>The water to be consumed.</a:t>
            </a:r>
          </a:p>
          <a:p>
            <a:pPr lvl="1"/>
            <a:r>
              <a:rPr lang="en-US" dirty="0"/>
              <a:t>The materials and energy needed to install the pipes and plumbing.</a:t>
            </a:r>
          </a:p>
          <a:p>
            <a:pPr lvl="1"/>
            <a:r>
              <a:rPr lang="en-US" dirty="0"/>
              <a:t>The energy and materials needed to pump the water.</a:t>
            </a:r>
          </a:p>
          <a:p>
            <a:pPr lvl="1"/>
            <a:r>
              <a:rPr lang="en-US" dirty="0"/>
              <a:t>The energy and materials needed to filter the water.</a:t>
            </a:r>
          </a:p>
          <a:p>
            <a:pPr lvl="1"/>
            <a:r>
              <a:rPr lang="en-US" dirty="0"/>
              <a:t>The plastic (a petroleum product; 17 million barrels are used for bottled water per year) and energy needed to produce the bottle.</a:t>
            </a:r>
          </a:p>
          <a:p>
            <a:pPr lvl="1"/>
            <a:r>
              <a:rPr lang="en-US" dirty="0"/>
              <a:t>The energy and materials needed to transport the bottled water to the store and to your home</a:t>
            </a:r>
            <a:r>
              <a:rPr lang="en-US" dirty="0" smtClean="0"/>
              <a:t>.</a:t>
            </a:r>
          </a:p>
          <a:p>
            <a:pPr lvl="1"/>
            <a:r>
              <a:rPr lang="en-US" dirty="0" smtClean="0"/>
              <a:t>The </a:t>
            </a:r>
            <a:r>
              <a:rPr lang="en-US" dirty="0"/>
              <a:t>water needed to produce </a:t>
            </a:r>
            <a:r>
              <a:rPr lang="en-US" dirty="0" smtClean="0"/>
              <a:t/>
            </a:r>
            <a:br>
              <a:rPr lang="en-US" dirty="0" smtClean="0"/>
            </a:br>
            <a:r>
              <a:rPr lang="en-US" dirty="0" smtClean="0"/>
              <a:t>the product (while </a:t>
            </a:r>
            <a:r>
              <a:rPr lang="en-US" dirty="0"/>
              <a:t>water is also </a:t>
            </a:r>
            <a:r>
              <a:rPr lang="en-US" dirty="0" smtClean="0"/>
              <a:t/>
            </a:r>
            <a:br>
              <a:rPr lang="en-US" dirty="0" smtClean="0"/>
            </a:br>
            <a:r>
              <a:rPr lang="en-US" dirty="0" smtClean="0"/>
              <a:t>an </a:t>
            </a:r>
            <a:r>
              <a:rPr lang="en-US" dirty="0"/>
              <a:t>output, it requires 3x the </a:t>
            </a:r>
            <a:r>
              <a:rPr lang="en-US" dirty="0" smtClean="0"/>
              <a:t/>
            </a:r>
            <a:br>
              <a:rPr lang="en-US" dirty="0" smtClean="0"/>
            </a:br>
            <a:r>
              <a:rPr lang="en-US" dirty="0" smtClean="0"/>
              <a:t>amount </a:t>
            </a:r>
            <a:r>
              <a:rPr lang="en-US" dirty="0"/>
              <a:t>of water in the bottle to </a:t>
            </a:r>
            <a:r>
              <a:rPr lang="en-US" dirty="0" smtClean="0"/>
              <a:t/>
            </a:r>
            <a:br>
              <a:rPr lang="en-US" dirty="0" smtClean="0"/>
            </a:br>
            <a:r>
              <a:rPr lang="en-US" dirty="0" smtClean="0"/>
              <a:t>produce </a:t>
            </a:r>
            <a:r>
              <a:rPr lang="en-US" dirty="0"/>
              <a:t>the actual </a:t>
            </a:r>
            <a:r>
              <a:rPr lang="en-US" dirty="0" smtClean="0"/>
              <a:t>bottle).</a:t>
            </a:r>
            <a:endParaRPr lang="en-US" dirty="0"/>
          </a:p>
          <a:p>
            <a:r>
              <a:rPr lang="en-US" dirty="0"/>
              <a:t>You could also include money </a:t>
            </a:r>
            <a:r>
              <a:rPr lang="en-US" dirty="0" smtClean="0"/>
              <a:t/>
            </a:r>
            <a:br>
              <a:rPr lang="en-US" dirty="0" smtClean="0"/>
            </a:br>
            <a:r>
              <a:rPr lang="en-US" dirty="0" smtClean="0"/>
              <a:t>spent </a:t>
            </a:r>
            <a:r>
              <a:rPr lang="en-US" dirty="0"/>
              <a:t>by the </a:t>
            </a:r>
            <a:r>
              <a:rPr lang="en-US" dirty="0" smtClean="0"/>
              <a:t>consumer.</a:t>
            </a:r>
          </a:p>
          <a:p>
            <a:pPr lvl="1"/>
            <a:r>
              <a:rPr lang="en-US" dirty="0" smtClean="0"/>
              <a:t>This money equates </a:t>
            </a:r>
            <a:r>
              <a:rPr lang="en-US" dirty="0"/>
              <a:t>to $0.0015 per </a:t>
            </a:r>
            <a:r>
              <a:rPr lang="en-US" dirty="0" smtClean="0"/>
              <a:t/>
            </a:r>
            <a:br>
              <a:rPr lang="en-US" dirty="0" smtClean="0"/>
            </a:br>
            <a:r>
              <a:rPr lang="en-US" dirty="0" smtClean="0"/>
              <a:t>gallon </a:t>
            </a:r>
            <a:r>
              <a:rPr lang="en-US" dirty="0"/>
              <a:t>of </a:t>
            </a:r>
            <a:r>
              <a:rPr lang="en-US" dirty="0" err="1" smtClean="0"/>
              <a:t>tapwater</a:t>
            </a:r>
            <a:r>
              <a:rPr lang="en-US" dirty="0" smtClean="0"/>
              <a:t>.</a:t>
            </a:r>
          </a:p>
          <a:p>
            <a:pPr lvl="1"/>
            <a:r>
              <a:rPr lang="en-US" dirty="0" smtClean="0"/>
              <a:t>It equates to $10.00 </a:t>
            </a:r>
            <a:r>
              <a:rPr lang="en-US" dirty="0"/>
              <a:t>per gallon of </a:t>
            </a:r>
            <a:r>
              <a:rPr lang="en-US" dirty="0" smtClean="0"/>
              <a:t/>
            </a:r>
            <a:br>
              <a:rPr lang="en-US" dirty="0" smtClean="0"/>
            </a:br>
            <a:r>
              <a:rPr lang="en-US" dirty="0" smtClean="0"/>
              <a:t>bottled </a:t>
            </a:r>
            <a:r>
              <a:rPr lang="en-US" dirty="0"/>
              <a:t>water. </a:t>
            </a:r>
          </a:p>
        </p:txBody>
      </p:sp>
      <p:pic>
        <p:nvPicPr>
          <p:cNvPr id="4" name="Picture 3"/>
          <p:cNvPicPr>
            <a:picLocks noChangeAspect="1"/>
          </p:cNvPicPr>
          <p:nvPr/>
        </p:nvPicPr>
        <p:blipFill rotWithShape="1">
          <a:blip r:embed="rId2">
            <a:clrChange>
              <a:clrFrom>
                <a:srgbClr val="FFFFFF"/>
              </a:clrFrom>
              <a:clrTo>
                <a:srgbClr val="FFFFFF">
                  <a:alpha val="0"/>
                </a:srgbClr>
              </a:clrTo>
            </a:clrChange>
          </a:blip>
          <a:srcRect l="36027" t="17012" r="3246" b="16551"/>
          <a:stretch/>
        </p:blipFill>
        <p:spPr>
          <a:xfrm>
            <a:off x="4967785" y="3534771"/>
            <a:ext cx="4061915" cy="3145429"/>
          </a:xfrm>
          <a:prstGeom prst="snip2DiagRect">
            <a:avLst>
              <a:gd name="adj1" fmla="val 28169"/>
              <a:gd name="adj2" fmla="val 0"/>
            </a:avLst>
          </a:prstGeom>
        </p:spPr>
      </p:pic>
      <p:sp>
        <p:nvSpPr>
          <p:cNvPr id="5" name="Rectangle 4"/>
          <p:cNvSpPr/>
          <p:nvPr/>
        </p:nvSpPr>
        <p:spPr>
          <a:xfrm>
            <a:off x="4196687" y="6629856"/>
            <a:ext cx="5165678" cy="215444"/>
          </a:xfrm>
          <a:prstGeom prst="rect">
            <a:avLst/>
          </a:prstGeom>
        </p:spPr>
        <p:txBody>
          <a:bodyPr wrap="square">
            <a:spAutoFit/>
          </a:bodyPr>
          <a:lstStyle/>
          <a:p>
            <a:r>
              <a:rPr lang="en-US" sz="800" i="1" dirty="0" smtClean="0"/>
              <a:t>Source: http</a:t>
            </a:r>
            <a:r>
              <a:rPr lang="en-US" sz="800" i="1" dirty="0"/>
              <a:t>://www.futureproofed.com/images/uploads/projects/13506_PWA_Visual_03_1.png</a:t>
            </a:r>
          </a:p>
        </p:txBody>
      </p:sp>
    </p:spTree>
    <p:extLst>
      <p:ext uri="{BB962C8B-B14F-4D97-AF65-F5344CB8AC3E}">
        <p14:creationId xmlns:p14="http://schemas.microsoft.com/office/powerpoint/2010/main" val="140425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Tapwater</a:t>
            </a:r>
            <a:r>
              <a:rPr lang="en-US" dirty="0"/>
              <a:t> vs. Bottled Water</a:t>
            </a:r>
          </a:p>
        </p:txBody>
      </p:sp>
      <p:sp>
        <p:nvSpPr>
          <p:cNvPr id="3" name="Content Placeholder 2"/>
          <p:cNvSpPr>
            <a:spLocks noGrp="1"/>
          </p:cNvSpPr>
          <p:nvPr>
            <p:ph idx="1"/>
          </p:nvPr>
        </p:nvSpPr>
        <p:spPr/>
        <p:txBody>
          <a:bodyPr>
            <a:normAutofit fontScale="70000" lnSpcReduction="20000"/>
          </a:bodyPr>
          <a:lstStyle/>
          <a:p>
            <a:pPr lvl="0"/>
            <a:r>
              <a:rPr lang="en-US" dirty="0"/>
              <a:t>Next you would consider the outputs from the consumption of each kind of water. </a:t>
            </a:r>
          </a:p>
          <a:p>
            <a:pPr lvl="0"/>
            <a:r>
              <a:rPr lang="en-US" dirty="0"/>
              <a:t>Outputs for </a:t>
            </a:r>
            <a:r>
              <a:rPr lang="en-US" dirty="0" err="1"/>
              <a:t>tapwater</a:t>
            </a:r>
            <a:r>
              <a:rPr lang="en-US" dirty="0"/>
              <a:t> include…</a:t>
            </a:r>
          </a:p>
          <a:p>
            <a:pPr lvl="1"/>
            <a:r>
              <a:rPr lang="en-US" dirty="0"/>
              <a:t>The greenhouse gases released due to the energy needed to pump and filter the water.</a:t>
            </a:r>
          </a:p>
          <a:p>
            <a:pPr lvl="1"/>
            <a:r>
              <a:rPr lang="en-US" dirty="0"/>
              <a:t>The </a:t>
            </a:r>
            <a:r>
              <a:rPr lang="en-US" dirty="0" err="1"/>
              <a:t>tapwater</a:t>
            </a:r>
            <a:r>
              <a:rPr lang="en-US" dirty="0"/>
              <a:t> itself. </a:t>
            </a:r>
            <a:r>
              <a:rPr lang="en-US" dirty="0" smtClean="0"/>
              <a:t/>
            </a:r>
            <a:br>
              <a:rPr lang="en-US" dirty="0" smtClean="0"/>
            </a:br>
            <a:endParaRPr lang="en-US" dirty="0"/>
          </a:p>
          <a:p>
            <a:pPr lvl="0"/>
            <a:r>
              <a:rPr lang="en-US" dirty="0"/>
              <a:t>Outputs for the bottled water include…</a:t>
            </a:r>
          </a:p>
          <a:p>
            <a:pPr lvl="1"/>
            <a:r>
              <a:rPr lang="en-US" dirty="0"/>
              <a:t>The greenhouse gases released from pumping and shipping.</a:t>
            </a:r>
          </a:p>
          <a:p>
            <a:pPr lvl="1"/>
            <a:r>
              <a:rPr lang="en-US" dirty="0"/>
              <a:t>The greenhouse gases released from producing the plastic bottle.</a:t>
            </a:r>
          </a:p>
          <a:p>
            <a:pPr lvl="1"/>
            <a:r>
              <a:rPr lang="en-US" dirty="0"/>
              <a:t>The landfill waste that results due to the fact </a:t>
            </a:r>
            <a:r>
              <a:rPr lang="en-US" dirty="0" smtClean="0"/>
              <a:t>that </a:t>
            </a:r>
            <a:br>
              <a:rPr lang="en-US" dirty="0" smtClean="0"/>
            </a:br>
            <a:r>
              <a:rPr lang="en-US" dirty="0" smtClean="0"/>
              <a:t>only </a:t>
            </a:r>
            <a:r>
              <a:rPr lang="en-US" dirty="0"/>
              <a:t>20% of the bottles are recycled (80% </a:t>
            </a:r>
            <a:r>
              <a:rPr lang="en-US" dirty="0" smtClean="0"/>
              <a:t/>
            </a:r>
            <a:br>
              <a:rPr lang="en-US" dirty="0" smtClean="0"/>
            </a:br>
            <a:r>
              <a:rPr lang="en-US" dirty="0" smtClean="0"/>
              <a:t>end </a:t>
            </a:r>
            <a:r>
              <a:rPr lang="en-US" dirty="0"/>
              <a:t>up </a:t>
            </a:r>
            <a:r>
              <a:rPr lang="en-US" dirty="0" smtClean="0"/>
              <a:t>in </a:t>
            </a:r>
            <a:r>
              <a:rPr lang="en-US" dirty="0"/>
              <a:t>landfills).</a:t>
            </a:r>
          </a:p>
          <a:p>
            <a:pPr lvl="1"/>
            <a:r>
              <a:rPr lang="en-US" dirty="0"/>
              <a:t>The pollution that may result from </a:t>
            </a:r>
            <a:r>
              <a:rPr lang="en-US" dirty="0" smtClean="0"/>
              <a:t>the </a:t>
            </a:r>
            <a:br>
              <a:rPr lang="en-US" dirty="0" smtClean="0"/>
            </a:br>
            <a:r>
              <a:rPr lang="en-US" dirty="0" smtClean="0"/>
              <a:t>production of </a:t>
            </a:r>
            <a:r>
              <a:rPr lang="en-US" dirty="0"/>
              <a:t>the </a:t>
            </a:r>
            <a:r>
              <a:rPr lang="en-US" dirty="0" smtClean="0"/>
              <a:t>packaging</a:t>
            </a:r>
            <a:r>
              <a:rPr lang="en-US" dirty="0"/>
              <a:t>.</a:t>
            </a:r>
          </a:p>
          <a:p>
            <a:pPr lvl="1"/>
            <a:r>
              <a:rPr lang="en-US" dirty="0"/>
              <a:t>The possible harm to wildlife if the plastic </a:t>
            </a:r>
            <a:r>
              <a:rPr lang="en-US" dirty="0" smtClean="0"/>
              <a:t/>
            </a:r>
            <a:br>
              <a:rPr lang="en-US" dirty="0" smtClean="0"/>
            </a:br>
            <a:r>
              <a:rPr lang="en-US" dirty="0" smtClean="0"/>
              <a:t>bottles </a:t>
            </a:r>
            <a:r>
              <a:rPr lang="en-US" dirty="0"/>
              <a:t>or packaging make their way into </a:t>
            </a:r>
            <a:r>
              <a:rPr lang="en-US" dirty="0" smtClean="0"/>
              <a:t/>
            </a:r>
            <a:br>
              <a:rPr lang="en-US" dirty="0" smtClean="0"/>
            </a:br>
            <a:r>
              <a:rPr lang="en-US" dirty="0" smtClean="0"/>
              <a:t>an </a:t>
            </a:r>
            <a:r>
              <a:rPr lang="en-US" dirty="0"/>
              <a:t>ecosystem.</a:t>
            </a:r>
          </a:p>
          <a:p>
            <a:pPr lvl="1"/>
            <a:r>
              <a:rPr lang="en-US" dirty="0"/>
              <a:t>The actual water itself. </a:t>
            </a:r>
            <a:r>
              <a:rPr lang="en-US" dirty="0" smtClean="0"/>
              <a:t/>
            </a:r>
            <a:br>
              <a:rPr lang="en-US" dirty="0" smtClean="0"/>
            </a:br>
            <a:endParaRPr lang="en-US" dirty="0"/>
          </a:p>
        </p:txBody>
      </p:sp>
      <p:pic>
        <p:nvPicPr>
          <p:cNvPr id="1026" name="Picture 2" descr="http://s1.hubimg.com/u/6809544_f248.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809401" y="3963752"/>
            <a:ext cx="3051264" cy="295283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773112" y="6614468"/>
            <a:ext cx="1370888" cy="230832"/>
          </a:xfrm>
          <a:prstGeom prst="rect">
            <a:avLst/>
          </a:prstGeom>
        </p:spPr>
        <p:txBody>
          <a:bodyPr wrap="none">
            <a:spAutoFit/>
          </a:bodyPr>
          <a:lstStyle/>
          <a:p>
            <a:r>
              <a:rPr lang="en-US" sz="900" i="1" dirty="0" smtClean="0">
                <a:solidFill>
                  <a:srgbClr val="7D7D7D"/>
                </a:solidFill>
                <a:latin typeface="arial" panose="020B0604020202020204" pitchFamily="34" charset="0"/>
                <a:hlinkClick r:id="rId3"/>
              </a:rPr>
              <a:t>Source: hubpages.com</a:t>
            </a:r>
            <a:endParaRPr lang="en-US" sz="900" i="1" dirty="0"/>
          </a:p>
        </p:txBody>
      </p:sp>
    </p:spTree>
    <p:extLst>
      <p:ext uri="{BB962C8B-B14F-4D97-AF65-F5344CB8AC3E}">
        <p14:creationId xmlns:p14="http://schemas.microsoft.com/office/powerpoint/2010/main" val="12904516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Tapwater</a:t>
            </a:r>
            <a:r>
              <a:rPr lang="en-US" dirty="0" smtClean="0"/>
              <a:t> vs. Bottled Water</a:t>
            </a:r>
            <a:endParaRPr lang="en-US" dirty="0"/>
          </a:p>
        </p:txBody>
      </p:sp>
      <p:sp>
        <p:nvSpPr>
          <p:cNvPr id="3" name="Content Placeholder 2"/>
          <p:cNvSpPr>
            <a:spLocks noGrp="1"/>
          </p:cNvSpPr>
          <p:nvPr>
            <p:ph idx="1"/>
          </p:nvPr>
        </p:nvSpPr>
        <p:spPr/>
        <p:txBody>
          <a:bodyPr>
            <a:normAutofit fontScale="62500" lnSpcReduction="20000"/>
          </a:bodyPr>
          <a:lstStyle/>
          <a:p>
            <a:pPr lvl="0"/>
            <a:r>
              <a:rPr lang="en-US" dirty="0" err="1"/>
              <a:t>Tapwater</a:t>
            </a:r>
            <a:r>
              <a:rPr lang="en-US" dirty="0"/>
              <a:t> is much more sustainable than bottled water when you consider all inputs and outputs of each option.</a:t>
            </a:r>
          </a:p>
          <a:p>
            <a:pPr lvl="1"/>
            <a:r>
              <a:rPr lang="en-US" dirty="0"/>
              <a:t>While energy is needed and greenhouse gases are released in order to provide </a:t>
            </a:r>
            <a:r>
              <a:rPr lang="en-US" dirty="0" err="1"/>
              <a:t>tapwater</a:t>
            </a:r>
            <a:r>
              <a:rPr lang="en-US" dirty="0"/>
              <a:t> to each home, bottled water requires far more energy, materials and money.</a:t>
            </a:r>
          </a:p>
          <a:p>
            <a:pPr lvl="1"/>
            <a:r>
              <a:rPr lang="en-US" dirty="0"/>
              <a:t>Furthermore, bottled water has far more negative outputs than </a:t>
            </a:r>
            <a:r>
              <a:rPr lang="en-US" dirty="0" err="1"/>
              <a:t>tapwater</a:t>
            </a:r>
            <a:r>
              <a:rPr lang="en-US" dirty="0"/>
              <a:t>, including increased greenhouse gas emissions, increased rates of pollution and landfill waste, and increased likelihood of harm to wildlife and ecosystems. </a:t>
            </a:r>
            <a:br>
              <a:rPr lang="en-US" dirty="0"/>
            </a:br>
            <a:endParaRPr lang="en-US" dirty="0"/>
          </a:p>
          <a:p>
            <a:pPr lvl="0"/>
            <a:r>
              <a:rPr lang="en-US" dirty="0"/>
              <a:t>In fact, the </a:t>
            </a:r>
            <a:r>
              <a:rPr lang="en-US" dirty="0" smtClean="0"/>
              <a:t>long-term </a:t>
            </a:r>
            <a:r>
              <a:rPr lang="en-US" dirty="0"/>
              <a:t>impact of plastic on the environment may be the biggest concern. </a:t>
            </a:r>
          </a:p>
          <a:p>
            <a:pPr lvl="1"/>
            <a:r>
              <a:rPr lang="en-US" dirty="0"/>
              <a:t>Plastic does not degrade as quickly as other substances and much of it eventually finds its way to the oceans. </a:t>
            </a:r>
          </a:p>
          <a:p>
            <a:pPr lvl="1"/>
            <a:r>
              <a:rPr lang="en-US" dirty="0"/>
              <a:t>Currently, a collection of </a:t>
            </a:r>
            <a:r>
              <a:rPr lang="en-US" dirty="0" smtClean="0"/>
              <a:t/>
            </a:r>
            <a:br>
              <a:rPr lang="en-US" dirty="0" smtClean="0"/>
            </a:br>
            <a:r>
              <a:rPr lang="en-US" dirty="0" smtClean="0"/>
              <a:t>plastic </a:t>
            </a:r>
            <a:r>
              <a:rPr lang="en-US" dirty="0"/>
              <a:t>waste called the </a:t>
            </a:r>
            <a:r>
              <a:rPr lang="en-US" dirty="0" smtClean="0"/>
              <a:t/>
            </a:r>
            <a:br>
              <a:rPr lang="en-US" dirty="0" smtClean="0"/>
            </a:br>
            <a:r>
              <a:rPr lang="en-US" dirty="0" smtClean="0"/>
              <a:t>Great </a:t>
            </a:r>
            <a:r>
              <a:rPr lang="en-US" dirty="0"/>
              <a:t>Pacific Garbage </a:t>
            </a:r>
            <a:r>
              <a:rPr lang="en-US" dirty="0" smtClean="0"/>
              <a:t/>
            </a:r>
            <a:br>
              <a:rPr lang="en-US" dirty="0" smtClean="0"/>
            </a:br>
            <a:r>
              <a:rPr lang="en-US" dirty="0" smtClean="0"/>
              <a:t>Patch </a:t>
            </a:r>
            <a:r>
              <a:rPr lang="en-US" dirty="0"/>
              <a:t>is floating between </a:t>
            </a:r>
            <a:r>
              <a:rPr lang="en-US" dirty="0" smtClean="0"/>
              <a:t/>
            </a:r>
            <a:br>
              <a:rPr lang="en-US" dirty="0" smtClean="0"/>
            </a:br>
            <a:r>
              <a:rPr lang="en-US" dirty="0" smtClean="0"/>
              <a:t>California and </a:t>
            </a:r>
            <a:r>
              <a:rPr lang="en-US" dirty="0"/>
              <a:t>Hawaii and </a:t>
            </a:r>
            <a:r>
              <a:rPr lang="en-US" dirty="0" smtClean="0"/>
              <a:t/>
            </a:r>
            <a:br>
              <a:rPr lang="en-US" dirty="0" smtClean="0"/>
            </a:br>
            <a:r>
              <a:rPr lang="en-US" dirty="0" smtClean="0"/>
              <a:t>is </a:t>
            </a:r>
            <a:r>
              <a:rPr lang="en-US" dirty="0"/>
              <a:t>estimated </a:t>
            </a:r>
            <a:r>
              <a:rPr lang="en-US" dirty="0" smtClean="0"/>
              <a:t>to </a:t>
            </a:r>
            <a:r>
              <a:rPr lang="en-US" dirty="0"/>
              <a:t>span 3.43 </a:t>
            </a:r>
            <a:r>
              <a:rPr lang="en-US" dirty="0" smtClean="0"/>
              <a:t/>
            </a:r>
            <a:br>
              <a:rPr lang="en-US" dirty="0" smtClean="0"/>
            </a:br>
            <a:r>
              <a:rPr lang="en-US" dirty="0" smtClean="0"/>
              <a:t>square kilometers (the size </a:t>
            </a:r>
            <a:br>
              <a:rPr lang="en-US" dirty="0" smtClean="0"/>
            </a:br>
            <a:r>
              <a:rPr lang="en-US" dirty="0" smtClean="0"/>
              <a:t>of </a:t>
            </a:r>
            <a:r>
              <a:rPr lang="en-US" dirty="0"/>
              <a:t>Europe). </a:t>
            </a:r>
          </a:p>
          <a:p>
            <a:pPr lvl="1"/>
            <a:r>
              <a:rPr lang="en-US" dirty="0"/>
              <a:t>Plastics are worn down into </a:t>
            </a:r>
            <a:r>
              <a:rPr lang="en-US" dirty="0" smtClean="0"/>
              <a:t/>
            </a:r>
            <a:br>
              <a:rPr lang="en-US" dirty="0" smtClean="0"/>
            </a:br>
            <a:r>
              <a:rPr lang="en-US" dirty="0" smtClean="0"/>
              <a:t>smaller </a:t>
            </a:r>
            <a:r>
              <a:rPr lang="en-US" dirty="0"/>
              <a:t>molecular-sized </a:t>
            </a:r>
            <a:r>
              <a:rPr lang="en-US" dirty="0" smtClean="0"/>
              <a:t/>
            </a:r>
            <a:br>
              <a:rPr lang="en-US" dirty="0" smtClean="0"/>
            </a:br>
            <a:r>
              <a:rPr lang="en-US" dirty="0" smtClean="0"/>
              <a:t>“</a:t>
            </a:r>
            <a:r>
              <a:rPr lang="en-US" dirty="0" err="1"/>
              <a:t>microplastics</a:t>
            </a:r>
            <a:r>
              <a:rPr lang="en-US" dirty="0"/>
              <a:t>” that are </a:t>
            </a:r>
            <a:r>
              <a:rPr lang="en-US" dirty="0" smtClean="0"/>
              <a:t/>
            </a:r>
            <a:br>
              <a:rPr lang="en-US" dirty="0" smtClean="0"/>
            </a:br>
            <a:r>
              <a:rPr lang="en-US" dirty="0" smtClean="0"/>
              <a:t>ingested </a:t>
            </a:r>
            <a:r>
              <a:rPr lang="en-US" dirty="0"/>
              <a:t>by wildlife </a:t>
            </a:r>
            <a:r>
              <a:rPr lang="en-US" dirty="0" smtClean="0"/>
              <a:t>and </a:t>
            </a:r>
            <a:r>
              <a:rPr lang="en-US" dirty="0"/>
              <a:t>fish. </a:t>
            </a:r>
          </a:p>
        </p:txBody>
      </p:sp>
      <p:pic>
        <p:nvPicPr>
          <p:cNvPr id="2050" name="Picture 2" descr="http://www.greenbookweb.com/bm/bm~pix/trashpattern_2~s600x6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7208" y="3898900"/>
            <a:ext cx="5048250" cy="27813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240915" y="6627168"/>
            <a:ext cx="1903085" cy="230832"/>
          </a:xfrm>
          <a:prstGeom prst="rect">
            <a:avLst/>
          </a:prstGeom>
        </p:spPr>
        <p:txBody>
          <a:bodyPr wrap="none">
            <a:spAutoFit/>
          </a:bodyPr>
          <a:lstStyle/>
          <a:p>
            <a:r>
              <a:rPr lang="en-US" sz="900" i="1" dirty="0" smtClean="0">
                <a:solidFill>
                  <a:srgbClr val="7D7D7D"/>
                </a:solidFill>
                <a:latin typeface="arial" panose="020B0604020202020204" pitchFamily="34" charset="0"/>
                <a:hlinkClick r:id="rId3"/>
              </a:rPr>
              <a:t>Source: www.greenbookweb.com</a:t>
            </a:r>
            <a:endParaRPr lang="en-US" sz="900" i="1" dirty="0"/>
          </a:p>
        </p:txBody>
      </p:sp>
    </p:spTree>
    <p:extLst>
      <p:ext uri="{BB962C8B-B14F-4D97-AF65-F5344CB8AC3E}">
        <p14:creationId xmlns:p14="http://schemas.microsoft.com/office/powerpoint/2010/main" val="2948123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Sustainable Fuel</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When choosing between the options of fuels, it is important to consider all of the inputs and outputs that occur from the production of each type. </a:t>
            </a:r>
          </a:p>
          <a:p>
            <a:pPr lvl="1"/>
            <a:r>
              <a:rPr lang="en-US" dirty="0"/>
              <a:t>No one fuel is perfect, and all </a:t>
            </a:r>
            <a:r>
              <a:rPr lang="en-US" dirty="0" smtClean="0"/>
              <a:t>have both benefits and </a:t>
            </a:r>
            <a:r>
              <a:rPr lang="en-US" dirty="0"/>
              <a:t>drawbacks. </a:t>
            </a:r>
          </a:p>
          <a:p>
            <a:pPr lvl="1"/>
            <a:r>
              <a:rPr lang="en-US" dirty="0"/>
              <a:t>While fossil fuels are limited and have high rates of pollution from their acquisition and use, many renewable fuels such as ethanol and biodiesel have their own problems, including lower fuel mileage and a limited capacity for production. </a:t>
            </a:r>
            <a:r>
              <a:rPr lang="en-US" dirty="0" smtClean="0"/>
              <a:t/>
            </a:r>
            <a:br>
              <a:rPr lang="en-US" dirty="0" smtClean="0"/>
            </a:br>
            <a:endParaRPr lang="en-US" dirty="0" smtClean="0"/>
          </a:p>
          <a:p>
            <a:r>
              <a:rPr lang="en-US" dirty="0" smtClean="0"/>
              <a:t>While no fuel has a clear advantage, it is becoming more evident that the US needs to lessen its reliance on fossil fuels. </a:t>
            </a:r>
          </a:p>
          <a:p>
            <a:pPr lvl="1"/>
            <a:r>
              <a:rPr lang="en-US" dirty="0" smtClean="0"/>
              <a:t>Fossil fuels are limited in supply, extensively harmful to the environment, are not carbon neutral, and have an inefficient life cycle. </a:t>
            </a:r>
          </a:p>
          <a:p>
            <a:pPr lvl="1"/>
            <a:r>
              <a:rPr lang="en-US" dirty="0" smtClean="0"/>
              <a:t>While it is unlikely that fossil fuels will be eliminated, </a:t>
            </a:r>
            <a:br>
              <a:rPr lang="en-US" dirty="0" smtClean="0"/>
            </a:br>
            <a:r>
              <a:rPr lang="en-US" smtClean="0"/>
              <a:t>and while it </a:t>
            </a:r>
            <a:r>
              <a:rPr lang="en-US" dirty="0" smtClean="0"/>
              <a:t>is likely fossil fuels will continue playing a </a:t>
            </a:r>
            <a:br>
              <a:rPr lang="en-US" dirty="0" smtClean="0"/>
            </a:br>
            <a:r>
              <a:rPr lang="en-US" dirty="0" smtClean="0"/>
              <a:t>role in US energy needs for decades to come, it is </a:t>
            </a:r>
            <a:br>
              <a:rPr lang="en-US" dirty="0" smtClean="0"/>
            </a:br>
            <a:r>
              <a:rPr lang="en-US" dirty="0" smtClean="0"/>
              <a:t>to the benefit of consumers and to the environment </a:t>
            </a:r>
            <a:br>
              <a:rPr lang="en-US" dirty="0" smtClean="0"/>
            </a:br>
            <a:r>
              <a:rPr lang="en-US" dirty="0" smtClean="0"/>
              <a:t>that the US lessens its dependence on fossil fuels as </a:t>
            </a:r>
            <a:br>
              <a:rPr lang="en-US" dirty="0" smtClean="0"/>
            </a:br>
            <a:r>
              <a:rPr lang="en-US" dirty="0" smtClean="0"/>
              <a:t>much as possible. </a:t>
            </a:r>
          </a:p>
          <a:p>
            <a:pPr lvl="1"/>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1561" y="4494728"/>
            <a:ext cx="2185472" cy="2185472"/>
          </a:xfrm>
          <a:prstGeom prst="rect">
            <a:avLst/>
          </a:prstGeom>
        </p:spPr>
      </p:pic>
    </p:spTree>
    <p:extLst>
      <p:ext uri="{BB962C8B-B14F-4D97-AF65-F5344CB8AC3E}">
        <p14:creationId xmlns:p14="http://schemas.microsoft.com/office/powerpoint/2010/main" val="4190828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Petroleum</a:t>
            </a:r>
            <a:endParaRPr lang="en-US" dirty="0"/>
          </a:p>
        </p:txBody>
      </p:sp>
      <p:sp>
        <p:nvSpPr>
          <p:cNvPr id="3" name="Content Placeholder 2"/>
          <p:cNvSpPr>
            <a:spLocks noGrp="1"/>
          </p:cNvSpPr>
          <p:nvPr>
            <p:ph idx="1"/>
          </p:nvPr>
        </p:nvSpPr>
        <p:spPr/>
        <p:txBody>
          <a:bodyPr>
            <a:normAutofit fontScale="92500"/>
          </a:bodyPr>
          <a:lstStyle/>
          <a:p>
            <a:r>
              <a:rPr lang="en-US" u="sng" dirty="0" smtClean="0"/>
              <a:t>Summary</a:t>
            </a:r>
            <a:r>
              <a:rPr lang="en-US" dirty="0"/>
              <a:t>: formed from prehistoric plants and animals and is generally utilized as either gasoline or diesel fuel.  </a:t>
            </a:r>
            <a:endParaRPr lang="en-US" dirty="0" smtClean="0"/>
          </a:p>
          <a:p>
            <a:pPr lvl="1"/>
            <a:r>
              <a:rPr lang="en-US" dirty="0" smtClean="0"/>
              <a:t>Must </a:t>
            </a:r>
            <a:r>
              <a:rPr lang="en-US" dirty="0"/>
              <a:t>be acquired by drilling and refined by boiling at different temperatures to separate different petroleum products. </a:t>
            </a:r>
            <a:endParaRPr lang="en-US" dirty="0" smtClean="0"/>
          </a:p>
          <a:p>
            <a:pPr lvl="1"/>
            <a:r>
              <a:rPr lang="en-US" dirty="0" smtClean="0"/>
              <a:t>Not </a:t>
            </a:r>
            <a:r>
              <a:rPr lang="en-US" dirty="0"/>
              <a:t>renewable. </a:t>
            </a:r>
          </a:p>
          <a:p>
            <a:r>
              <a:rPr lang="en-US" u="sng" dirty="0"/>
              <a:t>Benefits</a:t>
            </a:r>
            <a:r>
              <a:rPr lang="en-US" dirty="0"/>
              <a:t>: </a:t>
            </a:r>
            <a:endParaRPr lang="en-US" dirty="0" smtClean="0"/>
          </a:p>
          <a:p>
            <a:pPr lvl="1"/>
            <a:r>
              <a:rPr lang="en-US" dirty="0" smtClean="0"/>
              <a:t>Energy </a:t>
            </a:r>
            <a:r>
              <a:rPr lang="en-US" dirty="0"/>
              <a:t>dense and very efficient for transportation energy. </a:t>
            </a:r>
            <a:endParaRPr lang="en-US" dirty="0" smtClean="0"/>
          </a:p>
          <a:p>
            <a:pPr lvl="1"/>
            <a:r>
              <a:rPr lang="en-US" dirty="0" smtClean="0"/>
              <a:t>Cost-effective </a:t>
            </a:r>
            <a:r>
              <a:rPr lang="en-US" dirty="0"/>
              <a:t>(for the time being). </a:t>
            </a:r>
            <a:endParaRPr lang="en-US" dirty="0" smtClean="0"/>
          </a:p>
          <a:p>
            <a:pPr lvl="1"/>
            <a:r>
              <a:rPr lang="en-US" dirty="0" smtClean="0"/>
              <a:t>Technology </a:t>
            </a:r>
            <a:r>
              <a:rPr lang="en-US" dirty="0"/>
              <a:t>is proven and available now. </a:t>
            </a:r>
            <a:endParaRPr lang="en-US" dirty="0" smtClean="0"/>
          </a:p>
          <a:p>
            <a:pPr lvl="1"/>
            <a:r>
              <a:rPr lang="en-US" dirty="0" smtClean="0"/>
              <a:t>Distribution </a:t>
            </a:r>
            <a:r>
              <a:rPr lang="en-US" dirty="0"/>
              <a:t>infrastructure is already widely available.</a:t>
            </a:r>
          </a:p>
          <a:p>
            <a:endParaRPr lang="en-US" dirty="0"/>
          </a:p>
        </p:txBody>
      </p:sp>
    </p:spTree>
    <p:extLst>
      <p:ext uri="{BB962C8B-B14F-4D97-AF65-F5344CB8AC3E}">
        <p14:creationId xmlns:p14="http://schemas.microsoft.com/office/powerpoint/2010/main" val="567421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Sustainable Fuels</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When assessing a fuel, one of the main considerations is whether or not that fuel is sustainable. </a:t>
            </a:r>
          </a:p>
          <a:p>
            <a:pPr lvl="1"/>
            <a:r>
              <a:rPr lang="en-US" dirty="0"/>
              <a:t>A sustainable fuel is one that can be used for long periods of time in such a way that it satisfies human needs without compromising the ability to use it or other resources</a:t>
            </a:r>
            <a:r>
              <a:rPr lang="en-US" dirty="0" smtClean="0"/>
              <a:t>.</a:t>
            </a:r>
            <a:endParaRPr lang="en-US" dirty="0"/>
          </a:p>
          <a:p>
            <a:pPr lvl="0"/>
            <a:r>
              <a:rPr lang="en-US" dirty="0"/>
              <a:t>Fossil fuels are not sustainable fuels because…</a:t>
            </a:r>
          </a:p>
          <a:p>
            <a:pPr lvl="1"/>
            <a:r>
              <a:rPr lang="en-US" dirty="0" smtClean="0"/>
              <a:t>Fossil fuels are limited </a:t>
            </a:r>
            <a:r>
              <a:rPr lang="en-US" dirty="0"/>
              <a:t>in supply, and most supplies that are affordable and easily accessible will run out within our lifetimes. </a:t>
            </a:r>
          </a:p>
          <a:p>
            <a:pPr lvl="1"/>
            <a:r>
              <a:rPr lang="en-US" dirty="0"/>
              <a:t>Fossil fuels will continue to rise in price as easily accessible supplies of fossil fuels become more limited. </a:t>
            </a:r>
          </a:p>
          <a:p>
            <a:pPr lvl="1"/>
            <a:r>
              <a:rPr lang="en-US" dirty="0"/>
              <a:t>Fossil fuels compromise our ability to enjoy and utilize other resources due to their impact on the environment, particularly in regards to the byproducts of their use, including CO</a:t>
            </a:r>
            <a:r>
              <a:rPr lang="en-US" baseline="-25000" dirty="0"/>
              <a:t>­2</a:t>
            </a:r>
            <a:r>
              <a:rPr lang="en-US" dirty="0"/>
              <a:t>, mercury, lead, and methane emissions. </a:t>
            </a:r>
          </a:p>
          <a:p>
            <a:pPr lvl="1"/>
            <a:r>
              <a:rPr lang="en-US" dirty="0" smtClean="0"/>
              <a:t>The </a:t>
            </a:r>
            <a:r>
              <a:rPr lang="en-US" dirty="0"/>
              <a:t>use of </a:t>
            </a:r>
            <a:r>
              <a:rPr lang="en-US" dirty="0" smtClean="0"/>
              <a:t>fossil </a:t>
            </a:r>
            <a:r>
              <a:rPr lang="en-US" dirty="0"/>
              <a:t>fuels is associated with an increased risk to devastating environmental and health disasters, with examples that include Exxon Valdez in Alaska and Deep Water Horizon in the Gulf of Mexico.  </a:t>
            </a:r>
          </a:p>
          <a:p>
            <a:pPr lvl="1"/>
            <a:r>
              <a:rPr lang="en-US" dirty="0"/>
              <a:t>From the point of </a:t>
            </a:r>
            <a:r>
              <a:rPr lang="en-US" dirty="0" smtClean="0"/>
              <a:t>acquisition to </a:t>
            </a:r>
            <a:r>
              <a:rPr lang="en-US" dirty="0"/>
              <a:t>the point of use, </a:t>
            </a:r>
            <a:r>
              <a:rPr lang="en-US" dirty="0" smtClean="0"/>
              <a:t>fossil </a:t>
            </a:r>
            <a:r>
              <a:rPr lang="en-US" dirty="0"/>
              <a:t>fuels are </a:t>
            </a:r>
            <a:r>
              <a:rPr lang="en-US" dirty="0" smtClean="0"/>
              <a:t>inefficient; e.g. gasoline requires </a:t>
            </a:r>
            <a:r>
              <a:rPr lang="en-US" dirty="0"/>
              <a:t>1.2 units of energy for every 1 unit of energy produced. </a:t>
            </a:r>
          </a:p>
        </p:txBody>
      </p:sp>
    </p:spTree>
    <p:extLst>
      <p:ext uri="{BB962C8B-B14F-4D97-AF65-F5344CB8AC3E}">
        <p14:creationId xmlns:p14="http://schemas.microsoft.com/office/powerpoint/2010/main" val="5410717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Petroleum</a:t>
            </a:r>
            <a:endParaRPr lang="en-US" dirty="0"/>
          </a:p>
        </p:txBody>
      </p:sp>
      <p:sp>
        <p:nvSpPr>
          <p:cNvPr id="3" name="Content Placeholder 2"/>
          <p:cNvSpPr>
            <a:spLocks noGrp="1"/>
          </p:cNvSpPr>
          <p:nvPr>
            <p:ph idx="1"/>
          </p:nvPr>
        </p:nvSpPr>
        <p:spPr/>
        <p:txBody>
          <a:bodyPr>
            <a:normAutofit fontScale="92500" lnSpcReduction="10000"/>
          </a:bodyPr>
          <a:lstStyle/>
          <a:p>
            <a:r>
              <a:rPr lang="en-US" u="sng" dirty="0"/>
              <a:t>Drawbacks</a:t>
            </a:r>
            <a:r>
              <a:rPr lang="en-US" dirty="0"/>
              <a:t>: </a:t>
            </a:r>
            <a:endParaRPr lang="en-US" dirty="0" smtClean="0"/>
          </a:p>
          <a:p>
            <a:pPr lvl="1"/>
            <a:r>
              <a:rPr lang="en-US" dirty="0" smtClean="0"/>
              <a:t>Most </a:t>
            </a:r>
            <a:r>
              <a:rPr lang="en-US" dirty="0"/>
              <a:t>of petroleum is imported, meaning the US energy security is directly affected by the policies of other nations (particularly Russia and Middle Eastern nations). </a:t>
            </a:r>
            <a:endParaRPr lang="en-US" dirty="0" smtClean="0"/>
          </a:p>
          <a:p>
            <a:pPr lvl="1"/>
            <a:r>
              <a:rPr lang="en-US" dirty="0" smtClean="0"/>
              <a:t>Emits </a:t>
            </a:r>
            <a:r>
              <a:rPr lang="en-US" dirty="0"/>
              <a:t>large amounts of greenhouse gases and toxic pollutants (particularly, CO</a:t>
            </a:r>
            <a:r>
              <a:rPr lang="en-US" baseline="-25000" dirty="0"/>
              <a:t>2</a:t>
            </a:r>
            <a:r>
              <a:rPr lang="en-US" dirty="0"/>
              <a:t>, mercury, and others). </a:t>
            </a:r>
            <a:endParaRPr lang="en-US" dirty="0" smtClean="0"/>
          </a:p>
          <a:p>
            <a:pPr lvl="1"/>
            <a:r>
              <a:rPr lang="en-US" dirty="0" smtClean="0"/>
              <a:t>Very </a:t>
            </a:r>
            <a:r>
              <a:rPr lang="en-US" dirty="0"/>
              <a:t>inefficient from drilling to the fuel tank, requiring more energy for production than is available from the product. </a:t>
            </a:r>
            <a:endParaRPr lang="en-US" dirty="0" smtClean="0"/>
          </a:p>
          <a:p>
            <a:pPr lvl="1"/>
            <a:r>
              <a:rPr lang="en-US" dirty="0" smtClean="0"/>
              <a:t>Very </a:t>
            </a:r>
            <a:r>
              <a:rPr lang="en-US" dirty="0"/>
              <a:t>damaging to the environment if leaks or spills occur. </a:t>
            </a:r>
            <a:endParaRPr lang="en-US" dirty="0" smtClean="0"/>
          </a:p>
          <a:p>
            <a:pPr lvl="1"/>
            <a:r>
              <a:rPr lang="en-US" dirty="0" smtClean="0"/>
              <a:t>Limited </a:t>
            </a:r>
            <a:r>
              <a:rPr lang="en-US" dirty="0"/>
              <a:t>in quantity and will become increasingly limited in decades to come. </a:t>
            </a:r>
            <a:endParaRPr lang="en-US" dirty="0" smtClean="0"/>
          </a:p>
          <a:p>
            <a:pPr lvl="1"/>
            <a:r>
              <a:rPr lang="en-US" dirty="0" smtClean="0"/>
              <a:t>Use </a:t>
            </a:r>
            <a:r>
              <a:rPr lang="en-US" dirty="0"/>
              <a:t>of petroleum a leading potential cause of climate change. </a:t>
            </a:r>
          </a:p>
          <a:p>
            <a:endParaRPr lang="en-US" dirty="0"/>
          </a:p>
        </p:txBody>
      </p:sp>
    </p:spTree>
    <p:extLst>
      <p:ext uri="{BB962C8B-B14F-4D97-AF65-F5344CB8AC3E}">
        <p14:creationId xmlns:p14="http://schemas.microsoft.com/office/powerpoint/2010/main" val="281385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Shale Oil Natural Gas</a:t>
            </a:r>
            <a:endParaRPr lang="en-US" dirty="0"/>
          </a:p>
        </p:txBody>
      </p:sp>
      <p:sp>
        <p:nvSpPr>
          <p:cNvPr id="3" name="Content Placeholder 2"/>
          <p:cNvSpPr>
            <a:spLocks noGrp="1"/>
          </p:cNvSpPr>
          <p:nvPr>
            <p:ph idx="1"/>
          </p:nvPr>
        </p:nvSpPr>
        <p:spPr/>
        <p:txBody>
          <a:bodyPr>
            <a:normAutofit fontScale="77500" lnSpcReduction="20000"/>
          </a:bodyPr>
          <a:lstStyle/>
          <a:p>
            <a:r>
              <a:rPr lang="en-US" u="sng" dirty="0"/>
              <a:t>Summary</a:t>
            </a:r>
            <a:r>
              <a:rPr lang="en-US" dirty="0"/>
              <a:t>: a form of natural gas (fossil fuel) found in shale rock formations in North America which is acquired through hydraulic fracturing (fracking</a:t>
            </a:r>
            <a:r>
              <a:rPr lang="en-US" dirty="0" smtClean="0"/>
              <a:t>).</a:t>
            </a:r>
          </a:p>
          <a:p>
            <a:pPr lvl="1"/>
            <a:r>
              <a:rPr lang="en-US" dirty="0" smtClean="0"/>
              <a:t>Fracking is </a:t>
            </a:r>
            <a:r>
              <a:rPr lang="en-US" dirty="0"/>
              <a:t>a controversial practice in which fluid is injected at extremely high pressure in order to fracture the bedrock in order to allow the gas to escape and be collected.  </a:t>
            </a:r>
            <a:endParaRPr lang="en-US" dirty="0" smtClean="0"/>
          </a:p>
          <a:p>
            <a:pPr lvl="1"/>
            <a:r>
              <a:rPr lang="en-US" dirty="0" smtClean="0"/>
              <a:t>When </a:t>
            </a:r>
            <a:r>
              <a:rPr lang="en-US" dirty="0"/>
              <a:t>compressed or liquefied, the gas can be used as a transportation fuel.  </a:t>
            </a:r>
            <a:endParaRPr lang="en-US" dirty="0" smtClean="0"/>
          </a:p>
          <a:p>
            <a:pPr lvl="1"/>
            <a:r>
              <a:rPr lang="en-US" dirty="0" smtClean="0"/>
              <a:t>Not </a:t>
            </a:r>
            <a:r>
              <a:rPr lang="en-US" dirty="0"/>
              <a:t>renewable. </a:t>
            </a:r>
          </a:p>
          <a:p>
            <a:r>
              <a:rPr lang="en-US" u="sng" dirty="0"/>
              <a:t>Benefits</a:t>
            </a:r>
            <a:r>
              <a:rPr lang="en-US" dirty="0"/>
              <a:t>: </a:t>
            </a:r>
            <a:endParaRPr lang="en-US" dirty="0" smtClean="0"/>
          </a:p>
          <a:p>
            <a:pPr lvl="1"/>
            <a:r>
              <a:rPr lang="en-US" dirty="0"/>
              <a:t>L</a:t>
            </a:r>
            <a:r>
              <a:rPr lang="en-US" dirty="0" smtClean="0"/>
              <a:t>arge </a:t>
            </a:r>
            <a:r>
              <a:rPr lang="en-US" dirty="0"/>
              <a:t>domestic supplies of shale oil within the US. </a:t>
            </a:r>
            <a:endParaRPr lang="en-US" dirty="0" smtClean="0"/>
          </a:p>
          <a:p>
            <a:pPr lvl="1"/>
            <a:r>
              <a:rPr lang="en-US" dirty="0" smtClean="0"/>
              <a:t>Emits </a:t>
            </a:r>
            <a:r>
              <a:rPr lang="en-US" dirty="0"/>
              <a:t>fewer greenhouse gases when combusted (the cleanest fossil fuel). </a:t>
            </a:r>
            <a:endParaRPr lang="en-US" dirty="0" smtClean="0"/>
          </a:p>
          <a:p>
            <a:pPr lvl="1"/>
            <a:r>
              <a:rPr lang="en-US" dirty="0" smtClean="0"/>
              <a:t>Creates </a:t>
            </a:r>
            <a:r>
              <a:rPr lang="en-US" dirty="0"/>
              <a:t>more domestic jobs. </a:t>
            </a:r>
            <a:endParaRPr lang="en-US" dirty="0" smtClean="0"/>
          </a:p>
          <a:p>
            <a:pPr lvl="1"/>
            <a:r>
              <a:rPr lang="en-US" dirty="0" smtClean="0"/>
              <a:t>One </a:t>
            </a:r>
            <a:r>
              <a:rPr lang="en-US" dirty="0"/>
              <a:t>gallon of compressed natural gas (CNG) is cheaper than one gallon of petroleum-based gasoline. </a:t>
            </a:r>
            <a:endParaRPr lang="en-US" dirty="0" smtClean="0"/>
          </a:p>
          <a:p>
            <a:pPr lvl="1"/>
            <a:r>
              <a:rPr lang="en-US" dirty="0" smtClean="0"/>
              <a:t>Technology </a:t>
            </a:r>
            <a:r>
              <a:rPr lang="en-US" dirty="0"/>
              <a:t>is proven and available now. </a:t>
            </a:r>
            <a:endParaRPr lang="en-US" dirty="0" smtClean="0"/>
          </a:p>
          <a:p>
            <a:pPr lvl="1"/>
            <a:r>
              <a:rPr lang="en-US" dirty="0" smtClean="0"/>
              <a:t>Distribution </a:t>
            </a:r>
            <a:r>
              <a:rPr lang="en-US" dirty="0"/>
              <a:t>infrastructure is already available. </a:t>
            </a:r>
          </a:p>
          <a:p>
            <a:endParaRPr lang="en-US" dirty="0"/>
          </a:p>
        </p:txBody>
      </p:sp>
    </p:spTree>
    <p:extLst>
      <p:ext uri="{BB962C8B-B14F-4D97-AF65-F5344CB8AC3E}">
        <p14:creationId xmlns:p14="http://schemas.microsoft.com/office/powerpoint/2010/main" val="40751838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Shale Oil Natural Gas</a:t>
            </a:r>
          </a:p>
        </p:txBody>
      </p:sp>
      <p:sp>
        <p:nvSpPr>
          <p:cNvPr id="3" name="Content Placeholder 2"/>
          <p:cNvSpPr>
            <a:spLocks noGrp="1"/>
          </p:cNvSpPr>
          <p:nvPr>
            <p:ph idx="1"/>
          </p:nvPr>
        </p:nvSpPr>
        <p:spPr/>
        <p:txBody>
          <a:bodyPr>
            <a:normAutofit fontScale="92500" lnSpcReduction="20000"/>
          </a:bodyPr>
          <a:lstStyle/>
          <a:p>
            <a:r>
              <a:rPr lang="en-US" u="sng" dirty="0"/>
              <a:t>Drawbacks</a:t>
            </a:r>
            <a:r>
              <a:rPr lang="en-US" dirty="0"/>
              <a:t>: </a:t>
            </a:r>
            <a:endParaRPr lang="en-US" dirty="0" smtClean="0"/>
          </a:p>
          <a:p>
            <a:pPr lvl="1"/>
            <a:r>
              <a:rPr lang="en-US" dirty="0" smtClean="0"/>
              <a:t>Extraction </a:t>
            </a:r>
            <a:r>
              <a:rPr lang="en-US" dirty="0"/>
              <a:t>of shale oil (via fracking) has been linked with extensive environmental damage due to the fracking process and high likelihood of groundwater contamination. </a:t>
            </a:r>
            <a:endParaRPr lang="en-US" dirty="0" smtClean="0"/>
          </a:p>
          <a:p>
            <a:pPr lvl="1"/>
            <a:r>
              <a:rPr lang="en-US" dirty="0" smtClean="0"/>
              <a:t>Uses </a:t>
            </a:r>
            <a:r>
              <a:rPr lang="en-US" dirty="0"/>
              <a:t>large quantities of water. </a:t>
            </a:r>
            <a:endParaRPr lang="en-US" dirty="0" smtClean="0"/>
          </a:p>
          <a:p>
            <a:pPr lvl="1"/>
            <a:r>
              <a:rPr lang="en-US" dirty="0" smtClean="0"/>
              <a:t>Results </a:t>
            </a:r>
            <a:r>
              <a:rPr lang="en-US" dirty="0"/>
              <a:t>in large amounts of methane emission from drilling and leaky wells (and methane is 21x more potent than CO</a:t>
            </a:r>
            <a:r>
              <a:rPr lang="en-US" baseline="-25000" dirty="0"/>
              <a:t>2</a:t>
            </a:r>
            <a:r>
              <a:rPr lang="en-US" dirty="0"/>
              <a:t> as a greenhouse gas).  </a:t>
            </a:r>
            <a:endParaRPr lang="en-US" dirty="0" smtClean="0"/>
          </a:p>
          <a:p>
            <a:pPr lvl="1"/>
            <a:r>
              <a:rPr lang="en-US" dirty="0" smtClean="0"/>
              <a:t>Concerns </a:t>
            </a:r>
            <a:r>
              <a:rPr lang="en-US" dirty="0"/>
              <a:t>with lack of oversight, workplace safety, and negative impacts on communities near wells (crime, stresses to infrastructure, etc.). </a:t>
            </a:r>
            <a:endParaRPr lang="en-US" dirty="0" smtClean="0"/>
          </a:p>
          <a:p>
            <a:pPr lvl="1"/>
            <a:r>
              <a:rPr lang="en-US" dirty="0" smtClean="0"/>
              <a:t>May </a:t>
            </a:r>
            <a:r>
              <a:rPr lang="en-US" dirty="0"/>
              <a:t>increase likelihood of earthquakes. </a:t>
            </a:r>
            <a:endParaRPr lang="en-US" dirty="0" smtClean="0"/>
          </a:p>
          <a:p>
            <a:pPr lvl="1"/>
            <a:r>
              <a:rPr lang="en-US" dirty="0" smtClean="0"/>
              <a:t>CNG </a:t>
            </a:r>
            <a:r>
              <a:rPr lang="en-US" dirty="0"/>
              <a:t>fuel stations are currently rare and expensive to build. </a:t>
            </a:r>
            <a:endParaRPr lang="en-US" dirty="0" smtClean="0"/>
          </a:p>
          <a:p>
            <a:pPr lvl="1"/>
            <a:r>
              <a:rPr lang="en-US" dirty="0" smtClean="0"/>
              <a:t>New </a:t>
            </a:r>
            <a:r>
              <a:rPr lang="en-US" dirty="0"/>
              <a:t>vehicle design needed to accompany equipment needed. </a:t>
            </a:r>
          </a:p>
          <a:p>
            <a:endParaRPr lang="en-US" dirty="0"/>
          </a:p>
        </p:txBody>
      </p:sp>
    </p:spTree>
    <p:extLst>
      <p:ext uri="{BB962C8B-B14F-4D97-AF65-F5344CB8AC3E}">
        <p14:creationId xmlns:p14="http://schemas.microsoft.com/office/powerpoint/2010/main" val="10205407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Biofuel	</a:t>
            </a:r>
            <a:endParaRPr lang="en-US" dirty="0"/>
          </a:p>
        </p:txBody>
      </p:sp>
      <p:sp>
        <p:nvSpPr>
          <p:cNvPr id="3" name="Content Placeholder 2"/>
          <p:cNvSpPr>
            <a:spLocks noGrp="1"/>
          </p:cNvSpPr>
          <p:nvPr>
            <p:ph idx="1"/>
          </p:nvPr>
        </p:nvSpPr>
        <p:spPr/>
        <p:txBody>
          <a:bodyPr>
            <a:normAutofit fontScale="92500" lnSpcReduction="20000"/>
          </a:bodyPr>
          <a:lstStyle/>
          <a:p>
            <a:r>
              <a:rPr lang="en-US" u="sng" dirty="0"/>
              <a:t>Summary</a:t>
            </a:r>
            <a:r>
              <a:rPr lang="en-US" dirty="0"/>
              <a:t>: biofuel is a generic term applied to any renewable liquid fuel made from a biomass source (biological material derived from living, or recently living organisms). </a:t>
            </a:r>
            <a:endParaRPr lang="en-US" dirty="0" smtClean="0"/>
          </a:p>
          <a:p>
            <a:r>
              <a:rPr lang="en-US" dirty="0" smtClean="0"/>
              <a:t>Biofuels </a:t>
            </a:r>
            <a:r>
              <a:rPr lang="en-US" dirty="0"/>
              <a:t>is available in a variety of options, including: </a:t>
            </a:r>
          </a:p>
          <a:p>
            <a:pPr lvl="1"/>
            <a:r>
              <a:rPr lang="en-US" u="sng" dirty="0"/>
              <a:t>Conventional Biofuel</a:t>
            </a:r>
            <a:r>
              <a:rPr lang="en-US" dirty="0"/>
              <a:t> – usually ethanol that is derived from starch (such as ethanol from corn grain).</a:t>
            </a:r>
          </a:p>
          <a:p>
            <a:pPr lvl="1"/>
            <a:r>
              <a:rPr lang="en-US" u="sng" dirty="0"/>
              <a:t>Advanced Biofuel</a:t>
            </a:r>
            <a:r>
              <a:rPr lang="en-US" dirty="0"/>
              <a:t> – include renewable fuels other than corn-grain ethanol. This can include ethanol from other kinds of renewable biomass such as sugar, lignin, etc. </a:t>
            </a:r>
          </a:p>
          <a:p>
            <a:pPr lvl="1"/>
            <a:r>
              <a:rPr lang="en-US" u="sng" dirty="0"/>
              <a:t>Cellulosic Biofuel</a:t>
            </a:r>
            <a:r>
              <a:rPr lang="en-US" dirty="0"/>
              <a:t> – renewable fuels derived from cellulose (the main ingredient in a plant’s cell walls), primarily from the leaves and stalks/stems of plants. </a:t>
            </a:r>
          </a:p>
          <a:p>
            <a:pPr lvl="1"/>
            <a:r>
              <a:rPr lang="en-US" u="sng" dirty="0"/>
              <a:t>Biomass-based Biofuel</a:t>
            </a:r>
            <a:r>
              <a:rPr lang="en-US" dirty="0"/>
              <a:t> – includes biodiesel made from vegetable oil or animal fats as well as cellulosic diesel (diesel fuel made from cellulosic sources). </a:t>
            </a:r>
          </a:p>
          <a:p>
            <a:endParaRPr lang="en-US" dirty="0"/>
          </a:p>
        </p:txBody>
      </p:sp>
    </p:spTree>
    <p:extLst>
      <p:ext uri="{BB962C8B-B14F-4D97-AF65-F5344CB8AC3E}">
        <p14:creationId xmlns:p14="http://schemas.microsoft.com/office/powerpoint/2010/main" val="10851505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Biofuels</a:t>
            </a:r>
            <a:endParaRPr lang="en-US" dirty="0"/>
          </a:p>
        </p:txBody>
      </p:sp>
      <p:sp>
        <p:nvSpPr>
          <p:cNvPr id="3" name="Content Placeholder 2"/>
          <p:cNvSpPr>
            <a:spLocks noGrp="1"/>
          </p:cNvSpPr>
          <p:nvPr>
            <p:ph idx="1"/>
          </p:nvPr>
        </p:nvSpPr>
        <p:spPr/>
        <p:txBody>
          <a:bodyPr>
            <a:normAutofit fontScale="85000" lnSpcReduction="20000"/>
          </a:bodyPr>
          <a:lstStyle/>
          <a:p>
            <a:r>
              <a:rPr lang="en-US" u="sng" dirty="0"/>
              <a:t>Benefits</a:t>
            </a:r>
            <a:r>
              <a:rPr lang="en-US" dirty="0"/>
              <a:t>: </a:t>
            </a:r>
            <a:endParaRPr lang="en-US" dirty="0" smtClean="0"/>
          </a:p>
          <a:p>
            <a:pPr lvl="1"/>
            <a:r>
              <a:rPr lang="en-US" dirty="0" smtClean="0"/>
              <a:t>Most </a:t>
            </a:r>
            <a:r>
              <a:rPr lang="en-US" dirty="0"/>
              <a:t>are carbon neutral (absorb the CO­2­ released during combustion when plants are grown). </a:t>
            </a:r>
            <a:endParaRPr lang="en-US" dirty="0" smtClean="0"/>
          </a:p>
          <a:p>
            <a:pPr lvl="1"/>
            <a:r>
              <a:rPr lang="en-US" dirty="0" smtClean="0"/>
              <a:t>Have </a:t>
            </a:r>
            <a:r>
              <a:rPr lang="en-US" dirty="0"/>
              <a:t>cleaner emissions and result in less air pollution because they burn more completely.  </a:t>
            </a:r>
            <a:endParaRPr lang="en-US" dirty="0" smtClean="0"/>
          </a:p>
          <a:p>
            <a:pPr lvl="1"/>
            <a:r>
              <a:rPr lang="en-US" dirty="0" smtClean="0"/>
              <a:t>Have </a:t>
            </a:r>
            <a:r>
              <a:rPr lang="en-US" dirty="0"/>
              <a:t>a higher octane rating. </a:t>
            </a:r>
            <a:endParaRPr lang="en-US" dirty="0" smtClean="0"/>
          </a:p>
          <a:p>
            <a:pPr lvl="1"/>
            <a:r>
              <a:rPr lang="en-US" dirty="0" smtClean="0"/>
              <a:t>Are </a:t>
            </a:r>
            <a:r>
              <a:rPr lang="en-US" dirty="0"/>
              <a:t>renewable and can be replenished. </a:t>
            </a:r>
            <a:endParaRPr lang="en-US" dirty="0" smtClean="0"/>
          </a:p>
          <a:p>
            <a:pPr lvl="1"/>
            <a:r>
              <a:rPr lang="en-US" dirty="0" smtClean="0"/>
              <a:t>Can </a:t>
            </a:r>
            <a:r>
              <a:rPr lang="en-US" dirty="0"/>
              <a:t>be produced domestically and provide additional job opportunities to American workers. </a:t>
            </a:r>
            <a:endParaRPr lang="en-US" dirty="0" smtClean="0"/>
          </a:p>
          <a:p>
            <a:pPr lvl="1"/>
            <a:r>
              <a:rPr lang="en-US" dirty="0" smtClean="0"/>
              <a:t>Some </a:t>
            </a:r>
            <a:r>
              <a:rPr lang="en-US" dirty="0"/>
              <a:t>biofuels (e.g. biodiesel) have a similar energy content as petroleum-based fuels. </a:t>
            </a:r>
            <a:endParaRPr lang="en-US" dirty="0" smtClean="0"/>
          </a:p>
          <a:p>
            <a:pPr lvl="1"/>
            <a:r>
              <a:rPr lang="en-US" dirty="0" smtClean="0"/>
              <a:t>Depending </a:t>
            </a:r>
            <a:r>
              <a:rPr lang="en-US" dirty="0"/>
              <a:t>on the source, the process of making biofuels requires less energy than is contained in the fuel itself. </a:t>
            </a:r>
            <a:endParaRPr lang="en-US" dirty="0" smtClean="0"/>
          </a:p>
          <a:p>
            <a:pPr lvl="1"/>
            <a:r>
              <a:rPr lang="en-US" dirty="0"/>
              <a:t>Depending on the source, can create additional habitat (e.g. if prairie, </a:t>
            </a:r>
            <a:r>
              <a:rPr lang="en-US" dirty="0" err="1"/>
              <a:t>switchgrass</a:t>
            </a:r>
            <a:r>
              <a:rPr lang="en-US" dirty="0"/>
              <a:t>, or popular trees are used as the source of the fuel). </a:t>
            </a:r>
            <a:endParaRPr lang="en-US" dirty="0" smtClean="0"/>
          </a:p>
          <a:p>
            <a:pPr lvl="1"/>
            <a:r>
              <a:rPr lang="en-US" dirty="0"/>
              <a:t>Could provide additional uses for what are currently waste products (e.g. corn </a:t>
            </a:r>
            <a:r>
              <a:rPr lang="en-US" dirty="0" err="1"/>
              <a:t>stover</a:t>
            </a:r>
            <a:r>
              <a:rPr lang="en-US" dirty="0"/>
              <a:t>, animal fats, waste vegetable oil). </a:t>
            </a:r>
          </a:p>
          <a:p>
            <a:pPr lvl="1"/>
            <a:endParaRPr lang="en-US" dirty="0"/>
          </a:p>
          <a:p>
            <a:pPr lvl="1"/>
            <a:endParaRPr lang="en-US" dirty="0" smtClean="0"/>
          </a:p>
          <a:p>
            <a:endParaRPr lang="en-US" dirty="0"/>
          </a:p>
        </p:txBody>
      </p:sp>
    </p:spTree>
    <p:extLst>
      <p:ext uri="{BB962C8B-B14F-4D97-AF65-F5344CB8AC3E}">
        <p14:creationId xmlns:p14="http://schemas.microsoft.com/office/powerpoint/2010/main" val="30860942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Biofuels</a:t>
            </a:r>
            <a:endParaRPr lang="en-US" dirty="0"/>
          </a:p>
        </p:txBody>
      </p:sp>
      <p:sp>
        <p:nvSpPr>
          <p:cNvPr id="3" name="Content Placeholder 2"/>
          <p:cNvSpPr>
            <a:spLocks noGrp="1"/>
          </p:cNvSpPr>
          <p:nvPr>
            <p:ph idx="1"/>
          </p:nvPr>
        </p:nvSpPr>
        <p:spPr>
          <a:xfrm>
            <a:off x="296215" y="787400"/>
            <a:ext cx="8733486" cy="6070600"/>
          </a:xfrm>
        </p:spPr>
        <p:txBody>
          <a:bodyPr>
            <a:normAutofit fontScale="85000" lnSpcReduction="10000"/>
          </a:bodyPr>
          <a:lstStyle/>
          <a:p>
            <a:r>
              <a:rPr lang="en-US" u="sng" dirty="0" smtClean="0"/>
              <a:t>Benefits</a:t>
            </a:r>
            <a:r>
              <a:rPr lang="en-US" dirty="0" smtClean="0"/>
              <a:t> (cont.)</a:t>
            </a:r>
          </a:p>
          <a:p>
            <a:pPr lvl="1"/>
            <a:r>
              <a:rPr lang="en-US" dirty="0" smtClean="0"/>
              <a:t>Could </a:t>
            </a:r>
            <a:r>
              <a:rPr lang="en-US" dirty="0"/>
              <a:t>be distributed using existing infrastructure (pipelines, gas stations, railroads, etc.) and with minimal or no changes to existing modern vehicles. </a:t>
            </a:r>
          </a:p>
          <a:p>
            <a:pPr lvl="1"/>
            <a:endParaRPr lang="en-US" dirty="0" smtClean="0"/>
          </a:p>
          <a:p>
            <a:r>
              <a:rPr lang="en-US" u="sng" dirty="0" smtClean="0"/>
              <a:t>Drawbacks</a:t>
            </a:r>
            <a:r>
              <a:rPr lang="en-US" dirty="0"/>
              <a:t>: </a:t>
            </a:r>
            <a:endParaRPr lang="en-US" dirty="0" smtClean="0"/>
          </a:p>
          <a:p>
            <a:pPr lvl="1"/>
            <a:r>
              <a:rPr lang="en-US" dirty="0" smtClean="0"/>
              <a:t>Can </a:t>
            </a:r>
            <a:r>
              <a:rPr lang="en-US" dirty="0"/>
              <a:t>involve intense water and fossil fuel use (particularly corn ethanol under some conditions). </a:t>
            </a:r>
            <a:endParaRPr lang="en-US" dirty="0" smtClean="0"/>
          </a:p>
          <a:p>
            <a:pPr lvl="1"/>
            <a:r>
              <a:rPr lang="en-US" dirty="0" smtClean="0"/>
              <a:t>May </a:t>
            </a:r>
            <a:r>
              <a:rPr lang="en-US" dirty="0"/>
              <a:t>reduce supplies of edible food </a:t>
            </a:r>
            <a:r>
              <a:rPr lang="en-US" dirty="0" smtClean="0"/>
              <a:t>and/or raise food prices in </a:t>
            </a:r>
            <a:r>
              <a:rPr lang="en-US" dirty="0"/>
              <a:t>some cases (particularly corn ethanol under some conditions). </a:t>
            </a:r>
            <a:endParaRPr lang="en-US" dirty="0" smtClean="0"/>
          </a:p>
          <a:p>
            <a:pPr lvl="1"/>
            <a:r>
              <a:rPr lang="en-US" dirty="0" smtClean="0"/>
              <a:t>Depending </a:t>
            </a:r>
            <a:r>
              <a:rPr lang="en-US" dirty="0"/>
              <a:t>on the source, the process of making biofuels can require more energy than is contained in the fuel itself (particularly corn ethanol if large amounts of fossil fuels are used). </a:t>
            </a:r>
            <a:endParaRPr lang="en-US" dirty="0" smtClean="0"/>
          </a:p>
          <a:p>
            <a:pPr lvl="1"/>
            <a:r>
              <a:rPr lang="en-US" dirty="0" smtClean="0"/>
              <a:t>Depending on the source, can cause greater greenhouse gas emissions than some fossil fuels </a:t>
            </a:r>
            <a:r>
              <a:rPr lang="en-US" dirty="0"/>
              <a:t>(particularly corn ethanol if large amounts of fossil fuels are used). </a:t>
            </a:r>
            <a:endParaRPr lang="en-US" dirty="0" smtClean="0"/>
          </a:p>
          <a:p>
            <a:endParaRPr lang="en-US" dirty="0"/>
          </a:p>
        </p:txBody>
      </p:sp>
    </p:spTree>
    <p:extLst>
      <p:ext uri="{BB962C8B-B14F-4D97-AF65-F5344CB8AC3E}">
        <p14:creationId xmlns:p14="http://schemas.microsoft.com/office/powerpoint/2010/main" val="2994838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Biofuels</a:t>
            </a:r>
            <a:endParaRPr lang="en-US" dirty="0"/>
          </a:p>
        </p:txBody>
      </p:sp>
      <p:sp>
        <p:nvSpPr>
          <p:cNvPr id="3" name="Content Placeholder 2"/>
          <p:cNvSpPr>
            <a:spLocks noGrp="1"/>
          </p:cNvSpPr>
          <p:nvPr>
            <p:ph idx="1"/>
          </p:nvPr>
        </p:nvSpPr>
        <p:spPr/>
        <p:txBody>
          <a:bodyPr>
            <a:normAutofit fontScale="85000" lnSpcReduction="10000"/>
          </a:bodyPr>
          <a:lstStyle/>
          <a:p>
            <a:r>
              <a:rPr lang="en-US" u="sng" dirty="0" smtClean="0"/>
              <a:t>Drawbacks</a:t>
            </a:r>
            <a:r>
              <a:rPr lang="en-US" dirty="0" smtClean="0"/>
              <a:t> (cont.)</a:t>
            </a:r>
          </a:p>
          <a:p>
            <a:pPr lvl="1"/>
            <a:r>
              <a:rPr lang="en-US" dirty="0" smtClean="0"/>
              <a:t>Depending </a:t>
            </a:r>
            <a:r>
              <a:rPr lang="en-US" dirty="0"/>
              <a:t>on the source, a switch to biofuels can cause habitat loss (particularly if native habitat is removed and a single species, or monoculture, replaces it). </a:t>
            </a:r>
          </a:p>
          <a:p>
            <a:pPr lvl="1"/>
            <a:r>
              <a:rPr lang="en-US" dirty="0"/>
              <a:t>The potential amount of biofuel that can currently be produced per year is less than the amount of gasoline, diesel fuel, or natural gas that could be acquired from drilling (although this could change if methods to produce cellulosic ethanol can be improved). </a:t>
            </a:r>
          </a:p>
          <a:p>
            <a:pPr lvl="1"/>
            <a:r>
              <a:rPr lang="en-US" dirty="0"/>
              <a:t>Energy content of some biofuels (particularly ethanol) is lower than that of gasoline and diesel fuel. </a:t>
            </a:r>
          </a:p>
          <a:p>
            <a:pPr lvl="1"/>
            <a:r>
              <a:rPr lang="en-US" dirty="0"/>
              <a:t>Biodiesel does not work well in cold temperatures. </a:t>
            </a:r>
          </a:p>
          <a:p>
            <a:pPr lvl="1"/>
            <a:r>
              <a:rPr lang="en-US" dirty="0"/>
              <a:t>Older models of vehicles are often incompatible with biofuel use. </a:t>
            </a:r>
          </a:p>
          <a:p>
            <a:pPr lvl="1"/>
            <a:r>
              <a:rPr lang="en-US" dirty="0"/>
              <a:t>Some biofuels (particularly biodiesel) can vary widely in quality and are not as uniform in their performance as other sources of fuel.  </a:t>
            </a:r>
          </a:p>
          <a:p>
            <a:endParaRPr lang="en-US" dirty="0"/>
          </a:p>
        </p:txBody>
      </p:sp>
    </p:spTree>
    <p:extLst>
      <p:ext uri="{BB962C8B-B14F-4D97-AF65-F5344CB8AC3E}">
        <p14:creationId xmlns:p14="http://schemas.microsoft.com/office/powerpoint/2010/main" val="28060104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Electricity	</a:t>
            </a:r>
            <a:endParaRPr lang="en-US" dirty="0"/>
          </a:p>
        </p:txBody>
      </p:sp>
      <p:sp>
        <p:nvSpPr>
          <p:cNvPr id="3" name="Content Placeholder 2"/>
          <p:cNvSpPr>
            <a:spLocks noGrp="1"/>
          </p:cNvSpPr>
          <p:nvPr>
            <p:ph idx="1"/>
          </p:nvPr>
        </p:nvSpPr>
        <p:spPr/>
        <p:txBody>
          <a:bodyPr>
            <a:normAutofit fontScale="92500" lnSpcReduction="10000"/>
          </a:bodyPr>
          <a:lstStyle/>
          <a:p>
            <a:r>
              <a:rPr lang="en-US" u="sng" dirty="0"/>
              <a:t>Summary</a:t>
            </a:r>
            <a:r>
              <a:rPr lang="en-US" dirty="0"/>
              <a:t>: electricity can be used as a transportation fuel when it is used to power the battery off which a car acquires a portion or all of its mechanical energy. </a:t>
            </a:r>
            <a:endParaRPr lang="en-US" dirty="0" smtClean="0"/>
          </a:p>
          <a:p>
            <a:pPr lvl="1"/>
            <a:r>
              <a:rPr lang="en-US" dirty="0" smtClean="0"/>
              <a:t>Electricity </a:t>
            </a:r>
            <a:r>
              <a:rPr lang="en-US" dirty="0"/>
              <a:t>as a transportation can be either renewable or nonrenewable depending on the how the electricity was generated (e.g. cars powered on electricity from wind power are considered renewable while electricity from a coal-fired plant is not). </a:t>
            </a:r>
          </a:p>
          <a:p>
            <a:r>
              <a:rPr lang="en-US" u="sng" dirty="0"/>
              <a:t>Benefits</a:t>
            </a:r>
            <a:r>
              <a:rPr lang="en-US" dirty="0"/>
              <a:t>: </a:t>
            </a:r>
            <a:endParaRPr lang="en-US" dirty="0" smtClean="0"/>
          </a:p>
          <a:p>
            <a:pPr lvl="1"/>
            <a:r>
              <a:rPr lang="en-US" dirty="0"/>
              <a:t>T</a:t>
            </a:r>
            <a:r>
              <a:rPr lang="en-US" dirty="0" smtClean="0"/>
              <a:t>here </a:t>
            </a:r>
            <a:r>
              <a:rPr lang="en-US" dirty="0"/>
              <a:t>are no tailpipe emissions.  </a:t>
            </a:r>
            <a:endParaRPr lang="en-US" dirty="0" smtClean="0"/>
          </a:p>
          <a:p>
            <a:pPr lvl="1"/>
            <a:r>
              <a:rPr lang="en-US" dirty="0" smtClean="0"/>
              <a:t>Electrical </a:t>
            </a:r>
            <a:r>
              <a:rPr lang="en-US" dirty="0"/>
              <a:t>cars already exist and have been available on the market for decades. </a:t>
            </a:r>
            <a:endParaRPr lang="en-US" dirty="0" smtClean="0"/>
          </a:p>
          <a:p>
            <a:pPr lvl="1"/>
            <a:r>
              <a:rPr lang="en-US" dirty="0" smtClean="0"/>
              <a:t>Some </a:t>
            </a:r>
            <a:r>
              <a:rPr lang="en-US" dirty="0"/>
              <a:t>infrastructure (e.g. charging stations) are found in select cities around the US. </a:t>
            </a:r>
          </a:p>
          <a:p>
            <a:endParaRPr lang="en-US" dirty="0"/>
          </a:p>
        </p:txBody>
      </p:sp>
    </p:spTree>
    <p:extLst>
      <p:ext uri="{BB962C8B-B14F-4D97-AF65-F5344CB8AC3E}">
        <p14:creationId xmlns:p14="http://schemas.microsoft.com/office/powerpoint/2010/main" val="31794052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Electricity</a:t>
            </a:r>
            <a:endParaRPr lang="en-US" dirty="0"/>
          </a:p>
        </p:txBody>
      </p:sp>
      <p:sp>
        <p:nvSpPr>
          <p:cNvPr id="3" name="Content Placeholder 2"/>
          <p:cNvSpPr>
            <a:spLocks noGrp="1"/>
          </p:cNvSpPr>
          <p:nvPr>
            <p:ph idx="1"/>
          </p:nvPr>
        </p:nvSpPr>
        <p:spPr/>
        <p:txBody>
          <a:bodyPr>
            <a:normAutofit/>
          </a:bodyPr>
          <a:lstStyle/>
          <a:p>
            <a:r>
              <a:rPr lang="en-US" u="sng" dirty="0"/>
              <a:t>Drawbacks</a:t>
            </a:r>
            <a:r>
              <a:rPr lang="en-US" dirty="0"/>
              <a:t>: </a:t>
            </a:r>
            <a:endParaRPr lang="en-US" dirty="0" smtClean="0"/>
          </a:p>
          <a:p>
            <a:pPr lvl="1"/>
            <a:r>
              <a:rPr lang="en-US" dirty="0" smtClean="0"/>
              <a:t>If </a:t>
            </a:r>
            <a:r>
              <a:rPr lang="en-US" dirty="0"/>
              <a:t>the source of electricity is fossil fuel-based (e.g. a coal-fired power plant), the CO­</a:t>
            </a:r>
            <a:r>
              <a:rPr lang="en-US" baseline="-25000" dirty="0"/>
              <a:t>2</a:t>
            </a:r>
            <a:r>
              <a:rPr lang="en-US" dirty="0"/>
              <a:t> emissions are </a:t>
            </a:r>
            <a:r>
              <a:rPr lang="en-US" dirty="0" smtClean="0"/>
              <a:t>similar or possibly greater than </a:t>
            </a:r>
            <a:r>
              <a:rPr lang="en-US" dirty="0"/>
              <a:t>a gasoline-powered vehicle. </a:t>
            </a:r>
            <a:endParaRPr lang="en-US" dirty="0" smtClean="0"/>
          </a:p>
          <a:p>
            <a:pPr lvl="1"/>
            <a:r>
              <a:rPr lang="en-US" dirty="0" smtClean="0"/>
              <a:t>Widespread </a:t>
            </a:r>
            <a:r>
              <a:rPr lang="en-US" dirty="0"/>
              <a:t>infrastructure does not exist for electrical cars to the same extent as gasoline or diesel. </a:t>
            </a:r>
            <a:endParaRPr lang="en-US" dirty="0" smtClean="0"/>
          </a:p>
          <a:p>
            <a:pPr lvl="1"/>
            <a:r>
              <a:rPr lang="en-US" dirty="0" smtClean="0"/>
              <a:t>Currently</a:t>
            </a:r>
            <a:r>
              <a:rPr lang="en-US" dirty="0"/>
              <a:t>, electrical transportation energy is insufficient for use for most large trucks and </a:t>
            </a:r>
            <a:r>
              <a:rPr lang="en-US" dirty="0" smtClean="0"/>
              <a:t>planes due to low </a:t>
            </a:r>
            <a:r>
              <a:rPr lang="en-US" dirty="0"/>
              <a:t>energy density of batteries.</a:t>
            </a:r>
          </a:p>
          <a:p>
            <a:endParaRPr lang="en-US" dirty="0"/>
          </a:p>
        </p:txBody>
      </p:sp>
    </p:spTree>
    <p:extLst>
      <p:ext uri="{BB962C8B-B14F-4D97-AF65-F5344CB8AC3E}">
        <p14:creationId xmlns:p14="http://schemas.microsoft.com/office/powerpoint/2010/main" val="29623262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Hydrogen</a:t>
            </a:r>
            <a:endParaRPr lang="en-US" dirty="0"/>
          </a:p>
        </p:txBody>
      </p:sp>
      <p:sp>
        <p:nvSpPr>
          <p:cNvPr id="3" name="Content Placeholder 2"/>
          <p:cNvSpPr>
            <a:spLocks noGrp="1"/>
          </p:cNvSpPr>
          <p:nvPr>
            <p:ph idx="1"/>
          </p:nvPr>
        </p:nvSpPr>
        <p:spPr/>
        <p:txBody>
          <a:bodyPr>
            <a:normAutofit fontScale="92500" lnSpcReduction="10000"/>
          </a:bodyPr>
          <a:lstStyle/>
          <a:p>
            <a:r>
              <a:rPr lang="en-US" u="sng" dirty="0" smtClean="0"/>
              <a:t>Summary</a:t>
            </a:r>
            <a:r>
              <a:rPr lang="en-US" dirty="0"/>
              <a:t>: Hydrogen can be used as a transportation fuel when utilized through hydrogen fuel cells. </a:t>
            </a:r>
            <a:endParaRPr lang="en-US" dirty="0" smtClean="0"/>
          </a:p>
          <a:p>
            <a:pPr lvl="1"/>
            <a:r>
              <a:rPr lang="en-US" dirty="0" smtClean="0"/>
              <a:t>A </a:t>
            </a:r>
            <a:r>
              <a:rPr lang="en-US" dirty="0"/>
              <a:t>hydrogen fuel cell generates an electrical current as its electron and proton are separated from each other. </a:t>
            </a:r>
            <a:endParaRPr lang="en-US" dirty="0" smtClean="0"/>
          </a:p>
          <a:p>
            <a:pPr lvl="1"/>
            <a:r>
              <a:rPr lang="en-US" dirty="0" smtClean="0"/>
              <a:t>Depending </a:t>
            </a:r>
            <a:r>
              <a:rPr lang="en-US" dirty="0"/>
              <a:t>on how the hydrogen is acquired, this can be either a renewable or nonrenewable source of fuel. </a:t>
            </a:r>
          </a:p>
          <a:p>
            <a:r>
              <a:rPr lang="en-US" u="sng" dirty="0"/>
              <a:t>Benefits</a:t>
            </a:r>
            <a:r>
              <a:rPr lang="en-US" dirty="0"/>
              <a:t>: </a:t>
            </a:r>
            <a:endParaRPr lang="en-US" dirty="0" smtClean="0"/>
          </a:p>
          <a:p>
            <a:pPr lvl="1"/>
            <a:r>
              <a:rPr lang="en-US" dirty="0"/>
              <a:t>T</a:t>
            </a:r>
            <a:r>
              <a:rPr lang="en-US" dirty="0" smtClean="0"/>
              <a:t>here </a:t>
            </a:r>
            <a:r>
              <a:rPr lang="en-US" dirty="0"/>
              <a:t>are no tailpipe emissions other than water (and possible a miniscule amount of tradition exhaust components). </a:t>
            </a:r>
            <a:endParaRPr lang="en-US" dirty="0" smtClean="0"/>
          </a:p>
          <a:p>
            <a:pPr lvl="1"/>
            <a:r>
              <a:rPr lang="en-US" dirty="0" smtClean="0"/>
              <a:t>Can </a:t>
            </a:r>
            <a:r>
              <a:rPr lang="en-US" dirty="0"/>
              <a:t>be made locally on a limited basis without a need for a pipeline infrastructure or tankers. </a:t>
            </a:r>
            <a:endParaRPr lang="en-US" dirty="0" smtClean="0"/>
          </a:p>
          <a:p>
            <a:pPr lvl="1"/>
            <a:r>
              <a:rPr lang="en-US" dirty="0" smtClean="0"/>
              <a:t>Hydrogen </a:t>
            </a:r>
            <a:r>
              <a:rPr lang="en-US" dirty="0"/>
              <a:t>is an abundant element that is available everywhere. </a:t>
            </a:r>
          </a:p>
          <a:p>
            <a:endParaRPr lang="en-US" dirty="0"/>
          </a:p>
        </p:txBody>
      </p:sp>
    </p:spTree>
    <p:extLst>
      <p:ext uri="{BB962C8B-B14F-4D97-AF65-F5344CB8AC3E}">
        <p14:creationId xmlns:p14="http://schemas.microsoft.com/office/powerpoint/2010/main" val="3109060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6457" y="4700789"/>
            <a:ext cx="8573243" cy="2043806"/>
          </a:xfrm>
        </p:spPr>
        <p:txBody>
          <a:bodyPr>
            <a:normAutofit fontScale="77500" lnSpcReduction="20000"/>
          </a:bodyPr>
          <a:lstStyle/>
          <a:p>
            <a:r>
              <a:rPr lang="en-US" dirty="0" smtClean="0"/>
              <a:t>One of the main concerns of the use of fossil fuels is the amount of fossil fuels it takes to make fossil fuels. </a:t>
            </a:r>
          </a:p>
          <a:p>
            <a:pPr lvl="1"/>
            <a:r>
              <a:rPr lang="en-US" dirty="0" smtClean="0"/>
              <a:t>For every gallon of gasoline produced, it takes the energy equivalent of over 1.2 gallons of gasoline to produce it. </a:t>
            </a:r>
          </a:p>
          <a:p>
            <a:pPr lvl="1"/>
            <a:r>
              <a:rPr lang="en-US" dirty="0" smtClean="0"/>
              <a:t>This means that the product of petroleum products is a losing battle – the more produced, the more fossil fuels that are needed. </a:t>
            </a:r>
            <a:endParaRPr lang="en-US" dirty="0"/>
          </a:p>
        </p:txBody>
      </p:sp>
      <p:pic>
        <p:nvPicPr>
          <p:cNvPr id="2050" name="Picture 2" descr="http://ej.iop.org/images/1748-9326/7/4/045905/Full/erl444331f3_onli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701" y="71379"/>
            <a:ext cx="7819750" cy="447927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5" name="Rectangle 4"/>
          <p:cNvSpPr/>
          <p:nvPr/>
        </p:nvSpPr>
        <p:spPr>
          <a:xfrm>
            <a:off x="5789054" y="6642556"/>
            <a:ext cx="4572000" cy="215444"/>
          </a:xfrm>
          <a:prstGeom prst="rect">
            <a:avLst/>
          </a:prstGeom>
        </p:spPr>
        <p:txBody>
          <a:bodyPr>
            <a:spAutoFit/>
          </a:bodyPr>
          <a:lstStyle/>
          <a:p>
            <a:r>
              <a:rPr lang="en-US" sz="800" i="1" dirty="0" smtClean="0"/>
              <a:t>Source: http://iopscience.iop.org/1748-9326/7/4/045905/article</a:t>
            </a:r>
            <a:endParaRPr lang="en-US" sz="800" i="1" dirty="0"/>
          </a:p>
        </p:txBody>
      </p:sp>
    </p:spTree>
    <p:extLst>
      <p:ext uri="{BB962C8B-B14F-4D97-AF65-F5344CB8AC3E}">
        <p14:creationId xmlns:p14="http://schemas.microsoft.com/office/powerpoint/2010/main" val="28860242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Hydrogen</a:t>
            </a:r>
            <a:endParaRPr lang="en-US" dirty="0"/>
          </a:p>
        </p:txBody>
      </p:sp>
      <p:sp>
        <p:nvSpPr>
          <p:cNvPr id="3" name="Content Placeholder 2"/>
          <p:cNvSpPr>
            <a:spLocks noGrp="1"/>
          </p:cNvSpPr>
          <p:nvPr>
            <p:ph idx="1"/>
          </p:nvPr>
        </p:nvSpPr>
        <p:spPr/>
        <p:txBody>
          <a:bodyPr>
            <a:normAutofit fontScale="92500" lnSpcReduction="10000"/>
          </a:bodyPr>
          <a:lstStyle/>
          <a:p>
            <a:r>
              <a:rPr lang="en-US" u="sng" dirty="0"/>
              <a:t>Drawbacks</a:t>
            </a:r>
            <a:r>
              <a:rPr lang="en-US" dirty="0"/>
              <a:t>: </a:t>
            </a:r>
            <a:endParaRPr lang="en-US" dirty="0" smtClean="0"/>
          </a:p>
          <a:p>
            <a:pPr lvl="1"/>
            <a:r>
              <a:rPr lang="en-US" dirty="0"/>
              <a:t>M</a:t>
            </a:r>
            <a:r>
              <a:rPr lang="en-US" dirty="0" smtClean="0"/>
              <a:t>ore </a:t>
            </a:r>
            <a:r>
              <a:rPr lang="en-US" dirty="0"/>
              <a:t>expensive than a gallon of petroleum-based gasoline. </a:t>
            </a:r>
            <a:endParaRPr lang="en-US" dirty="0" smtClean="0"/>
          </a:p>
          <a:p>
            <a:pPr lvl="1"/>
            <a:r>
              <a:rPr lang="en-US" dirty="0" smtClean="0"/>
              <a:t>Widespread </a:t>
            </a:r>
            <a:r>
              <a:rPr lang="en-US" dirty="0"/>
              <a:t>use would require a pipeline infrastructure. </a:t>
            </a:r>
            <a:endParaRPr lang="en-US" dirty="0" smtClean="0"/>
          </a:p>
          <a:p>
            <a:pPr lvl="1"/>
            <a:r>
              <a:rPr lang="en-US" dirty="0" smtClean="0"/>
              <a:t>Would </a:t>
            </a:r>
            <a:r>
              <a:rPr lang="en-US" dirty="0"/>
              <a:t>require large investments in filling stations. </a:t>
            </a:r>
            <a:endParaRPr lang="en-US" dirty="0" smtClean="0"/>
          </a:p>
          <a:p>
            <a:pPr lvl="1"/>
            <a:r>
              <a:rPr lang="en-US" dirty="0" smtClean="0"/>
              <a:t>Hydrogen </a:t>
            </a:r>
            <a:r>
              <a:rPr lang="en-US" dirty="0"/>
              <a:t>storage tanks for vehicles are expensive. </a:t>
            </a:r>
            <a:endParaRPr lang="en-US" dirty="0" smtClean="0"/>
          </a:p>
          <a:p>
            <a:pPr lvl="1"/>
            <a:r>
              <a:rPr lang="en-US" dirty="0" smtClean="0"/>
              <a:t>Energy </a:t>
            </a:r>
            <a:r>
              <a:rPr lang="en-US" dirty="0"/>
              <a:t>to produce hydrogen fuel is greater than the energy content of the fuel. </a:t>
            </a:r>
            <a:endParaRPr lang="en-US" dirty="0" smtClean="0"/>
          </a:p>
          <a:p>
            <a:pPr lvl="1"/>
            <a:r>
              <a:rPr lang="en-US" dirty="0" smtClean="0"/>
              <a:t>Currently</a:t>
            </a:r>
            <a:r>
              <a:rPr lang="en-US" dirty="0"/>
              <a:t>, hydrogen fuel cells would be insufficient for use for most large trucks, trains, and planes. </a:t>
            </a:r>
            <a:endParaRPr lang="en-US" dirty="0" smtClean="0"/>
          </a:p>
          <a:p>
            <a:pPr lvl="1"/>
            <a:r>
              <a:rPr lang="en-US" dirty="0" smtClean="0"/>
              <a:t>Pure </a:t>
            </a:r>
            <a:r>
              <a:rPr lang="en-US" dirty="0"/>
              <a:t>hydrogen is extremely flammable. </a:t>
            </a:r>
            <a:endParaRPr lang="en-US" dirty="0" smtClean="0"/>
          </a:p>
          <a:p>
            <a:pPr lvl="1"/>
            <a:r>
              <a:rPr lang="en-US" dirty="0" smtClean="0"/>
              <a:t>Currently</a:t>
            </a:r>
            <a:r>
              <a:rPr lang="en-US" dirty="0"/>
              <a:t>, producing hydrogen is dependent on fossil fuels to provide the energy necessary to separate it from oxygen </a:t>
            </a:r>
            <a:r>
              <a:rPr lang="en-US" dirty="0" smtClean="0"/>
              <a:t>in H</a:t>
            </a:r>
            <a:r>
              <a:rPr lang="en-US" baseline="-25000" dirty="0" smtClean="0"/>
              <a:t>2</a:t>
            </a:r>
            <a:r>
              <a:rPr lang="en-US" dirty="0" smtClean="0"/>
              <a:t>O (assuming water </a:t>
            </a:r>
            <a:r>
              <a:rPr lang="en-US" dirty="0"/>
              <a:t>is the source of hydrogen ). </a:t>
            </a:r>
          </a:p>
          <a:p>
            <a:endParaRPr lang="en-US" dirty="0"/>
          </a:p>
        </p:txBody>
      </p:sp>
    </p:spTree>
    <p:extLst>
      <p:ext uri="{BB962C8B-B14F-4D97-AF65-F5344CB8AC3E}">
        <p14:creationId xmlns:p14="http://schemas.microsoft.com/office/powerpoint/2010/main" val="18804058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idx="1"/>
          </p:nvPr>
        </p:nvSpPr>
        <p:spPr/>
        <p:txBody>
          <a:bodyPr>
            <a:normAutofit fontScale="55000" lnSpcReduction="20000"/>
          </a:bodyPr>
          <a:lstStyle/>
          <a:p>
            <a:r>
              <a:rPr lang="en-US" b="0" dirty="0"/>
              <a:t>Committee on Transitions to Alternative Vehicles and Fuels; Board on Energy and Environmental Systems; Division on Engineering and Physical Sciences; National Research </a:t>
            </a:r>
            <a:r>
              <a:rPr lang="en-US" b="0" dirty="0" smtClean="0"/>
              <a:t>Council. 2013. </a:t>
            </a:r>
            <a:r>
              <a:rPr lang="en-US" b="0" dirty="0">
                <a:hlinkClick r:id="rId2"/>
              </a:rPr>
              <a:t>Transitions to Alternative Vehicles and </a:t>
            </a:r>
            <a:r>
              <a:rPr lang="en-US" b="0" dirty="0" smtClean="0">
                <a:hlinkClick r:id="rId2"/>
              </a:rPr>
              <a:t>Fuels</a:t>
            </a:r>
            <a:r>
              <a:rPr lang="en-US" b="0" dirty="0" smtClean="0"/>
              <a:t>. The National Academies Press, </a:t>
            </a:r>
            <a:r>
              <a:rPr lang="en-US" b="0" dirty="0"/>
              <a:t>ISBN: 978-0-309-26852-3 </a:t>
            </a:r>
            <a:endParaRPr lang="en-US" b="0" dirty="0" smtClean="0"/>
          </a:p>
          <a:p>
            <a:pPr lvl="0"/>
            <a:r>
              <a:rPr lang="en-US" b="0" u="sng" dirty="0">
                <a:hlinkClick r:id="rId3"/>
              </a:rPr>
              <a:t>http://</a:t>
            </a:r>
            <a:r>
              <a:rPr lang="en-US" b="0" u="sng" dirty="0" smtClean="0">
                <a:hlinkClick r:id="rId3"/>
              </a:rPr>
              <a:t>www1.eere.energy.gov/bioenergy/pdfs/bioethanol_fueling_sustainable_transportation.pdf</a:t>
            </a:r>
          </a:p>
          <a:p>
            <a:r>
              <a:rPr lang="en-US" b="0" dirty="0">
                <a:hlinkClick r:id="rId4"/>
              </a:rPr>
              <a:t>http://</a:t>
            </a:r>
            <a:r>
              <a:rPr lang="en-US" b="0" dirty="0" smtClean="0">
                <a:hlinkClick r:id="rId4"/>
              </a:rPr>
              <a:t>ostseis.anl.gov/guide/oilshale/</a:t>
            </a:r>
            <a:r>
              <a:rPr lang="en-US" b="0" dirty="0" smtClean="0"/>
              <a:t> </a:t>
            </a:r>
          </a:p>
          <a:p>
            <a:r>
              <a:rPr lang="en-US" b="0" u="sng" dirty="0">
                <a:hlinkClick r:id="rId3"/>
              </a:rPr>
              <a:t>http://</a:t>
            </a:r>
            <a:r>
              <a:rPr lang="en-US" b="0" u="sng" dirty="0" smtClean="0">
                <a:hlinkClick r:id="rId3"/>
              </a:rPr>
              <a:t>iopscience.iop.org/1748-9326/7/4/045905/article</a:t>
            </a:r>
          </a:p>
          <a:p>
            <a:r>
              <a:rPr lang="en-US" b="0" u="sng" dirty="0" smtClean="0">
                <a:hlinkClick r:id="rId3"/>
              </a:rPr>
              <a:t>climate.nasa.gov/effects</a:t>
            </a:r>
          </a:p>
          <a:p>
            <a:r>
              <a:rPr lang="en-US" b="0" u="sng" dirty="0">
                <a:hlinkClick r:id="rId3"/>
              </a:rPr>
              <a:t>http://www.eia.gov/todayinenergy</a:t>
            </a:r>
            <a:r>
              <a:rPr lang="en-US" b="0" u="sng" dirty="0" smtClean="0">
                <a:hlinkClick r:id="rId3"/>
              </a:rPr>
              <a:t>/</a:t>
            </a:r>
          </a:p>
          <a:p>
            <a:r>
              <a:rPr lang="en-US" b="0" u="sng" dirty="0">
                <a:hlinkClick r:id="rId3"/>
              </a:rPr>
              <a:t>g</a:t>
            </a:r>
            <a:r>
              <a:rPr lang="en-US" b="0" u="sng" dirty="0" smtClean="0">
                <a:hlinkClick r:id="rId3"/>
              </a:rPr>
              <a:t>lbrc.org </a:t>
            </a:r>
          </a:p>
          <a:p>
            <a:r>
              <a:rPr lang="en-US" b="0" u="sng" dirty="0" smtClean="0">
                <a:hlinkClick r:id="rId3"/>
              </a:rPr>
              <a:t>http</a:t>
            </a:r>
            <a:r>
              <a:rPr lang="en-US" b="0" u="sng" dirty="0">
                <a:hlinkClick r:id="rId3"/>
              </a:rPr>
              <a:t>://environ.andrew.cmu.edu/m3/s3/04measure.shtml</a:t>
            </a:r>
            <a:endParaRPr lang="en-US" b="0" dirty="0"/>
          </a:p>
          <a:p>
            <a:pPr lvl="0"/>
            <a:r>
              <a:rPr lang="en-US" b="0" u="sng" dirty="0">
                <a:hlinkClick r:id="rId5"/>
              </a:rPr>
              <a:t>http://www.eia.gov/pub/oil_gas/petroleum/feature_articles/2004/worldoilsupply/oilsupply04.html</a:t>
            </a:r>
            <a:endParaRPr lang="en-US" b="0" dirty="0"/>
          </a:p>
          <a:p>
            <a:pPr lvl="0"/>
            <a:r>
              <a:rPr lang="en-US" b="0" u="sng" dirty="0">
                <a:hlinkClick r:id="rId6"/>
              </a:rPr>
              <a:t>http://www.phyast.pitt.edu/~blc/book/chapter3.html</a:t>
            </a:r>
            <a:endParaRPr lang="en-US" b="0" dirty="0"/>
          </a:p>
          <a:p>
            <a:pPr lvl="0"/>
            <a:r>
              <a:rPr lang="en-US" b="0" u="sng" dirty="0">
                <a:hlinkClick r:id="rId7"/>
              </a:rPr>
              <a:t>http://toxics.usgs.gov/pubs/KharakaIntro.PDF</a:t>
            </a:r>
            <a:endParaRPr lang="en-US" b="0" dirty="0"/>
          </a:p>
          <a:p>
            <a:r>
              <a:rPr lang="en-US" b="0" dirty="0">
                <a:hlinkClick r:id="rId8"/>
              </a:rPr>
              <a:t>http://</a:t>
            </a:r>
            <a:r>
              <a:rPr lang="en-US" b="0" dirty="0" smtClean="0">
                <a:hlinkClick r:id="rId8"/>
              </a:rPr>
              <a:t>www.iso.cuhk.edu.hk/english/publications/sustainable-campus/article.aspx?articleid=57901</a:t>
            </a:r>
            <a:endParaRPr lang="en-US" b="0" dirty="0" smtClean="0"/>
          </a:p>
          <a:p>
            <a:r>
              <a:rPr lang="en-US" b="0" dirty="0">
                <a:hlinkClick r:id="rId9"/>
              </a:rPr>
              <a:t>http://</a:t>
            </a:r>
            <a:r>
              <a:rPr lang="en-US" b="0" dirty="0" smtClean="0">
                <a:hlinkClick r:id="rId9"/>
              </a:rPr>
              <a:t>auto.howstuffworks.com/fuel-efficiency/biofuels/10-advantages-of-biofuels.htm</a:t>
            </a:r>
            <a:endParaRPr lang="en-US" b="0" dirty="0" smtClean="0"/>
          </a:p>
          <a:p>
            <a:r>
              <a:rPr lang="en-US" b="0" dirty="0">
                <a:hlinkClick r:id="rId10"/>
              </a:rPr>
              <a:t>http://</a:t>
            </a:r>
            <a:r>
              <a:rPr lang="en-US" b="0" dirty="0" smtClean="0">
                <a:hlinkClick r:id="rId10"/>
              </a:rPr>
              <a:t>auto.howstuffworks.com/fuel-efficiency/biofuels/biofuel-downsides-quiz.htm</a:t>
            </a:r>
            <a:endParaRPr lang="en-US" b="0" dirty="0" smtClean="0"/>
          </a:p>
          <a:p>
            <a:endParaRPr lang="en-US" b="0" dirty="0" smtClean="0"/>
          </a:p>
          <a:p>
            <a:endParaRPr lang="en-US" dirty="0"/>
          </a:p>
        </p:txBody>
      </p:sp>
    </p:spTree>
    <p:extLst>
      <p:ext uri="{BB962C8B-B14F-4D97-AF65-F5344CB8AC3E}">
        <p14:creationId xmlns:p14="http://schemas.microsoft.com/office/powerpoint/2010/main" val="4269163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0546" y="4405562"/>
            <a:ext cx="8573243" cy="2491075"/>
          </a:xfrm>
        </p:spPr>
        <p:txBody>
          <a:bodyPr>
            <a:normAutofit fontScale="70000" lnSpcReduction="20000"/>
          </a:bodyPr>
          <a:lstStyle/>
          <a:p>
            <a:r>
              <a:rPr lang="en-US" dirty="0" smtClean="0"/>
              <a:t>Another main concern is the release of greenhouse gases due to the use of petroleum fuels. </a:t>
            </a:r>
          </a:p>
          <a:p>
            <a:pPr lvl="1"/>
            <a:r>
              <a:rPr lang="en-US" dirty="0"/>
              <a:t>Global greenhouse gas emissions </a:t>
            </a:r>
            <a:r>
              <a:rPr lang="en-US" dirty="0" smtClean="0"/>
              <a:t>would </a:t>
            </a:r>
            <a:r>
              <a:rPr lang="en-US" dirty="0"/>
              <a:t>have to be reduced by 50-85% </a:t>
            </a:r>
            <a:r>
              <a:rPr lang="en-US" dirty="0" smtClean="0"/>
              <a:t>from </a:t>
            </a:r>
            <a:r>
              <a:rPr lang="en-US" dirty="0"/>
              <a:t>the levels they had in 2000 by </a:t>
            </a:r>
            <a:r>
              <a:rPr lang="en-US" dirty="0" smtClean="0"/>
              <a:t>2050 </a:t>
            </a:r>
            <a:r>
              <a:rPr lang="en-US" dirty="0"/>
              <a:t>in order to keep global CO</a:t>
            </a:r>
            <a:r>
              <a:rPr lang="en-US" baseline="-25000" dirty="0"/>
              <a:t>2</a:t>
            </a:r>
            <a:r>
              <a:rPr lang="en-US" dirty="0"/>
              <a:t> </a:t>
            </a:r>
            <a:r>
              <a:rPr lang="en-US" dirty="0" smtClean="0"/>
              <a:t>levels </a:t>
            </a:r>
            <a:r>
              <a:rPr lang="en-US" dirty="0"/>
              <a:t>beneath 400 ppm. </a:t>
            </a:r>
            <a:endParaRPr lang="en-US" dirty="0" smtClean="0"/>
          </a:p>
          <a:p>
            <a:pPr lvl="1"/>
            <a:r>
              <a:rPr lang="en-US" dirty="0" smtClean="0"/>
              <a:t>Failure to keep CO</a:t>
            </a:r>
            <a:r>
              <a:rPr lang="en-US" baseline="-25000" dirty="0" smtClean="0"/>
              <a:t>2</a:t>
            </a:r>
            <a:r>
              <a:rPr lang="en-US" dirty="0" smtClean="0"/>
              <a:t> levels under 400 ppm could have devastating effects, including unprecedented levels of flooding, drought, and damaging weather events that could permanently alter agriculture, the economy, </a:t>
            </a:r>
            <a:r>
              <a:rPr lang="en-US" dirty="0"/>
              <a:t>and civilization </a:t>
            </a:r>
            <a:r>
              <a:rPr lang="en-US" dirty="0" smtClean="0"/>
              <a:t>(</a:t>
            </a:r>
            <a:r>
              <a:rPr lang="en-US" sz="2000" dirty="0" smtClean="0"/>
              <a:t>climate.nasa.gov/effects</a:t>
            </a:r>
            <a:r>
              <a:rPr lang="en-US" dirty="0" smtClean="0"/>
              <a:t>)</a:t>
            </a:r>
            <a:endParaRPr lang="en-US" dirty="0"/>
          </a:p>
        </p:txBody>
      </p:sp>
      <p:pic>
        <p:nvPicPr>
          <p:cNvPr id="1026" name="Picture 2" descr="http://www.afdc.energy.gov/vehicles/images/GHG-emissions-transportation-fuels.jpg"/>
          <p:cNvPicPr>
            <a:picLocks noChangeAspect="1" noChangeArrowheads="1"/>
          </p:cNvPicPr>
          <p:nvPr/>
        </p:nvPicPr>
        <p:blipFill rotWithShape="1">
          <a:blip r:embed="rId2">
            <a:extLst>
              <a:ext uri="{28A0092B-C50C-407E-A947-70E740481C1C}">
                <a14:useLocalDpi xmlns:a14="http://schemas.microsoft.com/office/drawing/2010/main" val="0"/>
              </a:ext>
            </a:extLst>
          </a:blip>
          <a:srcRect t="19208"/>
          <a:stretch/>
        </p:blipFill>
        <p:spPr bwMode="auto">
          <a:xfrm>
            <a:off x="1458964" y="204561"/>
            <a:ext cx="6336405" cy="417174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rot="5400000">
            <a:off x="7052216" y="3431578"/>
            <a:ext cx="1717137" cy="230832"/>
          </a:xfrm>
          <a:prstGeom prst="rect">
            <a:avLst/>
          </a:prstGeom>
        </p:spPr>
        <p:txBody>
          <a:bodyPr wrap="none">
            <a:spAutoFit/>
          </a:bodyPr>
          <a:lstStyle/>
          <a:p>
            <a:r>
              <a:rPr lang="en-US" sz="900" b="0" i="1" u="none" strike="noStrike" dirty="0" smtClean="0">
                <a:solidFill>
                  <a:srgbClr val="7D7D7D"/>
                </a:solidFill>
                <a:effectLst/>
                <a:latin typeface="arial" panose="020B0604020202020204" pitchFamily="34" charset="0"/>
                <a:hlinkClick r:id="rId3"/>
              </a:rPr>
              <a:t>Source; www.afdc.energy.gov</a:t>
            </a:r>
            <a:endParaRPr lang="en-US" sz="900" i="1" dirty="0"/>
          </a:p>
        </p:txBody>
      </p:sp>
      <p:pic>
        <p:nvPicPr>
          <p:cNvPr id="6" name="Picture 2" descr="http://www.afdc.energy.gov/vehicles/images/GHG-emissions-transportation-fuels.jpg"/>
          <p:cNvPicPr>
            <a:picLocks noChangeAspect="1" noChangeArrowheads="1"/>
          </p:cNvPicPr>
          <p:nvPr/>
        </p:nvPicPr>
        <p:blipFill rotWithShape="1">
          <a:blip r:embed="rId2">
            <a:extLst>
              <a:ext uri="{28A0092B-C50C-407E-A947-70E740481C1C}">
                <a14:useLocalDpi xmlns:a14="http://schemas.microsoft.com/office/drawing/2010/main" val="0"/>
              </a:ext>
            </a:extLst>
          </a:blip>
          <a:srcRect l="21363" r="22893" b="83044"/>
          <a:stretch/>
        </p:blipFill>
        <p:spPr bwMode="auto">
          <a:xfrm>
            <a:off x="4743078" y="204561"/>
            <a:ext cx="3902875" cy="967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6091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Supply of Oil</a:t>
            </a:r>
            <a:endParaRPr lang="en-US" dirty="0"/>
          </a:p>
        </p:txBody>
      </p:sp>
      <p:sp>
        <p:nvSpPr>
          <p:cNvPr id="3" name="Content Placeholder 2"/>
          <p:cNvSpPr>
            <a:spLocks noGrp="1"/>
          </p:cNvSpPr>
          <p:nvPr>
            <p:ph idx="1"/>
          </p:nvPr>
        </p:nvSpPr>
        <p:spPr>
          <a:xfrm>
            <a:off x="456457" y="952500"/>
            <a:ext cx="8573243" cy="5783151"/>
          </a:xfrm>
        </p:spPr>
        <p:txBody>
          <a:bodyPr>
            <a:normAutofit fontScale="70000" lnSpcReduction="20000"/>
          </a:bodyPr>
          <a:lstStyle/>
          <a:p>
            <a:r>
              <a:rPr lang="en-US" dirty="0" smtClean="0"/>
              <a:t>With recent discoveries of shale oil reserves, the supply of oil seems unexpectedly plentiful, and prices have had a general downward trend. </a:t>
            </a:r>
          </a:p>
          <a:p>
            <a:pPr lvl="1"/>
            <a:r>
              <a:rPr lang="en-US" u="sng" dirty="0" smtClean="0"/>
              <a:t>Shale oil</a:t>
            </a:r>
            <a:r>
              <a:rPr lang="en-US" dirty="0" smtClean="0"/>
              <a:t> is oil that was previously inaccessible to drilling because it trapped in rock formations. </a:t>
            </a:r>
          </a:p>
          <a:p>
            <a:pPr lvl="1"/>
            <a:r>
              <a:rPr lang="en-US" dirty="0" smtClean="0"/>
              <a:t>Using </a:t>
            </a:r>
            <a:r>
              <a:rPr lang="en-US" u="sng" dirty="0" smtClean="0"/>
              <a:t>hydraulic fracturing</a:t>
            </a:r>
            <a:r>
              <a:rPr lang="en-US" dirty="0" smtClean="0"/>
              <a:t>, or </a:t>
            </a:r>
            <a:r>
              <a:rPr lang="en-US" u="sng" dirty="0" smtClean="0"/>
              <a:t>fracking</a:t>
            </a:r>
            <a:r>
              <a:rPr lang="en-US" dirty="0" smtClean="0"/>
              <a:t>, the rock is broken by highly-pressurized liquid to enable supplies of natural gas to escape and be collected to be used as natural gas fuel. </a:t>
            </a:r>
          </a:p>
          <a:p>
            <a:r>
              <a:rPr lang="en-US" dirty="0" smtClean="0"/>
              <a:t>Because of large supplies of shale oil in North America and due to advancements in fracking, the US is now one of the leading</a:t>
            </a:r>
            <a:r>
              <a:rPr lang="en-US" dirty="0"/>
              <a:t> </a:t>
            </a:r>
            <a:r>
              <a:rPr lang="en-US" dirty="0" smtClean="0"/>
              <a:t>producers of fossil fuels. </a:t>
            </a:r>
          </a:p>
          <a:p>
            <a:pPr lvl="1"/>
            <a:r>
              <a:rPr lang="en-US" dirty="0" smtClean="0"/>
              <a:t>However, most projections of the US Energy Information Administration project that supplies of</a:t>
            </a:r>
            <a:br>
              <a:rPr lang="en-US" dirty="0" smtClean="0"/>
            </a:br>
            <a:r>
              <a:rPr lang="en-US" dirty="0" smtClean="0"/>
              <a:t>shale oil will peak by 2020.</a:t>
            </a:r>
          </a:p>
          <a:p>
            <a:pPr lvl="1"/>
            <a:r>
              <a:rPr lang="en-US" dirty="0" smtClean="0"/>
              <a:t>This means that this supply </a:t>
            </a:r>
            <a:br>
              <a:rPr lang="en-US" dirty="0" smtClean="0"/>
            </a:br>
            <a:r>
              <a:rPr lang="en-US" dirty="0" smtClean="0"/>
              <a:t>of fuel is not a compete or </a:t>
            </a:r>
            <a:br>
              <a:rPr lang="en-US" dirty="0" smtClean="0"/>
            </a:br>
            <a:r>
              <a:rPr lang="en-US" dirty="0" smtClean="0"/>
              <a:t>long-term solution to US- or </a:t>
            </a:r>
            <a:br>
              <a:rPr lang="en-US" dirty="0" smtClean="0"/>
            </a:br>
            <a:r>
              <a:rPr lang="en-US" dirty="0" smtClean="0"/>
              <a:t>global-energy needs. </a:t>
            </a:r>
          </a:p>
          <a:p>
            <a:pPr lvl="1"/>
            <a:r>
              <a:rPr lang="en-US" dirty="0" smtClean="0"/>
              <a:t>By 2040, supplies of this fuel </a:t>
            </a:r>
            <a:br>
              <a:rPr lang="en-US" dirty="0" smtClean="0"/>
            </a:br>
            <a:r>
              <a:rPr lang="en-US" dirty="0" smtClean="0"/>
              <a:t>will likely return to levels</a:t>
            </a:r>
            <a:br>
              <a:rPr lang="en-US" dirty="0" smtClean="0"/>
            </a:br>
            <a:r>
              <a:rPr lang="en-US" dirty="0" smtClean="0"/>
              <a:t>only somewhat greater </a:t>
            </a:r>
            <a:br>
              <a:rPr lang="en-US" dirty="0" smtClean="0"/>
            </a:br>
            <a:r>
              <a:rPr lang="en-US" dirty="0" smtClean="0"/>
              <a:t>than a decade ago. </a:t>
            </a:r>
            <a:endParaRPr lang="en-US" dirty="0"/>
          </a:p>
        </p:txBody>
      </p:sp>
      <p:pic>
        <p:nvPicPr>
          <p:cNvPr id="5" name="Picture 2" descr="graph of U.S. crude oil production in three cases, as explained in the article tex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393" y="4262907"/>
            <a:ext cx="4456089" cy="255218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89775" y="6520207"/>
            <a:ext cx="4572000" cy="215444"/>
          </a:xfrm>
          <a:prstGeom prst="rect">
            <a:avLst/>
          </a:prstGeom>
        </p:spPr>
        <p:txBody>
          <a:bodyPr>
            <a:spAutoFit/>
          </a:bodyPr>
          <a:lstStyle/>
          <a:p>
            <a:r>
              <a:rPr lang="en-US" sz="800" i="1" dirty="0" smtClean="0"/>
              <a:t>Source: http</a:t>
            </a:r>
            <a:r>
              <a:rPr lang="en-US" sz="800" i="1" dirty="0"/>
              <a:t>://www.eia.gov/todayinenergy/detail.cfm?id=15731</a:t>
            </a:r>
          </a:p>
        </p:txBody>
      </p:sp>
    </p:spTree>
    <p:extLst>
      <p:ext uri="{BB962C8B-B14F-4D97-AF65-F5344CB8AC3E}">
        <p14:creationId xmlns:p14="http://schemas.microsoft.com/office/powerpoint/2010/main" val="4285217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graph of U.S. crude oil production in three cases, as explained in the article tex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6456" y="0"/>
            <a:ext cx="8573243" cy="4279166"/>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p:cNvSpPr txBox="1">
            <a:spLocks/>
          </p:cNvSpPr>
          <p:nvPr/>
        </p:nvSpPr>
        <p:spPr>
          <a:xfrm>
            <a:off x="570757" y="4379138"/>
            <a:ext cx="8573243" cy="2343634"/>
          </a:xfrm>
          <a:prstGeom prst="rect">
            <a:avLst/>
          </a:prstGeom>
          <a:solidFill>
            <a:srgbClr val="FCFCFC"/>
          </a:solidFill>
        </p:spPr>
        <p:txBody>
          <a:bodyPr vert="horz" lIns="91440" tIns="45720" rIns="91440" bIns="45720" rtlCol="0">
            <a:normAutofit fontScale="85000"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2800" b="1"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2000" i="1"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dirty="0" smtClean="0"/>
              <a:t>This graph shows the estimated projects of the US Energy Information Administration. </a:t>
            </a:r>
          </a:p>
          <a:p>
            <a:pPr lvl="1"/>
            <a:r>
              <a:rPr lang="en-US" dirty="0" smtClean="0"/>
              <a:t>The reference line is what the EIA expects to be the most likely outcome given current trends in energy production. </a:t>
            </a:r>
          </a:p>
          <a:p>
            <a:pPr lvl="1"/>
            <a:r>
              <a:rPr lang="en-US" dirty="0" smtClean="0"/>
              <a:t>While US oil production (led by shale oil) will show an initial surge, by 2020 the amount of shale oil will likely decline.</a:t>
            </a:r>
            <a:endParaRPr lang="en-US" dirty="0"/>
          </a:p>
        </p:txBody>
      </p:sp>
      <p:sp>
        <p:nvSpPr>
          <p:cNvPr id="5" name="Right Arrow 4"/>
          <p:cNvSpPr/>
          <p:nvPr/>
        </p:nvSpPr>
        <p:spPr>
          <a:xfrm rot="19182503">
            <a:off x="6057980" y="2365172"/>
            <a:ext cx="1587282" cy="711837"/>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Most likely</a:t>
            </a:r>
            <a:endParaRPr lang="en-US" dirty="0"/>
          </a:p>
        </p:txBody>
      </p:sp>
    </p:spTree>
    <p:extLst>
      <p:ext uri="{BB962C8B-B14F-4D97-AF65-F5344CB8AC3E}">
        <p14:creationId xmlns:p14="http://schemas.microsoft.com/office/powerpoint/2010/main" val="807577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Shale Oil</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Shale oil shows potential as a source of fuel because…</a:t>
            </a:r>
          </a:p>
          <a:p>
            <a:pPr lvl="1"/>
            <a:r>
              <a:rPr lang="en-US" dirty="0" smtClean="0"/>
              <a:t>Combustion of natural gas from shale oil tends to have lower greenhouse gas emissions than many other kinds of fossil fuels. </a:t>
            </a:r>
          </a:p>
          <a:p>
            <a:pPr lvl="1"/>
            <a:r>
              <a:rPr lang="en-US" dirty="0" smtClean="0"/>
              <a:t>The US has a large domestic supply of shale oil deposits. </a:t>
            </a:r>
            <a:endParaRPr lang="en-US" dirty="0"/>
          </a:p>
          <a:p>
            <a:r>
              <a:rPr lang="en-US" dirty="0" smtClean="0"/>
              <a:t>However, shale oil also has a number of drawbacks.</a:t>
            </a:r>
          </a:p>
          <a:p>
            <a:pPr lvl="1"/>
            <a:r>
              <a:rPr lang="en-US" dirty="0" smtClean="0"/>
              <a:t>B</a:t>
            </a:r>
            <a:r>
              <a:rPr lang="en-US" b="0" dirty="0" smtClean="0"/>
              <a:t>oth mining and processing of oil shale cause a significant release of greenhouse gases, particularly methane gas (which is 21 times more potent as a greenhouse gas </a:t>
            </a:r>
            <a:r>
              <a:rPr lang="en-US" dirty="0" smtClean="0"/>
              <a:t>than </a:t>
            </a:r>
            <a:r>
              <a:rPr lang="en-US" b="0" dirty="0" smtClean="0"/>
              <a:t>carbon </a:t>
            </a:r>
            <a:r>
              <a:rPr lang="en-US" dirty="0" smtClean="0"/>
              <a:t>dioxide)</a:t>
            </a:r>
            <a:r>
              <a:rPr lang="en-US" b="0" dirty="0" smtClean="0"/>
              <a:t>. </a:t>
            </a:r>
            <a:endParaRPr lang="en-US" dirty="0"/>
          </a:p>
          <a:p>
            <a:r>
              <a:rPr lang="en-US" dirty="0" smtClean="0"/>
              <a:t>Mining and processing of oil shale often cause ecological disturbance of the mined land and can change local communities.</a:t>
            </a:r>
          </a:p>
          <a:p>
            <a:pPr lvl="1"/>
            <a:r>
              <a:rPr lang="en-US" b="0" dirty="0" smtClean="0"/>
              <a:t>Mining of shale </a:t>
            </a:r>
            <a:r>
              <a:rPr lang="en-US" dirty="0" smtClean="0"/>
              <a:t>oil and disposal of spent shale waste from mining i</a:t>
            </a:r>
            <a:r>
              <a:rPr lang="en-US" b="0" dirty="0" smtClean="0"/>
              <a:t>mpacts wildlife and air &amp; water quality; </a:t>
            </a:r>
            <a:r>
              <a:rPr lang="en-US" dirty="0" smtClean="0"/>
              <a:t>the </a:t>
            </a:r>
            <a:r>
              <a:rPr lang="en-US" dirty="0"/>
              <a:t>leaking of </a:t>
            </a:r>
            <a:r>
              <a:rPr lang="en-US" dirty="0" smtClean="0"/>
              <a:t>methane and extraction </a:t>
            </a:r>
            <a:r>
              <a:rPr lang="en-US" dirty="0"/>
              <a:t>chemicals into groundwater </a:t>
            </a:r>
            <a:r>
              <a:rPr lang="en-US" dirty="0" smtClean="0"/>
              <a:t>supplies is also a common problem.</a:t>
            </a:r>
            <a:endParaRPr lang="en-US" dirty="0"/>
          </a:p>
          <a:p>
            <a:pPr lvl="1"/>
            <a:r>
              <a:rPr lang="en-US" b="0" dirty="0" smtClean="0"/>
              <a:t>Shale oil production can also have significant </a:t>
            </a:r>
            <a:r>
              <a:rPr lang="en-US" dirty="0" smtClean="0"/>
              <a:t>social and economic impacts</a:t>
            </a:r>
            <a:r>
              <a:rPr lang="en-US" b="0" dirty="0" smtClean="0"/>
              <a:t> on local communities; while it can lower unemployment in the short run, it can also cause disruptions to roads, schools, and police and fire protection. </a:t>
            </a:r>
          </a:p>
          <a:p>
            <a:r>
              <a:rPr lang="en-US" dirty="0" smtClean="0"/>
              <a:t>The large </a:t>
            </a:r>
            <a:r>
              <a:rPr lang="en-US" dirty="0"/>
              <a:t>amount of water required for oil shale </a:t>
            </a:r>
            <a:r>
              <a:rPr lang="en-US" dirty="0" smtClean="0"/>
              <a:t>processing is also a concern, especially in western states facing high rates of drought.</a:t>
            </a:r>
          </a:p>
          <a:p>
            <a:pPr lvl="1"/>
            <a:r>
              <a:rPr lang="en-US" dirty="0"/>
              <a:t>C</a:t>
            </a:r>
            <a:r>
              <a:rPr lang="en-US" b="0" dirty="0" smtClean="0"/>
              <a:t>urrently</a:t>
            </a:r>
            <a:r>
              <a:rPr lang="en-US" b="0" dirty="0"/>
              <a:t>, oil shale extraction and processing require </a:t>
            </a:r>
            <a:r>
              <a:rPr lang="en-US" dirty="0"/>
              <a:t>several barrels of water</a:t>
            </a:r>
            <a:r>
              <a:rPr lang="en-US" b="0" dirty="0"/>
              <a:t> for each barrel of oil </a:t>
            </a:r>
            <a:r>
              <a:rPr lang="en-US" b="0" dirty="0" smtClean="0"/>
              <a:t>produced (though </a:t>
            </a:r>
            <a:r>
              <a:rPr lang="en-US" b="0" dirty="0"/>
              <a:t>some of the water can be </a:t>
            </a:r>
            <a:r>
              <a:rPr lang="en-US" b="0" dirty="0" smtClean="0"/>
              <a:t>recycled).</a:t>
            </a:r>
            <a:endParaRPr lang="en-US" dirty="0"/>
          </a:p>
        </p:txBody>
      </p:sp>
      <p:sp>
        <p:nvSpPr>
          <p:cNvPr id="4" name="Rectangle 3"/>
          <p:cNvSpPr/>
          <p:nvPr/>
        </p:nvSpPr>
        <p:spPr>
          <a:xfrm>
            <a:off x="236010" y="6526642"/>
            <a:ext cx="2678938" cy="230832"/>
          </a:xfrm>
          <a:prstGeom prst="rect">
            <a:avLst/>
          </a:prstGeom>
        </p:spPr>
        <p:txBody>
          <a:bodyPr wrap="none">
            <a:spAutoFit/>
          </a:bodyPr>
          <a:lstStyle/>
          <a:p>
            <a:r>
              <a:rPr lang="en-US" sz="900" i="1" dirty="0" smtClean="0"/>
              <a:t>Source: http</a:t>
            </a:r>
            <a:r>
              <a:rPr lang="en-US" sz="900" i="1" dirty="0"/>
              <a:t>://ostseis.anl.gov/guide/oilshale/</a:t>
            </a:r>
          </a:p>
        </p:txBody>
      </p:sp>
    </p:spTree>
    <p:extLst>
      <p:ext uri="{BB962C8B-B14F-4D97-AF65-F5344CB8AC3E}">
        <p14:creationId xmlns:p14="http://schemas.microsoft.com/office/powerpoint/2010/main" val="3384251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Replacing Fossil Fuels</a:t>
            </a:r>
            <a:endParaRPr lang="en-US" dirty="0"/>
          </a:p>
        </p:txBody>
      </p:sp>
      <p:sp>
        <p:nvSpPr>
          <p:cNvPr id="3" name="Content Placeholder 2"/>
          <p:cNvSpPr>
            <a:spLocks noGrp="1"/>
          </p:cNvSpPr>
          <p:nvPr>
            <p:ph idx="1"/>
          </p:nvPr>
        </p:nvSpPr>
        <p:spPr/>
        <p:txBody>
          <a:bodyPr>
            <a:normAutofit lnSpcReduction="10000"/>
          </a:bodyPr>
          <a:lstStyle/>
          <a:p>
            <a:pPr lvl="0"/>
            <a:r>
              <a:rPr lang="en-US" dirty="0"/>
              <a:t>While </a:t>
            </a:r>
            <a:r>
              <a:rPr lang="en-US" dirty="0" smtClean="0"/>
              <a:t>current sources of fossil fuels (such as gasoline, diesel, and natural gas) </a:t>
            </a:r>
            <a:r>
              <a:rPr lang="en-US" dirty="0"/>
              <a:t>are not </a:t>
            </a:r>
            <a:r>
              <a:rPr lang="en-US" dirty="0" smtClean="0"/>
              <a:t>considered to be sustainable</a:t>
            </a:r>
            <a:r>
              <a:rPr lang="en-US" dirty="0"/>
              <a:t>, they are currently widely used because…</a:t>
            </a:r>
          </a:p>
          <a:p>
            <a:pPr lvl="1"/>
            <a:r>
              <a:rPr lang="en-US" dirty="0"/>
              <a:t>They are a concentrated source of fuel. </a:t>
            </a:r>
          </a:p>
          <a:p>
            <a:pPr lvl="1"/>
            <a:r>
              <a:rPr lang="en-US" dirty="0"/>
              <a:t>They are available in </a:t>
            </a:r>
            <a:r>
              <a:rPr lang="en-US" dirty="0" smtClean="0"/>
              <a:t>any </a:t>
            </a:r>
            <a:r>
              <a:rPr lang="en-US" dirty="0"/>
              <a:t>city.</a:t>
            </a:r>
          </a:p>
          <a:p>
            <a:pPr lvl="1"/>
            <a:r>
              <a:rPr lang="en-US" dirty="0"/>
              <a:t>They have a price that is currently affordable to most consumers. </a:t>
            </a:r>
          </a:p>
          <a:p>
            <a:pPr lvl="1"/>
            <a:r>
              <a:rPr lang="en-US" dirty="0"/>
              <a:t>They work in the vehicles most </a:t>
            </a:r>
            <a:r>
              <a:rPr lang="en-US" dirty="0" smtClean="0"/>
              <a:t/>
            </a:r>
            <a:br>
              <a:rPr lang="en-US" dirty="0" smtClean="0"/>
            </a:br>
            <a:r>
              <a:rPr lang="en-US" dirty="0" smtClean="0"/>
              <a:t>people </a:t>
            </a:r>
            <a:r>
              <a:rPr lang="en-US" dirty="0"/>
              <a:t>currently drive. </a:t>
            </a:r>
          </a:p>
          <a:p>
            <a:pPr lvl="1"/>
            <a:r>
              <a:rPr lang="en-US" dirty="0"/>
              <a:t>People have used fossil fuels for </a:t>
            </a:r>
            <a:r>
              <a:rPr lang="en-US" dirty="0" smtClean="0"/>
              <a:t/>
            </a:r>
            <a:br>
              <a:rPr lang="en-US" dirty="0" smtClean="0"/>
            </a:br>
            <a:r>
              <a:rPr lang="en-US" dirty="0" smtClean="0"/>
              <a:t>so </a:t>
            </a:r>
            <a:r>
              <a:rPr lang="en-US" dirty="0"/>
              <a:t>long that it is an engrained part </a:t>
            </a:r>
            <a:r>
              <a:rPr lang="en-US" dirty="0" smtClean="0"/>
              <a:t/>
            </a:r>
            <a:br>
              <a:rPr lang="en-US" dirty="0" smtClean="0"/>
            </a:br>
            <a:r>
              <a:rPr lang="en-US" dirty="0" smtClean="0"/>
              <a:t>of </a:t>
            </a:r>
            <a:r>
              <a:rPr lang="en-US" dirty="0"/>
              <a:t>our culture. </a:t>
            </a:r>
            <a:br>
              <a:rPr lang="en-US" dirty="0"/>
            </a:br>
            <a:endParaRPr lang="en-US" dirty="0"/>
          </a:p>
          <a:p>
            <a:pPr lvl="0"/>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68782" y="4250029"/>
            <a:ext cx="2414836" cy="2430172"/>
          </a:xfrm>
          <a:prstGeom prst="rect">
            <a:avLst/>
          </a:prstGeom>
        </p:spPr>
      </p:pic>
    </p:spTree>
    <p:extLst>
      <p:ext uri="{BB962C8B-B14F-4D97-AF65-F5344CB8AC3E}">
        <p14:creationId xmlns:p14="http://schemas.microsoft.com/office/powerpoint/2010/main" val="1216294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Replacements for Fossil Fuels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To replace fossil fuels, we will need to find a fuel that is…</a:t>
            </a:r>
          </a:p>
          <a:p>
            <a:pPr lvl="1"/>
            <a:r>
              <a:rPr lang="en-US" dirty="0"/>
              <a:t>Less expensive than fossil fuels.</a:t>
            </a:r>
          </a:p>
          <a:p>
            <a:pPr lvl="1"/>
            <a:r>
              <a:rPr lang="en-US" dirty="0"/>
              <a:t>Less harmful than fossil fuels to the environment and to human health. </a:t>
            </a:r>
          </a:p>
          <a:p>
            <a:pPr lvl="1"/>
            <a:r>
              <a:rPr lang="en-US" dirty="0"/>
              <a:t>Similar to fossil fuels in regards to engine efficiency.</a:t>
            </a:r>
          </a:p>
          <a:p>
            <a:pPr lvl="1"/>
            <a:r>
              <a:rPr lang="en-US" dirty="0"/>
              <a:t>Has a life cycle that is more efficient than fossil fuels. </a:t>
            </a:r>
          </a:p>
          <a:p>
            <a:pPr lvl="1"/>
            <a:r>
              <a:rPr lang="en-US" dirty="0"/>
              <a:t>Can be produced within the United States. </a:t>
            </a:r>
          </a:p>
          <a:p>
            <a:pPr lvl="1"/>
            <a:r>
              <a:rPr lang="en-US" dirty="0"/>
              <a:t>Able to be used in existing vehicles.</a:t>
            </a:r>
          </a:p>
          <a:p>
            <a:pPr lvl="1"/>
            <a:r>
              <a:rPr lang="en-US" dirty="0"/>
              <a:t>Able to be transported as easily as </a:t>
            </a:r>
            <a:r>
              <a:rPr lang="en-US" dirty="0" smtClean="0"/>
              <a:t/>
            </a:r>
            <a:br>
              <a:rPr lang="en-US" dirty="0" smtClean="0"/>
            </a:br>
            <a:r>
              <a:rPr lang="en-US" dirty="0" smtClean="0"/>
              <a:t>fossil </a:t>
            </a:r>
            <a:r>
              <a:rPr lang="en-US" dirty="0"/>
              <a:t>fuels. </a:t>
            </a:r>
          </a:p>
          <a:p>
            <a:pPr lvl="1"/>
            <a:r>
              <a:rPr lang="en-US" dirty="0"/>
              <a:t>Able to be distributed as easily as </a:t>
            </a:r>
            <a:r>
              <a:rPr lang="en-US" dirty="0" smtClean="0"/>
              <a:t/>
            </a:r>
            <a:br>
              <a:rPr lang="en-US" dirty="0" smtClean="0"/>
            </a:br>
            <a:r>
              <a:rPr lang="en-US" dirty="0" smtClean="0"/>
              <a:t>fossil </a:t>
            </a:r>
            <a:r>
              <a:rPr lang="en-US" dirty="0"/>
              <a:t>fuels (e.g. gas stations). </a:t>
            </a:r>
          </a:p>
          <a:p>
            <a:pPr lvl="1"/>
            <a:r>
              <a:rPr lang="en-US" dirty="0"/>
              <a:t>Is carbon neutral (does not increase </a:t>
            </a:r>
            <a:r>
              <a:rPr lang="en-US" dirty="0" smtClean="0"/>
              <a:t/>
            </a:r>
            <a:br>
              <a:rPr lang="en-US" dirty="0" smtClean="0"/>
            </a:br>
            <a:r>
              <a:rPr lang="en-US" dirty="0" smtClean="0"/>
              <a:t>atmospheric </a:t>
            </a:r>
            <a:r>
              <a:rPr lang="en-US" dirty="0"/>
              <a:t>levels of carbon dioxide).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6538129" y="4134118"/>
            <a:ext cx="2142231" cy="2438064"/>
          </a:xfrm>
          <a:prstGeom prst="rect">
            <a:avLst/>
          </a:prstGeom>
        </p:spPr>
      </p:pic>
    </p:spTree>
    <p:extLst>
      <p:ext uri="{BB962C8B-B14F-4D97-AF65-F5344CB8AC3E}">
        <p14:creationId xmlns:p14="http://schemas.microsoft.com/office/powerpoint/2010/main" val="2586841685"/>
      </p:ext>
    </p:extLst>
  </p:cSld>
  <p:clrMapOvr>
    <a:masterClrMapping/>
  </p:clrMapOvr>
</p:sld>
</file>

<file path=ppt/theme/theme1.xml><?xml version="1.0" encoding="utf-8"?>
<a:theme xmlns:a="http://schemas.openxmlformats.org/drawingml/2006/main" name="Wisp">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260</TotalTime>
  <Words>3145</Words>
  <Application>Microsoft Office PowerPoint</Application>
  <PresentationFormat>On-screen Show (4:3)</PresentationFormat>
  <Paragraphs>263</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Arial</vt:lpstr>
      <vt:lpstr>Calibri</vt:lpstr>
      <vt:lpstr>Century Gothic</vt:lpstr>
      <vt:lpstr>Wingdings 3</vt:lpstr>
      <vt:lpstr>Wisp</vt:lpstr>
      <vt:lpstr>Life Cycle Assessment</vt:lpstr>
      <vt:lpstr>Sustainable Fuels</vt:lpstr>
      <vt:lpstr>PowerPoint Presentation</vt:lpstr>
      <vt:lpstr>PowerPoint Presentation</vt:lpstr>
      <vt:lpstr>Supply of Oil</vt:lpstr>
      <vt:lpstr>PowerPoint Presentation</vt:lpstr>
      <vt:lpstr>Shale Oil</vt:lpstr>
      <vt:lpstr>Replacing Fossil Fuels</vt:lpstr>
      <vt:lpstr>Replacements for Fossil Fuels</vt:lpstr>
      <vt:lpstr>Three Components of Sustainability</vt:lpstr>
      <vt:lpstr>Common Themes of Sustainability </vt:lpstr>
      <vt:lpstr>Life Cycle Assessment</vt:lpstr>
      <vt:lpstr>PowerPoint Presentation</vt:lpstr>
      <vt:lpstr>Tapwater vs. Bottled Water</vt:lpstr>
      <vt:lpstr>Tapwater vs. Bottled Water</vt:lpstr>
      <vt:lpstr>Tapwater vs. Bottled Water</vt:lpstr>
      <vt:lpstr>Tapwater vs. Bottled Water</vt:lpstr>
      <vt:lpstr>Choosing a Sustainable Fuel</vt:lpstr>
      <vt:lpstr>Petroleum</vt:lpstr>
      <vt:lpstr>Petroleum</vt:lpstr>
      <vt:lpstr>Shale Oil Natural Gas</vt:lpstr>
      <vt:lpstr>Shale Oil Natural Gas</vt:lpstr>
      <vt:lpstr>Biofuel </vt:lpstr>
      <vt:lpstr>Biofuels</vt:lpstr>
      <vt:lpstr>Biofuels</vt:lpstr>
      <vt:lpstr>Biofuels</vt:lpstr>
      <vt:lpstr>Electricity </vt:lpstr>
      <vt:lpstr>Electricity</vt:lpstr>
      <vt:lpstr>Hydrogen</vt:lpstr>
      <vt:lpstr>Hydrogen</vt:lpstr>
      <vt:lpstr>Works Cited</vt:lpstr>
    </vt:vector>
  </TitlesOfParts>
  <Company>Waterford Union HS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Kohn Craig</dc:creator>
  <cp:lastModifiedBy>Kohn Craig</cp:lastModifiedBy>
  <cp:revision>107</cp:revision>
  <dcterms:created xsi:type="dcterms:W3CDTF">2014-11-17T16:08:24Z</dcterms:created>
  <dcterms:modified xsi:type="dcterms:W3CDTF">2014-12-10T16:42:41Z</dcterms:modified>
</cp:coreProperties>
</file>