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7"/>
  </p:handoutMasterIdLst>
  <p:sldIdLst>
    <p:sldId id="256" r:id="rId2"/>
    <p:sldId id="257" r:id="rId3"/>
    <p:sldId id="258" r:id="rId4"/>
    <p:sldId id="259" r:id="rId5"/>
    <p:sldId id="291"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90" r:id="rId24"/>
    <p:sldId id="278" r:id="rId25"/>
    <p:sldId id="279" r:id="rId26"/>
    <p:sldId id="282" r:id="rId27"/>
    <p:sldId id="289" r:id="rId28"/>
    <p:sldId id="288" r:id="rId29"/>
    <p:sldId id="283" r:id="rId30"/>
    <p:sldId id="280" r:id="rId31"/>
    <p:sldId id="281" r:id="rId32"/>
    <p:sldId id="284" r:id="rId33"/>
    <p:sldId id="285" r:id="rId34"/>
    <p:sldId id="286" r:id="rId35"/>
    <p:sldId id="28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6A3606-F55E-43E1-BA43-A477FCC3DE57}" type="datetimeFigureOut">
              <a:rPr lang="en-US" smtClean="0"/>
              <a:t>2/24/2014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3F4AA-7C36-4715-9C81-A859465D76A3}" type="slidenum">
              <a:rPr lang="en-US" smtClean="0"/>
              <a:t>‹#›</a:t>
            </a:fld>
            <a:endParaRPr lang="en-US"/>
          </a:p>
        </p:txBody>
      </p:sp>
    </p:spTree>
    <p:extLst>
      <p:ext uri="{BB962C8B-B14F-4D97-AF65-F5344CB8AC3E}">
        <p14:creationId xmlns:p14="http://schemas.microsoft.com/office/powerpoint/2010/main" val="20475556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972DB83-8B7C-4C0D-987D-1408643B0E55}" type="datetimeFigureOut">
              <a:rPr lang="en-US" smtClean="0"/>
              <a:t>2/24/2014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36B4B1-C090-4F37-90D9-3D148B97CB29}" type="slidenum">
              <a:rPr lang="en-US" smtClean="0"/>
              <a:t>‹#›</a:t>
            </a:fld>
            <a:endParaRPr lang="en-US"/>
          </a:p>
        </p:txBody>
      </p:sp>
      <p:grpSp>
        <p:nvGrpSpPr>
          <p:cNvPr id="8" name="Group 7"/>
          <p:cNvGrpSpPr/>
          <p:nvPr/>
        </p:nvGrpSpPr>
        <p:grpSpPr>
          <a:xfrm>
            <a:off x="1194101" y="3429001"/>
            <a:ext cx="6779110" cy="4278"/>
            <a:chOff x="1172584" y="1922930"/>
            <a:chExt cx="6779110" cy="4278"/>
          </a:xfrm>
          <a:effectLst>
            <a:outerShdw blurRad="38100" dist="12700" dir="16200000" rotWithShape="0">
              <a:prstClr val="black">
                <a:alpha val="30000"/>
              </a:prstClr>
            </a:outerShdw>
          </a:effectLst>
        </p:grpSpPr>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2" name="Picture 11" descr="AgDeptLogo.jpg"/>
          <p:cNvPicPr/>
          <p:nvPr userDrawn="1"/>
        </p:nvPicPr>
        <p:blipFill>
          <a:blip r:embed="rId3" cstate="print">
            <a:clrChange>
              <a:clrFrom>
                <a:srgbClr val="FFFFFF"/>
              </a:clrFrom>
              <a:clrTo>
                <a:srgbClr val="FFFFFF">
                  <a:alpha val="0"/>
                </a:srgbClr>
              </a:clrTo>
            </a:clrChange>
            <a:duotone>
              <a:schemeClr val="accent2">
                <a:shade val="45000"/>
                <a:satMod val="135000"/>
              </a:schemeClr>
              <a:prstClr val="white"/>
            </a:duotone>
          </a:blip>
          <a:stretch>
            <a:fillRect/>
          </a:stretch>
        </p:blipFill>
        <p:spPr>
          <a:xfrm>
            <a:off x="4421241" y="3156679"/>
            <a:ext cx="379359" cy="544642"/>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2DB83-8B7C-4C0D-987D-1408643B0E55}"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6B4B1-C090-4F37-90D9-3D148B97CB29}"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2DB83-8B7C-4C0D-987D-1408643B0E55}"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6B4B1-C090-4F37-90D9-3D148B97CB29}"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607692"/>
            <a:ext cx="8839202" cy="4869308"/>
          </a:xfrm>
        </p:spPr>
        <p:txBody>
          <a:bodyPr>
            <a:normAutofit/>
          </a:bodyPr>
          <a:lstStyle>
            <a:lvl1pPr>
              <a:defRPr sz="3200" b="1"/>
            </a:lvl1pPr>
            <a:lvl2pPr>
              <a:defRPr sz="2800"/>
            </a:lvl2pPr>
            <a:lvl3pPr>
              <a:defRPr sz="2800" i="1"/>
            </a:lvl3pPr>
            <a:lvl4pPr>
              <a:defRPr sz="24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0"/>
          <p:cNvSpPr>
            <a:spLocks noGrp="1"/>
          </p:cNvSpPr>
          <p:nvPr>
            <p:ph type="title"/>
          </p:nvPr>
        </p:nvSpPr>
        <p:spPr>
          <a:xfrm>
            <a:off x="228600" y="304800"/>
            <a:ext cx="8686800" cy="772820"/>
          </a:xfrm>
        </p:spPr>
        <p:txBody>
          <a:bodyPr/>
          <a:lstStyle>
            <a:lvl1pPr>
              <a:defRPr sz="4800"/>
            </a:lvl1pPr>
          </a:lstStyle>
          <a:p>
            <a:r>
              <a:rPr lang="en-US" dirty="0" smtClean="0"/>
              <a:t>Click to edit Master title style</a:t>
            </a:r>
            <a:endParaRPr lang="en-US" dirty="0"/>
          </a:p>
        </p:txBody>
      </p:sp>
      <p:grpSp>
        <p:nvGrpSpPr>
          <p:cNvPr id="12" name="Group 11"/>
          <p:cNvGrpSpPr/>
          <p:nvPr/>
        </p:nvGrpSpPr>
        <p:grpSpPr>
          <a:xfrm>
            <a:off x="1172584" y="1370461"/>
            <a:ext cx="6779110" cy="4558"/>
            <a:chOff x="1172584" y="1922650"/>
            <a:chExt cx="6779110" cy="4558"/>
          </a:xfrm>
        </p:grpSpPr>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pic>
        <p:nvPicPr>
          <p:cNvPr id="16" name="Picture 15" descr="AgDeptLogo.jpg"/>
          <p:cNvPicPr/>
          <p:nvPr userDrawn="1"/>
        </p:nvPicPr>
        <p:blipFill>
          <a:blip r:embed="rId2" cstate="print">
            <a:clrChange>
              <a:clrFrom>
                <a:srgbClr val="FFFFFF"/>
              </a:clrFrom>
              <a:clrTo>
                <a:srgbClr val="FFFFFF">
                  <a:alpha val="0"/>
                </a:srgbClr>
              </a:clrTo>
            </a:clrChange>
            <a:duotone>
              <a:schemeClr val="accent2">
                <a:shade val="45000"/>
                <a:satMod val="135000"/>
              </a:schemeClr>
              <a:prstClr val="white"/>
            </a:duotone>
          </a:blip>
          <a:stretch>
            <a:fillRect/>
          </a:stretch>
        </p:blipFill>
        <p:spPr>
          <a:xfrm>
            <a:off x="4421241" y="1066800"/>
            <a:ext cx="379359" cy="54464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2DB83-8B7C-4C0D-987D-1408643B0E55}"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6B4B1-C090-4F37-90D9-3D148B97CB2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972DB83-8B7C-4C0D-987D-1408643B0E55}"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6B4B1-C090-4F37-90D9-3D148B97CB29}"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72DB83-8B7C-4C0D-987D-1408643B0E55}" type="datetimeFigureOut">
              <a:rPr lang="en-US" smtClean="0"/>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36B4B1-C090-4F37-90D9-3D148B97CB29}"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72DB83-8B7C-4C0D-987D-1408643B0E55}" type="datetimeFigureOut">
              <a:rPr lang="en-US" smtClean="0"/>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36B4B1-C090-4F37-90D9-3D148B97CB29}"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2DB83-8B7C-4C0D-987D-1408643B0E55}" type="datetimeFigureOut">
              <a:rPr lang="en-US" smtClean="0"/>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6B4B1-C090-4F37-90D9-3D148B97CB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2DB83-8B7C-4C0D-987D-1408643B0E55}"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6B4B1-C090-4F37-90D9-3D148B97CB2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2DB83-8B7C-4C0D-987D-1408643B0E55}"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6B4B1-C090-4F37-90D9-3D148B97CB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972DB83-8B7C-4C0D-987D-1408643B0E55}" type="datetimeFigureOut">
              <a:rPr lang="en-US" smtClean="0"/>
              <a:t>2/24/2014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736B4B1-C090-4F37-90D9-3D148B97CB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source=images&amp;cd=&amp;cad=rja&amp;docid=T4j0xh5_SfXtxM&amp;tbnid=T7cSd9bCq7EhsM&amp;ved=0CAgQjRw&amp;url=http://nordoniahillsbranch.akronlibrary.org/2013/01/10/which-monopoly-piece-would-you-vote-off/&amp;ei=Jp4KU57KBcKIyAGExYDwCw&amp;psig=AFQjCNHXd4cbfJuKQQXvt1_B4adnzNrVqg&amp;ust=1393291174163864" TargetMode="External"/><Relationship Id="rId1" Type="http://schemas.openxmlformats.org/officeDocument/2006/relationships/slideLayout" Target="../slideLayouts/slideLayout2.xml"/><Relationship Id="rId4" Type="http://schemas.openxmlformats.org/officeDocument/2006/relationships/hyperlink" Target="http://nordoniahillsbranch.akronlibrary.org/2013/01/10/which-monopoly-piece-would-you-vote-of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url?sa=i&amp;rct=j&amp;q=&amp;esrc=s&amp;source=images&amp;cd=&amp;cad=rja&amp;docid=_mHRg_C6KV33BM&amp;tbnid=taW4UcP0o6xsrM:&amp;ved=0CAUQjRw&amp;url=http://thideology.wordpress.com/2006/03/&amp;ei=v54KU5asJIHTqQG2-ICoDg&amp;psig=AFQjCNHGX7FqlDPlWgHO1A2D1FBvwI4SfA&amp;ust=1393291286512133" TargetMode="External"/><Relationship Id="rId1" Type="http://schemas.openxmlformats.org/officeDocument/2006/relationships/slideLayout" Target="../slideLayouts/slideLayout2.xml"/><Relationship Id="rId4" Type="http://schemas.openxmlformats.org/officeDocument/2006/relationships/hyperlink" Target="http://thideology.wordpress.com/2006/03/"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source=images&amp;cd=&amp;cad=rja&amp;docid=WrTS8XV19S4JHM&amp;tbnid=u1v36QgG7dSoYM:&amp;ved=0CAUQjRw&amp;url=http://www.blacklistednews.com/The_Fed's_Exit_Strategy_Is_All_Talk_And_Pure_Myth/29095/0/13/13/Y/M.html&amp;ei=xJwKU8n-NIOsyAH924HoCw&amp;bvm=bv.61725948,d.aWc&amp;psig=AFQjCNHFm_W0xIZn56DmYlRXEUsPt5-iFw&amp;ust=1393290783272051" TargetMode="External"/><Relationship Id="rId1" Type="http://schemas.openxmlformats.org/officeDocument/2006/relationships/slideLayout" Target="../slideLayouts/slideLayout2.xml"/><Relationship Id="rId4" Type="http://schemas.openxmlformats.org/officeDocument/2006/relationships/hyperlink" Target="http://www.blacklistednews.com/The_Fed's_Exit_Strategy_Is_All_Talk_And_Pure_Myth/29095/0/13/13/Y/M.html"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econedlink.org/593" TargetMode="External"/><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www.salary.com/increasing-the-minimum-wage-pros-cons/" TargetMode="External"/><Relationship Id="rId13" Type="http://schemas.openxmlformats.org/officeDocument/2006/relationships/hyperlink" Target="http://online.wsj.com/news/articles/SB10001424052748704738404575347300609199056" TargetMode="External"/><Relationship Id="rId3" Type="http://schemas.openxmlformats.org/officeDocument/2006/relationships/hyperlink" Target="http://www.investopedia.com/terms/q/quantitative-easing.asp" TargetMode="External"/><Relationship Id="rId7" Type="http://schemas.openxmlformats.org/officeDocument/2006/relationships/hyperlink" Target="http://www.minimum-wage.org/history.asp" TargetMode="External"/><Relationship Id="rId12" Type="http://schemas.openxmlformats.org/officeDocument/2006/relationships/hyperlink" Target="http://college.cengage.com/economics/taylor/econ/3e/micro/students/add_topics/ch12_econ_reg.html/" TargetMode="External"/><Relationship Id="rId2" Type="http://schemas.openxmlformats.org/officeDocument/2006/relationships/hyperlink" Target="http://facstaff.uww.edu/ahmady/courses/econ202/lectures/Money_suppl.pdf" TargetMode="External"/><Relationship Id="rId1" Type="http://schemas.openxmlformats.org/officeDocument/2006/relationships/slideLayout" Target="../slideLayouts/slideLayout2.xml"/><Relationship Id="rId6" Type="http://schemas.openxmlformats.org/officeDocument/2006/relationships/hyperlink" Target="http://www.econmentor.com/personal-finance-economics/ssepf3/define-progressive-regressive-and-proportional-taxes/text/1713.html" TargetMode="External"/><Relationship Id="rId11" Type="http://schemas.openxmlformats.org/officeDocument/2006/relationships/hyperlink" Target="http://www.investopedia.com/university/macroeconomics/macroeconomics11.asp" TargetMode="External"/><Relationship Id="rId5" Type="http://schemas.openxmlformats.org/officeDocument/2006/relationships/hyperlink" Target="http://www.bargaineering.com/articles/federal-funds-rate-vs-federal-discount-rate.html" TargetMode="External"/><Relationship Id="rId15" Type="http://schemas.openxmlformats.org/officeDocument/2006/relationships/hyperlink" Target="http://useconomy.about.com/od/monetarypolicy/f/Who-Owns-US-National-Debt.htm" TargetMode="External"/><Relationship Id="rId10" Type="http://schemas.openxmlformats.org/officeDocument/2006/relationships/hyperlink" Target="http://www2.ucsc.edu/whorulesamerica/power/history_of_labor_unions.html" TargetMode="External"/><Relationship Id="rId4" Type="http://schemas.openxmlformats.org/officeDocument/2006/relationships/hyperlink" Target="http://www.federalreserve.gov/monetarypolicy/openmarket.htm" TargetMode="External"/><Relationship Id="rId9" Type="http://schemas.openxmlformats.org/officeDocument/2006/relationships/hyperlink" Target="http://www.ftc.gov/tips-advice/competition-guidance/guide-antitrust-laws" TargetMode="External"/><Relationship Id="rId14" Type="http://schemas.openxmlformats.org/officeDocument/2006/relationships/hyperlink" Target="http://www.ers.usda.gov/data-products/agricultural-trade-multipliers/effects-of-trade-on-the-us-economy.aspx"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Macroeconomic Regulation</a:t>
            </a:r>
            <a:endParaRPr lang="en-US" dirty="0"/>
          </a:p>
        </p:txBody>
      </p:sp>
      <p:sp>
        <p:nvSpPr>
          <p:cNvPr id="3" name="Subtitle 2"/>
          <p:cNvSpPr>
            <a:spLocks noGrp="1"/>
          </p:cNvSpPr>
          <p:nvPr>
            <p:ph type="subTitle" idx="1"/>
          </p:nvPr>
        </p:nvSpPr>
        <p:spPr/>
        <p:txBody>
          <a:bodyPr/>
          <a:lstStyle/>
          <a:p>
            <a:r>
              <a:rPr lang="en-US" dirty="0" smtClean="0"/>
              <a:t>By C. Kohn</a:t>
            </a:r>
          </a:p>
          <a:p>
            <a:r>
              <a:rPr lang="en-US" dirty="0" smtClean="0"/>
              <a:t>Agricultural Sciences</a:t>
            </a:r>
          </a:p>
          <a:p>
            <a:r>
              <a:rPr lang="en-US" dirty="0" smtClean="0"/>
              <a:t>Waterford, WI</a:t>
            </a:r>
            <a:endParaRPr lang="en-US" dirty="0"/>
          </a:p>
        </p:txBody>
      </p:sp>
    </p:spTree>
    <p:extLst>
      <p:ext uri="{BB962C8B-B14F-4D97-AF65-F5344CB8AC3E}">
        <p14:creationId xmlns:p14="http://schemas.microsoft.com/office/powerpoint/2010/main" val="455718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The </a:t>
            </a:r>
            <a:r>
              <a:rPr lang="en-US" dirty="0"/>
              <a:t>government is using </a:t>
            </a:r>
            <a:r>
              <a:rPr lang="en-US" dirty="0" smtClean="0"/>
              <a:t>Quantitative Easing because </a:t>
            </a:r>
            <a:r>
              <a:rPr lang="en-US" dirty="0"/>
              <a:t>interest rates </a:t>
            </a:r>
            <a:r>
              <a:rPr lang="en-US" dirty="0" smtClean="0"/>
              <a:t>(also determined </a:t>
            </a:r>
            <a:r>
              <a:rPr lang="en-US" dirty="0"/>
              <a:t>by the Fed) are already almost at 0. </a:t>
            </a:r>
          </a:p>
          <a:p>
            <a:pPr lvl="1"/>
            <a:r>
              <a:rPr lang="en-US" dirty="0" smtClean="0"/>
              <a:t>Because interest rates are as low as they can go, QE was used in to further lower private interest rates even more by increasing the willingness of banks to lend to people instead of the government.</a:t>
            </a:r>
          </a:p>
          <a:p>
            <a:pPr lvl="1"/>
            <a:r>
              <a:rPr lang="en-US" dirty="0" smtClean="0"/>
              <a:t>This forces banks to keep their interest rates lower in order to attract individuals and businesses who are seeking a loan (which will provide income to the bank in the form of interest). </a:t>
            </a:r>
            <a:endParaRPr lang="en-US" dirty="0"/>
          </a:p>
          <a:p>
            <a:pPr lvl="1"/>
            <a:r>
              <a:rPr lang="en-US" dirty="0" smtClean="0"/>
              <a:t>The easier it is to </a:t>
            </a:r>
            <a:r>
              <a:rPr lang="en-US" dirty="0"/>
              <a:t>get a loan </a:t>
            </a:r>
            <a:r>
              <a:rPr lang="en-US" dirty="0" smtClean="0"/>
              <a:t>the more likely a person is to start a business, go to college, or seek other ways to advance themselves personally (which also helps to stimulate economic activity). </a:t>
            </a:r>
          </a:p>
          <a:p>
            <a:pPr lvl="1"/>
            <a:r>
              <a:rPr lang="en-US" dirty="0" smtClean="0"/>
              <a:t>However, if QE is applied too quickly and/or too much, it will cause rapid inflation due to an increase in the money supply. </a:t>
            </a:r>
            <a:endParaRPr lang="en-US" dirty="0"/>
          </a:p>
          <a:p>
            <a:endParaRPr lang="en-US" dirty="0"/>
          </a:p>
        </p:txBody>
      </p:sp>
      <p:sp>
        <p:nvSpPr>
          <p:cNvPr id="3" name="Title 2"/>
          <p:cNvSpPr>
            <a:spLocks noGrp="1"/>
          </p:cNvSpPr>
          <p:nvPr>
            <p:ph type="title"/>
          </p:nvPr>
        </p:nvSpPr>
        <p:spPr/>
        <p:txBody>
          <a:bodyPr/>
          <a:lstStyle/>
          <a:p>
            <a:r>
              <a:rPr lang="en-US" dirty="0" smtClean="0"/>
              <a:t>Quantitative Easing</a:t>
            </a:r>
            <a:endParaRPr lang="en-US" dirty="0"/>
          </a:p>
        </p:txBody>
      </p:sp>
    </p:spTree>
    <p:extLst>
      <p:ext uri="{BB962C8B-B14F-4D97-AF65-F5344CB8AC3E}">
        <p14:creationId xmlns:p14="http://schemas.microsoft.com/office/powerpoint/2010/main" val="3504964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Besides the federal government, private banks can also greatly affect the supply of money </a:t>
            </a:r>
            <a:r>
              <a:rPr lang="en-US" dirty="0" smtClean="0"/>
              <a:t>in the economy by lending to each other. </a:t>
            </a:r>
            <a:endParaRPr lang="en-US" dirty="0"/>
          </a:p>
          <a:p>
            <a:pPr lvl="1"/>
            <a:r>
              <a:rPr lang="en-US" dirty="0"/>
              <a:t>The </a:t>
            </a:r>
            <a:r>
              <a:rPr lang="en-US" u="sng" dirty="0"/>
              <a:t>federal funds rate</a:t>
            </a:r>
            <a:r>
              <a:rPr lang="en-US" dirty="0"/>
              <a:t> is the interest rate that banks charge other banks when lending money to them. </a:t>
            </a:r>
          </a:p>
          <a:p>
            <a:pPr lvl="1"/>
            <a:r>
              <a:rPr lang="en-US" dirty="0"/>
              <a:t>This is not directly controlled by the government.</a:t>
            </a:r>
          </a:p>
          <a:p>
            <a:pPr lvl="2"/>
            <a:r>
              <a:rPr lang="en-US" dirty="0"/>
              <a:t>Rather, this is the rate the government shoots for by changing the discount rate, the open market operations, and the reserve requirement. </a:t>
            </a:r>
          </a:p>
          <a:p>
            <a:pPr lvl="2"/>
            <a:r>
              <a:rPr lang="en-US" dirty="0"/>
              <a:t>Most monetary policy protocols are related to adjusting the federal funds rate as a way to adjust most of the money supply in the US economy. </a:t>
            </a:r>
            <a:r>
              <a:rPr lang="en-US" dirty="0" smtClean="0"/>
              <a:t/>
            </a:r>
            <a:br>
              <a:rPr lang="en-US" dirty="0" smtClean="0"/>
            </a:br>
            <a:endParaRPr lang="en-US" dirty="0"/>
          </a:p>
          <a:p>
            <a:r>
              <a:rPr lang="en-US" dirty="0"/>
              <a:t>The government wants to ensure the federal funds rate is lower than the federal discount rate to ensure that banks can easily loan to each other. </a:t>
            </a:r>
            <a:endParaRPr lang="en-US" dirty="0" smtClean="0"/>
          </a:p>
          <a:p>
            <a:pPr lvl="1"/>
            <a:r>
              <a:rPr lang="en-US" dirty="0" smtClean="0"/>
              <a:t>If the Federal Discount Rate becomes greater than the Federal Funds Rate, the Fed has to take action to stimulate activity that will encourage banks to lower their interest rates and lend to each other. </a:t>
            </a:r>
            <a:endParaRPr lang="en-US" dirty="0"/>
          </a:p>
          <a:p>
            <a:endParaRPr lang="en-US" dirty="0"/>
          </a:p>
        </p:txBody>
      </p:sp>
      <p:sp>
        <p:nvSpPr>
          <p:cNvPr id="3" name="Title 2"/>
          <p:cNvSpPr>
            <a:spLocks noGrp="1"/>
          </p:cNvSpPr>
          <p:nvPr>
            <p:ph type="title"/>
          </p:nvPr>
        </p:nvSpPr>
        <p:spPr/>
        <p:txBody>
          <a:bodyPr/>
          <a:lstStyle/>
          <a:p>
            <a:r>
              <a:rPr lang="en-US" dirty="0" smtClean="0"/>
              <a:t>Federal Funds Rate</a:t>
            </a:r>
            <a:endParaRPr lang="en-US" dirty="0"/>
          </a:p>
        </p:txBody>
      </p:sp>
    </p:spTree>
    <p:extLst>
      <p:ext uri="{BB962C8B-B14F-4D97-AF65-F5344CB8AC3E}">
        <p14:creationId xmlns:p14="http://schemas.microsoft.com/office/powerpoint/2010/main" val="629140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Besides The Fed, the federal government can affect the economy in other ways as well. </a:t>
            </a:r>
          </a:p>
          <a:p>
            <a:pPr lvl="1"/>
            <a:r>
              <a:rPr lang="en-US" dirty="0" smtClean="0"/>
              <a:t>A primary macroeconomic tool of the federal government is taxes. </a:t>
            </a:r>
            <a:br>
              <a:rPr lang="en-US" dirty="0" smtClean="0"/>
            </a:br>
            <a:endParaRPr lang="en-US" dirty="0" smtClean="0"/>
          </a:p>
          <a:p>
            <a:r>
              <a:rPr lang="en-US" dirty="0" smtClean="0"/>
              <a:t>There are three kinds of taxes a government can levy.  These include…</a:t>
            </a:r>
          </a:p>
          <a:p>
            <a:pPr lvl="1"/>
            <a:r>
              <a:rPr lang="en-US" dirty="0" smtClean="0"/>
              <a:t>Proportional (or flat) Tax</a:t>
            </a:r>
          </a:p>
          <a:p>
            <a:pPr lvl="1"/>
            <a:r>
              <a:rPr lang="en-US" dirty="0" smtClean="0"/>
              <a:t>Progressive Tax</a:t>
            </a:r>
          </a:p>
          <a:p>
            <a:pPr lvl="1"/>
            <a:r>
              <a:rPr lang="en-US" dirty="0" smtClean="0"/>
              <a:t>Regressive Tax</a:t>
            </a:r>
            <a:endParaRPr lang="en-US" dirty="0"/>
          </a:p>
        </p:txBody>
      </p:sp>
      <p:sp>
        <p:nvSpPr>
          <p:cNvPr id="3" name="Title 2"/>
          <p:cNvSpPr>
            <a:spLocks noGrp="1"/>
          </p:cNvSpPr>
          <p:nvPr>
            <p:ph type="title"/>
          </p:nvPr>
        </p:nvSpPr>
        <p:spPr/>
        <p:txBody>
          <a:bodyPr/>
          <a:lstStyle/>
          <a:p>
            <a:r>
              <a:rPr lang="en-US" dirty="0" smtClean="0"/>
              <a:t>Taxes</a:t>
            </a:r>
            <a:endParaRPr lang="en-US" dirty="0"/>
          </a:p>
        </p:txBody>
      </p:sp>
      <p:pic>
        <p:nvPicPr>
          <p:cNvPr id="3074" name="Picture 2" descr="C:\Users\Mr. Craig Kohn\AppData\Local\Microsoft\Windows\Temporary Internet Files\Content.IE5\CY1H3QVW\MP90031686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8592" y="4495800"/>
            <a:ext cx="3323008"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270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A </a:t>
            </a:r>
            <a:r>
              <a:rPr lang="en-US" u="sng" dirty="0"/>
              <a:t>Proportional Tax</a:t>
            </a:r>
            <a:r>
              <a:rPr lang="en-US" dirty="0"/>
              <a:t> is where the tax is fixed at a certain percent  (such as 10% of income).  This is also known as a flat tax.</a:t>
            </a:r>
          </a:p>
          <a:p>
            <a:pPr lvl="1"/>
            <a:r>
              <a:rPr lang="en-US" dirty="0"/>
              <a:t>Regardless of how large or a small a person’s income may be, their tax is one flat percentage. </a:t>
            </a:r>
            <a:r>
              <a:rPr lang="en-US" dirty="0" smtClean="0"/>
              <a:t/>
            </a:r>
            <a:br>
              <a:rPr lang="en-US" dirty="0" smtClean="0"/>
            </a:br>
            <a:endParaRPr lang="en-US" dirty="0"/>
          </a:p>
          <a:p>
            <a:r>
              <a:rPr lang="en-US" dirty="0"/>
              <a:t>The advantages of this is that it is easy to understand, difficult to evade, and is easy to administer. </a:t>
            </a:r>
          </a:p>
          <a:p>
            <a:pPr lvl="1"/>
            <a:r>
              <a:rPr lang="en-US" dirty="0"/>
              <a:t>The disadvantage is that a flat tax is often seen as unfair to low-income tax payers. </a:t>
            </a:r>
          </a:p>
          <a:p>
            <a:pPr lvl="2"/>
            <a:r>
              <a:rPr lang="en-US" dirty="0"/>
              <a:t>This is because you still have to pay the same amount for a Big Mac regardless of if you are rich or poor.</a:t>
            </a:r>
          </a:p>
          <a:p>
            <a:pPr lvl="2"/>
            <a:r>
              <a:rPr lang="en-US" dirty="0"/>
              <a:t>If you are rich, you have more money leftover after taxes than someone who is poor because your expenses are a lower proportion of your income. </a:t>
            </a:r>
            <a:r>
              <a:rPr lang="en-US" dirty="0" smtClean="0"/>
              <a:t/>
            </a:r>
            <a:br>
              <a:rPr lang="en-US" dirty="0" smtClean="0"/>
            </a:br>
            <a:endParaRPr lang="en-US" dirty="0"/>
          </a:p>
          <a:p>
            <a:r>
              <a:rPr lang="en-US" dirty="0"/>
              <a:t>A common example of a flat tax is sales tax; everyone pays the same sales tax for the same product regardless of who buys it. </a:t>
            </a:r>
          </a:p>
          <a:p>
            <a:pPr lvl="1"/>
            <a:r>
              <a:rPr lang="en-US" dirty="0"/>
              <a:t>The US (and India and Australia) do not use a proportional system for income taxes, but it does do so for sales taxes.</a:t>
            </a:r>
          </a:p>
          <a:p>
            <a:endParaRPr lang="en-US" dirty="0"/>
          </a:p>
        </p:txBody>
      </p:sp>
      <p:sp>
        <p:nvSpPr>
          <p:cNvPr id="3" name="Title 2"/>
          <p:cNvSpPr>
            <a:spLocks noGrp="1"/>
          </p:cNvSpPr>
          <p:nvPr>
            <p:ph type="title"/>
          </p:nvPr>
        </p:nvSpPr>
        <p:spPr/>
        <p:txBody>
          <a:bodyPr/>
          <a:lstStyle/>
          <a:p>
            <a:r>
              <a:rPr lang="en-US" dirty="0" smtClean="0"/>
              <a:t>Proportional Tax</a:t>
            </a:r>
            <a:endParaRPr lang="en-US" dirty="0"/>
          </a:p>
        </p:txBody>
      </p:sp>
    </p:spTree>
    <p:extLst>
      <p:ext uri="{BB962C8B-B14F-4D97-AF65-F5344CB8AC3E}">
        <p14:creationId xmlns:p14="http://schemas.microsoft.com/office/powerpoint/2010/main" val="879424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A </a:t>
            </a:r>
            <a:r>
              <a:rPr lang="en-US" u="sng" dirty="0" smtClean="0"/>
              <a:t>progressive tax</a:t>
            </a:r>
            <a:r>
              <a:rPr lang="en-US" dirty="0" smtClean="0"/>
              <a:t> </a:t>
            </a:r>
            <a:r>
              <a:rPr lang="en-US" dirty="0"/>
              <a:t>is one </a:t>
            </a:r>
            <a:r>
              <a:rPr lang="en-US" dirty="0" smtClean="0"/>
              <a:t>that </a:t>
            </a:r>
            <a:r>
              <a:rPr lang="en-US" dirty="0"/>
              <a:t>increases as the thing being taxes increases in value.</a:t>
            </a:r>
          </a:p>
          <a:p>
            <a:pPr lvl="1"/>
            <a:r>
              <a:rPr lang="en-US" dirty="0"/>
              <a:t>A progressive tax takes a larger percentage of income in taxes from the high-income group than it does from the low-income group.</a:t>
            </a:r>
          </a:p>
          <a:p>
            <a:pPr lvl="1"/>
            <a:r>
              <a:rPr lang="en-US" dirty="0" smtClean="0"/>
              <a:t>Income </a:t>
            </a:r>
            <a:r>
              <a:rPr lang="en-US" dirty="0"/>
              <a:t>tax in the US is progressive and people with lower ability-to-pay, actually pay less taxes (as a percent of their income) than more affluent people.</a:t>
            </a:r>
          </a:p>
          <a:p>
            <a:pPr lvl="2"/>
            <a:r>
              <a:rPr lang="en-US" dirty="0"/>
              <a:t>In the US, groups of people are broken into tax brackets based on their income. </a:t>
            </a:r>
          </a:p>
          <a:p>
            <a:pPr lvl="2"/>
            <a:r>
              <a:rPr lang="en-US" dirty="0"/>
              <a:t>Individuals who earned up to $8,375 fell into the 10% tax bracket while on the other end of the spectrum, individuals earning $373,650 or more fell into the 35% tax bracket</a:t>
            </a:r>
            <a:r>
              <a:rPr lang="en-US" dirty="0" smtClean="0"/>
              <a:t>.</a:t>
            </a:r>
            <a:br>
              <a:rPr lang="en-US" dirty="0" smtClean="0"/>
            </a:br>
            <a:endParaRPr lang="en-US" dirty="0"/>
          </a:p>
          <a:p>
            <a:r>
              <a:rPr lang="en-US" dirty="0"/>
              <a:t>Progressive tax systems are based on the logic that people with an ability to pay more should pay more. </a:t>
            </a:r>
          </a:p>
          <a:p>
            <a:pPr lvl="1"/>
            <a:r>
              <a:rPr lang="en-US" dirty="0"/>
              <a:t>The advantage is that those who benefited from society by becoming rich should have to support the society that made their success possible.</a:t>
            </a:r>
          </a:p>
          <a:p>
            <a:pPr lvl="1"/>
            <a:r>
              <a:rPr lang="en-US" dirty="0"/>
              <a:t>The alternative view of this is that successful people are being ‘punished’ for their success with a higher tax burden. </a:t>
            </a:r>
            <a:r>
              <a:rPr lang="en-US" dirty="0" smtClean="0"/>
              <a:t>Some </a:t>
            </a:r>
            <a:r>
              <a:rPr lang="en-US" dirty="0"/>
              <a:t>argue that this is tantamount to income redistribution and reduces the incentive to work hard. </a:t>
            </a:r>
          </a:p>
        </p:txBody>
      </p:sp>
      <p:sp>
        <p:nvSpPr>
          <p:cNvPr id="3" name="Title 2"/>
          <p:cNvSpPr>
            <a:spLocks noGrp="1"/>
          </p:cNvSpPr>
          <p:nvPr>
            <p:ph type="title"/>
          </p:nvPr>
        </p:nvSpPr>
        <p:spPr/>
        <p:txBody>
          <a:bodyPr/>
          <a:lstStyle/>
          <a:p>
            <a:r>
              <a:rPr lang="en-US" dirty="0" smtClean="0"/>
              <a:t>Progressive Tax</a:t>
            </a:r>
            <a:endParaRPr lang="en-US" dirty="0"/>
          </a:p>
        </p:txBody>
      </p:sp>
    </p:spTree>
    <p:extLst>
      <p:ext uri="{BB962C8B-B14F-4D97-AF65-F5344CB8AC3E}">
        <p14:creationId xmlns:p14="http://schemas.microsoft.com/office/powerpoint/2010/main" val="932121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A </a:t>
            </a:r>
            <a:r>
              <a:rPr lang="en-US" u="sng" dirty="0"/>
              <a:t>regressive tax</a:t>
            </a:r>
            <a:r>
              <a:rPr lang="en-US" dirty="0"/>
              <a:t> is one that gets higher proportionally as income or value gets lower. </a:t>
            </a:r>
          </a:p>
          <a:p>
            <a:pPr lvl="1"/>
            <a:r>
              <a:rPr lang="en-US" dirty="0"/>
              <a:t>The tax rate decreases as income increases and low incomes are hit higher than high incomes. </a:t>
            </a:r>
          </a:p>
          <a:p>
            <a:pPr lvl="1"/>
            <a:r>
              <a:rPr lang="en-US" dirty="0"/>
              <a:t>A regressive tax shifts the taxation burden more onto those with a reduced ability to pay the tax. </a:t>
            </a:r>
            <a:r>
              <a:rPr lang="en-US" dirty="0" smtClean="0"/>
              <a:t/>
            </a:r>
            <a:br>
              <a:rPr lang="en-US" dirty="0" smtClean="0"/>
            </a:br>
            <a:endParaRPr lang="en-US" dirty="0"/>
          </a:p>
          <a:p>
            <a:r>
              <a:rPr lang="en-US" dirty="0"/>
              <a:t>The US has multiple examples of regressive taxes. </a:t>
            </a:r>
          </a:p>
          <a:p>
            <a:pPr lvl="1"/>
            <a:r>
              <a:rPr lang="en-US" dirty="0"/>
              <a:t>For example, taxes on gasoline are the same for all people. </a:t>
            </a:r>
          </a:p>
          <a:p>
            <a:pPr lvl="1"/>
            <a:r>
              <a:rPr lang="en-US" dirty="0"/>
              <a:t>Because of this, gasoline tax is a higher proportion for low-income people than for high-income people. </a:t>
            </a:r>
          </a:p>
          <a:p>
            <a:pPr lvl="1"/>
            <a:r>
              <a:rPr lang="en-US" dirty="0"/>
              <a:t>Similarly, the payroll tax in the US has a cap; the higher you are above the cap, the less tax you pay than those nearer the cutoff. </a:t>
            </a:r>
          </a:p>
          <a:p>
            <a:endParaRPr lang="en-US" dirty="0"/>
          </a:p>
        </p:txBody>
      </p:sp>
      <p:sp>
        <p:nvSpPr>
          <p:cNvPr id="3" name="Title 2"/>
          <p:cNvSpPr>
            <a:spLocks noGrp="1"/>
          </p:cNvSpPr>
          <p:nvPr>
            <p:ph type="title"/>
          </p:nvPr>
        </p:nvSpPr>
        <p:spPr/>
        <p:txBody>
          <a:bodyPr/>
          <a:lstStyle/>
          <a:p>
            <a:r>
              <a:rPr lang="en-US" dirty="0" smtClean="0"/>
              <a:t>Regressive Tax</a:t>
            </a:r>
            <a:endParaRPr lang="en-US" dirty="0"/>
          </a:p>
        </p:txBody>
      </p:sp>
    </p:spTree>
    <p:extLst>
      <p:ext uri="{BB962C8B-B14F-4D97-AF65-F5344CB8AC3E}">
        <p14:creationId xmlns:p14="http://schemas.microsoft.com/office/powerpoint/2010/main" val="1480995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addition to banking and taxes, the federal government can regulate the economy through…</a:t>
            </a:r>
          </a:p>
          <a:p>
            <a:pPr lvl="1"/>
            <a:r>
              <a:rPr lang="en-US" dirty="0" smtClean="0"/>
              <a:t>Minimum wage laws.</a:t>
            </a:r>
          </a:p>
          <a:p>
            <a:pPr lvl="1"/>
            <a:r>
              <a:rPr lang="en-US" dirty="0" smtClean="0"/>
              <a:t>Regulatory Agencies</a:t>
            </a:r>
          </a:p>
          <a:p>
            <a:pPr lvl="1"/>
            <a:r>
              <a:rPr lang="en-US" dirty="0" smtClean="0"/>
              <a:t>Antitrust Regulation</a:t>
            </a:r>
          </a:p>
          <a:p>
            <a:pPr lvl="1"/>
            <a:r>
              <a:rPr lang="en-US" dirty="0" smtClean="0"/>
              <a:t>Patent Law</a:t>
            </a:r>
          </a:p>
          <a:p>
            <a:pPr lvl="1"/>
            <a:r>
              <a:rPr lang="en-US" dirty="0" smtClean="0"/>
              <a:t>International Trade</a:t>
            </a:r>
          </a:p>
          <a:p>
            <a:pPr lvl="1"/>
            <a:r>
              <a:rPr lang="en-US" dirty="0" smtClean="0"/>
              <a:t>Labor Unions</a:t>
            </a:r>
          </a:p>
          <a:p>
            <a:pPr lvl="1"/>
            <a:endParaRPr lang="en-US" dirty="0"/>
          </a:p>
        </p:txBody>
      </p:sp>
      <p:sp>
        <p:nvSpPr>
          <p:cNvPr id="3" name="Title 2"/>
          <p:cNvSpPr>
            <a:spLocks noGrp="1"/>
          </p:cNvSpPr>
          <p:nvPr>
            <p:ph type="title"/>
          </p:nvPr>
        </p:nvSpPr>
        <p:spPr/>
        <p:txBody>
          <a:bodyPr/>
          <a:lstStyle/>
          <a:p>
            <a:r>
              <a:rPr lang="en-US" dirty="0" smtClean="0"/>
              <a:t>Beyond Taxes</a:t>
            </a:r>
            <a:endParaRPr lang="en-US" dirty="0"/>
          </a:p>
        </p:txBody>
      </p:sp>
      <p:pic>
        <p:nvPicPr>
          <p:cNvPr id="4098" name="Picture 2" descr="C:\Users\Mr. Craig Kohn\AppData\Local\Microsoft\Windows\Temporary Internet Files\Content.IE5\CY1H3QVW\MP900442414[1].jpg"/>
          <p:cNvPicPr>
            <a:picLocks noChangeAspect="1" noChangeArrowheads="1"/>
          </p:cNvPicPr>
          <p:nvPr/>
        </p:nvPicPr>
        <p:blipFill rotWithShape="1">
          <a:blip r:embed="rId2">
            <a:extLst>
              <a:ext uri="{28A0092B-C50C-407E-A947-70E740481C1C}">
                <a14:useLocalDpi xmlns:a14="http://schemas.microsoft.com/office/drawing/2010/main" val="0"/>
              </a:ext>
            </a:extLst>
          </a:blip>
          <a:srcRect r="33674"/>
          <a:stretch/>
        </p:blipFill>
        <p:spPr bwMode="auto">
          <a:xfrm>
            <a:off x="5029200" y="2838450"/>
            <a:ext cx="371475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460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Minimum Wage – after campaigning on the issue and winning reelection in 1936, President Roosevelt signed into law the Fair Labor Standards Act in 1938. </a:t>
            </a:r>
          </a:p>
          <a:p>
            <a:pPr lvl="1"/>
            <a:r>
              <a:rPr lang="en-US" dirty="0"/>
              <a:t>The FLSA introduced sweeping regulations to protect American workers from being exploited.</a:t>
            </a:r>
          </a:p>
          <a:p>
            <a:pPr lvl="2"/>
            <a:r>
              <a:rPr lang="en-US" dirty="0"/>
              <a:t>The Fair Labor Standards Act introduced many worker's protection laws still in effect today, including banning child labor and establishing workplace safety statutes.</a:t>
            </a:r>
          </a:p>
          <a:p>
            <a:pPr lvl="1"/>
            <a:r>
              <a:rPr lang="en-US" dirty="0"/>
              <a:t>It also created a mandatory </a:t>
            </a:r>
            <a:r>
              <a:rPr lang="en-US" b="1" dirty="0"/>
              <a:t>federal minimum wage</a:t>
            </a:r>
            <a:r>
              <a:rPr lang="en-US" dirty="0"/>
              <a:t> of 25 cents an hour in order to maintain a "minimum standard of living necessary for health, efficiency and general well-being, without substantially curtailing employment".</a:t>
            </a:r>
          </a:p>
          <a:p>
            <a:endParaRPr lang="en-US" dirty="0"/>
          </a:p>
        </p:txBody>
      </p:sp>
      <p:sp>
        <p:nvSpPr>
          <p:cNvPr id="3" name="Title 2"/>
          <p:cNvSpPr>
            <a:spLocks noGrp="1"/>
          </p:cNvSpPr>
          <p:nvPr>
            <p:ph type="title"/>
          </p:nvPr>
        </p:nvSpPr>
        <p:spPr/>
        <p:txBody>
          <a:bodyPr/>
          <a:lstStyle/>
          <a:p>
            <a:r>
              <a:rPr lang="en-US" dirty="0" smtClean="0"/>
              <a:t>Minimum Wage</a:t>
            </a:r>
            <a:endParaRPr lang="en-US" dirty="0"/>
          </a:p>
        </p:txBody>
      </p:sp>
    </p:spTree>
    <p:extLst>
      <p:ext uri="{BB962C8B-B14F-4D97-AF65-F5344CB8AC3E}">
        <p14:creationId xmlns:p14="http://schemas.microsoft.com/office/powerpoint/2010/main" val="2112717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Minimum wage has always been a contentious issue even before its enactment in 1938.</a:t>
            </a:r>
          </a:p>
          <a:p>
            <a:pPr lvl="1"/>
            <a:r>
              <a:rPr lang="en-US" dirty="0" smtClean="0"/>
              <a:t>Advocates </a:t>
            </a:r>
            <a:r>
              <a:rPr lang="en-US" dirty="0"/>
              <a:t>for a higher wage floor argue that it is right to ensure that workers to earn enough to live on. </a:t>
            </a:r>
          </a:p>
          <a:p>
            <a:pPr lvl="2"/>
            <a:r>
              <a:rPr lang="en-US" dirty="0"/>
              <a:t>An employee working a 40-hour week at the current federal minimum wage would earn $15,080 per year. </a:t>
            </a:r>
          </a:p>
          <a:p>
            <a:pPr lvl="2"/>
            <a:r>
              <a:rPr lang="en-US" dirty="0"/>
              <a:t>This income would leave a two-person household -- say, a single parent with one child -- just below the federal poverty threshold of $15,130.</a:t>
            </a:r>
          </a:p>
          <a:p>
            <a:pPr lvl="2"/>
            <a:r>
              <a:rPr lang="en-US" dirty="0"/>
              <a:t>Roughly 70% of those on minimum wage work less than 40 hours per week, meaning they actually earn even </a:t>
            </a:r>
            <a:r>
              <a:rPr lang="en-US" dirty="0" smtClean="0"/>
              <a:t>less than this.</a:t>
            </a:r>
          </a:p>
          <a:p>
            <a:pPr lvl="1"/>
            <a:r>
              <a:rPr lang="en-US" dirty="0"/>
              <a:t>Advocates have also argued that a higher minimum wage would decrease employee turnover, reducing the cost of training employees, and stimulate the economy by providing more money to people who would be more likely to spend the money than invest it. </a:t>
            </a:r>
          </a:p>
          <a:p>
            <a:pPr lvl="1"/>
            <a:endParaRPr lang="en-US" dirty="0"/>
          </a:p>
          <a:p>
            <a:endParaRPr lang="en-US" dirty="0"/>
          </a:p>
        </p:txBody>
      </p:sp>
      <p:sp>
        <p:nvSpPr>
          <p:cNvPr id="3" name="Title 2"/>
          <p:cNvSpPr>
            <a:spLocks noGrp="1"/>
          </p:cNvSpPr>
          <p:nvPr>
            <p:ph type="title"/>
          </p:nvPr>
        </p:nvSpPr>
        <p:spPr/>
        <p:txBody>
          <a:bodyPr/>
          <a:lstStyle/>
          <a:p>
            <a:r>
              <a:rPr lang="en-US" dirty="0" smtClean="0"/>
              <a:t>That’s Debatable!</a:t>
            </a:r>
            <a:endParaRPr lang="en-US" dirty="0"/>
          </a:p>
        </p:txBody>
      </p:sp>
    </p:spTree>
    <p:extLst>
      <p:ext uri="{BB962C8B-B14F-4D97-AF65-F5344CB8AC3E}">
        <p14:creationId xmlns:p14="http://schemas.microsoft.com/office/powerpoint/2010/main" val="2107797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A </a:t>
            </a:r>
            <a:r>
              <a:rPr lang="en-US" dirty="0"/>
              <a:t>primary argument against raising minimum wage is that it </a:t>
            </a:r>
            <a:r>
              <a:rPr lang="en-US" dirty="0" smtClean="0"/>
              <a:t>might increase </a:t>
            </a:r>
            <a:r>
              <a:rPr lang="en-US" dirty="0"/>
              <a:t>unemployment.</a:t>
            </a:r>
          </a:p>
          <a:p>
            <a:pPr lvl="1"/>
            <a:r>
              <a:rPr lang="en-US" dirty="0"/>
              <a:t>For example, a small business owner who has hired 20 employees at the minimum wage might only be able to afford to pay 15 employees if the minimum wage was raised. </a:t>
            </a:r>
          </a:p>
          <a:p>
            <a:pPr lvl="1"/>
            <a:r>
              <a:rPr lang="en-US" dirty="0"/>
              <a:t>This would also increase the amount of work the remaining 15 employees would have to do at a minimum wage rate.</a:t>
            </a:r>
          </a:p>
          <a:p>
            <a:pPr lvl="1"/>
            <a:r>
              <a:rPr lang="en-US" dirty="0"/>
              <a:t>A minimum wage is similar to a price floor, which almost always results in an unsold surplus.  </a:t>
            </a:r>
            <a:r>
              <a:rPr lang="en-US" dirty="0" smtClean="0"/>
              <a:t>In </a:t>
            </a:r>
            <a:r>
              <a:rPr lang="en-US" dirty="0"/>
              <a:t>this case, the surplus is of workers, meaning too many people want too few jobs. </a:t>
            </a:r>
            <a:r>
              <a:rPr lang="en-US" dirty="0" smtClean="0"/>
              <a:t/>
            </a:r>
            <a:br>
              <a:rPr lang="en-US" dirty="0" smtClean="0"/>
            </a:br>
            <a:endParaRPr lang="en-US" dirty="0"/>
          </a:p>
          <a:p>
            <a:r>
              <a:rPr lang="en-US" dirty="0"/>
              <a:t>Others argue that keeping a minimum wage low </a:t>
            </a:r>
            <a:r>
              <a:rPr lang="en-US" dirty="0" smtClean="0"/>
              <a:t>enables </a:t>
            </a:r>
            <a:r>
              <a:rPr lang="en-US" dirty="0"/>
              <a:t>the worker to bargain in order to increase their likelihood of employment. </a:t>
            </a:r>
          </a:p>
          <a:p>
            <a:pPr lvl="1"/>
            <a:r>
              <a:rPr lang="en-US" dirty="0"/>
              <a:t>An inexperienced worker might be more able to get a job during high unemployment if they are able to bargain for a lower wage in exchange for getting their foot in the door of an industry. </a:t>
            </a:r>
          </a:p>
          <a:p>
            <a:pPr marL="411480" lvl="1" indent="-411480"/>
            <a:endParaRPr lang="en-US" dirty="0"/>
          </a:p>
          <a:p>
            <a:endParaRPr lang="en-US" dirty="0"/>
          </a:p>
        </p:txBody>
      </p:sp>
      <p:sp>
        <p:nvSpPr>
          <p:cNvPr id="3" name="Title 2"/>
          <p:cNvSpPr>
            <a:spLocks noGrp="1"/>
          </p:cNvSpPr>
          <p:nvPr>
            <p:ph type="title"/>
          </p:nvPr>
        </p:nvSpPr>
        <p:spPr/>
        <p:txBody>
          <a:bodyPr/>
          <a:lstStyle/>
          <a:p>
            <a:r>
              <a:rPr lang="en-US" dirty="0" smtClean="0"/>
              <a:t>Pro/Con</a:t>
            </a:r>
            <a:endParaRPr lang="en-US" dirty="0"/>
          </a:p>
        </p:txBody>
      </p:sp>
    </p:spTree>
    <p:extLst>
      <p:ext uri="{BB962C8B-B14F-4D97-AF65-F5344CB8AC3E}">
        <p14:creationId xmlns:p14="http://schemas.microsoft.com/office/powerpoint/2010/main" val="667017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lvl="0"/>
            <a:r>
              <a:rPr lang="en-US" sz="3200" u="sng" dirty="0"/>
              <a:t>Goals of Macroeconomics</a:t>
            </a:r>
          </a:p>
          <a:p>
            <a:pPr lvl="1"/>
            <a:r>
              <a:rPr lang="en-US" sz="3200" b="1" dirty="0"/>
              <a:t>Stable </a:t>
            </a:r>
            <a:r>
              <a:rPr lang="en-US" sz="3200" b="1" dirty="0" smtClean="0"/>
              <a:t>Prices </a:t>
            </a:r>
            <a:r>
              <a:rPr lang="en-US" sz="3200" dirty="0" smtClean="0"/>
              <a:t>– rapidly increasing or decreasing prices reduces predictability and the likelihood of investment.</a:t>
            </a:r>
            <a:endParaRPr lang="en-US" sz="3200" dirty="0"/>
          </a:p>
          <a:p>
            <a:pPr lvl="1"/>
            <a:r>
              <a:rPr lang="en-US" sz="3200" b="1" dirty="0"/>
              <a:t>Low </a:t>
            </a:r>
            <a:r>
              <a:rPr lang="en-US" sz="3200" b="1" dirty="0" smtClean="0"/>
              <a:t>Unemployment </a:t>
            </a:r>
            <a:r>
              <a:rPr lang="en-US" sz="3200" dirty="0" smtClean="0"/>
              <a:t>– the more people who are employed, the more people stimulate the economy through spending. </a:t>
            </a:r>
            <a:endParaRPr lang="en-US" sz="3200" dirty="0"/>
          </a:p>
          <a:p>
            <a:pPr lvl="1"/>
            <a:r>
              <a:rPr lang="en-US" sz="3200" b="1" dirty="0"/>
              <a:t>Balanced </a:t>
            </a:r>
            <a:r>
              <a:rPr lang="en-US" sz="3200" b="1" dirty="0" smtClean="0"/>
              <a:t>Economic Growth </a:t>
            </a:r>
            <a:r>
              <a:rPr lang="en-US" sz="3200" dirty="0" smtClean="0"/>
              <a:t>– overly rapid economic growth can lead to inflation, and prices of goods will rise faster than the ability of consumers to pay for those goods. </a:t>
            </a:r>
            <a:endParaRPr lang="en-US" sz="3200" dirty="0"/>
          </a:p>
          <a:p>
            <a:pPr lvl="1"/>
            <a:r>
              <a:rPr lang="en-US" sz="3200" b="1" dirty="0"/>
              <a:t>High Living </a:t>
            </a:r>
            <a:r>
              <a:rPr lang="en-US" sz="3200" b="1" dirty="0" smtClean="0"/>
              <a:t>Standards </a:t>
            </a:r>
            <a:r>
              <a:rPr lang="en-US" sz="3200" dirty="0" smtClean="0"/>
              <a:t>– the economy exists for people, not vice versa, and should improve the standard of living. </a:t>
            </a:r>
            <a:endParaRPr lang="en-US" sz="3200" dirty="0"/>
          </a:p>
          <a:p>
            <a:pPr lvl="1"/>
            <a:r>
              <a:rPr lang="en-US" sz="3200" b="1" dirty="0"/>
              <a:t>Reduction in </a:t>
            </a:r>
            <a:r>
              <a:rPr lang="en-US" sz="3200" b="1" dirty="0" smtClean="0"/>
              <a:t>Poverty </a:t>
            </a:r>
            <a:r>
              <a:rPr lang="en-US" sz="3200" dirty="0" smtClean="0"/>
              <a:t>– the higher the affluence of people in an economy, the more the economy grows. </a:t>
            </a:r>
            <a:endParaRPr lang="en-US" sz="3200" b="1" dirty="0"/>
          </a:p>
          <a:p>
            <a:pPr lvl="1"/>
            <a:r>
              <a:rPr lang="en-US" sz="3200" b="1" dirty="0"/>
              <a:t>High Productivity </a:t>
            </a:r>
            <a:r>
              <a:rPr lang="en-US" sz="3200" dirty="0" smtClean="0"/>
              <a:t>– the gains in outputs should be maximized and the cost of inputs should be minimized. </a:t>
            </a:r>
            <a:endParaRPr lang="en-US" sz="3200" dirty="0"/>
          </a:p>
          <a:p>
            <a:pPr lvl="1"/>
            <a:r>
              <a:rPr lang="en-US" sz="3200" b="1" dirty="0" smtClean="0"/>
              <a:t>Balanced Imports And Exports </a:t>
            </a:r>
            <a:r>
              <a:rPr lang="en-US" sz="3200" dirty="0" smtClean="0"/>
              <a:t>– what we sell to other countries should be approximately negated by what we buy from other countries and vice versa. </a:t>
            </a:r>
            <a:endParaRPr lang="en-US" sz="3200" dirty="0"/>
          </a:p>
          <a:p>
            <a:endParaRPr lang="en-US" sz="3200" dirty="0"/>
          </a:p>
        </p:txBody>
      </p:sp>
      <p:sp>
        <p:nvSpPr>
          <p:cNvPr id="3" name="Title 2"/>
          <p:cNvSpPr>
            <a:spLocks noGrp="1"/>
          </p:cNvSpPr>
          <p:nvPr>
            <p:ph type="title"/>
          </p:nvPr>
        </p:nvSpPr>
        <p:spPr/>
        <p:txBody>
          <a:bodyPr/>
          <a:lstStyle/>
          <a:p>
            <a:pPr lvl="0"/>
            <a:r>
              <a:rPr lang="en-US" dirty="0"/>
              <a:t>Goals of Macroeconomics</a:t>
            </a:r>
          </a:p>
        </p:txBody>
      </p:sp>
    </p:spTree>
    <p:extLst>
      <p:ext uri="{BB962C8B-B14F-4D97-AF65-F5344CB8AC3E}">
        <p14:creationId xmlns:p14="http://schemas.microsoft.com/office/powerpoint/2010/main" val="955517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While the intent of the federal minimum wage is to ensure the macroeconomic goal of higher living standards and a reduction in poverty, it is not always clear at what level (if any) this is best </a:t>
            </a:r>
            <a:r>
              <a:rPr lang="en-US" dirty="0" smtClean="0"/>
              <a:t>accomplished. </a:t>
            </a:r>
            <a:endParaRPr lang="en-US" dirty="0"/>
          </a:p>
          <a:p>
            <a:pPr lvl="1"/>
            <a:r>
              <a:rPr lang="en-US" dirty="0"/>
              <a:t>It is possible that the goals of higher living standards for workers might be at the expense of some economic activity.</a:t>
            </a:r>
          </a:p>
          <a:p>
            <a:pPr lvl="1"/>
            <a:r>
              <a:rPr lang="en-US" dirty="0"/>
              <a:t>If so, it might also be possible to argue that </a:t>
            </a:r>
            <a:r>
              <a:rPr lang="en-US" dirty="0" smtClean="0"/>
              <a:t/>
            </a:r>
            <a:br>
              <a:rPr lang="en-US" dirty="0" smtClean="0"/>
            </a:br>
            <a:r>
              <a:rPr lang="en-US" dirty="0" smtClean="0"/>
              <a:t>the </a:t>
            </a:r>
            <a:r>
              <a:rPr lang="en-US" dirty="0"/>
              <a:t>high economic productivity of the late </a:t>
            </a:r>
            <a:r>
              <a:rPr lang="en-US" dirty="0" smtClean="0"/>
              <a:t/>
            </a:r>
            <a:br>
              <a:rPr lang="en-US" dirty="0" smtClean="0"/>
            </a:br>
            <a:r>
              <a:rPr lang="en-US" dirty="0" smtClean="0"/>
              <a:t>1800s </a:t>
            </a:r>
            <a:r>
              <a:rPr lang="en-US" dirty="0"/>
              <a:t>and early 1900s was not acceptable </a:t>
            </a:r>
            <a:r>
              <a:rPr lang="en-US" dirty="0" smtClean="0"/>
              <a:t/>
            </a:r>
            <a:br>
              <a:rPr lang="en-US" dirty="0" smtClean="0"/>
            </a:br>
            <a:r>
              <a:rPr lang="en-US" dirty="0" smtClean="0"/>
              <a:t>given </a:t>
            </a:r>
            <a:r>
              <a:rPr lang="en-US" dirty="0"/>
              <a:t>the deplorable conditions faced by </a:t>
            </a:r>
            <a:r>
              <a:rPr lang="en-US" dirty="0" smtClean="0"/>
              <a:t/>
            </a:r>
            <a:br>
              <a:rPr lang="en-US" dirty="0" smtClean="0"/>
            </a:br>
            <a:r>
              <a:rPr lang="en-US" dirty="0" smtClean="0"/>
              <a:t>many </a:t>
            </a:r>
            <a:r>
              <a:rPr lang="en-US" dirty="0"/>
              <a:t>laborers. </a:t>
            </a:r>
          </a:p>
          <a:p>
            <a:endParaRPr lang="en-US" dirty="0"/>
          </a:p>
        </p:txBody>
      </p:sp>
      <p:sp>
        <p:nvSpPr>
          <p:cNvPr id="3" name="Title 2"/>
          <p:cNvSpPr>
            <a:spLocks noGrp="1"/>
          </p:cNvSpPr>
          <p:nvPr>
            <p:ph type="title"/>
          </p:nvPr>
        </p:nvSpPr>
        <p:spPr/>
        <p:txBody>
          <a:bodyPr/>
          <a:lstStyle/>
          <a:p>
            <a:r>
              <a:rPr lang="en-US" dirty="0" smtClean="0"/>
              <a:t>Intent vs. Outcome</a:t>
            </a:r>
            <a:endParaRPr lang="en-US" dirty="0"/>
          </a:p>
        </p:txBody>
      </p:sp>
      <p:pic>
        <p:nvPicPr>
          <p:cNvPr id="5122" name="Picture 2" descr="C:\Users\Mr. Craig Kohn\AppData\Local\Microsoft\Windows\Temporary Internet Files\Content.IE5\XJK0V56Q\MC9002525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7675" y="4572000"/>
            <a:ext cx="1714515" cy="1984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640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u="sng" dirty="0"/>
              <a:t>Economic regulation</a:t>
            </a:r>
            <a:r>
              <a:rPr lang="en-US" dirty="0"/>
              <a:t> is defined as a type of government regulation that affects the price of goods or services or regulates the activity of firms into an industry.</a:t>
            </a:r>
          </a:p>
          <a:p>
            <a:pPr lvl="1"/>
            <a:r>
              <a:rPr lang="en-US" dirty="0"/>
              <a:t>In addition to the Federal Reserve, other agencies include the Federal Communications Commission (FCC), the Securities and Exchange Commission (SEC), the Environmental Protection Agency (EPA), the Occupational Safety and Health Administration (OSHA), the Food and Drug Administration (FDA), and more. </a:t>
            </a:r>
            <a:r>
              <a:rPr lang="en-US" dirty="0" smtClean="0"/>
              <a:t/>
            </a:r>
            <a:br>
              <a:rPr lang="en-US" dirty="0" smtClean="0"/>
            </a:br>
            <a:endParaRPr lang="en-US" dirty="0"/>
          </a:p>
          <a:p>
            <a:r>
              <a:rPr lang="en-US" dirty="0"/>
              <a:t>Government regulation has costs and benefits. </a:t>
            </a:r>
          </a:p>
          <a:p>
            <a:pPr lvl="1"/>
            <a:r>
              <a:rPr lang="en-US" dirty="0"/>
              <a:t>The biggest benefit of government regulation is to protect consumers and business owners </a:t>
            </a:r>
            <a:r>
              <a:rPr lang="en-US" dirty="0" smtClean="0"/>
              <a:t>alike from businesses that could harm the consumer with their products or with the production of that product (such as through pollution). </a:t>
            </a:r>
            <a:endParaRPr lang="en-US" dirty="0" smtClean="0"/>
          </a:p>
          <a:p>
            <a:pPr lvl="2"/>
            <a:r>
              <a:rPr lang="en-US" dirty="0"/>
              <a:t>For example, the FDA ensures that all drugs have to be tested for safety and OSHA ensures that workers can do their jobs without a major risk of injury or death. </a:t>
            </a:r>
            <a:endParaRPr lang="en-US" dirty="0"/>
          </a:p>
          <a:p>
            <a:pPr lvl="1"/>
            <a:r>
              <a:rPr lang="en-US" dirty="0" smtClean="0"/>
              <a:t>However, this regulation and protection can also raise the cost of doing business and make it harder to get products to the market. </a:t>
            </a:r>
            <a:endParaRPr lang="en-US" dirty="0"/>
          </a:p>
          <a:p>
            <a:pPr lvl="1"/>
            <a:endParaRPr lang="en-US" dirty="0"/>
          </a:p>
          <a:p>
            <a:endParaRPr lang="en-US" dirty="0"/>
          </a:p>
        </p:txBody>
      </p:sp>
      <p:sp>
        <p:nvSpPr>
          <p:cNvPr id="3" name="Title 2"/>
          <p:cNvSpPr>
            <a:spLocks noGrp="1"/>
          </p:cNvSpPr>
          <p:nvPr>
            <p:ph type="title"/>
          </p:nvPr>
        </p:nvSpPr>
        <p:spPr/>
        <p:txBody>
          <a:bodyPr/>
          <a:lstStyle/>
          <a:p>
            <a:r>
              <a:rPr lang="en-US" dirty="0" smtClean="0"/>
              <a:t>Federal Agency Regulation</a:t>
            </a:r>
            <a:endParaRPr lang="en-US" dirty="0"/>
          </a:p>
        </p:txBody>
      </p:sp>
    </p:spTree>
    <p:extLst>
      <p:ext uri="{BB962C8B-B14F-4D97-AF65-F5344CB8AC3E}">
        <p14:creationId xmlns:p14="http://schemas.microsoft.com/office/powerpoint/2010/main" val="3187575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t2.gstatic.com/images?q=tbn:ANd9GcQ_-NC0v-Qf2ITCajTiTwQezuprURHSci6vJVX3rnQyc64No5PJ">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724400"/>
            <a:ext cx="2148220" cy="1981201"/>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normAutofit fontScale="85000" lnSpcReduction="20000"/>
          </a:bodyPr>
          <a:lstStyle/>
          <a:p>
            <a:r>
              <a:rPr lang="en-US" dirty="0"/>
              <a:t>Antitrust - Free and open markets are the foundation of a vibrant </a:t>
            </a:r>
            <a:r>
              <a:rPr lang="en-US" dirty="0" smtClean="0"/>
              <a:t>economy and antitrust laws work to ensure competition exists.</a:t>
            </a:r>
            <a:endParaRPr lang="en-US" dirty="0"/>
          </a:p>
          <a:p>
            <a:pPr lvl="1"/>
            <a:r>
              <a:rPr lang="en-US" dirty="0"/>
              <a:t>Competition between firms lowers prices, results in higher quality products and services, provides more choices, and enables greater </a:t>
            </a:r>
            <a:r>
              <a:rPr lang="en-US" dirty="0" smtClean="0"/>
              <a:t>innovation</a:t>
            </a:r>
            <a:br>
              <a:rPr lang="en-US" dirty="0" smtClean="0"/>
            </a:br>
            <a:endParaRPr lang="en-US" dirty="0"/>
          </a:p>
          <a:p>
            <a:r>
              <a:rPr lang="en-US" dirty="0"/>
              <a:t>The Federal Trade Commission’s Bureau of Competition enforces rules called </a:t>
            </a:r>
            <a:r>
              <a:rPr lang="en-US" u="sng" dirty="0" smtClean="0"/>
              <a:t>Antitrust </a:t>
            </a:r>
            <a:r>
              <a:rPr lang="en-US" u="sng" dirty="0"/>
              <a:t>Laws</a:t>
            </a:r>
            <a:r>
              <a:rPr lang="en-US" dirty="0"/>
              <a:t> </a:t>
            </a:r>
            <a:r>
              <a:rPr lang="en-US" dirty="0" smtClean="0"/>
              <a:t/>
            </a:r>
            <a:br>
              <a:rPr lang="en-US" dirty="0" smtClean="0"/>
            </a:br>
            <a:r>
              <a:rPr lang="en-US" dirty="0" smtClean="0"/>
              <a:t>that </a:t>
            </a:r>
            <a:r>
              <a:rPr lang="en-US" dirty="0"/>
              <a:t>ensure the </a:t>
            </a:r>
            <a:r>
              <a:rPr lang="en-US" dirty="0" smtClean="0"/>
              <a:t>economy </a:t>
            </a:r>
            <a:r>
              <a:rPr lang="en-US" dirty="0"/>
              <a:t>remains </a:t>
            </a:r>
            <a:r>
              <a:rPr lang="en-US" dirty="0" smtClean="0"/>
              <a:t/>
            </a:r>
            <a:br>
              <a:rPr lang="en-US" dirty="0" smtClean="0"/>
            </a:br>
            <a:r>
              <a:rPr lang="en-US" dirty="0" smtClean="0"/>
              <a:t>competitive </a:t>
            </a:r>
            <a:r>
              <a:rPr lang="en-US" dirty="0"/>
              <a:t>for </a:t>
            </a:r>
            <a:r>
              <a:rPr lang="en-US" dirty="0" smtClean="0"/>
              <a:t>all </a:t>
            </a:r>
            <a:r>
              <a:rPr lang="en-US" dirty="0"/>
              <a:t>businesses. </a:t>
            </a:r>
          </a:p>
          <a:p>
            <a:pPr lvl="1"/>
            <a:r>
              <a:rPr lang="en-US" dirty="0"/>
              <a:t>The FTC’s Bureau of Competition </a:t>
            </a:r>
            <a:r>
              <a:rPr lang="en-US" dirty="0" smtClean="0"/>
              <a:t>is </a:t>
            </a:r>
            <a:br>
              <a:rPr lang="en-US" dirty="0" smtClean="0"/>
            </a:br>
            <a:r>
              <a:rPr lang="en-US" dirty="0" smtClean="0"/>
              <a:t>designed </a:t>
            </a:r>
            <a:r>
              <a:rPr lang="en-US" dirty="0"/>
              <a:t>to prevent monopolies </a:t>
            </a:r>
            <a:r>
              <a:rPr lang="en-US" dirty="0" smtClean="0"/>
              <a:t>and </a:t>
            </a:r>
            <a:br>
              <a:rPr lang="en-US" dirty="0" smtClean="0"/>
            </a:br>
            <a:r>
              <a:rPr lang="en-US" dirty="0" smtClean="0"/>
              <a:t>oligopolies.</a:t>
            </a:r>
            <a:endParaRPr lang="en-US" dirty="0"/>
          </a:p>
          <a:p>
            <a:endParaRPr lang="en-US" dirty="0"/>
          </a:p>
        </p:txBody>
      </p:sp>
      <p:sp>
        <p:nvSpPr>
          <p:cNvPr id="3" name="Title 2"/>
          <p:cNvSpPr>
            <a:spLocks noGrp="1"/>
          </p:cNvSpPr>
          <p:nvPr>
            <p:ph type="title"/>
          </p:nvPr>
        </p:nvSpPr>
        <p:spPr/>
        <p:txBody>
          <a:bodyPr/>
          <a:lstStyle/>
          <a:p>
            <a:r>
              <a:rPr lang="en-US" dirty="0" smtClean="0"/>
              <a:t>Antitrust Enforcement</a:t>
            </a:r>
            <a:endParaRPr lang="en-US" dirty="0"/>
          </a:p>
        </p:txBody>
      </p:sp>
      <p:sp>
        <p:nvSpPr>
          <p:cNvPr id="4" name="Rectangle 3"/>
          <p:cNvSpPr/>
          <p:nvPr/>
        </p:nvSpPr>
        <p:spPr>
          <a:xfrm>
            <a:off x="6391172" y="6627168"/>
            <a:ext cx="2310248" cy="230832"/>
          </a:xfrm>
          <a:prstGeom prst="rect">
            <a:avLst/>
          </a:prstGeom>
        </p:spPr>
        <p:txBody>
          <a:bodyPr wrap="none">
            <a:spAutoFit/>
          </a:bodyPr>
          <a:lstStyle/>
          <a:p>
            <a:r>
              <a:rPr lang="en-US" sz="900" i="1" dirty="0" smtClean="0">
                <a:effectLst/>
                <a:hlinkClick r:id="rId4"/>
              </a:rPr>
              <a:t>Source: nordoniahillsbranch.akronlibrary.org</a:t>
            </a:r>
            <a:r>
              <a:rPr lang="en-US" sz="900" i="1" dirty="0" smtClean="0">
                <a:effectLst/>
              </a:rPr>
              <a:t> </a:t>
            </a:r>
            <a:endParaRPr lang="en-US" sz="900" i="1" dirty="0"/>
          </a:p>
        </p:txBody>
      </p:sp>
    </p:spTree>
    <p:extLst>
      <p:ext uri="{BB962C8B-B14F-4D97-AF65-F5344CB8AC3E}">
        <p14:creationId xmlns:p14="http://schemas.microsoft.com/office/powerpoint/2010/main" val="1993096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A </a:t>
            </a:r>
            <a:r>
              <a:rPr lang="en-US" u="sng" dirty="0"/>
              <a:t>monopoly</a:t>
            </a:r>
            <a:r>
              <a:rPr lang="en-US" dirty="0"/>
              <a:t> occurs when one business is the only seller of a product or service.</a:t>
            </a:r>
          </a:p>
          <a:p>
            <a:pPr lvl="1"/>
            <a:r>
              <a:rPr lang="en-US" dirty="0"/>
              <a:t>An </a:t>
            </a:r>
            <a:r>
              <a:rPr lang="en-US" u="sng" dirty="0"/>
              <a:t>oligopoly</a:t>
            </a:r>
            <a:r>
              <a:rPr lang="en-US" dirty="0"/>
              <a:t> occurs when just a few businesses sell a product or service. </a:t>
            </a:r>
          </a:p>
          <a:p>
            <a:pPr lvl="1"/>
            <a:r>
              <a:rPr lang="en-US" dirty="0"/>
              <a:t>For example, 3 companies control 90% of cereal sales (which is why the off-brand bagged cereal is so much cheaper). </a:t>
            </a:r>
            <a:r>
              <a:rPr lang="en-US" dirty="0" smtClean="0"/>
              <a:t/>
            </a:r>
            <a:br>
              <a:rPr lang="en-US" dirty="0" smtClean="0"/>
            </a:br>
            <a:endParaRPr lang="en-US" dirty="0"/>
          </a:p>
          <a:p>
            <a:r>
              <a:rPr lang="en-US" dirty="0"/>
              <a:t>Healthy competition must be supported by government regulation.</a:t>
            </a:r>
          </a:p>
          <a:p>
            <a:pPr lvl="1"/>
            <a:r>
              <a:rPr lang="en-US" dirty="0"/>
              <a:t>Without government regulation through </a:t>
            </a:r>
            <a:r>
              <a:rPr lang="en-US" dirty="0" smtClean="0"/>
              <a:t/>
            </a:r>
            <a:br>
              <a:rPr lang="en-US" dirty="0" smtClean="0"/>
            </a:br>
            <a:r>
              <a:rPr lang="en-US" dirty="0" smtClean="0"/>
              <a:t>the </a:t>
            </a:r>
            <a:r>
              <a:rPr lang="en-US" dirty="0"/>
              <a:t>FTC, </a:t>
            </a:r>
            <a:r>
              <a:rPr lang="en-US" dirty="0" smtClean="0"/>
              <a:t>there </a:t>
            </a:r>
            <a:r>
              <a:rPr lang="en-US" dirty="0"/>
              <a:t>would be less competition </a:t>
            </a:r>
            <a:r>
              <a:rPr lang="en-US" dirty="0" smtClean="0"/>
              <a:t/>
            </a:r>
            <a:br>
              <a:rPr lang="en-US" dirty="0" smtClean="0"/>
            </a:br>
            <a:r>
              <a:rPr lang="en-US" dirty="0" smtClean="0"/>
              <a:t>over </a:t>
            </a:r>
            <a:r>
              <a:rPr lang="en-US" dirty="0"/>
              <a:t>time, resulting in higher prices, </a:t>
            </a:r>
            <a:r>
              <a:rPr lang="en-US" dirty="0" smtClean="0"/>
              <a:t/>
            </a:r>
            <a:br>
              <a:rPr lang="en-US" dirty="0" smtClean="0"/>
            </a:br>
            <a:r>
              <a:rPr lang="en-US" dirty="0" smtClean="0"/>
              <a:t>lower </a:t>
            </a:r>
            <a:r>
              <a:rPr lang="en-US" dirty="0"/>
              <a:t>quality, and less innovation. </a:t>
            </a:r>
          </a:p>
          <a:p>
            <a:endParaRPr lang="en-US" dirty="0"/>
          </a:p>
        </p:txBody>
      </p:sp>
      <p:sp>
        <p:nvSpPr>
          <p:cNvPr id="3" name="Title 2"/>
          <p:cNvSpPr>
            <a:spLocks noGrp="1"/>
          </p:cNvSpPr>
          <p:nvPr>
            <p:ph type="title"/>
          </p:nvPr>
        </p:nvSpPr>
        <p:spPr/>
        <p:txBody>
          <a:bodyPr/>
          <a:lstStyle/>
          <a:p>
            <a:r>
              <a:rPr lang="en-US" dirty="0"/>
              <a:t>Antitrust Enforcement</a:t>
            </a:r>
          </a:p>
        </p:txBody>
      </p:sp>
      <p:pic>
        <p:nvPicPr>
          <p:cNvPr id="7170" name="Picture 2" descr="https://encrypted-tbn0.gstatic.com/images?q=tbn:ANd9GcS6NGppEUIttDnIJwF9YKp-p0zhRQ2JbogFYwt6VL2y5h-cSapzwg">
            <a:hlinkClick r:id="rId2"/>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15553" y="4114800"/>
            <a:ext cx="2304647" cy="25622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318231" y="6627168"/>
            <a:ext cx="1787669" cy="230832"/>
          </a:xfrm>
          <a:prstGeom prst="rect">
            <a:avLst/>
          </a:prstGeom>
        </p:spPr>
        <p:txBody>
          <a:bodyPr wrap="none">
            <a:spAutoFit/>
          </a:bodyPr>
          <a:lstStyle/>
          <a:p>
            <a:r>
              <a:rPr lang="en-US" sz="900" i="1" dirty="0" smtClean="0">
                <a:hlinkClick r:id="rId4"/>
              </a:rPr>
              <a:t>Source: thideology.wordpress.com</a:t>
            </a:r>
            <a:r>
              <a:rPr lang="en-US" sz="900" i="1" dirty="0"/>
              <a:t> </a:t>
            </a:r>
          </a:p>
        </p:txBody>
      </p:sp>
    </p:spTree>
    <p:extLst>
      <p:ext uri="{BB962C8B-B14F-4D97-AF65-F5344CB8AC3E}">
        <p14:creationId xmlns:p14="http://schemas.microsoft.com/office/powerpoint/2010/main" val="10010307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u="sng" dirty="0"/>
              <a:t>Patents</a:t>
            </a:r>
            <a:r>
              <a:rPr lang="en-US" dirty="0"/>
              <a:t> are a method of protecting intellectual property of the creators of a product, service, or idea. </a:t>
            </a:r>
          </a:p>
          <a:p>
            <a:pPr lvl="1"/>
            <a:r>
              <a:rPr lang="en-US" dirty="0"/>
              <a:t>A patent is essentially a government-supported monopoly, assuring that only the creator of something can legally sell it. </a:t>
            </a:r>
          </a:p>
          <a:p>
            <a:pPr lvl="1"/>
            <a:r>
              <a:rPr lang="en-US" dirty="0"/>
              <a:t>Patents in the United States are granted for seventeen years from the date the patent is issued or for 20 years from the date of filing.</a:t>
            </a:r>
          </a:p>
          <a:p>
            <a:pPr lvl="2"/>
            <a:r>
              <a:rPr lang="en-US" dirty="0"/>
              <a:t>The United States Patent and Trademark Office handles application and documentation of all patents</a:t>
            </a:r>
            <a:r>
              <a:rPr lang="en-US" dirty="0" smtClean="0"/>
              <a:t>.</a:t>
            </a:r>
            <a:br>
              <a:rPr lang="en-US" dirty="0" smtClean="0"/>
            </a:br>
            <a:endParaRPr lang="en-US" sz="2600" dirty="0"/>
          </a:p>
          <a:p>
            <a:r>
              <a:rPr lang="en-US" dirty="0"/>
              <a:t>If there were no patents, then someone who invested time and money to create an invention would not get any benefit from their work.</a:t>
            </a:r>
          </a:p>
          <a:p>
            <a:pPr lvl="1"/>
            <a:r>
              <a:rPr lang="en-US" dirty="0"/>
              <a:t>If there is no benefit from the risk and cost of inventing, then no one will take on the opportunity costs of the inventing process. </a:t>
            </a:r>
            <a:endParaRPr lang="en-US" dirty="0" smtClean="0"/>
          </a:p>
          <a:p>
            <a:pPr lvl="1"/>
            <a:r>
              <a:rPr lang="en-US" dirty="0"/>
              <a:t>While patents are a form of a temporary monopoly, they also promote innovation, advancement of technology, and progressive business and has helped to make America a leader of innovation in the world.</a:t>
            </a:r>
          </a:p>
          <a:p>
            <a:endParaRPr lang="en-US" dirty="0"/>
          </a:p>
        </p:txBody>
      </p:sp>
      <p:sp>
        <p:nvSpPr>
          <p:cNvPr id="3" name="Title 2"/>
          <p:cNvSpPr>
            <a:spLocks noGrp="1"/>
          </p:cNvSpPr>
          <p:nvPr>
            <p:ph type="title"/>
          </p:nvPr>
        </p:nvSpPr>
        <p:spPr/>
        <p:txBody>
          <a:bodyPr/>
          <a:lstStyle/>
          <a:p>
            <a:r>
              <a:rPr lang="en-US" dirty="0" smtClean="0"/>
              <a:t>Patents</a:t>
            </a:r>
            <a:endParaRPr lang="en-US" dirty="0"/>
          </a:p>
        </p:txBody>
      </p:sp>
    </p:spTree>
    <p:extLst>
      <p:ext uri="{BB962C8B-B14F-4D97-AF65-F5344CB8AC3E}">
        <p14:creationId xmlns:p14="http://schemas.microsoft.com/office/powerpoint/2010/main" val="40575805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However</a:t>
            </a:r>
            <a:r>
              <a:rPr lang="en-US" dirty="0"/>
              <a:t>, patents also come with disadvantages, mostly that they can cause increased costs for consumers. </a:t>
            </a:r>
          </a:p>
          <a:p>
            <a:pPr lvl="1"/>
            <a:r>
              <a:rPr lang="en-US" dirty="0"/>
              <a:t>Because a patent is essentially a legal monopoly, it also means that a company may abuse the privilege to increase their own profits and reduce competition. </a:t>
            </a:r>
          </a:p>
          <a:p>
            <a:r>
              <a:rPr lang="en-US" dirty="0"/>
              <a:t>Patents, when used appropriately, reward and encourage innovation but also can be abused by companies with more focus on profit than public welfare. </a:t>
            </a:r>
          </a:p>
          <a:p>
            <a:pPr lvl="1"/>
            <a:r>
              <a:rPr lang="en-US" dirty="0"/>
              <a:t>Despite the risk for abuse, without patents it is unlikely that companies would make substantial investments in research and development (R&amp;D). </a:t>
            </a:r>
          </a:p>
          <a:p>
            <a:pPr lvl="1"/>
            <a:r>
              <a:rPr lang="en-US" dirty="0"/>
              <a:t>E.g. pharmaceutical companies spend large amounts of money on research and development, for which patents are essential in order to earn a profit.</a:t>
            </a:r>
            <a:endParaRPr lang="en-US" sz="2600" dirty="0"/>
          </a:p>
          <a:p>
            <a:r>
              <a:rPr lang="en-US" dirty="0"/>
              <a:t>While patents enable a brand-name drug to be far more expensive, they also increase the likelihood that the drug is actually made in the first place. </a:t>
            </a:r>
          </a:p>
        </p:txBody>
      </p:sp>
      <p:sp>
        <p:nvSpPr>
          <p:cNvPr id="3" name="Title 2"/>
          <p:cNvSpPr>
            <a:spLocks noGrp="1"/>
          </p:cNvSpPr>
          <p:nvPr>
            <p:ph type="title"/>
          </p:nvPr>
        </p:nvSpPr>
        <p:spPr/>
        <p:txBody>
          <a:bodyPr/>
          <a:lstStyle/>
          <a:p>
            <a:r>
              <a:rPr lang="en-US" dirty="0" smtClean="0"/>
              <a:t>Patents</a:t>
            </a:r>
            <a:endParaRPr lang="en-US" dirty="0"/>
          </a:p>
        </p:txBody>
      </p:sp>
    </p:spTree>
    <p:extLst>
      <p:ext uri="{BB962C8B-B14F-4D97-AF65-F5344CB8AC3E}">
        <p14:creationId xmlns:p14="http://schemas.microsoft.com/office/powerpoint/2010/main" val="11839452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524000"/>
            <a:ext cx="8839202" cy="5097908"/>
          </a:xfrm>
        </p:spPr>
        <p:txBody>
          <a:bodyPr>
            <a:noAutofit/>
          </a:bodyPr>
          <a:lstStyle/>
          <a:p>
            <a:r>
              <a:rPr lang="en-US" sz="2000" dirty="0"/>
              <a:t>International Trade – a major goal of macroeconomics </a:t>
            </a:r>
            <a:r>
              <a:rPr lang="en-US" sz="2000" dirty="0" smtClean="0"/>
              <a:t>is to </a:t>
            </a:r>
            <a:r>
              <a:rPr lang="en-US" sz="2000" dirty="0"/>
              <a:t>gain advantage from trade with other countries by expanding the market for US products and allowing for the import of foreign goods that cannot be produced in the US. </a:t>
            </a:r>
          </a:p>
          <a:p>
            <a:pPr lvl="1"/>
            <a:r>
              <a:rPr lang="en-US" sz="1800" dirty="0"/>
              <a:t>Countries can benefit from international trade if each country does something better than the other (i.e. can produce goods or services at a lower cost).</a:t>
            </a:r>
            <a:endParaRPr lang="en-US" sz="1400" dirty="0"/>
          </a:p>
          <a:p>
            <a:pPr lvl="1"/>
            <a:r>
              <a:rPr lang="en-US" sz="1800" dirty="0"/>
              <a:t>Countries can maximize their welfare by specializing in the production of those goods where they are most efficient and enjoy the largest advantages over rivals</a:t>
            </a:r>
            <a:r>
              <a:rPr lang="en-US" sz="1800" dirty="0" smtClean="0"/>
              <a:t>.</a:t>
            </a:r>
            <a:br>
              <a:rPr lang="en-US" sz="1800" dirty="0" smtClean="0"/>
            </a:br>
            <a:endParaRPr lang="en-US" sz="1400" dirty="0"/>
          </a:p>
          <a:p>
            <a:r>
              <a:rPr lang="en-US" sz="2000" dirty="0"/>
              <a:t>For international trade to be sustainable, there must be a balance of payments.</a:t>
            </a:r>
          </a:p>
          <a:p>
            <a:pPr lvl="1"/>
            <a:r>
              <a:rPr lang="en-US" sz="1800" dirty="0"/>
              <a:t>This means that exports out of the country roughly equal imports into the country.</a:t>
            </a:r>
          </a:p>
          <a:p>
            <a:pPr lvl="1"/>
            <a:r>
              <a:rPr lang="en-US" sz="1800" dirty="0"/>
              <a:t>If a trade deficit occurs (where imports exceed exports), </a:t>
            </a:r>
            <a:r>
              <a:rPr lang="en-US" sz="1800" dirty="0" smtClean="0"/>
              <a:t>the US GDP will decrease, slowing economic growth. </a:t>
            </a:r>
            <a:endParaRPr lang="en-US" sz="1800" dirty="0"/>
          </a:p>
          <a:p>
            <a:pPr lvl="1"/>
            <a:r>
              <a:rPr lang="en-US" sz="1800" dirty="0"/>
              <a:t>The US has a trade deficit for products but a trade surplus for services. </a:t>
            </a:r>
          </a:p>
          <a:p>
            <a:endParaRPr lang="en-US" sz="2000" dirty="0"/>
          </a:p>
        </p:txBody>
      </p:sp>
      <p:sp>
        <p:nvSpPr>
          <p:cNvPr id="3" name="Title 2"/>
          <p:cNvSpPr>
            <a:spLocks noGrp="1"/>
          </p:cNvSpPr>
          <p:nvPr>
            <p:ph type="title"/>
          </p:nvPr>
        </p:nvSpPr>
        <p:spPr/>
        <p:txBody>
          <a:bodyPr/>
          <a:lstStyle/>
          <a:p>
            <a:r>
              <a:rPr lang="en-US" dirty="0" smtClean="0"/>
              <a:t>International Trade</a:t>
            </a:r>
            <a:endParaRPr lang="en-US" dirty="0"/>
          </a:p>
        </p:txBody>
      </p:sp>
    </p:spTree>
    <p:extLst>
      <p:ext uri="{BB962C8B-B14F-4D97-AF65-F5344CB8AC3E}">
        <p14:creationId xmlns:p14="http://schemas.microsoft.com/office/powerpoint/2010/main" val="25136609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The value of international trade is highlighted by a concept called Absolute Advantage. </a:t>
            </a:r>
          </a:p>
          <a:p>
            <a:pPr lvl="1"/>
            <a:r>
              <a:rPr lang="en-US" u="sng" dirty="0" smtClean="0"/>
              <a:t>Absolute Advantage</a:t>
            </a:r>
            <a:r>
              <a:rPr lang="en-US" dirty="0" smtClean="0"/>
              <a:t> refers to </a:t>
            </a:r>
            <a:r>
              <a:rPr lang="en-US" dirty="0"/>
              <a:t>the ability of an individual or group to carry out a </a:t>
            </a:r>
            <a:r>
              <a:rPr lang="en-US" dirty="0" smtClean="0"/>
              <a:t>particular economic activity more efficiently than another individual or group.</a:t>
            </a:r>
          </a:p>
          <a:p>
            <a:pPr lvl="1"/>
            <a:r>
              <a:rPr lang="en-US" dirty="0" smtClean="0"/>
              <a:t>If Amery can milk 50 cows in 2 hours, but it takes Brit 3 hours to milk 50 cows, then Amery has the absolute advantage. </a:t>
            </a:r>
          </a:p>
          <a:p>
            <a:r>
              <a:rPr lang="en-US" dirty="0" smtClean="0"/>
              <a:t>Because each country has the absolute advantage for producing different goods, it most the most economic sense to let the most efficient producer of a good sell that particular good to the rest of the world. </a:t>
            </a:r>
          </a:p>
          <a:p>
            <a:pPr lvl="1"/>
            <a:r>
              <a:rPr lang="en-US" dirty="0" smtClean="0"/>
              <a:t>The most efficient producer of a good can produce and sell that good most cheaply.</a:t>
            </a:r>
          </a:p>
          <a:p>
            <a:r>
              <a:rPr lang="en-US" dirty="0" smtClean="0"/>
              <a:t>This is similar to the concept of Comparative Advantage. </a:t>
            </a:r>
          </a:p>
          <a:p>
            <a:pPr lvl="1"/>
            <a:r>
              <a:rPr lang="en-US" u="sng" dirty="0" smtClean="0"/>
              <a:t>Comparative Advantage</a:t>
            </a:r>
            <a:r>
              <a:rPr lang="en-US" dirty="0" smtClean="0"/>
              <a:t> is whether an individual, group, or country can make Product X or Product Y more efficiently. </a:t>
            </a:r>
          </a:p>
          <a:p>
            <a:pPr lvl="1"/>
            <a:r>
              <a:rPr lang="en-US" dirty="0" smtClean="0"/>
              <a:t>If you can make X more efficiently than Y, and another country has the Absolute Advantage in making Product Y, it makes far more sense to import that product. </a:t>
            </a:r>
          </a:p>
        </p:txBody>
      </p:sp>
      <p:sp>
        <p:nvSpPr>
          <p:cNvPr id="3" name="Title 2"/>
          <p:cNvSpPr>
            <a:spLocks noGrp="1"/>
          </p:cNvSpPr>
          <p:nvPr>
            <p:ph type="title"/>
          </p:nvPr>
        </p:nvSpPr>
        <p:spPr/>
        <p:txBody>
          <a:bodyPr/>
          <a:lstStyle/>
          <a:p>
            <a:r>
              <a:rPr lang="en-US" dirty="0" smtClean="0"/>
              <a:t>Importance of Trade</a:t>
            </a:r>
            <a:endParaRPr lang="en-US" dirty="0"/>
          </a:p>
        </p:txBody>
      </p:sp>
    </p:spTree>
    <p:extLst>
      <p:ext uri="{BB962C8B-B14F-4D97-AF65-F5344CB8AC3E}">
        <p14:creationId xmlns:p14="http://schemas.microsoft.com/office/powerpoint/2010/main" val="19937419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Importance of international trade to the US:</a:t>
            </a:r>
          </a:p>
          <a:p>
            <a:pPr lvl="1"/>
            <a:r>
              <a:rPr lang="en-US" dirty="0"/>
              <a:t>Manufactured exports supported roughly 6 million U.S. jobs in </a:t>
            </a:r>
            <a:r>
              <a:rPr lang="en-US" dirty="0" smtClean="0"/>
              <a:t>2006.</a:t>
            </a:r>
          </a:p>
          <a:p>
            <a:pPr lvl="2"/>
            <a:r>
              <a:rPr lang="en-US" dirty="0"/>
              <a:t>Those jobs accounted for 19.9 percent of all U.S. manufacturing employment, nearly one out of every five jobs. </a:t>
            </a:r>
            <a:endParaRPr lang="en-US" dirty="0" smtClean="0"/>
          </a:p>
          <a:p>
            <a:pPr lvl="1"/>
            <a:r>
              <a:rPr lang="en-US" dirty="0" smtClean="0"/>
              <a:t>The USDA estimates that for every dollar of agricultural exports, this stimulates $1.27 in business activity. </a:t>
            </a:r>
          </a:p>
          <a:p>
            <a:pPr lvl="2"/>
            <a:r>
              <a:rPr lang="en-US" dirty="0"/>
              <a:t>Every $1 billion of U.S. agricultural exports in 2012 required 6,577 American jobs throughout the </a:t>
            </a:r>
            <a:r>
              <a:rPr lang="en-US" dirty="0" smtClean="0"/>
              <a:t>economy.</a:t>
            </a:r>
          </a:p>
          <a:p>
            <a:pPr lvl="2"/>
            <a:r>
              <a:rPr lang="en-US" dirty="0"/>
              <a:t>The $141.3 billion of agricultural exports in 2012 produced an additional $179.5 billion in economic activity for a total economic output of $320.8 billion</a:t>
            </a:r>
            <a:r>
              <a:rPr lang="en-US" dirty="0" smtClean="0"/>
              <a:t>.</a:t>
            </a:r>
            <a:br>
              <a:rPr lang="en-US" dirty="0" smtClean="0"/>
            </a:br>
            <a:endParaRPr lang="en-US" dirty="0" smtClean="0"/>
          </a:p>
          <a:p>
            <a:r>
              <a:rPr lang="en-US" dirty="0" smtClean="0"/>
              <a:t>Exports from Wisconsin are a major factor in the state economy.</a:t>
            </a:r>
          </a:p>
          <a:p>
            <a:pPr lvl="1"/>
            <a:r>
              <a:rPr lang="en-US" dirty="0"/>
              <a:t>Export value </a:t>
            </a:r>
            <a:r>
              <a:rPr lang="en-US" dirty="0" smtClean="0"/>
              <a:t>for all Wisconsin commodities </a:t>
            </a:r>
            <a:r>
              <a:rPr lang="en-US" dirty="0"/>
              <a:t>totaled $23 billion in </a:t>
            </a:r>
            <a:r>
              <a:rPr lang="en-US" dirty="0" smtClean="0"/>
              <a:t>2013.</a:t>
            </a:r>
          </a:p>
          <a:p>
            <a:pPr lvl="2"/>
            <a:r>
              <a:rPr lang="en-US" dirty="0" smtClean="0"/>
              <a:t>This equates to almost $4000 in economic activity per resident. </a:t>
            </a:r>
            <a:endParaRPr lang="en-US" dirty="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International Trade</a:t>
            </a:r>
            <a:endParaRPr lang="en-US" dirty="0"/>
          </a:p>
        </p:txBody>
      </p:sp>
    </p:spTree>
    <p:extLst>
      <p:ext uri="{BB962C8B-B14F-4D97-AF65-F5344CB8AC3E}">
        <p14:creationId xmlns:p14="http://schemas.microsoft.com/office/powerpoint/2010/main" val="7338604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While </a:t>
            </a:r>
            <a:r>
              <a:rPr lang="en-US" dirty="0"/>
              <a:t>free trade is usually seen as a positive thing, sometimes countries may try to protect themselves from foreign competition.</a:t>
            </a:r>
          </a:p>
          <a:p>
            <a:pPr lvl="1"/>
            <a:r>
              <a:rPr lang="en-US" dirty="0"/>
              <a:t>This can cause economic interruptions, raising the price for goods. </a:t>
            </a:r>
          </a:p>
          <a:p>
            <a:pPr lvl="1"/>
            <a:r>
              <a:rPr lang="en-US" dirty="0"/>
              <a:t>For example, a country may try to place a </a:t>
            </a:r>
            <a:r>
              <a:rPr lang="en-US" u="sng" dirty="0"/>
              <a:t>tariff</a:t>
            </a:r>
            <a:r>
              <a:rPr lang="en-US" dirty="0"/>
              <a:t> on a good produced outside the country so that the cost of the foreign good is higher to Americans than the same good made in </a:t>
            </a:r>
            <a:r>
              <a:rPr lang="en-US" sz="3200" dirty="0"/>
              <a:t>the US. </a:t>
            </a:r>
            <a:r>
              <a:rPr lang="en-US" sz="3200" dirty="0" smtClean="0"/>
              <a:t/>
            </a:r>
            <a:br>
              <a:rPr lang="en-US" sz="3200" dirty="0" smtClean="0"/>
            </a:br>
            <a:endParaRPr lang="en-US" dirty="0"/>
          </a:p>
          <a:p>
            <a:r>
              <a:rPr lang="en-US" dirty="0"/>
              <a:t>In 1994, the North American Free Trade Agreement (</a:t>
            </a:r>
            <a:r>
              <a:rPr lang="en-US" u="sng" dirty="0"/>
              <a:t>NAFTA</a:t>
            </a:r>
            <a:r>
              <a:rPr lang="en-US" dirty="0"/>
              <a:t>) entered into force. </a:t>
            </a:r>
          </a:p>
          <a:p>
            <a:pPr lvl="1"/>
            <a:r>
              <a:rPr lang="en-US" dirty="0"/>
              <a:t>The United States, Canada, and Mexico agreed to eliminate all barriers to trade among the three countries. </a:t>
            </a:r>
          </a:p>
          <a:p>
            <a:pPr lvl="1"/>
            <a:r>
              <a:rPr lang="en-US" dirty="0"/>
              <a:t>This created the largest free trade area in the world, linking 450 million people and $17 trillion in trade. </a:t>
            </a:r>
          </a:p>
          <a:p>
            <a:pPr lvl="1"/>
            <a:r>
              <a:rPr lang="en-US" dirty="0"/>
              <a:t>A 2007 government publication on NAFTA estimates that the average family of four in the US gains up to $930 per year from the economic activity, lower costs, and larger markets created by free trade in North America. </a:t>
            </a:r>
          </a:p>
          <a:p>
            <a:endParaRPr lang="en-US" dirty="0"/>
          </a:p>
        </p:txBody>
      </p:sp>
      <p:sp>
        <p:nvSpPr>
          <p:cNvPr id="3" name="Title 2"/>
          <p:cNvSpPr>
            <a:spLocks noGrp="1"/>
          </p:cNvSpPr>
          <p:nvPr>
            <p:ph type="title"/>
          </p:nvPr>
        </p:nvSpPr>
        <p:spPr/>
        <p:txBody>
          <a:bodyPr/>
          <a:lstStyle/>
          <a:p>
            <a:r>
              <a:rPr lang="en-US" dirty="0"/>
              <a:t>International Trade</a:t>
            </a:r>
          </a:p>
        </p:txBody>
      </p:sp>
    </p:spTree>
    <p:extLst>
      <p:ext uri="{BB962C8B-B14F-4D97-AF65-F5344CB8AC3E}">
        <p14:creationId xmlns:p14="http://schemas.microsoft.com/office/powerpoint/2010/main" val="268349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While Adam Smith argued that minimal government interference resulted in maximal economic productivity, most economies today are regulated by a widespread array of regulatory tools. </a:t>
            </a:r>
          </a:p>
          <a:p>
            <a:pPr lvl="1"/>
            <a:r>
              <a:rPr lang="en-US" dirty="0" smtClean="0"/>
              <a:t>In the US, this primarily involves federal agencies in the executive branch of government. </a:t>
            </a:r>
          </a:p>
          <a:p>
            <a:pPr lvl="1"/>
            <a:r>
              <a:rPr lang="en-US" dirty="0" smtClean="0"/>
              <a:t>These agencies focus on a wide array of emphases ranging from regulation and stimulation of banking to the regulation and standardization of business </a:t>
            </a:r>
            <a:br>
              <a:rPr lang="en-US" dirty="0" smtClean="0"/>
            </a:br>
            <a:r>
              <a:rPr lang="en-US" dirty="0" smtClean="0"/>
              <a:t>practices to the protection of the consumer </a:t>
            </a:r>
            <a:br>
              <a:rPr lang="en-US" dirty="0" smtClean="0"/>
            </a:br>
            <a:r>
              <a:rPr lang="en-US" dirty="0" smtClean="0"/>
              <a:t>from predatory business practices. </a:t>
            </a:r>
          </a:p>
          <a:p>
            <a:pPr lvl="1"/>
            <a:r>
              <a:rPr lang="en-US" dirty="0" smtClean="0"/>
              <a:t>The most important of these agencies is </a:t>
            </a:r>
            <a:br>
              <a:rPr lang="en-US" dirty="0" smtClean="0"/>
            </a:br>
            <a:r>
              <a:rPr lang="en-US" dirty="0" smtClean="0"/>
              <a:t>the Federal Reserve. </a:t>
            </a:r>
            <a:endParaRPr lang="en-US" dirty="0"/>
          </a:p>
        </p:txBody>
      </p:sp>
      <p:sp>
        <p:nvSpPr>
          <p:cNvPr id="3" name="Title 2"/>
          <p:cNvSpPr>
            <a:spLocks noGrp="1"/>
          </p:cNvSpPr>
          <p:nvPr>
            <p:ph type="title"/>
          </p:nvPr>
        </p:nvSpPr>
        <p:spPr/>
        <p:txBody>
          <a:bodyPr/>
          <a:lstStyle/>
          <a:p>
            <a:r>
              <a:rPr lang="en-US" dirty="0" smtClean="0"/>
              <a:t>Macroeconomic Regulation</a:t>
            </a:r>
            <a:endParaRPr lang="en-US" dirty="0"/>
          </a:p>
        </p:txBody>
      </p:sp>
      <p:pic>
        <p:nvPicPr>
          <p:cNvPr id="1026" name="Picture 2" descr="https://encrypted-tbn3.gstatic.com/images?q=tbn:ANd9GcSQv6TN8CtU6M-tB_M_KQBjRzB1rTx0PPWEbLmI_tG0l1a7xnxmTQ">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377" r="24377"/>
          <a:stretch/>
        </p:blipFill>
        <p:spPr bwMode="auto">
          <a:xfrm>
            <a:off x="7086600" y="4572000"/>
            <a:ext cx="1482762" cy="19716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803763" y="6568559"/>
            <a:ext cx="1803699" cy="230832"/>
          </a:xfrm>
          <a:prstGeom prst="rect">
            <a:avLst/>
          </a:prstGeom>
        </p:spPr>
        <p:txBody>
          <a:bodyPr wrap="none">
            <a:spAutoFit/>
          </a:bodyPr>
          <a:lstStyle/>
          <a:p>
            <a:r>
              <a:rPr lang="en-US" sz="900" i="1" dirty="0" smtClean="0">
                <a:hlinkClick r:id="rId4"/>
              </a:rPr>
              <a:t>Source: www.blacklistednews.com</a:t>
            </a:r>
            <a:r>
              <a:rPr lang="en-US" sz="900" i="1" dirty="0"/>
              <a:t> </a:t>
            </a:r>
          </a:p>
        </p:txBody>
      </p:sp>
    </p:spTree>
    <p:extLst>
      <p:ext uri="{BB962C8B-B14F-4D97-AF65-F5344CB8AC3E}">
        <p14:creationId xmlns:p14="http://schemas.microsoft.com/office/powerpoint/2010/main" val="36172987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Labor Unions – while not a direct part of the US government, labor unions play a major role in the macroeconomics of the US.</a:t>
            </a:r>
          </a:p>
          <a:p>
            <a:pPr lvl="1"/>
            <a:r>
              <a:rPr lang="en-US" dirty="0"/>
              <a:t>Many unions have won higher wages and better working conditions for their members.</a:t>
            </a:r>
          </a:p>
          <a:p>
            <a:pPr lvl="1"/>
            <a:r>
              <a:rPr lang="en-US" dirty="0"/>
              <a:t>The </a:t>
            </a:r>
            <a:r>
              <a:rPr lang="en-US" u="sng" dirty="0"/>
              <a:t>National Labor Relations Act of 1935 </a:t>
            </a:r>
            <a:r>
              <a:rPr lang="en-US" dirty="0"/>
              <a:t>(NLRA) provided government support for workers to organize unions and bargain collectively with their employers about wages, hours, and working conditions.</a:t>
            </a:r>
          </a:p>
          <a:p>
            <a:pPr lvl="2"/>
            <a:r>
              <a:rPr lang="en-US" dirty="0"/>
              <a:t>Workers originally formed unions to protect </a:t>
            </a:r>
            <a:r>
              <a:rPr lang="en-US" dirty="0" smtClean="0"/>
              <a:t/>
            </a:r>
            <a:br>
              <a:rPr lang="en-US" dirty="0" smtClean="0"/>
            </a:br>
            <a:r>
              <a:rPr lang="en-US" dirty="0" smtClean="0"/>
              <a:t>sudden </a:t>
            </a:r>
            <a:r>
              <a:rPr lang="en-US" dirty="0"/>
              <a:t>wage cuts, lay-offs, or firings as well </a:t>
            </a:r>
            <a:r>
              <a:rPr lang="en-US" dirty="0" smtClean="0"/>
              <a:t/>
            </a:r>
            <a:br>
              <a:rPr lang="en-US" dirty="0" smtClean="0"/>
            </a:br>
            <a:r>
              <a:rPr lang="en-US" dirty="0" smtClean="0"/>
              <a:t>as </a:t>
            </a:r>
            <a:r>
              <a:rPr lang="en-US" dirty="0"/>
              <a:t>end overly long working hours and unsafe </a:t>
            </a:r>
            <a:r>
              <a:rPr lang="en-US" dirty="0" smtClean="0"/>
              <a:t/>
            </a:r>
            <a:br>
              <a:rPr lang="en-US" dirty="0" smtClean="0"/>
            </a:br>
            <a:r>
              <a:rPr lang="en-US" dirty="0" smtClean="0"/>
              <a:t>conditions </a:t>
            </a:r>
            <a:r>
              <a:rPr lang="en-US" dirty="0"/>
              <a:t>which were commonplace in the </a:t>
            </a:r>
            <a:r>
              <a:rPr lang="en-US" dirty="0" smtClean="0"/>
              <a:t/>
            </a:r>
            <a:br>
              <a:rPr lang="en-US" dirty="0" smtClean="0"/>
            </a:br>
            <a:r>
              <a:rPr lang="en-US" dirty="0" smtClean="0"/>
              <a:t>early </a:t>
            </a:r>
            <a:r>
              <a:rPr lang="en-US" dirty="0"/>
              <a:t>1900s.</a:t>
            </a:r>
          </a:p>
        </p:txBody>
      </p:sp>
      <p:sp>
        <p:nvSpPr>
          <p:cNvPr id="3" name="Title 2"/>
          <p:cNvSpPr>
            <a:spLocks noGrp="1"/>
          </p:cNvSpPr>
          <p:nvPr>
            <p:ph type="title"/>
          </p:nvPr>
        </p:nvSpPr>
        <p:spPr/>
        <p:txBody>
          <a:bodyPr/>
          <a:lstStyle/>
          <a:p>
            <a:r>
              <a:rPr lang="en-US" dirty="0" smtClean="0"/>
              <a:t>Labor Unions</a:t>
            </a:r>
            <a:endParaRPr lang="en-US" dirty="0"/>
          </a:p>
        </p:txBody>
      </p:sp>
      <p:pic>
        <p:nvPicPr>
          <p:cNvPr id="8194" name="Picture 2" descr="C:\Users\Mr. Craig Kohn\AppData\Local\Microsoft\Windows\Temporary Internet Files\Content.IE5\XJK0V56Q\MC90005683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33917" y="4419600"/>
            <a:ext cx="2186283" cy="2231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23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Business owners often have unfavorable views of unions as they reduce their flexibility, reduce profits, and lessen the authority and freedom of an employer. </a:t>
            </a:r>
          </a:p>
          <a:p>
            <a:pPr lvl="1"/>
            <a:r>
              <a:rPr lang="en-US" dirty="0"/>
              <a:t>While unions certainly played a role in eliminating abhorrent worker conditions, economists often see unions as an artificial price floor, causing a surplus of labor and an increase in unemployment</a:t>
            </a:r>
            <a:r>
              <a:rPr lang="en-US" dirty="0" smtClean="0"/>
              <a:t>.</a:t>
            </a:r>
            <a:br>
              <a:rPr lang="en-US" dirty="0" smtClean="0"/>
            </a:br>
            <a:endParaRPr lang="en-US" dirty="0"/>
          </a:p>
          <a:p>
            <a:r>
              <a:rPr lang="en-US" dirty="0"/>
              <a:t>Unions can coexist peacefully with businesses, particularly in high-skill areas where the cost of replacing an employee is high and the need for consistency is great (such as highly demanding professions like delivery companies). </a:t>
            </a:r>
          </a:p>
          <a:p>
            <a:pPr lvl="1"/>
            <a:r>
              <a:rPr lang="en-US" dirty="0"/>
              <a:t>Whether unions are good or bad often depends on your perspective, position in a company, and political affiliation. </a:t>
            </a:r>
          </a:p>
          <a:p>
            <a:endParaRPr lang="en-US" dirty="0"/>
          </a:p>
        </p:txBody>
      </p:sp>
      <p:sp>
        <p:nvSpPr>
          <p:cNvPr id="3" name="Title 2"/>
          <p:cNvSpPr>
            <a:spLocks noGrp="1"/>
          </p:cNvSpPr>
          <p:nvPr>
            <p:ph type="title"/>
          </p:nvPr>
        </p:nvSpPr>
        <p:spPr/>
        <p:txBody>
          <a:bodyPr/>
          <a:lstStyle/>
          <a:p>
            <a:r>
              <a:rPr lang="en-US" dirty="0" smtClean="0"/>
              <a:t>Labor Unions</a:t>
            </a:r>
            <a:endParaRPr lang="en-US" dirty="0"/>
          </a:p>
        </p:txBody>
      </p:sp>
      <p:pic>
        <p:nvPicPr>
          <p:cNvPr id="9218" name="Picture 2" descr="C:\Users\Mr. Craig Kohn\AppData\Local\Microsoft\Windows\Temporary Internet Files\Content.IE5\WPRGBPTY\MC90044590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2276" y="3505200"/>
            <a:ext cx="1066800" cy="2343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55139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dirty="0"/>
              <a:t>How macroeconomics should be regulated by governments has always been an area of major debate. </a:t>
            </a:r>
            <a:endParaRPr lang="en-US" sz="2800" dirty="0"/>
          </a:p>
          <a:p>
            <a:pPr lvl="1"/>
            <a:r>
              <a:rPr lang="en-US" dirty="0"/>
              <a:t>Adam Smith argued for classical/laissez-faire economics, stating that the less governments interfered with the economy, the better they performed. </a:t>
            </a:r>
            <a:endParaRPr lang="en-US" sz="2400" dirty="0"/>
          </a:p>
          <a:p>
            <a:pPr lvl="2"/>
            <a:r>
              <a:rPr lang="en-US" dirty="0"/>
              <a:t>Smith believed that the proper role of government was national security, protection of private property, and printing of currency but NOT interference with the economy. </a:t>
            </a:r>
            <a:r>
              <a:rPr lang="en-US" dirty="0" smtClean="0"/>
              <a:t/>
            </a:r>
            <a:br>
              <a:rPr lang="en-US" dirty="0" smtClean="0"/>
            </a:br>
            <a:endParaRPr lang="en-US" sz="2400" dirty="0"/>
          </a:p>
          <a:p>
            <a:r>
              <a:rPr lang="en-US" dirty="0"/>
              <a:t>Keynes was among the first to suggest that government intervention could be good to stop the downward spirals that caused recessions and ultimately depressions. </a:t>
            </a:r>
          </a:p>
          <a:p>
            <a:pPr lvl="1"/>
            <a:r>
              <a:rPr lang="en-US" dirty="0"/>
              <a:t>Keynesian economics is the ideology that depressions are caused by too little spending, which can be countered and reversed by government spending.</a:t>
            </a:r>
            <a:endParaRPr lang="en-US" sz="2400" dirty="0"/>
          </a:p>
          <a:p>
            <a:endParaRPr lang="en-US" dirty="0"/>
          </a:p>
        </p:txBody>
      </p:sp>
      <p:sp>
        <p:nvSpPr>
          <p:cNvPr id="3" name="Title 2"/>
          <p:cNvSpPr>
            <a:spLocks noGrp="1"/>
          </p:cNvSpPr>
          <p:nvPr>
            <p:ph type="title"/>
          </p:nvPr>
        </p:nvSpPr>
        <p:spPr/>
        <p:txBody>
          <a:bodyPr/>
          <a:lstStyle/>
          <a:p>
            <a:r>
              <a:rPr lang="en-US" dirty="0" smtClean="0"/>
              <a:t>Keynes vs. Hayek</a:t>
            </a:r>
            <a:endParaRPr lang="en-US" dirty="0"/>
          </a:p>
        </p:txBody>
      </p:sp>
    </p:spTree>
    <p:extLst>
      <p:ext uri="{BB962C8B-B14F-4D97-AF65-F5344CB8AC3E}">
        <p14:creationId xmlns:p14="http://schemas.microsoft.com/office/powerpoint/2010/main" val="2930079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607692"/>
            <a:ext cx="8839202" cy="3954908"/>
          </a:xfrm>
        </p:spPr>
        <p:txBody>
          <a:bodyPr>
            <a:normAutofit fontScale="62500" lnSpcReduction="20000"/>
          </a:bodyPr>
          <a:lstStyle/>
          <a:p>
            <a:r>
              <a:rPr lang="en-US" dirty="0"/>
              <a:t>Not everyone agree with Keynes – two days after Keynes published his ideas, four professors led by Friedrich A. Hayek </a:t>
            </a:r>
            <a:r>
              <a:rPr lang="en-US" dirty="0" smtClean="0"/>
              <a:t>responded </a:t>
            </a:r>
            <a:r>
              <a:rPr lang="en-US" dirty="0"/>
              <a:t>with their own ideas.</a:t>
            </a:r>
          </a:p>
          <a:p>
            <a:pPr lvl="1"/>
            <a:r>
              <a:rPr lang="en-US" dirty="0" smtClean="0"/>
              <a:t>Hayek </a:t>
            </a:r>
            <a:r>
              <a:rPr lang="en-US" dirty="0"/>
              <a:t>argued that while consumer spending was helpful, investment was also beneficial to economic productivity. </a:t>
            </a:r>
            <a:r>
              <a:rPr lang="en-US" dirty="0" smtClean="0"/>
              <a:t/>
            </a:r>
            <a:br>
              <a:rPr lang="en-US" dirty="0" smtClean="0"/>
            </a:br>
            <a:endParaRPr lang="en-US" sz="2400" dirty="0"/>
          </a:p>
          <a:p>
            <a:r>
              <a:rPr lang="en-US" dirty="0" smtClean="0"/>
              <a:t>More so, Hayek questioned the value of creating government deficits in order to stimulate the economy. </a:t>
            </a:r>
          </a:p>
          <a:p>
            <a:pPr lvl="1"/>
            <a:r>
              <a:rPr lang="en-US" dirty="0" smtClean="0"/>
              <a:t>To Hayek, less government intervention meant more economic freedom, and when people are free to choose, the economy runs more efficiently.</a:t>
            </a:r>
            <a:br>
              <a:rPr lang="en-US" dirty="0" smtClean="0"/>
            </a:br>
            <a:endParaRPr lang="en-US" dirty="0" smtClean="0"/>
          </a:p>
          <a:p>
            <a:r>
              <a:rPr lang="en-US" dirty="0" smtClean="0"/>
              <a:t>Hayek </a:t>
            </a:r>
            <a:r>
              <a:rPr lang="en-US" dirty="0"/>
              <a:t>argued that it was better to focus on eliminating barriers to trade created by tariffs and other forms of protectionism and increase the exchange of goods by reducing regulation. </a:t>
            </a:r>
          </a:p>
          <a:p>
            <a:endParaRPr lang="en-US" dirty="0"/>
          </a:p>
        </p:txBody>
      </p:sp>
      <p:sp>
        <p:nvSpPr>
          <p:cNvPr id="3" name="Title 2"/>
          <p:cNvSpPr>
            <a:spLocks noGrp="1"/>
          </p:cNvSpPr>
          <p:nvPr>
            <p:ph type="title"/>
          </p:nvPr>
        </p:nvSpPr>
        <p:spPr/>
        <p:txBody>
          <a:bodyPr/>
          <a:lstStyle/>
          <a:p>
            <a:r>
              <a:rPr lang="en-US" dirty="0"/>
              <a:t>Keynes vs. Hayek</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3574"/>
          <a:stretch/>
        </p:blipFill>
        <p:spPr>
          <a:xfrm>
            <a:off x="1828800" y="5211580"/>
            <a:ext cx="5905500" cy="1646420"/>
          </a:xfrm>
          <a:prstGeom prst="rect">
            <a:avLst/>
          </a:prstGeom>
        </p:spPr>
      </p:pic>
      <p:sp>
        <p:nvSpPr>
          <p:cNvPr id="5" name="Rectangle 4"/>
          <p:cNvSpPr/>
          <p:nvPr/>
        </p:nvSpPr>
        <p:spPr>
          <a:xfrm>
            <a:off x="7734300" y="6642556"/>
            <a:ext cx="1388522" cy="215444"/>
          </a:xfrm>
          <a:prstGeom prst="rect">
            <a:avLst/>
          </a:prstGeom>
        </p:spPr>
        <p:txBody>
          <a:bodyPr wrap="none">
            <a:spAutoFit/>
          </a:bodyPr>
          <a:lstStyle/>
          <a:p>
            <a:r>
              <a:rPr lang="en-US" sz="800" i="1" dirty="0" smtClean="0">
                <a:solidFill>
                  <a:srgbClr val="DD4B39"/>
                </a:solidFill>
                <a:hlinkClick r:id="rId3"/>
              </a:rPr>
              <a:t>Source: www.econedlink.org</a:t>
            </a:r>
            <a:r>
              <a:rPr lang="en-US" sz="800" i="1" dirty="0">
                <a:solidFill>
                  <a:srgbClr val="DD4B39"/>
                </a:solidFill>
              </a:rPr>
              <a:t> </a:t>
            </a:r>
            <a:endParaRPr lang="en-US" sz="800" i="1" dirty="0"/>
          </a:p>
        </p:txBody>
      </p:sp>
    </p:spTree>
    <p:extLst>
      <p:ext uri="{BB962C8B-B14F-4D97-AF65-F5344CB8AC3E}">
        <p14:creationId xmlns:p14="http://schemas.microsoft.com/office/powerpoint/2010/main" val="33266820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Keynes </a:t>
            </a:r>
            <a:r>
              <a:rPr lang="en-US" dirty="0"/>
              <a:t>vs. Hayek is really “recovery through government spending” vs. “recovery through austerity and prevention of deficits”, or even more simply “government vs. business</a:t>
            </a:r>
            <a:r>
              <a:rPr lang="en-US" dirty="0" smtClean="0"/>
              <a:t>” as the way to manage the economy.</a:t>
            </a:r>
            <a:endParaRPr lang="en-US" dirty="0"/>
          </a:p>
          <a:p>
            <a:pPr lvl="1"/>
            <a:r>
              <a:rPr lang="en-US" dirty="0"/>
              <a:t>Keynes and Hayek represent opposite ends of an ideological spectrum; </a:t>
            </a:r>
            <a:r>
              <a:rPr lang="en-US" dirty="0" smtClean="0"/>
              <a:t>most </a:t>
            </a:r>
            <a:r>
              <a:rPr lang="en-US" dirty="0"/>
              <a:t>macroeconomic regulation in the US falls somewhere between these two extremes. </a:t>
            </a:r>
            <a:r>
              <a:rPr lang="en-US" dirty="0" smtClean="0"/>
              <a:t/>
            </a:r>
            <a:br>
              <a:rPr lang="en-US" dirty="0" smtClean="0"/>
            </a:br>
            <a:endParaRPr lang="en-US" dirty="0"/>
          </a:p>
          <a:p>
            <a:r>
              <a:rPr lang="en-US" dirty="0" smtClean="0"/>
              <a:t>The </a:t>
            </a:r>
            <a:r>
              <a:rPr lang="en-US" dirty="0"/>
              <a:t>Great </a:t>
            </a:r>
            <a:r>
              <a:rPr lang="en-US" dirty="0" smtClean="0"/>
              <a:t>Recession of 2008 </a:t>
            </a:r>
            <a:r>
              <a:rPr lang="en-US" dirty="0"/>
              <a:t>has been seen as the ultimate test of whether Keynes or Hayek was correct.</a:t>
            </a:r>
          </a:p>
          <a:p>
            <a:pPr lvl="1"/>
            <a:r>
              <a:rPr lang="en-US" dirty="0"/>
              <a:t>Some argue that the prevention of a second Great Depression through increased government spending and bailouts is proof the Keynes was right. </a:t>
            </a:r>
          </a:p>
          <a:p>
            <a:pPr lvl="1"/>
            <a:r>
              <a:rPr lang="en-US" dirty="0"/>
              <a:t>Others argue that Hayek was proven right by the fact that the </a:t>
            </a:r>
            <a:r>
              <a:rPr lang="en-US" dirty="0" smtClean="0"/>
              <a:t/>
            </a:r>
            <a:br>
              <a:rPr lang="en-US" dirty="0" smtClean="0"/>
            </a:br>
            <a:r>
              <a:rPr lang="en-US" dirty="0" smtClean="0"/>
              <a:t>recovery </a:t>
            </a:r>
            <a:r>
              <a:rPr lang="en-US" dirty="0"/>
              <a:t>has been so feeble and that a focus on private </a:t>
            </a:r>
            <a:r>
              <a:rPr lang="en-US" dirty="0" smtClean="0"/>
              <a:t/>
            </a:r>
            <a:br>
              <a:rPr lang="en-US" dirty="0" smtClean="0"/>
            </a:br>
            <a:r>
              <a:rPr lang="en-US" dirty="0" smtClean="0"/>
              <a:t>investment </a:t>
            </a:r>
            <a:r>
              <a:rPr lang="en-US" dirty="0"/>
              <a:t>would have resulted in a stronger recovery. </a:t>
            </a:r>
          </a:p>
          <a:p>
            <a:pPr lvl="1"/>
            <a:r>
              <a:rPr lang="en-US" dirty="0"/>
              <a:t>Ultimately, we have no way of proving who is right because </a:t>
            </a:r>
            <a:r>
              <a:rPr lang="en-US" dirty="0" smtClean="0"/>
              <a:t/>
            </a:r>
            <a:br>
              <a:rPr lang="en-US" dirty="0" smtClean="0"/>
            </a:br>
            <a:r>
              <a:rPr lang="en-US" dirty="0" smtClean="0"/>
              <a:t>we </a:t>
            </a:r>
            <a:r>
              <a:rPr lang="en-US" dirty="0"/>
              <a:t>have no control (an economy similar to the US where an </a:t>
            </a:r>
            <a:r>
              <a:rPr lang="en-US" dirty="0" smtClean="0"/>
              <a:t/>
            </a:r>
            <a:br>
              <a:rPr lang="en-US" dirty="0" smtClean="0"/>
            </a:br>
            <a:r>
              <a:rPr lang="en-US" dirty="0" smtClean="0"/>
              <a:t>opposite </a:t>
            </a:r>
            <a:r>
              <a:rPr lang="en-US" dirty="0"/>
              <a:t>action or no action was used) for this economic </a:t>
            </a:r>
            <a:r>
              <a:rPr lang="en-US" dirty="0" smtClean="0"/>
              <a:t/>
            </a:r>
            <a:br>
              <a:rPr lang="en-US" dirty="0" smtClean="0"/>
            </a:br>
            <a:r>
              <a:rPr lang="en-US" dirty="0" smtClean="0"/>
              <a:t>experiment</a:t>
            </a:r>
            <a:r>
              <a:rPr lang="en-US" dirty="0"/>
              <a:t>. </a:t>
            </a:r>
          </a:p>
          <a:p>
            <a:endParaRPr lang="en-US" dirty="0"/>
          </a:p>
        </p:txBody>
      </p:sp>
      <p:sp>
        <p:nvSpPr>
          <p:cNvPr id="3" name="Title 2"/>
          <p:cNvSpPr>
            <a:spLocks noGrp="1"/>
          </p:cNvSpPr>
          <p:nvPr>
            <p:ph type="title"/>
          </p:nvPr>
        </p:nvSpPr>
        <p:spPr/>
        <p:txBody>
          <a:bodyPr/>
          <a:lstStyle/>
          <a:p>
            <a:r>
              <a:rPr lang="en-US" dirty="0" smtClean="0"/>
              <a:t>The Great Recession</a:t>
            </a:r>
            <a:endParaRPr lang="en-US" dirty="0"/>
          </a:p>
        </p:txBody>
      </p:sp>
      <p:pic>
        <p:nvPicPr>
          <p:cNvPr id="1026" name="Picture 2" descr="http://redstateeclectic.typepad.com/.a/6a00d83452719d69e2015390e0e7ea970b-pi"/>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86600" y="4585847"/>
            <a:ext cx="2286000" cy="228185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867400" y="6629400"/>
            <a:ext cx="1680268" cy="215444"/>
          </a:xfrm>
          <a:prstGeom prst="rect">
            <a:avLst/>
          </a:prstGeom>
        </p:spPr>
        <p:txBody>
          <a:bodyPr wrap="none">
            <a:spAutoFit/>
          </a:bodyPr>
          <a:lstStyle/>
          <a:p>
            <a:r>
              <a:rPr lang="en-US" sz="800" i="1" dirty="0" smtClean="0"/>
              <a:t>Source: redstateeclectic.typepad.com</a:t>
            </a:r>
            <a:endParaRPr lang="en-US" sz="800" i="1" dirty="0"/>
          </a:p>
        </p:txBody>
      </p:sp>
    </p:spTree>
    <p:extLst>
      <p:ext uri="{BB962C8B-B14F-4D97-AF65-F5344CB8AC3E}">
        <p14:creationId xmlns:p14="http://schemas.microsoft.com/office/powerpoint/2010/main" val="3658071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dirty="0"/>
              <a:t>Sources:</a:t>
            </a:r>
          </a:p>
          <a:p>
            <a:r>
              <a:rPr lang="en-US" u="sng" dirty="0">
                <a:hlinkClick r:id="rId2"/>
              </a:rPr>
              <a:t>http://facstaff.uww.edu/ahmady/courses/econ202/lectures/Money_suppl.pdf</a:t>
            </a:r>
            <a:endParaRPr lang="en-US" dirty="0"/>
          </a:p>
          <a:p>
            <a:r>
              <a:rPr lang="en-US" u="sng" dirty="0">
                <a:hlinkClick r:id="rId3"/>
              </a:rPr>
              <a:t>http://www.investopedia.com/terms/q/quantitative-easing.asp</a:t>
            </a:r>
            <a:endParaRPr lang="en-US" dirty="0"/>
          </a:p>
          <a:p>
            <a:r>
              <a:rPr lang="en-US" u="sng" dirty="0">
                <a:hlinkClick r:id="rId4"/>
              </a:rPr>
              <a:t>http://www.federalreserve.gov/monetarypolicy/openmarket.htm</a:t>
            </a:r>
            <a:endParaRPr lang="en-US" dirty="0"/>
          </a:p>
          <a:p>
            <a:r>
              <a:rPr lang="en-US" u="sng" dirty="0">
                <a:hlinkClick r:id="rId5"/>
              </a:rPr>
              <a:t>http://www.bargaineering.com/articles/federal-funds-rate-vs-federal-discount-rate.html</a:t>
            </a:r>
            <a:endParaRPr lang="en-US" dirty="0"/>
          </a:p>
          <a:p>
            <a:r>
              <a:rPr lang="en-US" dirty="0">
                <a:hlinkClick r:id="rId6"/>
              </a:rPr>
              <a:t>http://</a:t>
            </a:r>
            <a:r>
              <a:rPr lang="en-US" dirty="0" smtClean="0">
                <a:hlinkClick r:id="rId6"/>
              </a:rPr>
              <a:t>www.econmentor.com/personal-finance-economics/ssepf3/define-progressive-regressive-and-proportional-taxes/text/1713.html</a:t>
            </a:r>
            <a:r>
              <a:rPr lang="en-US" dirty="0" smtClean="0"/>
              <a:t> </a:t>
            </a:r>
            <a:endParaRPr lang="en-US" dirty="0"/>
          </a:p>
          <a:p>
            <a:r>
              <a:rPr lang="en-US" u="sng" dirty="0">
                <a:hlinkClick r:id="rId7"/>
              </a:rPr>
              <a:t>http://www.minimum-wage.org/history.asp</a:t>
            </a:r>
            <a:endParaRPr lang="en-US" dirty="0"/>
          </a:p>
          <a:p>
            <a:r>
              <a:rPr lang="en-US" u="sng" dirty="0">
                <a:hlinkClick r:id="rId8"/>
              </a:rPr>
              <a:t>http://www.salary.com/increasing-the-minimum-wage-pros-cons/</a:t>
            </a:r>
            <a:endParaRPr lang="en-US" dirty="0"/>
          </a:p>
          <a:p>
            <a:r>
              <a:rPr lang="en-US" u="sng" dirty="0">
                <a:hlinkClick r:id="rId9"/>
              </a:rPr>
              <a:t>http://www.ftc.gov/tips-advice/competition-guidance/guide-antitrust-laws</a:t>
            </a:r>
            <a:endParaRPr lang="en-US" dirty="0"/>
          </a:p>
          <a:p>
            <a:r>
              <a:rPr lang="en-US" u="sng" dirty="0">
                <a:hlinkClick r:id="rId10"/>
              </a:rPr>
              <a:t>http://www2.ucsc.edu/whorulesamerica/power/history_of_labor_unions.html</a:t>
            </a:r>
            <a:endParaRPr lang="en-US" dirty="0"/>
          </a:p>
          <a:p>
            <a:r>
              <a:rPr lang="en-US" u="sng" dirty="0">
                <a:hlinkClick r:id="rId11"/>
              </a:rPr>
              <a:t>http://www.investopedia.com/university/macroeconomics/macroeconomics11.asp</a:t>
            </a:r>
            <a:endParaRPr lang="en-US" dirty="0"/>
          </a:p>
          <a:p>
            <a:r>
              <a:rPr lang="en-US" u="sng" dirty="0">
                <a:hlinkClick r:id="rId12"/>
              </a:rPr>
              <a:t>http://college.cengage.com/economics/taylor/econ/3e/micro/students/add_topics/ch12_econ_reg.html\</a:t>
            </a:r>
            <a:endParaRPr lang="en-US" dirty="0"/>
          </a:p>
          <a:p>
            <a:r>
              <a:rPr lang="en-US" u="sng" dirty="0">
                <a:hlinkClick r:id="rId13"/>
              </a:rPr>
              <a:t>http://</a:t>
            </a:r>
            <a:r>
              <a:rPr lang="en-US" u="sng" dirty="0" smtClean="0">
                <a:hlinkClick r:id="rId13"/>
              </a:rPr>
              <a:t>online.wsj.com/news/articles/SB10001424052748704738404575347300609199056</a:t>
            </a:r>
            <a:endParaRPr lang="en-US" u="sng" dirty="0" smtClean="0"/>
          </a:p>
          <a:p>
            <a:r>
              <a:rPr lang="en-US" dirty="0">
                <a:hlinkClick r:id="rId14"/>
              </a:rPr>
              <a:t>http://</a:t>
            </a:r>
            <a:r>
              <a:rPr lang="en-US" dirty="0" smtClean="0">
                <a:hlinkClick r:id="rId14"/>
              </a:rPr>
              <a:t>www.ers.usda.gov/data-products/agricultural-trade-multipliers/effects-of-trade-on-the-us-economy.aspx</a:t>
            </a:r>
            <a:endParaRPr lang="en-US" b="0" dirty="0" smtClean="0"/>
          </a:p>
          <a:p>
            <a:r>
              <a:rPr lang="en-US" dirty="0">
                <a:hlinkClick r:id="rId15"/>
              </a:rPr>
              <a:t>http://</a:t>
            </a:r>
            <a:r>
              <a:rPr lang="en-US" dirty="0" smtClean="0">
                <a:hlinkClick r:id="rId15"/>
              </a:rPr>
              <a:t>useconomy.about.com/od/monetarypolicy/f/Who-Owns-US-National-Debt.htm</a:t>
            </a:r>
            <a:r>
              <a:rPr lang="en-US" dirty="0" smtClean="0"/>
              <a:t> </a:t>
            </a:r>
            <a:endParaRPr lang="en-US" dirty="0"/>
          </a:p>
          <a:p>
            <a:endParaRPr lang="en-US" dirty="0"/>
          </a:p>
        </p:txBody>
      </p:sp>
      <p:sp>
        <p:nvSpPr>
          <p:cNvPr id="3" name="Title 2"/>
          <p:cNvSpPr>
            <a:spLocks noGrp="1"/>
          </p:cNvSpPr>
          <p:nvPr>
            <p:ph type="title"/>
          </p:nvPr>
        </p:nvSpPr>
        <p:spPr/>
        <p:txBody>
          <a:bodyPr/>
          <a:lstStyle/>
          <a:p>
            <a:r>
              <a:rPr lang="en-US" dirty="0" smtClean="0"/>
              <a:t>Bibliography</a:t>
            </a:r>
            <a:endParaRPr lang="en-US" dirty="0"/>
          </a:p>
        </p:txBody>
      </p:sp>
    </p:spTree>
    <p:extLst>
      <p:ext uri="{BB962C8B-B14F-4D97-AF65-F5344CB8AC3E}">
        <p14:creationId xmlns:p14="http://schemas.microsoft.com/office/powerpoint/2010/main" val="1681101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The Federal Reserve has the biggest impact on the supply of money in the US</a:t>
            </a:r>
            <a:r>
              <a:rPr lang="en-US" dirty="0" smtClean="0"/>
              <a:t>.</a:t>
            </a:r>
          </a:p>
          <a:p>
            <a:pPr lvl="1"/>
            <a:r>
              <a:rPr lang="en-US" dirty="0" smtClean="0"/>
              <a:t>The Fed uses three major tools to regulate and stimulate economic activity in the United States. </a:t>
            </a:r>
          </a:p>
          <a:p>
            <a:r>
              <a:rPr lang="en-US" dirty="0" smtClean="0"/>
              <a:t>These include:</a:t>
            </a:r>
          </a:p>
          <a:p>
            <a:pPr lvl="1"/>
            <a:r>
              <a:rPr lang="en-US" b="1" dirty="0" smtClean="0"/>
              <a:t>The Federal Discount Rate</a:t>
            </a:r>
            <a:r>
              <a:rPr lang="en-US" dirty="0" smtClean="0"/>
              <a:t> – the interest rate the Fed charges other banks for loans.</a:t>
            </a:r>
          </a:p>
          <a:p>
            <a:pPr lvl="1"/>
            <a:r>
              <a:rPr lang="en-US" b="1" dirty="0" smtClean="0"/>
              <a:t>Reserve Ratio Requirements </a:t>
            </a:r>
            <a:r>
              <a:rPr lang="en-US" dirty="0" smtClean="0"/>
              <a:t>– the percentage of investment that banks are required to keep on hand at any given time.</a:t>
            </a:r>
          </a:p>
          <a:p>
            <a:pPr lvl="1"/>
            <a:r>
              <a:rPr lang="en-US" b="1" dirty="0" smtClean="0"/>
              <a:t>Open Market Operations </a:t>
            </a:r>
            <a:r>
              <a:rPr lang="en-US" dirty="0" smtClean="0"/>
              <a:t>– the large-scale </a:t>
            </a:r>
            <a:br>
              <a:rPr lang="en-US" dirty="0" smtClean="0"/>
            </a:br>
            <a:r>
              <a:rPr lang="en-US" dirty="0" smtClean="0"/>
              <a:t>purchase or sale of government securities </a:t>
            </a:r>
            <a:br>
              <a:rPr lang="en-US" dirty="0" smtClean="0"/>
            </a:br>
            <a:r>
              <a:rPr lang="en-US" dirty="0" smtClean="0"/>
              <a:t>(bonds, treasury bills, etc.). </a:t>
            </a:r>
          </a:p>
          <a:p>
            <a:pPr lvl="2"/>
            <a:endParaRPr lang="en-US" dirty="0"/>
          </a:p>
        </p:txBody>
      </p:sp>
      <p:sp>
        <p:nvSpPr>
          <p:cNvPr id="3" name="Title 2"/>
          <p:cNvSpPr>
            <a:spLocks noGrp="1"/>
          </p:cNvSpPr>
          <p:nvPr>
            <p:ph type="title"/>
          </p:nvPr>
        </p:nvSpPr>
        <p:spPr/>
        <p:txBody>
          <a:bodyPr/>
          <a:lstStyle/>
          <a:p>
            <a:r>
              <a:rPr lang="en-US" dirty="0" smtClean="0"/>
              <a:t>The Fed</a:t>
            </a:r>
            <a:endParaRPr lang="en-US" dirty="0"/>
          </a:p>
        </p:txBody>
      </p:sp>
      <p:pic>
        <p:nvPicPr>
          <p:cNvPr id="2050" name="Picture 2" descr="Q:\140061.enu\MEDIA\CAGCAT10\j030084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5214822"/>
            <a:ext cx="1815084" cy="1528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613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The Fed’s policies stimulate the production of money from nothing.</a:t>
            </a:r>
          </a:p>
          <a:p>
            <a:pPr lvl="1"/>
            <a:r>
              <a:rPr lang="en-US" dirty="0" smtClean="0"/>
              <a:t>For example, imagine a bank receives a $100 deposit. </a:t>
            </a:r>
          </a:p>
          <a:p>
            <a:pPr lvl="1"/>
            <a:r>
              <a:rPr lang="en-US" dirty="0" smtClean="0"/>
              <a:t>If it is required to keep 20% in reserves, it is free to lend $80.</a:t>
            </a:r>
          </a:p>
          <a:p>
            <a:pPr lvl="1"/>
            <a:r>
              <a:rPr lang="en-US" dirty="0" smtClean="0"/>
              <a:t>This $80 may be lent to a person who puts it into Bank B, which has to keep $16 on hand. </a:t>
            </a:r>
          </a:p>
          <a:p>
            <a:pPr lvl="1"/>
            <a:r>
              <a:rPr lang="en-US" dirty="0" smtClean="0"/>
              <a:t>Bank B lends out $64 to Bank C. </a:t>
            </a:r>
          </a:p>
          <a:p>
            <a:r>
              <a:rPr lang="en-US" dirty="0" smtClean="0"/>
              <a:t>Between Banks A, B, and C, there is now $244 to fund economic activity just from a $100 deposit. </a:t>
            </a:r>
          </a:p>
          <a:p>
            <a:pPr lvl="1"/>
            <a:r>
              <a:rPr lang="en-US" dirty="0" smtClean="0"/>
              <a:t>Although no new money was created physically, more than double was available commercially to fund new business and new economic activity that couldn’t have occurred had the money been kept in a pickle jar instead.</a:t>
            </a:r>
          </a:p>
        </p:txBody>
      </p:sp>
      <p:sp>
        <p:nvSpPr>
          <p:cNvPr id="3" name="Title 2"/>
          <p:cNvSpPr>
            <a:spLocks noGrp="1"/>
          </p:cNvSpPr>
          <p:nvPr>
            <p:ph type="title"/>
          </p:nvPr>
        </p:nvSpPr>
        <p:spPr/>
        <p:txBody>
          <a:bodyPr/>
          <a:lstStyle/>
          <a:p>
            <a:r>
              <a:rPr lang="en-US" dirty="0" smtClean="0"/>
              <a:t>How Money is Created</a:t>
            </a:r>
            <a:endParaRPr lang="en-US" dirty="0"/>
          </a:p>
        </p:txBody>
      </p:sp>
    </p:spTree>
    <p:extLst>
      <p:ext uri="{BB962C8B-B14F-4D97-AF65-F5344CB8AC3E}">
        <p14:creationId xmlns:p14="http://schemas.microsoft.com/office/powerpoint/2010/main" val="2712722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The </a:t>
            </a:r>
            <a:r>
              <a:rPr lang="en-US" b="1" u="sng" dirty="0"/>
              <a:t>federal discount rate</a:t>
            </a:r>
            <a:r>
              <a:rPr lang="en-US" dirty="0"/>
              <a:t> is the interest rate that the Fed charges banks when it lends </a:t>
            </a:r>
            <a:r>
              <a:rPr lang="en-US" dirty="0" smtClean="0"/>
              <a:t>a bank </a:t>
            </a:r>
            <a:r>
              <a:rPr lang="en-US" dirty="0"/>
              <a:t>money. </a:t>
            </a:r>
            <a:endParaRPr lang="en-US" dirty="0" smtClean="0"/>
          </a:p>
          <a:p>
            <a:pPr lvl="1"/>
            <a:r>
              <a:rPr lang="en-US" dirty="0" smtClean="0"/>
              <a:t>This is mainly what is referred to when it is said that the Fed determines interest rates. </a:t>
            </a:r>
            <a:br>
              <a:rPr lang="en-US" dirty="0" smtClean="0"/>
            </a:br>
            <a:endParaRPr lang="en-US" dirty="0" smtClean="0"/>
          </a:p>
          <a:p>
            <a:r>
              <a:rPr lang="en-US" dirty="0" smtClean="0"/>
              <a:t>A </a:t>
            </a:r>
            <a:r>
              <a:rPr lang="en-US" dirty="0"/>
              <a:t>decreased discount rate makes it cheaper for commercial banks to borrow </a:t>
            </a:r>
            <a:r>
              <a:rPr lang="en-US" dirty="0" smtClean="0"/>
              <a:t>money by lowering interest rates.</a:t>
            </a:r>
            <a:endParaRPr lang="en-US" dirty="0"/>
          </a:p>
          <a:p>
            <a:pPr lvl="1"/>
            <a:r>
              <a:rPr lang="en-US" dirty="0"/>
              <a:t>This results in an increase in the supply of money in the economy, which is good if there is a recession. </a:t>
            </a:r>
            <a:r>
              <a:rPr lang="en-US" dirty="0" smtClean="0"/>
              <a:t/>
            </a:r>
            <a:br>
              <a:rPr lang="en-US" dirty="0" smtClean="0"/>
            </a:br>
            <a:endParaRPr lang="en-US" sz="2600" dirty="0"/>
          </a:p>
          <a:p>
            <a:r>
              <a:rPr lang="en-US" dirty="0"/>
              <a:t>A raised discount rate will make it more expensive for the banks to </a:t>
            </a:r>
            <a:r>
              <a:rPr lang="en-US" dirty="0" smtClean="0"/>
              <a:t>borrow by raising interest rates.</a:t>
            </a:r>
            <a:endParaRPr lang="en-US" dirty="0"/>
          </a:p>
          <a:p>
            <a:pPr lvl="1"/>
            <a:r>
              <a:rPr lang="en-US" dirty="0"/>
              <a:t>This would decrease the money supply, which is good if inflation is too high. </a:t>
            </a:r>
            <a:endParaRPr lang="en-US" sz="2600" dirty="0"/>
          </a:p>
          <a:p>
            <a:endParaRPr lang="en-US" dirty="0"/>
          </a:p>
        </p:txBody>
      </p:sp>
      <p:sp>
        <p:nvSpPr>
          <p:cNvPr id="3" name="Title 2"/>
          <p:cNvSpPr>
            <a:spLocks noGrp="1"/>
          </p:cNvSpPr>
          <p:nvPr>
            <p:ph type="title"/>
          </p:nvPr>
        </p:nvSpPr>
        <p:spPr/>
        <p:txBody>
          <a:bodyPr/>
          <a:lstStyle/>
          <a:p>
            <a:r>
              <a:rPr lang="en-US" dirty="0" smtClean="0"/>
              <a:t>Federal Discount Rate</a:t>
            </a:r>
            <a:endParaRPr lang="en-US" dirty="0"/>
          </a:p>
        </p:txBody>
      </p:sp>
    </p:spTree>
    <p:extLst>
      <p:ext uri="{BB962C8B-B14F-4D97-AF65-F5344CB8AC3E}">
        <p14:creationId xmlns:p14="http://schemas.microsoft.com/office/powerpoint/2010/main" val="1398180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u="sng" dirty="0"/>
              <a:t>Reserve </a:t>
            </a:r>
            <a:r>
              <a:rPr lang="en-US" b="1" u="sng" dirty="0" smtClean="0"/>
              <a:t>ratios</a:t>
            </a:r>
            <a:r>
              <a:rPr lang="en-US" dirty="0"/>
              <a:t> </a:t>
            </a:r>
            <a:r>
              <a:rPr lang="en-US" dirty="0" smtClean="0"/>
              <a:t>are the </a:t>
            </a:r>
            <a:r>
              <a:rPr lang="en-US" dirty="0"/>
              <a:t>minimum percentage of deposits a bank must hold as reserves (to avoid runs on the bank like in the </a:t>
            </a:r>
            <a:r>
              <a:rPr lang="en-US" dirty="0" smtClean="0"/>
              <a:t>Great Depression</a:t>
            </a:r>
            <a:r>
              <a:rPr lang="en-US" dirty="0"/>
              <a:t>). </a:t>
            </a:r>
          </a:p>
          <a:p>
            <a:pPr lvl="1"/>
            <a:r>
              <a:rPr lang="en-US" dirty="0"/>
              <a:t>If the Fed needs to reduce the amount of money, they can increase the reserve ratios in order to force banks to hold on to more money. </a:t>
            </a:r>
          </a:p>
          <a:p>
            <a:pPr lvl="2"/>
            <a:r>
              <a:rPr lang="en-US" dirty="0"/>
              <a:t>This reduces the amount of money they would be willing to lend, making it harder to get a loan. </a:t>
            </a:r>
          </a:p>
          <a:p>
            <a:pPr lvl="1"/>
            <a:r>
              <a:rPr lang="en-US" dirty="0"/>
              <a:t>Reducing the reserve ratio would have the opposite effect, making it easier to get a loan. </a:t>
            </a:r>
          </a:p>
          <a:p>
            <a:pPr lvl="2"/>
            <a:r>
              <a:rPr lang="en-US" dirty="0"/>
              <a:t>By making loans, banks create money, increasing the supply of money</a:t>
            </a:r>
          </a:p>
          <a:p>
            <a:endParaRPr lang="en-US" dirty="0"/>
          </a:p>
        </p:txBody>
      </p:sp>
      <p:sp>
        <p:nvSpPr>
          <p:cNvPr id="3" name="Title 2"/>
          <p:cNvSpPr>
            <a:spLocks noGrp="1"/>
          </p:cNvSpPr>
          <p:nvPr>
            <p:ph type="title"/>
          </p:nvPr>
        </p:nvSpPr>
        <p:spPr/>
        <p:txBody>
          <a:bodyPr/>
          <a:lstStyle/>
          <a:p>
            <a:r>
              <a:rPr lang="en-US" dirty="0" smtClean="0"/>
              <a:t>Reserve Ratios</a:t>
            </a:r>
            <a:endParaRPr lang="en-US" dirty="0"/>
          </a:p>
        </p:txBody>
      </p:sp>
    </p:spTree>
    <p:extLst>
      <p:ext uri="{BB962C8B-B14F-4D97-AF65-F5344CB8AC3E}">
        <p14:creationId xmlns:p14="http://schemas.microsoft.com/office/powerpoint/2010/main" val="567074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u="sng" dirty="0"/>
              <a:t>Open Market </a:t>
            </a:r>
            <a:r>
              <a:rPr lang="en-US" b="1" u="sng" dirty="0" smtClean="0"/>
              <a:t>Operations</a:t>
            </a:r>
            <a:r>
              <a:rPr lang="en-US" dirty="0"/>
              <a:t> </a:t>
            </a:r>
            <a:r>
              <a:rPr lang="en-US" dirty="0" smtClean="0"/>
              <a:t>(OMOs) are the purchase </a:t>
            </a:r>
            <a:r>
              <a:rPr lang="en-US" dirty="0"/>
              <a:t>or sale of government securities, including US Treasury Bills and </a:t>
            </a:r>
            <a:r>
              <a:rPr lang="en-US" dirty="0" smtClean="0"/>
              <a:t>Bonds, </a:t>
            </a:r>
            <a:r>
              <a:rPr lang="en-US" dirty="0"/>
              <a:t>on the open market</a:t>
            </a:r>
          </a:p>
          <a:p>
            <a:pPr lvl="1"/>
            <a:r>
              <a:rPr lang="en-US" dirty="0"/>
              <a:t>A </a:t>
            </a:r>
            <a:r>
              <a:rPr lang="en-US" b="1" dirty="0"/>
              <a:t>government security</a:t>
            </a:r>
            <a:r>
              <a:rPr lang="en-US" dirty="0"/>
              <a:t> is a personal loan from a person or agency to the federal government.</a:t>
            </a:r>
          </a:p>
          <a:p>
            <a:pPr lvl="2"/>
            <a:r>
              <a:rPr lang="en-US" dirty="0"/>
              <a:t>When someone purchases a government savings bond, treasury bill, or note, they are loaning their own money to the federal government. </a:t>
            </a:r>
          </a:p>
          <a:p>
            <a:pPr lvl="1"/>
            <a:r>
              <a:rPr lang="en-US" dirty="0"/>
              <a:t>Government securities (or bonds) promise repayment of the original cost of the bond plus interest once the bond matures.</a:t>
            </a:r>
          </a:p>
          <a:p>
            <a:pPr lvl="2"/>
            <a:r>
              <a:rPr lang="en-US" dirty="0"/>
              <a:t>This is considered a very safe investment because it is backed by the </a:t>
            </a:r>
            <a:r>
              <a:rPr lang="en-US" dirty="0" smtClean="0"/>
              <a:t>taxation </a:t>
            </a:r>
            <a:r>
              <a:rPr lang="en-US" dirty="0"/>
              <a:t>power of the US government.  </a:t>
            </a:r>
            <a:endParaRPr lang="en-US" dirty="0" smtClean="0"/>
          </a:p>
          <a:p>
            <a:pPr lvl="1"/>
            <a:r>
              <a:rPr lang="en-US" dirty="0" smtClean="0"/>
              <a:t>Much of the $17 trillion dollar debt of the US government is actually held by bond-buyers (private, government, and business). </a:t>
            </a:r>
          </a:p>
          <a:p>
            <a:pPr lvl="2"/>
            <a:r>
              <a:rPr lang="en-US" dirty="0" smtClean="0"/>
              <a:t>Only about $5-6 trillion is held by foreign governments. </a:t>
            </a:r>
          </a:p>
          <a:p>
            <a:pPr lvl="2"/>
            <a:r>
              <a:rPr lang="en-US" dirty="0" smtClean="0"/>
              <a:t>China, often believed to be holding most of the US debt, actually only holds $1.3 trillion of the debt. </a:t>
            </a:r>
            <a:endParaRPr lang="en-US" dirty="0"/>
          </a:p>
        </p:txBody>
      </p:sp>
      <p:sp>
        <p:nvSpPr>
          <p:cNvPr id="3" name="Title 2"/>
          <p:cNvSpPr>
            <a:spLocks noGrp="1"/>
          </p:cNvSpPr>
          <p:nvPr>
            <p:ph type="title"/>
          </p:nvPr>
        </p:nvSpPr>
        <p:spPr/>
        <p:txBody>
          <a:bodyPr/>
          <a:lstStyle/>
          <a:p>
            <a:r>
              <a:rPr lang="en-US" dirty="0" smtClean="0"/>
              <a:t>Open Market Operations</a:t>
            </a:r>
            <a:endParaRPr lang="en-US" dirty="0"/>
          </a:p>
        </p:txBody>
      </p:sp>
    </p:spTree>
    <p:extLst>
      <p:ext uri="{BB962C8B-B14F-4D97-AF65-F5344CB8AC3E}">
        <p14:creationId xmlns:p14="http://schemas.microsoft.com/office/powerpoint/2010/main" val="1355472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Since </a:t>
            </a:r>
            <a:r>
              <a:rPr lang="en-US" dirty="0"/>
              <a:t>the end of 2008, the Federal Reserve has greatly expanded its holding of longer-term securities through open market purchases</a:t>
            </a:r>
            <a:r>
              <a:rPr lang="en-US" dirty="0" smtClean="0"/>
              <a:t>.</a:t>
            </a:r>
          </a:p>
          <a:p>
            <a:pPr lvl="1"/>
            <a:r>
              <a:rPr lang="en-US" dirty="0" smtClean="0"/>
              <a:t>This is known as </a:t>
            </a:r>
            <a:r>
              <a:rPr lang="en-US" u="sng" dirty="0" smtClean="0"/>
              <a:t>Quantitative Easing</a:t>
            </a:r>
            <a:r>
              <a:rPr lang="en-US" dirty="0" smtClean="0"/>
              <a:t>, which is the policy </a:t>
            </a:r>
            <a:r>
              <a:rPr lang="en-US" dirty="0"/>
              <a:t>in which the Fed purchases government securities </a:t>
            </a:r>
            <a:r>
              <a:rPr lang="en-US" dirty="0" smtClean="0"/>
              <a:t>(and possibly bad private bank loans) in </a:t>
            </a:r>
            <a:r>
              <a:rPr lang="en-US" dirty="0"/>
              <a:t>order to lower interest rates</a:t>
            </a:r>
            <a:r>
              <a:rPr lang="en-US" dirty="0" smtClean="0"/>
              <a:t>.</a:t>
            </a:r>
          </a:p>
          <a:p>
            <a:pPr lvl="1"/>
            <a:r>
              <a:rPr lang="en-US" dirty="0" smtClean="0"/>
              <a:t>By buying government securities, the Fed increases the likelihood that private banks will give money to individual people and businesses in the form of loans rather than loan to the government by buying securities. </a:t>
            </a:r>
          </a:p>
          <a:p>
            <a:pPr lvl="2"/>
            <a:r>
              <a:rPr lang="en-US" dirty="0" smtClean="0"/>
              <a:t>During bad economic times, QE is a way to increase the willingness of private banks to take the greater risk of lending to individuals rather than the safer risk of lending to the government.</a:t>
            </a:r>
          </a:p>
          <a:p>
            <a:pPr lvl="1"/>
            <a:r>
              <a:rPr lang="en-US" dirty="0" smtClean="0"/>
              <a:t>This aims to increase the </a:t>
            </a:r>
            <a:r>
              <a:rPr lang="en-US" dirty="0"/>
              <a:t>availability of money for lending </a:t>
            </a:r>
            <a:r>
              <a:rPr lang="en-US" dirty="0" smtClean="0"/>
              <a:t>by banks to individuals and businesses. </a:t>
            </a:r>
          </a:p>
          <a:p>
            <a:pPr lvl="2"/>
            <a:endParaRPr lang="en-US" dirty="0"/>
          </a:p>
          <a:p>
            <a:endParaRPr lang="en-US" dirty="0"/>
          </a:p>
        </p:txBody>
      </p:sp>
      <p:sp>
        <p:nvSpPr>
          <p:cNvPr id="3" name="Title 2"/>
          <p:cNvSpPr>
            <a:spLocks noGrp="1"/>
          </p:cNvSpPr>
          <p:nvPr>
            <p:ph type="title"/>
          </p:nvPr>
        </p:nvSpPr>
        <p:spPr/>
        <p:txBody>
          <a:bodyPr/>
          <a:lstStyle/>
          <a:p>
            <a:r>
              <a:rPr lang="en-US" dirty="0" smtClean="0"/>
              <a:t>OMO’s</a:t>
            </a:r>
            <a:endParaRPr lang="en-US" dirty="0"/>
          </a:p>
        </p:txBody>
      </p:sp>
    </p:spTree>
    <p:extLst>
      <p:ext uri="{BB962C8B-B14F-4D97-AF65-F5344CB8AC3E}">
        <p14:creationId xmlns:p14="http://schemas.microsoft.com/office/powerpoint/2010/main" val="2254876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2044</TotalTime>
  <Words>3102</Words>
  <Application>Microsoft Office PowerPoint</Application>
  <PresentationFormat>On-screen Show (4:3)</PresentationFormat>
  <Paragraphs>257</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Book Antiqua</vt:lpstr>
      <vt:lpstr>Calibri</vt:lpstr>
      <vt:lpstr>Wingdings</vt:lpstr>
      <vt:lpstr>Hardcover</vt:lpstr>
      <vt:lpstr>Macroeconomic Regulation</vt:lpstr>
      <vt:lpstr>Goals of Macroeconomics</vt:lpstr>
      <vt:lpstr>Macroeconomic Regulation</vt:lpstr>
      <vt:lpstr>The Fed</vt:lpstr>
      <vt:lpstr>How Money is Created</vt:lpstr>
      <vt:lpstr>Federal Discount Rate</vt:lpstr>
      <vt:lpstr>Reserve Ratios</vt:lpstr>
      <vt:lpstr>Open Market Operations</vt:lpstr>
      <vt:lpstr>OMO’s</vt:lpstr>
      <vt:lpstr>Quantitative Easing</vt:lpstr>
      <vt:lpstr>Federal Funds Rate</vt:lpstr>
      <vt:lpstr>Taxes</vt:lpstr>
      <vt:lpstr>Proportional Tax</vt:lpstr>
      <vt:lpstr>Progressive Tax</vt:lpstr>
      <vt:lpstr>Regressive Tax</vt:lpstr>
      <vt:lpstr>Beyond Taxes</vt:lpstr>
      <vt:lpstr>Minimum Wage</vt:lpstr>
      <vt:lpstr>That’s Debatable!</vt:lpstr>
      <vt:lpstr>Pro/Con</vt:lpstr>
      <vt:lpstr>Intent vs. Outcome</vt:lpstr>
      <vt:lpstr>Federal Agency Regulation</vt:lpstr>
      <vt:lpstr>Antitrust Enforcement</vt:lpstr>
      <vt:lpstr>Antitrust Enforcement</vt:lpstr>
      <vt:lpstr>Patents</vt:lpstr>
      <vt:lpstr>Patents</vt:lpstr>
      <vt:lpstr>International Trade</vt:lpstr>
      <vt:lpstr>Importance of Trade</vt:lpstr>
      <vt:lpstr>International Trade</vt:lpstr>
      <vt:lpstr>International Trade</vt:lpstr>
      <vt:lpstr>Labor Unions</vt:lpstr>
      <vt:lpstr>Labor Unions</vt:lpstr>
      <vt:lpstr>Keynes vs. Hayek</vt:lpstr>
      <vt:lpstr>Keynes vs. Hayek</vt:lpstr>
      <vt:lpstr>The Great Recession</vt:lpstr>
      <vt:lpstr>Bibliography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 Regulation</dc:title>
  <dc:creator>Mr. Craig Kohn</dc:creator>
  <cp:lastModifiedBy>Kohn Craig</cp:lastModifiedBy>
  <cp:revision>92</cp:revision>
  <dcterms:created xsi:type="dcterms:W3CDTF">2014-02-22T17:07:18Z</dcterms:created>
  <dcterms:modified xsi:type="dcterms:W3CDTF">2014-02-24T14:30:13Z</dcterms:modified>
</cp:coreProperties>
</file>