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80" r:id="rId18"/>
    <p:sldId id="272" r:id="rId19"/>
    <p:sldId id="273" r:id="rId20"/>
    <p:sldId id="274" r:id="rId21"/>
    <p:sldId id="275" r:id="rId22"/>
    <p:sldId id="276" r:id="rId23"/>
    <p:sldId id="278" r:id="rId24"/>
    <p:sldId id="277"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5" d="100"/>
          <a:sy n="45" d="100"/>
        </p:scale>
        <p:origin x="53" y="2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66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2000" baseline="0">
                <a:solidFill>
                  <a:schemeClr val="tx1">
                    <a:lumMod val="8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lvl1pPr>
              <a:defRPr>
                <a:solidFill>
                  <a:schemeClr val="bg2">
                    <a:lumMod val="20000"/>
                    <a:lumOff val="80000"/>
                  </a:schemeClr>
                </a:solidFill>
              </a:defRPr>
            </a:lvl1pPr>
          </a:lstStyle>
          <a:p>
            <a:fld id="{8B7BF4CF-AEDC-40DE-B7B5-CC31929E6B6A}" type="datetimeFigureOut">
              <a:rPr lang="en-US" smtClean="0"/>
              <a:t>3/19/2014</a:t>
            </a:fld>
            <a:endParaRPr lang="en-US"/>
          </a:p>
        </p:txBody>
      </p:sp>
      <p:sp>
        <p:nvSpPr>
          <p:cNvPr id="9" name="Footer Placeholder 8"/>
          <p:cNvSpPr>
            <a:spLocks noGrp="1"/>
          </p:cNvSpPr>
          <p:nvPr>
            <p:ph type="ftr" sz="quarter" idx="11"/>
          </p:nvPr>
        </p:nvSpPr>
        <p:spPr/>
        <p:txBody>
          <a:bodyPr/>
          <a:lstStyle>
            <a:lvl1pPr>
              <a:defRPr>
                <a:solidFill>
                  <a:schemeClr val="bg2">
                    <a:lumMod val="20000"/>
                    <a:lumOff val="80000"/>
                  </a:schemeClr>
                </a:solidFill>
              </a:defRPr>
            </a:lvl1pPr>
          </a:lstStyle>
          <a:p>
            <a:endParaRPr lang="en-US"/>
          </a:p>
        </p:txBody>
      </p:sp>
      <p:sp>
        <p:nvSpPr>
          <p:cNvPr id="10" name="Slide Number Placeholder 9"/>
          <p:cNvSpPr>
            <a:spLocks noGrp="1"/>
          </p:cNvSpPr>
          <p:nvPr>
            <p:ph type="sldNum" sz="quarter" idx="12"/>
          </p:nvPr>
        </p:nvSpPr>
        <p:spPr/>
        <p:txBody>
          <a:bodyPr/>
          <a:lstStyle>
            <a:lvl1pPr>
              <a:defRPr>
                <a:solidFill>
                  <a:schemeClr val="bg2">
                    <a:lumMod val="60000"/>
                    <a:lumOff val="40000"/>
                  </a:schemeClr>
                </a:solidFill>
              </a:defRPr>
            </a:lvl1pPr>
          </a:lstStyle>
          <a:p>
            <a:fld id="{A856105E-D5F2-4222-911B-3F72480FFB23}" type="slidenum">
              <a:rPr lang="en-US" smtClean="0"/>
              <a:t>‹#›</a:t>
            </a:fld>
            <a:endParaRPr lang="en-US"/>
          </a:p>
        </p:txBody>
      </p:sp>
      <p:pic>
        <p:nvPicPr>
          <p:cNvPr id="11" name="Picture 10"/>
          <p:cNvPicPr>
            <a:picLocks noChangeAspect="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062003" y="5646420"/>
            <a:ext cx="2379052" cy="1207095"/>
          </a:xfrm>
          <a:prstGeom prst="rect">
            <a:avLst/>
          </a:prstGeom>
        </p:spPr>
      </p:pic>
    </p:spTree>
    <p:extLst>
      <p:ext uri="{BB962C8B-B14F-4D97-AF65-F5344CB8AC3E}">
        <p14:creationId xmlns:p14="http://schemas.microsoft.com/office/powerpoint/2010/main" val="107326757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7BF4CF-AEDC-40DE-B7B5-CC31929E6B6A}"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6105E-D5F2-4222-911B-3F72480FFB23}" type="slidenum">
              <a:rPr lang="en-US" smtClean="0"/>
              <a:t>‹#›</a:t>
            </a:fld>
            <a:endParaRPr lang="en-US"/>
          </a:p>
        </p:txBody>
      </p:sp>
    </p:spTree>
    <p:extLst>
      <p:ext uri="{BB962C8B-B14F-4D97-AF65-F5344CB8AC3E}">
        <p14:creationId xmlns:p14="http://schemas.microsoft.com/office/powerpoint/2010/main" val="892552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7BF4CF-AEDC-40DE-B7B5-CC31929E6B6A}"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6105E-D5F2-4222-911B-3F72480FFB23}" type="slidenum">
              <a:rPr lang="en-US" smtClean="0"/>
              <a:t>‹#›</a:t>
            </a:fld>
            <a:endParaRPr lang="en-US"/>
          </a:p>
        </p:txBody>
      </p:sp>
    </p:spTree>
    <p:extLst>
      <p:ext uri="{BB962C8B-B14F-4D97-AF65-F5344CB8AC3E}">
        <p14:creationId xmlns:p14="http://schemas.microsoft.com/office/powerpoint/2010/main" val="2537558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8152" y="228600"/>
            <a:ext cx="8087800" cy="767687"/>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28152" y="1181100"/>
            <a:ext cx="8087800" cy="5584826"/>
          </a:xfrm>
        </p:spPr>
        <p:txBody>
          <a:bodyPr>
            <a:normAutofit/>
          </a:bodyPr>
          <a:lstStyle>
            <a:lvl1pPr>
              <a:defRPr sz="2800" b="1"/>
            </a:lvl1pPr>
            <a:lvl2pPr>
              <a:defRPr sz="2400"/>
            </a:lvl2pPr>
            <a:lvl3pPr>
              <a:defRPr sz="2000" i="1"/>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B7BF4CF-AEDC-40DE-B7B5-CC31929E6B6A}"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6105E-D5F2-4222-911B-3F72480FFB23}" type="slidenum">
              <a:rPr lang="en-US" smtClean="0"/>
              <a:t>‹#›</a:t>
            </a:fld>
            <a:endParaRPr lang="en-US"/>
          </a:p>
        </p:txBody>
      </p:sp>
      <p:pic>
        <p:nvPicPr>
          <p:cNvPr id="8" name="Picture 7"/>
          <p:cNvPicPr>
            <a:picLocks noChangeAspect="1"/>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21709" t="4776" r="27581"/>
          <a:stretch/>
        </p:blipFill>
        <p:spPr>
          <a:xfrm>
            <a:off x="8399871" y="5527344"/>
            <a:ext cx="768168" cy="1289714"/>
          </a:xfrm>
          <a:prstGeom prst="rect">
            <a:avLst/>
          </a:prstGeom>
        </p:spPr>
      </p:pic>
    </p:spTree>
    <p:extLst>
      <p:ext uri="{BB962C8B-B14F-4D97-AF65-F5344CB8AC3E}">
        <p14:creationId xmlns:p14="http://schemas.microsoft.com/office/powerpoint/2010/main" val="2401419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6404" y="758952"/>
            <a:ext cx="7063740" cy="4041648"/>
          </a:xfrm>
        </p:spPr>
        <p:txBody>
          <a:bodyPr anchor="b">
            <a:normAutofit/>
          </a:bodyPr>
          <a:lstStyle>
            <a:lvl1pPr>
              <a:lnSpc>
                <a:spcPct val="85000"/>
              </a:lnSpc>
              <a:defRPr sz="6600" b="0"/>
            </a:lvl1pPr>
          </a:lstStyle>
          <a:p>
            <a:r>
              <a:rPr lang="en-US" smtClean="0"/>
              <a:t>Click to edit Master title style</a:t>
            </a:r>
            <a:endParaRPr lang="en-US" dirty="0"/>
          </a:p>
        </p:txBody>
      </p:sp>
      <p:sp>
        <p:nvSpPr>
          <p:cNvPr id="3" name="Text Placeholder 2"/>
          <p:cNvSpPr>
            <a:spLocks noGrp="1"/>
          </p:cNvSpPr>
          <p:nvPr>
            <p:ph type="body" idx="1"/>
          </p:nvPr>
        </p:nvSpPr>
        <p:spPr>
          <a:xfrm>
            <a:off x="946404" y="4800600"/>
            <a:ext cx="7063740" cy="1691640"/>
          </a:xfrm>
        </p:spPr>
        <p:txBody>
          <a:bodyPr anchor="t">
            <a:normAutofit/>
          </a:bodyPr>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7BF4CF-AEDC-40DE-B7B5-CC31929E6B6A}"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56105E-D5F2-4222-911B-3F72480FFB23}" type="slidenum">
              <a:rPr lang="en-US" smtClean="0"/>
              <a:t>‹#›</a:t>
            </a:fld>
            <a:endParaRPr lang="en-US"/>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86102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6404"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94860"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7BF4CF-AEDC-40DE-B7B5-CC31929E6B6A}"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56105E-D5F2-4222-911B-3F72480FFB23}" type="slidenum">
              <a:rPr lang="en-US" smtClean="0"/>
              <a:t>‹#›</a:t>
            </a:fld>
            <a:endParaRPr lang="en-US"/>
          </a:p>
        </p:txBody>
      </p:sp>
    </p:spTree>
    <p:extLst>
      <p:ext uri="{BB962C8B-B14F-4D97-AF65-F5344CB8AC3E}">
        <p14:creationId xmlns:p14="http://schemas.microsoft.com/office/powerpoint/2010/main" val="479760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46404" y="1717185"/>
            <a:ext cx="3360420" cy="731520"/>
          </a:xfrm>
        </p:spPr>
        <p:txBody>
          <a:bodyPr anchor="b">
            <a:normAutofit/>
          </a:bodyPr>
          <a:lstStyle>
            <a:lvl1pPr marL="0" indent="0">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46404"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0"/>
          <p:cNvSpPr>
            <a:spLocks noGrp="1"/>
          </p:cNvSpPr>
          <p:nvPr>
            <p:ph type="body" sz="quarter" idx="13"/>
          </p:nvPr>
        </p:nvSpPr>
        <p:spPr>
          <a:xfrm>
            <a:off x="4599432" y="1717185"/>
            <a:ext cx="3364992" cy="731520"/>
          </a:xfrm>
        </p:spPr>
        <p:txBody>
          <a:bodyPr anchor="b">
            <a:normAutofit/>
          </a:bodyPr>
          <a:lstStyle>
            <a:lvl1pPr marL="0" indent="0">
              <a:buFontTx/>
              <a:buNone/>
              <a:defRPr lang="en-US" sz="1800" b="0" kern="1200" spc="10" baseline="0" dirty="0">
                <a:solidFill>
                  <a:schemeClr val="tx2"/>
                </a:solidFill>
                <a:latin typeface="+mn-lt"/>
                <a:ea typeface="+mn-ea"/>
                <a:cs typeface="+mn-cs"/>
              </a:defRPr>
            </a:lvl1pPr>
          </a:lstStyle>
          <a:p>
            <a:pPr marL="0" lvl="0" indent="0" algn="l" defTabSz="914400" rtl="0" eaLnBrk="1" latinLnBrk="0" hangingPunct="1">
              <a:lnSpc>
                <a:spcPct val="95000"/>
              </a:lnSpc>
              <a:spcBef>
                <a:spcPts val="0"/>
              </a:spcBef>
              <a:spcAft>
                <a:spcPts val="200"/>
              </a:spcAft>
              <a:buClr>
                <a:schemeClr val="accent1"/>
              </a:buClr>
              <a:buSzPct val="80000"/>
              <a:buNone/>
            </a:pPr>
            <a:r>
              <a:rPr lang="en-US" smtClean="0"/>
              <a:t>Click to edit Master text styles</a:t>
            </a:r>
          </a:p>
        </p:txBody>
      </p:sp>
      <p:sp>
        <p:nvSpPr>
          <p:cNvPr id="6" name="Content Placeholder 5"/>
          <p:cNvSpPr>
            <a:spLocks noGrp="1"/>
          </p:cNvSpPr>
          <p:nvPr>
            <p:ph sz="quarter" idx="4"/>
          </p:nvPr>
        </p:nvSpPr>
        <p:spPr>
          <a:xfrm>
            <a:off x="4594860"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7BF4CF-AEDC-40DE-B7B5-CC31929E6B6A}" type="datetimeFigureOut">
              <a:rPr lang="en-US" smtClean="0"/>
              <a:t>3/19/2014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56105E-D5F2-4222-911B-3F72480FFB23}" type="slidenum">
              <a:rPr lang="en-US" smtClean="0"/>
              <a:t>‹#›</a:t>
            </a:fld>
            <a:endParaRPr lang="en-US"/>
          </a:p>
        </p:txBody>
      </p:sp>
    </p:spTree>
    <p:extLst>
      <p:ext uri="{BB962C8B-B14F-4D97-AF65-F5344CB8AC3E}">
        <p14:creationId xmlns:p14="http://schemas.microsoft.com/office/powerpoint/2010/main" val="725033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7BF4CF-AEDC-40DE-B7B5-CC31929E6B6A}" type="datetimeFigureOut">
              <a:rPr lang="en-US" smtClean="0"/>
              <a:t>3/19/2014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56105E-D5F2-4222-911B-3F72480FFB23}" type="slidenum">
              <a:rPr lang="en-US" smtClean="0"/>
              <a:t>‹#›</a:t>
            </a:fld>
            <a:endParaRPr lang="en-US"/>
          </a:p>
        </p:txBody>
      </p:sp>
    </p:spTree>
    <p:extLst>
      <p:ext uri="{BB962C8B-B14F-4D97-AF65-F5344CB8AC3E}">
        <p14:creationId xmlns:p14="http://schemas.microsoft.com/office/powerpoint/2010/main" val="4262074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7BF4CF-AEDC-40DE-B7B5-CC31929E6B6A}" type="datetimeFigureOut">
              <a:rPr lang="en-US" smtClean="0"/>
              <a:t>3/19/2014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56105E-D5F2-4222-911B-3F72480FFB23}" type="slidenum">
              <a:rPr lang="en-US" smtClean="0"/>
              <a:t>‹#›</a:t>
            </a:fld>
            <a:endParaRPr lang="en-US"/>
          </a:p>
        </p:txBody>
      </p:sp>
    </p:spTree>
    <p:extLst>
      <p:ext uri="{BB962C8B-B14F-4D97-AF65-F5344CB8AC3E}">
        <p14:creationId xmlns:p14="http://schemas.microsoft.com/office/powerpoint/2010/main" val="3816414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400300" cy="1600197"/>
          </a:xfrm>
        </p:spPr>
        <p:txBody>
          <a:bodyPr anchor="b">
            <a:normAutofit/>
          </a:bodyPr>
          <a:lstStyle>
            <a:lvl1pPr>
              <a:defRPr sz="2800" b="0" baseline="0"/>
            </a:lvl1pPr>
          </a:lstStyle>
          <a:p>
            <a:r>
              <a:rPr lang="en-US" smtClean="0"/>
              <a:t>Click to edit Master title style</a:t>
            </a:r>
            <a:endParaRPr lang="en-US" dirty="0"/>
          </a:p>
        </p:txBody>
      </p:sp>
      <p:sp>
        <p:nvSpPr>
          <p:cNvPr id="3" name="Content Placeholder 2"/>
          <p:cNvSpPr>
            <a:spLocks noGrp="1"/>
          </p:cNvSpPr>
          <p:nvPr>
            <p:ph idx="1"/>
          </p:nvPr>
        </p:nvSpPr>
        <p:spPr>
          <a:xfrm>
            <a:off x="3378200" y="685800"/>
            <a:ext cx="4559300" cy="5486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0936" y="2099735"/>
            <a:ext cx="24003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7BF4CF-AEDC-40DE-B7B5-CC31929E6B6A}"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56105E-D5F2-4222-911B-3F72480FFB23}" type="slidenum">
              <a:rPr lang="en-US" smtClean="0"/>
              <a:t>‹#›</a:t>
            </a:fld>
            <a:endParaRPr lang="en-US"/>
          </a:p>
        </p:txBody>
      </p:sp>
    </p:spTree>
    <p:extLst>
      <p:ext uri="{BB962C8B-B14F-4D97-AF65-F5344CB8AC3E}">
        <p14:creationId xmlns:p14="http://schemas.microsoft.com/office/powerpoint/2010/main" val="286748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846963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846963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6108590"/>
            <a:ext cx="748665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7BF4CF-AEDC-40DE-B7B5-CC31929E6B6A}"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56105E-D5F2-4222-911B-3F72480FFB23}" type="slidenum">
              <a:rPr lang="en-US" smtClean="0"/>
              <a:t>‹#›</a:t>
            </a:fld>
            <a:endParaRPr lang="en-US"/>
          </a:p>
        </p:txBody>
      </p:sp>
    </p:spTree>
    <p:extLst>
      <p:ext uri="{BB962C8B-B14F-4D97-AF65-F5344CB8AC3E}">
        <p14:creationId xmlns:p14="http://schemas.microsoft.com/office/powerpoint/2010/main" val="3851980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18195" y="0"/>
            <a:ext cx="73152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46404" y="1828801"/>
            <a:ext cx="644652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7831456" y="1044178"/>
            <a:ext cx="1904999" cy="273844"/>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8B7BF4CF-AEDC-40DE-B7B5-CC31929E6B6A}" type="datetimeFigureOut">
              <a:rPr lang="en-US" smtClean="0"/>
              <a:t>3/19/2014</a:t>
            </a:fld>
            <a:endParaRPr lang="en-US"/>
          </a:p>
        </p:txBody>
      </p:sp>
      <p:sp>
        <p:nvSpPr>
          <p:cNvPr id="5" name="Footer Placeholder 4"/>
          <p:cNvSpPr>
            <a:spLocks noGrp="1"/>
          </p:cNvSpPr>
          <p:nvPr>
            <p:ph type="ftr" sz="quarter" idx="3"/>
          </p:nvPr>
        </p:nvSpPr>
        <p:spPr>
          <a:xfrm rot="16200000">
            <a:off x="6993255" y="4092178"/>
            <a:ext cx="3581400" cy="273844"/>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8441055" y="6172201"/>
            <a:ext cx="685800" cy="593725"/>
          </a:xfrm>
          <a:prstGeom prst="rect">
            <a:avLst/>
          </a:prstGeom>
        </p:spPr>
        <p:txBody>
          <a:bodyPr vert="horz" lIns="27432" tIns="45720" rIns="27432" bIns="45720" rtlCol="0" anchor="ctr">
            <a:normAutofit/>
          </a:bodyPr>
          <a:lstStyle>
            <a:lvl1pPr algn="ctr">
              <a:defRPr sz="3200">
                <a:solidFill>
                  <a:schemeClr val="tx2">
                    <a:lumMod val="60000"/>
                    <a:lumOff val="40000"/>
                  </a:schemeClr>
                </a:solidFill>
              </a:defRPr>
            </a:lvl1pPr>
          </a:lstStyle>
          <a:p>
            <a:fld id="{A856105E-D5F2-4222-911B-3F72480FFB23}" type="slidenum">
              <a:rPr lang="en-US" smtClean="0"/>
              <a:t>‹#›</a:t>
            </a:fld>
            <a:endParaRPr lang="en-US"/>
          </a:p>
        </p:txBody>
      </p:sp>
    </p:spTree>
    <p:extLst>
      <p:ext uri="{BB962C8B-B14F-4D97-AF65-F5344CB8AC3E}">
        <p14:creationId xmlns:p14="http://schemas.microsoft.com/office/powerpoint/2010/main" val="22672253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0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hyperlink" Target="http://www.bls.gov/bls/wages.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home.ubalt.edu/ntsbarsh/Business-stat/otherapplets/BreakEven.htm" TargetMode="External"/><Relationship Id="rId3" Type="http://schemas.openxmlformats.org/officeDocument/2006/relationships/hyperlink" Target="http://smallbusiness.chron.com/swot-mean-marketing-25081.html" TargetMode="External"/><Relationship Id="rId7" Type="http://schemas.openxmlformats.org/officeDocument/2006/relationships/hyperlink" Target="http://www.csustan.edu/market/williams/4490%20ch%207%20outline.htm" TargetMode="External"/><Relationship Id="rId2" Type="http://schemas.openxmlformats.org/officeDocument/2006/relationships/hyperlink" Target="http://ohioline.osu.edu/cd-fact/1252.html" TargetMode="External"/><Relationship Id="rId1" Type="http://schemas.openxmlformats.org/officeDocument/2006/relationships/slideLayout" Target="../slideLayouts/slideLayout2.xml"/><Relationship Id="rId6" Type="http://schemas.openxmlformats.org/officeDocument/2006/relationships/hyperlink" Target="http://www.cedcorp.com/ks/customerseg.pdf" TargetMode="External"/><Relationship Id="rId5" Type="http://schemas.openxmlformats.org/officeDocument/2006/relationships/hyperlink" Target="https://www.extension.iastate.edu/agdm/wholefarm/html/c5-30.html" TargetMode="External"/><Relationship Id="rId4" Type="http://schemas.openxmlformats.org/officeDocument/2006/relationships/hyperlink" Target="http://www.sba.gov/content/conducting-market-research" TargetMode="External"/><Relationship Id="rId9" Type="http://schemas.openxmlformats.org/officeDocument/2006/relationships/hyperlink" Target="http://blog.ecornell.com/how-to-write-market-positioning-statement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umt.edu/it/strategicplan/swot.php" TargetMode="External"/><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how-to-start-a-business-guide.com/SWOT-analysis.html"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bpp.uaa.alaska.edu/afef/swot.htm" TargetMode="External"/><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Marketing Research </a:t>
            </a:r>
            <a:endParaRPr lang="en-US" dirty="0"/>
          </a:p>
        </p:txBody>
      </p:sp>
      <p:sp>
        <p:nvSpPr>
          <p:cNvPr id="3" name="Subtitle 2"/>
          <p:cNvSpPr>
            <a:spLocks noGrp="1"/>
          </p:cNvSpPr>
          <p:nvPr>
            <p:ph type="subTitle" idx="1"/>
          </p:nvPr>
        </p:nvSpPr>
        <p:spPr/>
        <p:txBody>
          <a:bodyPr/>
          <a:lstStyle/>
          <a:p>
            <a:r>
              <a:rPr lang="en-US" dirty="0" smtClean="0"/>
              <a:t>By C. Kohn </a:t>
            </a:r>
          </a:p>
          <a:p>
            <a:r>
              <a:rPr lang="en-US" dirty="0" smtClean="0"/>
              <a:t>Agricultural Sciences</a:t>
            </a:r>
          </a:p>
          <a:p>
            <a:r>
              <a:rPr lang="en-US" dirty="0" smtClean="0"/>
              <a:t>Waterford, WI</a:t>
            </a:r>
          </a:p>
        </p:txBody>
      </p:sp>
    </p:spTree>
    <p:extLst>
      <p:ext uri="{BB962C8B-B14F-4D97-AF65-F5344CB8AC3E}">
        <p14:creationId xmlns:p14="http://schemas.microsoft.com/office/powerpoint/2010/main" val="3207885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Research </a:t>
            </a:r>
            <a:endParaRPr lang="en-US" dirty="0"/>
          </a:p>
        </p:txBody>
      </p:sp>
      <p:sp>
        <p:nvSpPr>
          <p:cNvPr id="3" name="Content Placeholder 2"/>
          <p:cNvSpPr>
            <a:spLocks noGrp="1"/>
          </p:cNvSpPr>
          <p:nvPr>
            <p:ph idx="1"/>
          </p:nvPr>
        </p:nvSpPr>
        <p:spPr/>
        <p:txBody>
          <a:bodyPr>
            <a:normAutofit lnSpcReduction="10000"/>
          </a:bodyPr>
          <a:lstStyle/>
          <a:p>
            <a:pPr lvl="0"/>
            <a:r>
              <a:rPr lang="en-US" dirty="0"/>
              <a:t>Market Research can be broken into two categories: </a:t>
            </a:r>
            <a:r>
              <a:rPr lang="en-US" dirty="0" smtClean="0"/>
              <a:t>Primary Research &amp; Secondary Research.</a:t>
            </a:r>
            <a:endParaRPr lang="en-US" dirty="0"/>
          </a:p>
          <a:p>
            <a:r>
              <a:rPr lang="en-US" u="sng" dirty="0" smtClean="0"/>
              <a:t>Primary </a:t>
            </a:r>
            <a:r>
              <a:rPr lang="en-US" u="sng" dirty="0"/>
              <a:t>research</a:t>
            </a:r>
            <a:r>
              <a:rPr lang="en-US" dirty="0"/>
              <a:t> entails personally collecting data through surveys and other field research.</a:t>
            </a:r>
          </a:p>
          <a:p>
            <a:pPr lvl="2"/>
            <a:r>
              <a:rPr lang="en-US" dirty="0"/>
              <a:t>Examples of primary research includes personal interviews, surveys and focus groups.</a:t>
            </a:r>
          </a:p>
          <a:p>
            <a:pPr lvl="1"/>
            <a:r>
              <a:rPr lang="en-US" dirty="0"/>
              <a:t>Surveys can include quantitative data </a:t>
            </a:r>
            <a:r>
              <a:rPr lang="en-US" dirty="0" smtClean="0"/>
              <a:t/>
            </a:r>
            <a:br>
              <a:rPr lang="en-US" dirty="0" smtClean="0"/>
            </a:br>
            <a:r>
              <a:rPr lang="en-US" dirty="0" smtClean="0"/>
              <a:t>or </a:t>
            </a:r>
            <a:r>
              <a:rPr lang="en-US" dirty="0"/>
              <a:t>qualitative data.</a:t>
            </a:r>
          </a:p>
          <a:p>
            <a:pPr lvl="2"/>
            <a:r>
              <a:rPr lang="en-US" dirty="0"/>
              <a:t>Quantitative data involves anything that </a:t>
            </a:r>
            <a:r>
              <a:rPr lang="en-US" dirty="0" smtClean="0"/>
              <a:t/>
            </a:r>
            <a:br>
              <a:rPr lang="en-US" dirty="0" smtClean="0"/>
            </a:br>
            <a:r>
              <a:rPr lang="en-US" dirty="0" smtClean="0"/>
              <a:t>can </a:t>
            </a:r>
            <a:r>
              <a:rPr lang="en-US" dirty="0"/>
              <a:t>be counted or assigned a number.</a:t>
            </a:r>
          </a:p>
          <a:p>
            <a:pPr lvl="3"/>
            <a:r>
              <a:rPr lang="en-US" dirty="0"/>
              <a:t>For example, the average income of your </a:t>
            </a:r>
            <a:r>
              <a:rPr lang="en-US" dirty="0" smtClean="0"/>
              <a:t/>
            </a:r>
            <a:br>
              <a:rPr lang="en-US" dirty="0" smtClean="0"/>
            </a:br>
            <a:r>
              <a:rPr lang="en-US" dirty="0" smtClean="0"/>
              <a:t>potential </a:t>
            </a:r>
            <a:r>
              <a:rPr lang="en-US" dirty="0"/>
              <a:t>customers or their average age </a:t>
            </a:r>
            <a:r>
              <a:rPr lang="en-US" dirty="0" smtClean="0"/>
              <a:t/>
            </a:r>
            <a:br>
              <a:rPr lang="en-US" dirty="0" smtClean="0"/>
            </a:br>
            <a:r>
              <a:rPr lang="en-US" dirty="0" smtClean="0"/>
              <a:t>can </a:t>
            </a:r>
            <a:r>
              <a:rPr lang="en-US" dirty="0"/>
              <a:t>be obtained through surveys.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03073" y="3973513"/>
            <a:ext cx="1577407" cy="2498726"/>
          </a:xfrm>
          <a:prstGeom prst="rect">
            <a:avLst/>
          </a:prstGeom>
        </p:spPr>
      </p:pic>
    </p:spTree>
    <p:extLst>
      <p:ext uri="{BB962C8B-B14F-4D97-AF65-F5344CB8AC3E}">
        <p14:creationId xmlns:p14="http://schemas.microsoft.com/office/powerpoint/2010/main" val="1852021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Research</a:t>
            </a:r>
            <a:endParaRPr lang="en-US" dirty="0"/>
          </a:p>
        </p:txBody>
      </p:sp>
      <p:sp>
        <p:nvSpPr>
          <p:cNvPr id="3" name="Content Placeholder 2"/>
          <p:cNvSpPr>
            <a:spLocks noGrp="1"/>
          </p:cNvSpPr>
          <p:nvPr>
            <p:ph idx="1"/>
          </p:nvPr>
        </p:nvSpPr>
        <p:spPr/>
        <p:txBody>
          <a:bodyPr>
            <a:normAutofit fontScale="85000" lnSpcReduction="20000"/>
          </a:bodyPr>
          <a:lstStyle/>
          <a:p>
            <a:r>
              <a:rPr lang="en-US" dirty="0"/>
              <a:t>Qualitative data is data that cannot be expressed as a number. </a:t>
            </a:r>
          </a:p>
          <a:p>
            <a:pPr lvl="1"/>
            <a:r>
              <a:rPr lang="en-US" dirty="0"/>
              <a:t>This often involves beliefs, opinions, and experiences. </a:t>
            </a:r>
          </a:p>
          <a:p>
            <a:pPr lvl="1"/>
            <a:r>
              <a:rPr lang="en-US" dirty="0"/>
              <a:t>Often this is collected through open-ended questions, through focus groups, or through personal interviews. </a:t>
            </a:r>
          </a:p>
          <a:p>
            <a:r>
              <a:rPr lang="en-US" dirty="0"/>
              <a:t>Both qualitative and quantitative information can be important to you as you do your market research.</a:t>
            </a:r>
          </a:p>
          <a:p>
            <a:pPr lvl="1"/>
            <a:r>
              <a:rPr lang="en-US" dirty="0"/>
              <a:t>By using both kinds of data, you develop a good base of information from which to make a decision. </a:t>
            </a:r>
          </a:p>
          <a:p>
            <a:r>
              <a:rPr lang="en-US" dirty="0"/>
              <a:t>Primary research generally </a:t>
            </a:r>
            <a:r>
              <a:rPr lang="en-US" dirty="0" smtClean="0"/>
              <a:t>works </a:t>
            </a:r>
            <a:r>
              <a:rPr lang="en-US" dirty="0"/>
              <a:t>best when it incorporates </a:t>
            </a:r>
            <a:r>
              <a:rPr lang="en-US" dirty="0" smtClean="0"/>
              <a:t>an </a:t>
            </a:r>
            <a:r>
              <a:rPr lang="en-US" dirty="0"/>
              <a:t>appropriate mix of </a:t>
            </a:r>
            <a:r>
              <a:rPr lang="en-US" dirty="0" smtClean="0"/>
              <a:t/>
            </a:r>
            <a:br>
              <a:rPr lang="en-US" dirty="0" smtClean="0"/>
            </a:br>
            <a:r>
              <a:rPr lang="en-US" dirty="0" smtClean="0"/>
              <a:t>quantitative </a:t>
            </a:r>
            <a:r>
              <a:rPr lang="en-US" dirty="0"/>
              <a:t>surveys, qualitative </a:t>
            </a:r>
            <a:r>
              <a:rPr lang="en-US" dirty="0" smtClean="0"/>
              <a:t/>
            </a:r>
            <a:br>
              <a:rPr lang="en-US" dirty="0" smtClean="0"/>
            </a:br>
            <a:r>
              <a:rPr lang="en-US" dirty="0" smtClean="0"/>
              <a:t>surveys </a:t>
            </a:r>
            <a:r>
              <a:rPr lang="en-US" dirty="0"/>
              <a:t>and personal interviews, </a:t>
            </a:r>
            <a:r>
              <a:rPr lang="en-US" dirty="0" smtClean="0"/>
              <a:t/>
            </a:r>
            <a:br>
              <a:rPr lang="en-US" dirty="0" smtClean="0"/>
            </a:br>
            <a:r>
              <a:rPr lang="en-US" dirty="0" smtClean="0"/>
              <a:t>and </a:t>
            </a:r>
            <a:r>
              <a:rPr lang="en-US" dirty="0"/>
              <a:t>focus groups or other market simulations</a:t>
            </a:r>
            <a:r>
              <a:rPr lang="en-US" dirty="0" smtClean="0"/>
              <a:t>.</a:t>
            </a:r>
          </a:p>
          <a:p>
            <a:pPr lvl="1"/>
            <a:r>
              <a:rPr lang="en-US" dirty="0" smtClean="0"/>
              <a:t>Primary research can also be very expensive, </a:t>
            </a:r>
            <a:br>
              <a:rPr lang="en-US" dirty="0" smtClean="0"/>
            </a:br>
            <a:r>
              <a:rPr lang="en-US" dirty="0" smtClean="0"/>
              <a:t>which may make already-existing research </a:t>
            </a:r>
            <a:br>
              <a:rPr lang="en-US" dirty="0" smtClean="0"/>
            </a:br>
            <a:r>
              <a:rPr lang="en-US" dirty="0" smtClean="0"/>
              <a:t>a more attractive option than funding new </a:t>
            </a:r>
            <a:br>
              <a:rPr lang="en-US" dirty="0" smtClean="0"/>
            </a:br>
            <a:r>
              <a:rPr lang="en-US" dirty="0" smtClean="0"/>
              <a:t>research. </a:t>
            </a:r>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64630" y="5162674"/>
            <a:ext cx="1805940" cy="1464869"/>
          </a:xfrm>
          <a:prstGeom prst="rect">
            <a:avLst/>
          </a:prstGeom>
        </p:spPr>
      </p:pic>
    </p:spTree>
    <p:extLst>
      <p:ext uri="{BB962C8B-B14F-4D97-AF65-F5344CB8AC3E}">
        <p14:creationId xmlns:p14="http://schemas.microsoft.com/office/powerpoint/2010/main" val="1395565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Research </a:t>
            </a:r>
            <a:endParaRPr lang="en-US" dirty="0"/>
          </a:p>
        </p:txBody>
      </p:sp>
      <p:sp>
        <p:nvSpPr>
          <p:cNvPr id="3" name="Content Placeholder 2"/>
          <p:cNvSpPr>
            <a:spLocks noGrp="1"/>
          </p:cNvSpPr>
          <p:nvPr>
            <p:ph idx="1"/>
          </p:nvPr>
        </p:nvSpPr>
        <p:spPr/>
        <p:txBody>
          <a:bodyPr>
            <a:normAutofit fontScale="85000" lnSpcReduction="10000"/>
          </a:bodyPr>
          <a:lstStyle/>
          <a:p>
            <a:r>
              <a:rPr lang="en-US" u="sng" dirty="0"/>
              <a:t>Secondary research</a:t>
            </a:r>
            <a:r>
              <a:rPr lang="en-US" dirty="0"/>
              <a:t> involves using preexisting information that has already been collected by another group.</a:t>
            </a:r>
          </a:p>
          <a:p>
            <a:pPr lvl="1"/>
            <a:r>
              <a:rPr lang="en-US" dirty="0"/>
              <a:t>For example, the federal government collects large amounts of data to assist businesses in making their decisions. </a:t>
            </a:r>
          </a:p>
          <a:p>
            <a:pPr lvl="2"/>
            <a:r>
              <a:rPr lang="en-US" dirty="0"/>
              <a:t>A great source to begin with is </a:t>
            </a:r>
            <a:r>
              <a:rPr lang="en-US" u="sng" dirty="0">
                <a:hlinkClick r:id="rId2"/>
              </a:rPr>
              <a:t>http://www.bls.gov/bls/wages.htm</a:t>
            </a:r>
            <a:r>
              <a:rPr lang="en-US" dirty="0"/>
              <a:t> </a:t>
            </a:r>
          </a:p>
          <a:p>
            <a:pPr lvl="2"/>
            <a:r>
              <a:rPr lang="en-US" dirty="0"/>
              <a:t>The Bureau of Labor and Statistics organizes the data it collects by industry type, by specific occupation (such as ‘teacher’ or ‘carpenter’), and by geographical area (region, state, city, or county data). </a:t>
            </a:r>
          </a:p>
          <a:p>
            <a:pPr lvl="2"/>
            <a:r>
              <a:rPr lang="en-US" dirty="0"/>
              <a:t>The BLS can provide state-by-state statistics on average income for different occupations, growth in openings in those occupations, etc. </a:t>
            </a:r>
          </a:p>
          <a:p>
            <a:pPr lvl="1"/>
            <a:r>
              <a:rPr lang="en-US" dirty="0"/>
              <a:t>Universities often conduct this kind of research as well. </a:t>
            </a:r>
          </a:p>
          <a:p>
            <a:pPr lvl="2"/>
            <a:r>
              <a:rPr lang="en-US" dirty="0"/>
              <a:t>The Business Department of major university is likely to have valuable publications on industry trends, customer expectations, etc. </a:t>
            </a:r>
          </a:p>
          <a:p>
            <a:pPr lvl="1"/>
            <a:r>
              <a:rPr lang="en-US" dirty="0"/>
              <a:t>Trade associations also frequently collect data to </a:t>
            </a:r>
            <a:r>
              <a:rPr lang="en-US" dirty="0" smtClean="0"/>
              <a:t/>
            </a:r>
            <a:br>
              <a:rPr lang="en-US" dirty="0" smtClean="0"/>
            </a:br>
            <a:r>
              <a:rPr lang="en-US" dirty="0" smtClean="0"/>
              <a:t>enable </a:t>
            </a:r>
            <a:r>
              <a:rPr lang="en-US" dirty="0"/>
              <a:t>their businesses to make smarter decisions. </a:t>
            </a:r>
          </a:p>
          <a:p>
            <a:pPr lvl="1"/>
            <a:r>
              <a:rPr lang="en-US" dirty="0"/>
              <a:t>Other sources of information include banks, real </a:t>
            </a:r>
            <a:r>
              <a:rPr lang="en-US" dirty="0" smtClean="0"/>
              <a:t/>
            </a:r>
            <a:br>
              <a:rPr lang="en-US" dirty="0" smtClean="0"/>
            </a:br>
            <a:r>
              <a:rPr lang="en-US" dirty="0" smtClean="0"/>
              <a:t>estate </a:t>
            </a:r>
            <a:r>
              <a:rPr lang="en-US" dirty="0"/>
              <a:t>agencies, economic development agencies, </a:t>
            </a:r>
            <a:r>
              <a:rPr lang="en-US" dirty="0" smtClean="0"/>
              <a:t/>
            </a:r>
            <a:br>
              <a:rPr lang="en-US" dirty="0" smtClean="0"/>
            </a:br>
            <a:r>
              <a:rPr lang="en-US" dirty="0" smtClean="0"/>
              <a:t>chamber </a:t>
            </a:r>
            <a:r>
              <a:rPr lang="en-US" dirty="0"/>
              <a:t>of commerce, and more. </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36162" y="5029201"/>
            <a:ext cx="1684688" cy="1523999"/>
          </a:xfrm>
          <a:prstGeom prst="rect">
            <a:avLst/>
          </a:prstGeom>
        </p:spPr>
      </p:pic>
    </p:spTree>
    <p:extLst>
      <p:ext uri="{BB962C8B-B14F-4D97-AF65-F5344CB8AC3E}">
        <p14:creationId xmlns:p14="http://schemas.microsoft.com/office/powerpoint/2010/main" val="1007573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In order to determine who your target market will be, your SWOT Analysis and your data collection should be done in a manner so that it helps you to answer the following questions: </a:t>
            </a:r>
          </a:p>
          <a:p>
            <a:pPr marL="731520" lvl="1" indent="-457200">
              <a:buFont typeface="+mj-lt"/>
              <a:buAutoNum type="arabicPeriod"/>
            </a:pPr>
            <a:r>
              <a:rPr lang="en-US" dirty="0"/>
              <a:t>Who would be most likely to buy this product? </a:t>
            </a:r>
          </a:p>
          <a:p>
            <a:pPr marL="731520" lvl="1" indent="-457200">
              <a:buFont typeface="+mj-lt"/>
              <a:buAutoNum type="arabicPeriod"/>
            </a:pPr>
            <a:r>
              <a:rPr lang="en-US" dirty="0"/>
              <a:t>What would compel a customer to buy my product and not a competitor’s? </a:t>
            </a:r>
          </a:p>
          <a:p>
            <a:pPr marL="731520" lvl="1" indent="-457200">
              <a:buFont typeface="+mj-lt"/>
              <a:buAutoNum type="arabicPeriod"/>
            </a:pPr>
            <a:r>
              <a:rPr lang="en-US" dirty="0" smtClean="0"/>
              <a:t>Under what circumstances </a:t>
            </a:r>
            <a:r>
              <a:rPr lang="en-US" dirty="0"/>
              <a:t>is a customer most likely to buy this product? </a:t>
            </a:r>
          </a:p>
          <a:p>
            <a:pPr marL="731520" lvl="1" indent="-457200">
              <a:buFont typeface="+mj-lt"/>
              <a:buAutoNum type="arabicPeriod"/>
            </a:pPr>
            <a:r>
              <a:rPr lang="en-US" dirty="0"/>
              <a:t>Can I sell additional items to accompany my product (complimentary products, accompanying services, etc.)? </a:t>
            </a:r>
          </a:p>
          <a:p>
            <a:pPr marL="731520" lvl="1" indent="-457200">
              <a:buFont typeface="+mj-lt"/>
              <a:buAutoNum type="arabicPeriod"/>
            </a:pPr>
            <a:r>
              <a:rPr lang="en-US" dirty="0"/>
              <a:t>Where do customers buy? Online? At a physical location? </a:t>
            </a:r>
          </a:p>
          <a:p>
            <a:pPr marL="731520" lvl="1" indent="-457200">
              <a:buFont typeface="+mj-lt"/>
              <a:buAutoNum type="arabicPeriod"/>
            </a:pPr>
            <a:r>
              <a:rPr lang="en-US" dirty="0"/>
              <a:t>How do customers want to pay? Cash, credit, etc.? </a:t>
            </a:r>
          </a:p>
          <a:p>
            <a:pPr marL="731520" lvl="1" indent="-457200">
              <a:buFont typeface="+mj-lt"/>
              <a:buAutoNum type="arabicPeriod"/>
            </a:pPr>
            <a:r>
              <a:rPr lang="en-US" dirty="0"/>
              <a:t>What factors would most motivate my customers buy? Convenience, price, quality, reputation, location, selection, brands, impulse, etc.? </a:t>
            </a:r>
          </a:p>
        </p:txBody>
      </p:sp>
    </p:spTree>
    <p:extLst>
      <p:ext uri="{BB962C8B-B14F-4D97-AF65-F5344CB8AC3E}">
        <p14:creationId xmlns:p14="http://schemas.microsoft.com/office/powerpoint/2010/main" val="39532980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Differentiated Marketing</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a:t>Your SWOT Analysis and market research should enable you to tailor your product’s attributes to a specific group of people. </a:t>
            </a:r>
          </a:p>
          <a:p>
            <a:pPr lvl="0"/>
            <a:r>
              <a:rPr lang="en-US" dirty="0"/>
              <a:t>Most small businesses cannot afford to market to everyone. </a:t>
            </a:r>
          </a:p>
          <a:p>
            <a:pPr lvl="1"/>
            <a:r>
              <a:rPr lang="en-US" u="sng" dirty="0"/>
              <a:t>Undifferentiated marketing</a:t>
            </a:r>
            <a:r>
              <a:rPr lang="en-US" dirty="0"/>
              <a:t> (marketing to any possible customer) focuses on the common needs of consumers. </a:t>
            </a:r>
          </a:p>
          <a:p>
            <a:pPr lvl="2"/>
            <a:r>
              <a:rPr lang="en-US" dirty="0"/>
              <a:t>This technique relies on mass advertising.</a:t>
            </a:r>
          </a:p>
          <a:p>
            <a:pPr lvl="2"/>
            <a:r>
              <a:rPr lang="en-US" dirty="0"/>
              <a:t>Undifferentiated marketing is successful when the competition is scarce or the product has mass appeal.</a:t>
            </a:r>
          </a:p>
          <a:p>
            <a:pPr lvl="1"/>
            <a:r>
              <a:rPr lang="en-US" dirty="0"/>
              <a:t>Most businesses must focus its resources on those types of people who are most likely to buy your product through a process called differentiated marketing. </a:t>
            </a:r>
          </a:p>
          <a:p>
            <a:pPr lvl="2"/>
            <a:r>
              <a:rPr lang="en-US" dirty="0"/>
              <a:t>The advantages of differentiated marketing include greater customer loyalty, higher likelihood of repeat purchases, less competition, and reduced costs associated with production, distribution, and promotion. </a:t>
            </a:r>
          </a:p>
          <a:p>
            <a:r>
              <a:rPr lang="en-US" u="sng" dirty="0"/>
              <a:t>Differentiated marketing</a:t>
            </a:r>
            <a:r>
              <a:rPr lang="en-US" dirty="0"/>
              <a:t> depends on market </a:t>
            </a:r>
            <a:r>
              <a:rPr lang="en-US" dirty="0" smtClean="0"/>
              <a:t>segmentation.</a:t>
            </a:r>
          </a:p>
          <a:p>
            <a:pPr lvl="1"/>
            <a:r>
              <a:rPr lang="en-US" u="sng" dirty="0" smtClean="0"/>
              <a:t>Market segmentation</a:t>
            </a:r>
            <a:r>
              <a:rPr lang="en-US" dirty="0" smtClean="0"/>
              <a:t> </a:t>
            </a:r>
            <a:r>
              <a:rPr lang="en-US" dirty="0"/>
              <a:t>is the process in which the entire customer base is divided into smaller categories of people who have common needs and priorities in order to develop strategies that work most effectively for these </a:t>
            </a:r>
            <a:br>
              <a:rPr lang="en-US" dirty="0"/>
            </a:br>
            <a:endParaRPr lang="en-US" dirty="0"/>
          </a:p>
        </p:txBody>
      </p:sp>
    </p:spTree>
    <p:extLst>
      <p:ext uri="{BB962C8B-B14F-4D97-AF65-F5344CB8AC3E}">
        <p14:creationId xmlns:p14="http://schemas.microsoft.com/office/powerpoint/2010/main" val="545212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Segmenting Your Market</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To be effective and valuable, a market segment must be:</a:t>
            </a:r>
          </a:p>
          <a:p>
            <a:pPr lvl="1"/>
            <a:r>
              <a:rPr lang="en-US" dirty="0"/>
              <a:t>Measurable and specific – you have to be able to tell who is a part of this segment and who is not.</a:t>
            </a:r>
          </a:p>
          <a:p>
            <a:pPr lvl="1"/>
            <a:r>
              <a:rPr lang="en-US" dirty="0"/>
              <a:t>Able to be reached by your methods of communication. </a:t>
            </a:r>
          </a:p>
          <a:p>
            <a:pPr lvl="1"/>
            <a:r>
              <a:rPr lang="en-US" dirty="0"/>
              <a:t>Relatively steady, stable, and unchanging.</a:t>
            </a:r>
          </a:p>
          <a:p>
            <a:pPr lvl="1"/>
            <a:r>
              <a:rPr lang="en-US" dirty="0"/>
              <a:t>Sizeable enough to be profitable. </a:t>
            </a:r>
          </a:p>
          <a:p>
            <a:pPr lvl="1"/>
            <a:r>
              <a:rPr lang="en-US" dirty="0"/>
              <a:t>Able to participate - customers must have the money and willingness to buy the good or service offered</a:t>
            </a:r>
            <a:r>
              <a:rPr lang="en-US" dirty="0" smtClean="0"/>
              <a:t>.</a:t>
            </a:r>
            <a:br>
              <a:rPr lang="en-US" dirty="0" smtClean="0"/>
            </a:br>
            <a:endParaRPr lang="en-US" dirty="0"/>
          </a:p>
          <a:p>
            <a:pPr lvl="0"/>
            <a:r>
              <a:rPr lang="en-US" dirty="0"/>
              <a:t>Markets can be segmented by five primary bases:</a:t>
            </a:r>
          </a:p>
          <a:p>
            <a:pPr marL="731520" lvl="1" indent="-457200">
              <a:buFont typeface="+mj-lt"/>
              <a:buAutoNum type="arabicPeriod"/>
            </a:pPr>
            <a:r>
              <a:rPr lang="en-US" u="sng" dirty="0" smtClean="0"/>
              <a:t>Geographic</a:t>
            </a:r>
            <a:r>
              <a:rPr lang="en-US" dirty="0" smtClean="0"/>
              <a:t> (</a:t>
            </a:r>
            <a:r>
              <a:rPr lang="en-US" dirty="0"/>
              <a:t>region, climate, rural/urban, or geographic growth).</a:t>
            </a:r>
          </a:p>
          <a:p>
            <a:pPr marL="731520" lvl="1" indent="-457200">
              <a:buFont typeface="+mj-lt"/>
              <a:buAutoNum type="arabicPeriod"/>
            </a:pPr>
            <a:r>
              <a:rPr lang="en-US" u="sng" dirty="0" smtClean="0"/>
              <a:t>Demographic</a:t>
            </a:r>
            <a:r>
              <a:rPr lang="en-US" dirty="0" smtClean="0"/>
              <a:t> </a:t>
            </a:r>
            <a:r>
              <a:rPr lang="en-US" dirty="0"/>
              <a:t>(age, gender, ethnicity, occupation, income, or family-status).</a:t>
            </a:r>
          </a:p>
          <a:p>
            <a:pPr marL="731520" lvl="1" indent="-457200">
              <a:buFont typeface="+mj-lt"/>
              <a:buAutoNum type="arabicPeriod"/>
            </a:pPr>
            <a:r>
              <a:rPr lang="en-US" u="sng" dirty="0"/>
              <a:t>Psychographic</a:t>
            </a:r>
            <a:r>
              <a:rPr lang="en-US" dirty="0"/>
              <a:t> (values, attitudes, and lifestyles).</a:t>
            </a:r>
          </a:p>
          <a:p>
            <a:pPr marL="731520" lvl="1" indent="-457200">
              <a:buFont typeface="+mj-lt"/>
              <a:buAutoNum type="arabicPeriod"/>
            </a:pPr>
            <a:r>
              <a:rPr lang="en-US" u="sng" dirty="0"/>
              <a:t>Behavioral</a:t>
            </a:r>
            <a:r>
              <a:rPr lang="en-US" dirty="0"/>
              <a:t> (usage rate, price </a:t>
            </a:r>
            <a:r>
              <a:rPr lang="en-US" dirty="0" smtClean="0"/>
              <a:t>sensitivity, and </a:t>
            </a:r>
            <a:br>
              <a:rPr lang="en-US" dirty="0" smtClean="0"/>
            </a:br>
            <a:r>
              <a:rPr lang="en-US" dirty="0" smtClean="0"/>
              <a:t>brand </a:t>
            </a:r>
            <a:r>
              <a:rPr lang="en-US" dirty="0"/>
              <a:t>loyalty).</a:t>
            </a:r>
          </a:p>
          <a:p>
            <a:pPr marL="731520" lvl="1" indent="-457200">
              <a:buFont typeface="+mj-lt"/>
              <a:buAutoNum type="arabicPeriod"/>
            </a:pPr>
            <a:r>
              <a:rPr lang="en-US" u="sng" dirty="0"/>
              <a:t>Benefits Sought </a:t>
            </a:r>
            <a:r>
              <a:rPr lang="en-US" dirty="0"/>
              <a:t>(quality, value, and service as </a:t>
            </a:r>
            <a:br>
              <a:rPr lang="en-US" dirty="0"/>
            </a:br>
            <a:r>
              <a:rPr lang="en-US" dirty="0" smtClean="0"/>
              <a:t>wanted </a:t>
            </a:r>
            <a:r>
              <a:rPr lang="en-US" dirty="0"/>
              <a:t>benefits; emphasis on convenience and </a:t>
            </a:r>
            <a:r>
              <a:rPr lang="en-US" dirty="0" smtClean="0"/>
              <a:t/>
            </a:r>
            <a:br>
              <a:rPr lang="en-US" dirty="0" smtClean="0"/>
            </a:br>
            <a:r>
              <a:rPr lang="en-US" dirty="0" smtClean="0"/>
              <a:t>self-improvement</a:t>
            </a:r>
            <a:r>
              <a:rPr lang="en-US" dirty="0"/>
              <a:t>).</a:t>
            </a:r>
          </a:p>
        </p:txBody>
      </p:sp>
      <p:pic>
        <p:nvPicPr>
          <p:cNvPr id="4" name="Picture 3"/>
          <p:cNvPicPr>
            <a:picLocks noChangeAspect="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5856214" y="4389937"/>
            <a:ext cx="3578730" cy="2440353"/>
          </a:xfrm>
          <a:prstGeom prst="rect">
            <a:avLst/>
          </a:prstGeom>
        </p:spPr>
      </p:pic>
    </p:spTree>
    <p:extLst>
      <p:ext uri="{BB962C8B-B14F-4D97-AF65-F5344CB8AC3E}">
        <p14:creationId xmlns:p14="http://schemas.microsoft.com/office/powerpoint/2010/main" val="1706841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of Market Segmentation</a:t>
            </a:r>
            <a:endParaRPr lang="en-US" dirty="0"/>
          </a:p>
        </p:txBody>
      </p:sp>
      <p:sp>
        <p:nvSpPr>
          <p:cNvPr id="3" name="Content Placeholder 2"/>
          <p:cNvSpPr>
            <a:spLocks noGrp="1"/>
          </p:cNvSpPr>
          <p:nvPr>
            <p:ph idx="1"/>
          </p:nvPr>
        </p:nvSpPr>
        <p:spPr/>
        <p:txBody>
          <a:bodyPr>
            <a:normAutofit fontScale="77500" lnSpcReduction="20000"/>
          </a:bodyPr>
          <a:lstStyle/>
          <a:p>
            <a:pPr marL="731520" lvl="1" indent="-457200">
              <a:buFont typeface="+mj-lt"/>
              <a:buAutoNum type="arabicPeriod"/>
            </a:pPr>
            <a:r>
              <a:rPr lang="en-US" dirty="0"/>
              <a:t>Define the product attributes that will result in the most marketing gains through a SWOT analysis.</a:t>
            </a:r>
          </a:p>
          <a:p>
            <a:pPr marL="731520" lvl="1" indent="-457200">
              <a:buFont typeface="+mj-lt"/>
              <a:buAutoNum type="arabicPeriod"/>
            </a:pPr>
            <a:r>
              <a:rPr lang="en-US" dirty="0"/>
              <a:t>Identify and describe potential segments.</a:t>
            </a:r>
          </a:p>
          <a:p>
            <a:pPr lvl="2"/>
            <a:r>
              <a:rPr lang="en-US" dirty="0"/>
              <a:t>Divide your potential customers into realistic groups based on geographic area, demographics, psychographics, and behavioral traits.</a:t>
            </a:r>
          </a:p>
          <a:p>
            <a:pPr marL="731520" lvl="1" indent="-457200">
              <a:buFont typeface="+mj-lt"/>
              <a:buAutoNum type="arabicPeriod"/>
            </a:pPr>
            <a:r>
              <a:rPr lang="en-US" dirty="0"/>
              <a:t>Rank these segments based on their likelihood to purchase from you. </a:t>
            </a:r>
          </a:p>
          <a:p>
            <a:pPr marL="731520" lvl="1" indent="-457200">
              <a:buFont typeface="+mj-lt"/>
              <a:buAutoNum type="arabicPeriod"/>
            </a:pPr>
            <a:r>
              <a:rPr lang="en-US" dirty="0"/>
              <a:t>Determine the wants, needs, benefits desired of the top market segments through surveys, data collection, and focus groups.</a:t>
            </a:r>
          </a:p>
          <a:p>
            <a:pPr marL="731520" lvl="1" indent="-457200">
              <a:buFont typeface="+mj-lt"/>
              <a:buAutoNum type="arabicPeriod"/>
            </a:pPr>
            <a:r>
              <a:rPr lang="en-US" dirty="0"/>
              <a:t>Identify competing products and their strengths and weaknesses in regards to your specific market segment(s). </a:t>
            </a:r>
          </a:p>
          <a:p>
            <a:pPr marL="731520" lvl="1" indent="-457200">
              <a:buFont typeface="+mj-lt"/>
              <a:buAutoNum type="arabicPeriod"/>
            </a:pPr>
            <a:r>
              <a:rPr lang="en-US" dirty="0"/>
              <a:t>Compare your product to that of your competitors for each need and desired benefit specific to your target </a:t>
            </a:r>
            <a:r>
              <a:rPr lang="en-US" dirty="0" smtClean="0"/>
              <a:t>market through a position statement.</a:t>
            </a:r>
            <a:endParaRPr lang="en-US" dirty="0"/>
          </a:p>
          <a:p>
            <a:pPr marL="731520" lvl="1" indent="-457200">
              <a:buFont typeface="+mj-lt"/>
              <a:buAutoNum type="arabicPeriod"/>
            </a:pPr>
            <a:r>
              <a:rPr lang="en-US" dirty="0"/>
              <a:t>Create a positioning strategy – how will you promote our product so that it most appeals to the market segment most likely to purchase this product? </a:t>
            </a:r>
          </a:p>
          <a:p>
            <a:pPr lvl="2"/>
            <a:r>
              <a:rPr lang="en-US" dirty="0"/>
              <a:t>This should involve the 4 P’s – Product, Price, Place, and Promotion. </a:t>
            </a:r>
          </a:p>
          <a:p>
            <a:pPr lvl="2"/>
            <a:r>
              <a:rPr lang="en-US" dirty="0"/>
              <a:t>It should be distinct and separate from your competitors’ strategies.</a:t>
            </a:r>
          </a:p>
          <a:p>
            <a:pPr marL="731520" lvl="1" indent="-457200">
              <a:buFont typeface="+mj-lt"/>
              <a:buAutoNum type="arabicPeriod"/>
            </a:pPr>
            <a:r>
              <a:rPr lang="en-US" dirty="0"/>
              <a:t>Implementation of the positioning strategy – how will you most effectively make this strategy a reality? </a:t>
            </a:r>
          </a:p>
          <a:p>
            <a:pPr marL="731520" lvl="1" indent="-457200">
              <a:buFont typeface="+mj-lt"/>
              <a:buAutoNum type="arabicPeriod"/>
            </a:pPr>
            <a:r>
              <a:rPr lang="en-US" dirty="0"/>
              <a:t>Assessment of the effectiveness of the marketing strategy – is it working? How do you know? </a:t>
            </a:r>
          </a:p>
        </p:txBody>
      </p:sp>
    </p:spTree>
    <p:extLst>
      <p:ext uri="{BB962C8B-B14F-4D97-AF65-F5344CB8AC3E}">
        <p14:creationId xmlns:p14="http://schemas.microsoft.com/office/powerpoint/2010/main" val="30954223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Position Statements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Once you’ve identified the market segment that will become your target market, the next step is to develop a position statement. </a:t>
            </a:r>
          </a:p>
          <a:p>
            <a:pPr lvl="1"/>
            <a:r>
              <a:rPr lang="en-US" dirty="0" smtClean="0"/>
              <a:t>A </a:t>
            </a:r>
            <a:r>
              <a:rPr lang="en-US" u="sng" dirty="0" smtClean="0"/>
              <a:t>position statement</a:t>
            </a:r>
            <a:r>
              <a:rPr lang="en-US" dirty="0" smtClean="0"/>
              <a:t> is </a:t>
            </a:r>
            <a:r>
              <a:rPr lang="en-US" dirty="0"/>
              <a:t>concise </a:t>
            </a:r>
            <a:r>
              <a:rPr lang="en-US" dirty="0" smtClean="0"/>
              <a:t>explanation </a:t>
            </a:r>
            <a:r>
              <a:rPr lang="en-US" dirty="0"/>
              <a:t>of your target market as well as </a:t>
            </a:r>
            <a:r>
              <a:rPr lang="en-US" dirty="0" smtClean="0"/>
              <a:t>an encompassing description of </a:t>
            </a:r>
            <a:r>
              <a:rPr lang="en-US" dirty="0"/>
              <a:t>how you want that </a:t>
            </a:r>
            <a:r>
              <a:rPr lang="en-US" dirty="0" smtClean="0"/>
              <a:t>group of people to </a:t>
            </a:r>
            <a:r>
              <a:rPr lang="en-US" dirty="0"/>
              <a:t>perceive your </a:t>
            </a:r>
            <a:r>
              <a:rPr lang="en-US" dirty="0" smtClean="0"/>
              <a:t>brand based on their attributes and needs.</a:t>
            </a:r>
          </a:p>
          <a:p>
            <a:r>
              <a:rPr lang="en-US" dirty="0" smtClean="0"/>
              <a:t>Every marketing decision that is a part of your positioning strategy needs to align with the ideas expressed in your position statement. </a:t>
            </a:r>
          </a:p>
          <a:p>
            <a:pPr lvl="1"/>
            <a:r>
              <a:rPr lang="en-US" dirty="0" smtClean="0"/>
              <a:t>A position statement should be unmistakable and easy to understand – everyone who reads it should come to the same conclusions about how the product to be sold will be portrayed. </a:t>
            </a:r>
          </a:p>
          <a:p>
            <a:pPr lvl="1"/>
            <a:r>
              <a:rPr lang="en-US" dirty="0" smtClean="0"/>
              <a:t>It should also be credible, able to deliver on its claims/promises, and allow room for future growth. </a:t>
            </a:r>
          </a:p>
          <a:p>
            <a:r>
              <a:rPr lang="en-US" dirty="0" smtClean="0"/>
              <a:t>A typical position statement should read like the following: </a:t>
            </a:r>
          </a:p>
          <a:p>
            <a:pPr lvl="1"/>
            <a:r>
              <a:rPr lang="en-US" dirty="0" smtClean="0"/>
              <a:t>For [the target market], the [product] is the [unique selling point] because [reason why your product is the best for this group].</a:t>
            </a:r>
          </a:p>
          <a:p>
            <a:pPr lvl="1"/>
            <a:r>
              <a:rPr lang="en-US" dirty="0" smtClean="0"/>
              <a:t>E.g. </a:t>
            </a:r>
            <a:r>
              <a:rPr lang="en-US" i="1" dirty="0"/>
              <a:t>For World Wide Web users who enjoy books, Amazon.com is a retail bookseller that provides instant access to over 1.1 million books. Unlike traditional book retailers, Amazon.com provides a combination of extraordinary convenience, low prices, and comprehensive selection</a:t>
            </a:r>
            <a:r>
              <a:rPr lang="en-US" i="1" dirty="0" smtClean="0"/>
              <a:t>.</a:t>
            </a:r>
          </a:p>
          <a:p>
            <a:pPr lvl="2"/>
            <a:r>
              <a:rPr lang="en-US" dirty="0"/>
              <a:t>Source: </a:t>
            </a:r>
            <a:r>
              <a:rPr lang="en-US" dirty="0" smtClean="0"/>
              <a:t>blog.ecornell.com </a:t>
            </a:r>
            <a:endParaRPr lang="en-US" dirty="0"/>
          </a:p>
        </p:txBody>
      </p:sp>
    </p:spTree>
    <p:extLst>
      <p:ext uri="{BB962C8B-B14F-4D97-AF65-F5344CB8AC3E}">
        <p14:creationId xmlns:p14="http://schemas.microsoft.com/office/powerpoint/2010/main" val="3802157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152" y="279399"/>
            <a:ext cx="8087800" cy="767687"/>
          </a:xfrm>
        </p:spPr>
        <p:txBody>
          <a:bodyPr>
            <a:normAutofit/>
          </a:bodyPr>
          <a:lstStyle/>
          <a:p>
            <a:pPr lvl="0"/>
            <a:r>
              <a:rPr lang="en-US" dirty="0" smtClean="0"/>
              <a:t>Positioning Strategies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Your position statement should help you to design your positioning strategy. </a:t>
            </a:r>
          </a:p>
          <a:p>
            <a:pPr lvl="1"/>
            <a:r>
              <a:rPr lang="en-US" dirty="0" smtClean="0"/>
              <a:t>A </a:t>
            </a:r>
            <a:r>
              <a:rPr lang="en-US" u="sng" dirty="0" smtClean="0"/>
              <a:t>positioning strategy</a:t>
            </a:r>
            <a:r>
              <a:rPr lang="en-US" dirty="0" smtClean="0"/>
              <a:t> is the collection of marketing strategies a group will use to persuade a target market to purchase or use their product or service. </a:t>
            </a:r>
          </a:p>
          <a:p>
            <a:r>
              <a:rPr lang="en-US" dirty="0" smtClean="0"/>
              <a:t>Questions </a:t>
            </a:r>
            <a:r>
              <a:rPr lang="en-US" dirty="0"/>
              <a:t>to Ask When Designing a Positioning Strategy</a:t>
            </a:r>
            <a:endParaRPr lang="en-US" dirty="0" smtClean="0"/>
          </a:p>
          <a:p>
            <a:pPr lvl="1"/>
            <a:r>
              <a:rPr lang="en-US" dirty="0" smtClean="0"/>
              <a:t>Are </a:t>
            </a:r>
            <a:r>
              <a:rPr lang="en-US" dirty="0"/>
              <a:t>our potential customers aware of us? </a:t>
            </a:r>
          </a:p>
          <a:p>
            <a:pPr lvl="2"/>
            <a:r>
              <a:rPr lang="en-US" dirty="0"/>
              <a:t>If so, to what extent? </a:t>
            </a:r>
          </a:p>
          <a:p>
            <a:pPr lvl="2"/>
            <a:r>
              <a:rPr lang="en-US" dirty="0"/>
              <a:t>How does this need to change in order to communicate effectively?</a:t>
            </a:r>
          </a:p>
          <a:p>
            <a:pPr lvl="1"/>
            <a:r>
              <a:rPr lang="en-US" dirty="0"/>
              <a:t>What percent of this market segment is reasonable for us to acquire? </a:t>
            </a:r>
            <a:endParaRPr lang="en-US" dirty="0" smtClean="0"/>
          </a:p>
          <a:p>
            <a:pPr lvl="2"/>
            <a:r>
              <a:rPr lang="en-US" dirty="0" smtClean="0"/>
              <a:t>How did we determine this figure and how do we know it is accurate?</a:t>
            </a:r>
          </a:p>
          <a:p>
            <a:pPr lvl="1"/>
            <a:r>
              <a:rPr lang="en-US" dirty="0" smtClean="0"/>
              <a:t>Who </a:t>
            </a:r>
            <a:r>
              <a:rPr lang="en-US" dirty="0"/>
              <a:t>are our competitors and what message must we communicate to them to make our product seem like the better choice?</a:t>
            </a:r>
          </a:p>
          <a:p>
            <a:pPr lvl="1"/>
            <a:r>
              <a:rPr lang="en-US" dirty="0"/>
              <a:t>What resources do we need to keep our market segment and do we have these resources? </a:t>
            </a:r>
          </a:p>
          <a:p>
            <a:pPr lvl="1"/>
            <a:r>
              <a:rPr lang="en-US" dirty="0"/>
              <a:t>What are our top priorities for reaching our targeted market segment? </a:t>
            </a:r>
          </a:p>
          <a:p>
            <a:pPr lvl="1"/>
            <a:r>
              <a:rPr lang="en-US" dirty="0"/>
              <a:t>Does our final plan match the priorities we need to reach our targeted market segment?</a:t>
            </a:r>
          </a:p>
        </p:txBody>
      </p:sp>
    </p:spTree>
    <p:extLst>
      <p:ext uri="{BB962C8B-B14F-4D97-AF65-F5344CB8AC3E}">
        <p14:creationId xmlns:p14="http://schemas.microsoft.com/office/powerpoint/2010/main" val="31722303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home.ubalt.edu/ntsbarsh/Business-stat/otherapplets/BreakEven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3019" y="3238501"/>
            <a:ext cx="4703234" cy="35274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Breakeven Points</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When developing a positioning strategy to appeal to your target market, one of the most important considerations is pricing. </a:t>
            </a:r>
          </a:p>
          <a:p>
            <a:pPr lvl="1"/>
            <a:r>
              <a:rPr lang="en-US" dirty="0"/>
              <a:t>The main concern in regard to pricing is to ensure that your income is greater than your </a:t>
            </a:r>
            <a:r>
              <a:rPr lang="en-US" dirty="0" smtClean="0"/>
              <a:t>costs, but not so great that your competitors’ products become more appealing to your target market. </a:t>
            </a:r>
            <a:endParaRPr lang="en-US" dirty="0"/>
          </a:p>
          <a:p>
            <a:r>
              <a:rPr lang="en-US" dirty="0"/>
              <a:t>The main determinant </a:t>
            </a:r>
            <a:r>
              <a:rPr lang="en-US" dirty="0" smtClean="0"/>
              <a:t/>
            </a:r>
            <a:br>
              <a:rPr lang="en-US" dirty="0" smtClean="0"/>
            </a:br>
            <a:r>
              <a:rPr lang="en-US" dirty="0" smtClean="0"/>
              <a:t>of </a:t>
            </a:r>
            <a:r>
              <a:rPr lang="en-US" dirty="0"/>
              <a:t>whether or not </a:t>
            </a:r>
            <a:r>
              <a:rPr lang="en-US" dirty="0" smtClean="0"/>
              <a:t>your </a:t>
            </a:r>
            <a:br>
              <a:rPr lang="en-US" dirty="0" smtClean="0"/>
            </a:br>
            <a:r>
              <a:rPr lang="en-US" dirty="0" smtClean="0"/>
              <a:t>product will be profitable </a:t>
            </a:r>
            <a:br>
              <a:rPr lang="en-US" dirty="0" smtClean="0"/>
            </a:br>
            <a:r>
              <a:rPr lang="en-US" dirty="0" smtClean="0"/>
              <a:t>is if </a:t>
            </a:r>
            <a:r>
              <a:rPr lang="en-US" dirty="0"/>
              <a:t>you meet or exceed </a:t>
            </a:r>
            <a:r>
              <a:rPr lang="en-US" dirty="0" smtClean="0"/>
              <a:t/>
            </a:r>
            <a:br>
              <a:rPr lang="en-US" dirty="0" smtClean="0"/>
            </a:br>
            <a:r>
              <a:rPr lang="en-US" dirty="0" smtClean="0"/>
              <a:t>your </a:t>
            </a:r>
            <a:r>
              <a:rPr lang="en-US" dirty="0"/>
              <a:t>break-even point. </a:t>
            </a:r>
          </a:p>
          <a:p>
            <a:pPr lvl="1"/>
            <a:r>
              <a:rPr lang="en-US" dirty="0"/>
              <a:t>The </a:t>
            </a:r>
            <a:r>
              <a:rPr lang="en-US" u="sng" dirty="0" smtClean="0"/>
              <a:t>breakeven </a:t>
            </a:r>
            <a:r>
              <a:rPr lang="en-US" u="sng" dirty="0"/>
              <a:t>point</a:t>
            </a:r>
            <a:r>
              <a:rPr lang="en-US" dirty="0"/>
              <a:t> is the </a:t>
            </a:r>
            <a:r>
              <a:rPr lang="en-US" dirty="0" smtClean="0"/>
              <a:t/>
            </a:r>
            <a:br>
              <a:rPr lang="en-US" dirty="0" smtClean="0"/>
            </a:br>
            <a:r>
              <a:rPr lang="en-US" dirty="0" smtClean="0"/>
              <a:t>volume </a:t>
            </a:r>
            <a:r>
              <a:rPr lang="en-US" dirty="0"/>
              <a:t>of </a:t>
            </a:r>
            <a:r>
              <a:rPr lang="en-US" dirty="0" smtClean="0"/>
              <a:t>sales of a product </a:t>
            </a:r>
            <a:br>
              <a:rPr lang="en-US" dirty="0" smtClean="0"/>
            </a:br>
            <a:r>
              <a:rPr lang="en-US" dirty="0" smtClean="0"/>
              <a:t>at a </a:t>
            </a:r>
            <a:r>
              <a:rPr lang="en-US" dirty="0"/>
              <a:t>specific price </a:t>
            </a:r>
            <a:r>
              <a:rPr lang="en-US" dirty="0" smtClean="0"/>
              <a:t>for which </a:t>
            </a:r>
            <a:br>
              <a:rPr lang="en-US" dirty="0" smtClean="0"/>
            </a:br>
            <a:r>
              <a:rPr lang="en-US" dirty="0" smtClean="0"/>
              <a:t>total </a:t>
            </a:r>
            <a:r>
              <a:rPr lang="en-US" dirty="0"/>
              <a:t>revenue equals total costs.</a:t>
            </a:r>
          </a:p>
        </p:txBody>
      </p:sp>
      <p:sp>
        <p:nvSpPr>
          <p:cNvPr id="5" name="Rectangle 4"/>
          <p:cNvSpPr/>
          <p:nvPr/>
        </p:nvSpPr>
        <p:spPr>
          <a:xfrm>
            <a:off x="3643952" y="6662560"/>
            <a:ext cx="4572000" cy="215444"/>
          </a:xfrm>
          <a:prstGeom prst="rect">
            <a:avLst/>
          </a:prstGeom>
        </p:spPr>
        <p:txBody>
          <a:bodyPr>
            <a:spAutoFit/>
          </a:bodyPr>
          <a:lstStyle/>
          <a:p>
            <a:r>
              <a:rPr lang="en-US" sz="800" i="1" dirty="0" smtClean="0"/>
              <a:t>Image Source: http://home.ubalt.edu/ntsbarsh/Business-stat/otherapplets/BreakEven.htm</a:t>
            </a:r>
            <a:endParaRPr lang="en-US" sz="800" i="1" dirty="0"/>
          </a:p>
        </p:txBody>
      </p:sp>
    </p:spTree>
    <p:extLst>
      <p:ext uri="{BB962C8B-B14F-4D97-AF65-F5344CB8AC3E}">
        <p14:creationId xmlns:p14="http://schemas.microsoft.com/office/powerpoint/2010/main" val="8813415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85000" lnSpcReduction="20000"/>
          </a:bodyPr>
          <a:lstStyle/>
          <a:p>
            <a:pPr lvl="0"/>
            <a:r>
              <a:rPr lang="en-US" u="sng" dirty="0"/>
              <a:t>Market research</a:t>
            </a:r>
            <a:r>
              <a:rPr lang="en-US" dirty="0"/>
              <a:t> is an organized process to collect information about the business environment before the business starts or a product is sold. </a:t>
            </a:r>
          </a:p>
          <a:p>
            <a:pPr lvl="1"/>
            <a:r>
              <a:rPr lang="en-US" dirty="0"/>
              <a:t>It includes collecting and/or analyzing data about potential customers, talking with customers about their buying habits, and listening to customer requests for products and services</a:t>
            </a:r>
            <a:r>
              <a:rPr lang="en-US" dirty="0" smtClean="0"/>
              <a:t>.</a:t>
            </a:r>
          </a:p>
          <a:p>
            <a:pPr lvl="1"/>
            <a:r>
              <a:rPr lang="en-US" dirty="0" smtClean="0"/>
              <a:t>It happens before a product is sold on the market but also is an ongoing process to help a business better understand their target market and adjust to changes that occur to that segment over time. </a:t>
            </a:r>
            <a:endParaRPr lang="en-US" dirty="0"/>
          </a:p>
          <a:p>
            <a:r>
              <a:rPr lang="en-US" dirty="0"/>
              <a:t>Market research can </a:t>
            </a:r>
            <a:r>
              <a:rPr lang="en-US" dirty="0" smtClean="0"/>
              <a:t/>
            </a:r>
            <a:br>
              <a:rPr lang="en-US" dirty="0" smtClean="0"/>
            </a:br>
            <a:r>
              <a:rPr lang="en-US" dirty="0" smtClean="0"/>
              <a:t>also </a:t>
            </a:r>
            <a:r>
              <a:rPr lang="en-US" dirty="0"/>
              <a:t>provide valuable </a:t>
            </a:r>
            <a:r>
              <a:rPr lang="en-US" dirty="0" smtClean="0"/>
              <a:t/>
            </a:r>
            <a:br>
              <a:rPr lang="en-US" dirty="0" smtClean="0"/>
            </a:br>
            <a:r>
              <a:rPr lang="en-US" dirty="0" smtClean="0"/>
              <a:t>insight </a:t>
            </a:r>
            <a:r>
              <a:rPr lang="en-US" dirty="0"/>
              <a:t>to help </a:t>
            </a:r>
            <a:r>
              <a:rPr lang="en-US" dirty="0" smtClean="0"/>
              <a:t>you to:</a:t>
            </a:r>
            <a:endParaRPr lang="en-US" dirty="0"/>
          </a:p>
          <a:p>
            <a:pPr lvl="1"/>
            <a:r>
              <a:rPr lang="en-US" dirty="0"/>
              <a:t>Reduce business </a:t>
            </a:r>
            <a:r>
              <a:rPr lang="en-US" dirty="0" smtClean="0"/>
              <a:t>risks.</a:t>
            </a:r>
            <a:endParaRPr lang="en-US" dirty="0"/>
          </a:p>
          <a:p>
            <a:pPr lvl="1"/>
            <a:r>
              <a:rPr lang="en-US" dirty="0"/>
              <a:t>Spot current and upcoming </a:t>
            </a:r>
            <a:r>
              <a:rPr lang="en-US" dirty="0" smtClean="0"/>
              <a:t/>
            </a:r>
            <a:br>
              <a:rPr lang="en-US" dirty="0" smtClean="0"/>
            </a:br>
            <a:r>
              <a:rPr lang="en-US" dirty="0" smtClean="0"/>
              <a:t>problems </a:t>
            </a:r>
            <a:r>
              <a:rPr lang="en-US" dirty="0"/>
              <a:t>in your </a:t>
            </a:r>
            <a:r>
              <a:rPr lang="en-US" dirty="0" smtClean="0"/>
              <a:t>industry.</a:t>
            </a:r>
            <a:endParaRPr lang="en-US" dirty="0"/>
          </a:p>
          <a:p>
            <a:pPr lvl="1"/>
            <a:r>
              <a:rPr lang="en-US" dirty="0"/>
              <a:t>Identify sales </a:t>
            </a:r>
            <a:r>
              <a:rPr lang="en-US" dirty="0" smtClean="0"/>
              <a:t>opportunities.</a:t>
            </a:r>
          </a:p>
          <a:p>
            <a:pPr lvl="1"/>
            <a:r>
              <a:rPr lang="en-US" dirty="0" smtClean="0"/>
              <a:t>Determine if a business venture</a:t>
            </a:r>
            <a:br>
              <a:rPr lang="en-US" dirty="0" smtClean="0"/>
            </a:br>
            <a:r>
              <a:rPr lang="en-US" dirty="0" smtClean="0"/>
              <a:t>will be profitable. </a:t>
            </a:r>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49297" y="3602181"/>
            <a:ext cx="3163745" cy="3163745"/>
          </a:xfrm>
          <a:prstGeom prst="rect">
            <a:avLst/>
          </a:prstGeom>
        </p:spPr>
      </p:pic>
    </p:spTree>
    <p:extLst>
      <p:ext uri="{BB962C8B-B14F-4D97-AF65-F5344CB8AC3E}">
        <p14:creationId xmlns:p14="http://schemas.microsoft.com/office/powerpoint/2010/main" val="30193668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Breakeven Analysis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u="sng" dirty="0" smtClean="0"/>
              <a:t>Breakeven </a:t>
            </a:r>
            <a:r>
              <a:rPr lang="en-US" u="sng" dirty="0"/>
              <a:t>analysis</a:t>
            </a:r>
            <a:r>
              <a:rPr lang="en-US" dirty="0"/>
              <a:t> is the process in which the breakeven point is </a:t>
            </a:r>
            <a:r>
              <a:rPr lang="en-US" dirty="0" smtClean="0"/>
              <a:t>determined and ultimately determines if a business venture can expect to be profitable and sustainable.  </a:t>
            </a:r>
            <a:br>
              <a:rPr lang="en-US" dirty="0" smtClean="0"/>
            </a:br>
            <a:endParaRPr lang="en-US" dirty="0" smtClean="0"/>
          </a:p>
          <a:p>
            <a:pPr lvl="0"/>
            <a:r>
              <a:rPr lang="en-US" dirty="0" smtClean="0"/>
              <a:t>This </a:t>
            </a:r>
            <a:r>
              <a:rPr lang="en-US" dirty="0"/>
              <a:t>is calculated using the following variables: </a:t>
            </a:r>
          </a:p>
          <a:p>
            <a:pPr lvl="1"/>
            <a:r>
              <a:rPr lang="en-US" u="sng" dirty="0"/>
              <a:t>Selling Price per Unit</a:t>
            </a:r>
            <a:r>
              <a:rPr lang="en-US" dirty="0"/>
              <a:t>: This is how much your product costs to purchase.</a:t>
            </a:r>
          </a:p>
          <a:p>
            <a:pPr lvl="1"/>
            <a:r>
              <a:rPr lang="en-US" u="sng" dirty="0"/>
              <a:t>Total Fixed Costs</a:t>
            </a:r>
            <a:r>
              <a:rPr lang="en-US" dirty="0"/>
              <a:t>: this is the sum of all the expenses associated with producing your product. </a:t>
            </a:r>
          </a:p>
          <a:p>
            <a:pPr lvl="2"/>
            <a:r>
              <a:rPr lang="en-US" dirty="0"/>
              <a:t>This amount will stay the same regardless of how much you initially produce. </a:t>
            </a:r>
          </a:p>
          <a:p>
            <a:pPr lvl="2"/>
            <a:r>
              <a:rPr lang="en-US" dirty="0"/>
              <a:t>For example, if you need to build a factory to produce your product, the cost of the factory is the same whether it is used one day per week or seven. </a:t>
            </a:r>
          </a:p>
          <a:p>
            <a:pPr lvl="1"/>
            <a:r>
              <a:rPr lang="en-US" u="sng" dirty="0"/>
              <a:t>Variable Unit Cost</a:t>
            </a:r>
            <a:r>
              <a:rPr lang="en-US" dirty="0"/>
              <a:t>: these are the costs per unit of product that increase or decrease as production increases or decreases. </a:t>
            </a:r>
          </a:p>
        </p:txBody>
      </p:sp>
    </p:spTree>
    <p:extLst>
      <p:ext uri="{BB962C8B-B14F-4D97-AF65-F5344CB8AC3E}">
        <p14:creationId xmlns:p14="http://schemas.microsoft.com/office/powerpoint/2010/main" val="571875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Breakeven Analysis</a:t>
            </a:r>
          </a:p>
        </p:txBody>
      </p:sp>
      <p:sp>
        <p:nvSpPr>
          <p:cNvPr id="3" name="Content Placeholder 2"/>
          <p:cNvSpPr>
            <a:spLocks noGrp="1"/>
          </p:cNvSpPr>
          <p:nvPr>
            <p:ph idx="1"/>
          </p:nvPr>
        </p:nvSpPr>
        <p:spPr/>
        <p:txBody>
          <a:bodyPr/>
          <a:lstStyle/>
          <a:p>
            <a:pPr lvl="1"/>
            <a:r>
              <a:rPr lang="en-US" u="sng" dirty="0"/>
              <a:t>Total Variable Cost</a:t>
            </a:r>
            <a:r>
              <a:rPr lang="en-US" dirty="0"/>
              <a:t>: this is the total cost for total production of your product.</a:t>
            </a:r>
          </a:p>
          <a:p>
            <a:pPr lvl="2"/>
            <a:r>
              <a:rPr lang="en-US" dirty="0"/>
              <a:t>This would be determined by multiplying your variable unit cost times that amount you expect to sell. </a:t>
            </a:r>
          </a:p>
          <a:p>
            <a:pPr lvl="1"/>
            <a:r>
              <a:rPr lang="en-US" u="sng" dirty="0"/>
              <a:t>Total Cost</a:t>
            </a:r>
            <a:r>
              <a:rPr lang="en-US" dirty="0"/>
              <a:t>: the sum of the total variable cost and the total fixed cost. </a:t>
            </a:r>
          </a:p>
          <a:p>
            <a:pPr lvl="2"/>
            <a:r>
              <a:rPr lang="en-US" dirty="0"/>
              <a:t>Don’t forget to include items such as property and/or equipment leases, loans, utilities, and salaries. </a:t>
            </a:r>
          </a:p>
          <a:p>
            <a:pPr lvl="2"/>
            <a:r>
              <a:rPr lang="en-US" dirty="0"/>
              <a:t>Other costs can include markdowns, shortages, damaged merchandise, employee discounts, cost of goods that were unsold.</a:t>
            </a:r>
          </a:p>
          <a:p>
            <a:pPr lvl="1"/>
            <a:r>
              <a:rPr lang="en-US" u="sng" dirty="0"/>
              <a:t>Forecasted Net Profit</a:t>
            </a:r>
            <a:r>
              <a:rPr lang="en-US" dirty="0"/>
              <a:t>: This is how much you would actually make once you subtract your total costs from your total income. </a:t>
            </a:r>
          </a:p>
          <a:p>
            <a:pPr lvl="1"/>
            <a:r>
              <a:rPr lang="en-US" u="sng" dirty="0"/>
              <a:t>Breakeven point</a:t>
            </a:r>
            <a:r>
              <a:rPr lang="en-US" dirty="0"/>
              <a:t>: this is the point at which total costs equal total income.</a:t>
            </a:r>
          </a:p>
          <a:p>
            <a:endParaRPr lang="en-US" dirty="0"/>
          </a:p>
        </p:txBody>
      </p:sp>
    </p:spTree>
    <p:extLst>
      <p:ext uri="{BB962C8B-B14F-4D97-AF65-F5344CB8AC3E}">
        <p14:creationId xmlns:p14="http://schemas.microsoft.com/office/powerpoint/2010/main" val="1389357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Breakeven Point Formula</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 breakeven point can be represented by the following mathematical formula: </a:t>
            </a:r>
          </a:p>
          <a:p>
            <a:r>
              <a:rPr lang="en-US" sz="2300" dirty="0" smtClean="0"/>
              <a:t>Break-Even </a:t>
            </a:r>
            <a:r>
              <a:rPr lang="en-US" sz="2300" dirty="0"/>
              <a:t>Point </a:t>
            </a:r>
            <a:r>
              <a:rPr lang="en-US" sz="2300" dirty="0" smtClean="0"/>
              <a:t>(Q) </a:t>
            </a:r>
            <a:r>
              <a:rPr lang="en-US" sz="2300" dirty="0"/>
              <a:t>= Fixed Cost / (Unit Price - Variable Unit Cost</a:t>
            </a:r>
            <a:r>
              <a:rPr lang="en-US" sz="2300" dirty="0" smtClean="0"/>
              <a:t>)</a:t>
            </a:r>
            <a:r>
              <a:rPr lang="en-US" dirty="0" smtClean="0"/>
              <a:t/>
            </a:r>
            <a:br>
              <a:rPr lang="en-US" dirty="0" smtClean="0"/>
            </a:br>
            <a:endParaRPr lang="en-US" dirty="0" smtClean="0"/>
          </a:p>
          <a:p>
            <a:pPr lvl="0"/>
            <a:r>
              <a:rPr lang="en-US" dirty="0"/>
              <a:t>In most cases, your price should always be greater than your breakeven price (the amount at which you need to sell a given amount of a product in order to break even). </a:t>
            </a:r>
          </a:p>
          <a:p>
            <a:pPr lvl="1"/>
            <a:r>
              <a:rPr lang="en-US" dirty="0"/>
              <a:t>If you cannot sell a product and make money doing it, there is little reason to produce that product. </a:t>
            </a:r>
          </a:p>
          <a:p>
            <a:r>
              <a:rPr lang="en-US" dirty="0"/>
              <a:t>The exception to this is loss-leader pricing. </a:t>
            </a:r>
            <a:endParaRPr lang="en-US" dirty="0" smtClean="0"/>
          </a:p>
          <a:p>
            <a:pPr lvl="1"/>
            <a:r>
              <a:rPr lang="en-US" dirty="0" smtClean="0"/>
              <a:t>For </a:t>
            </a:r>
            <a:r>
              <a:rPr lang="en-US" dirty="0"/>
              <a:t>example, Thanksgiving Turkeys are sold at a price at which the grocery store makes minimal income, or even possibly loses money, with the hopes of the shopper making up for these losses by buying the rest of their Thanksgiving meal at the store. </a:t>
            </a:r>
          </a:p>
          <a:p>
            <a:r>
              <a:rPr lang="en-US" dirty="0"/>
              <a:t>With exceptions aside, there is rarely any reason to sell a product for anything near or below the breakeven point. </a:t>
            </a:r>
          </a:p>
          <a:p>
            <a:pPr lvl="1"/>
            <a:r>
              <a:rPr lang="en-US" dirty="0"/>
              <a:t>Selling a product for minimal or no profit is unsustainable because you will eventually exhaust your financial resources. </a:t>
            </a:r>
          </a:p>
        </p:txBody>
      </p:sp>
    </p:spTree>
    <p:extLst>
      <p:ext uri="{BB962C8B-B14F-4D97-AF65-F5344CB8AC3E}">
        <p14:creationId xmlns:p14="http://schemas.microsoft.com/office/powerpoint/2010/main" val="8805280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http://home.ubalt.edu/ntsbarsh/Business-stat/otherapplets/BreakEven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a:xfrm>
            <a:off x="805486" y="228601"/>
            <a:ext cx="4901048" cy="2565400"/>
          </a:xfrm>
          <a:prstGeom prst="rect">
            <a:avLst/>
          </a:prstGeom>
        </p:spPr>
        <p:txBody>
          <a:bodyPr vert="horz" lIns="91440" tIns="45720" rIns="91440" bIns="45720" rtlCol="0">
            <a:normAutofit fontScale="92500" lnSpcReduction="20000"/>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800" b="1"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24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2000" i="1"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20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20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r>
              <a:rPr lang="en-US" dirty="0" smtClean="0"/>
              <a:t>Breakeven Points can also be illustrated on a graph. </a:t>
            </a:r>
          </a:p>
          <a:p>
            <a:pPr lvl="1"/>
            <a:r>
              <a:rPr lang="en-US" dirty="0" smtClean="0"/>
              <a:t>The breakeven point shown here is the point at which the revenue from the goods sold at a specific price exceeds the cost (variable and fixed) of producing those goods.</a:t>
            </a:r>
            <a:endParaRPr lang="en-US" dirty="0"/>
          </a:p>
        </p:txBody>
      </p:sp>
    </p:spTree>
    <p:extLst>
      <p:ext uri="{BB962C8B-B14F-4D97-AF65-F5344CB8AC3E}">
        <p14:creationId xmlns:p14="http://schemas.microsoft.com/office/powerpoint/2010/main" val="11274409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Pricing a Good</a:t>
            </a:r>
            <a:endParaRPr lang="en-US" dirty="0"/>
          </a:p>
        </p:txBody>
      </p:sp>
      <p:sp>
        <p:nvSpPr>
          <p:cNvPr id="3" name="Content Placeholder 2"/>
          <p:cNvSpPr>
            <a:spLocks noGrp="1"/>
          </p:cNvSpPr>
          <p:nvPr>
            <p:ph idx="1"/>
          </p:nvPr>
        </p:nvSpPr>
        <p:spPr/>
        <p:txBody>
          <a:bodyPr>
            <a:normAutofit lnSpcReduction="10000"/>
          </a:bodyPr>
          <a:lstStyle/>
          <a:p>
            <a:pPr lvl="0"/>
            <a:r>
              <a:rPr lang="en-US" dirty="0"/>
              <a:t>Determining the breakeven price is usually the first step in determining the market value for a product or service.</a:t>
            </a:r>
          </a:p>
          <a:p>
            <a:pPr lvl="1"/>
            <a:r>
              <a:rPr lang="en-US" dirty="0"/>
              <a:t>The market value is the price a good or service would be most likely to receive in the marketplace. </a:t>
            </a:r>
          </a:p>
          <a:p>
            <a:r>
              <a:rPr lang="en-US" dirty="0"/>
              <a:t>To determine the appropriate market value, products need to be priced to cover production costs AND make a reasonable profit. </a:t>
            </a:r>
          </a:p>
          <a:p>
            <a:pPr lvl="1"/>
            <a:r>
              <a:rPr lang="en-US" dirty="0"/>
              <a:t>This is especially true if a product </a:t>
            </a:r>
            <a:r>
              <a:rPr lang="en-US" dirty="0" smtClean="0"/>
              <a:t/>
            </a:r>
            <a:br>
              <a:rPr lang="en-US" dirty="0" smtClean="0"/>
            </a:br>
            <a:r>
              <a:rPr lang="en-US" dirty="0" smtClean="0"/>
              <a:t>has </a:t>
            </a:r>
            <a:r>
              <a:rPr lang="en-US" dirty="0"/>
              <a:t>variable or unpredictable costs, </a:t>
            </a:r>
            <a:r>
              <a:rPr lang="en-US" dirty="0" smtClean="0"/>
              <a:t/>
            </a:r>
            <a:br>
              <a:rPr lang="en-US" dirty="0" smtClean="0"/>
            </a:br>
            <a:r>
              <a:rPr lang="en-US" dirty="0" smtClean="0"/>
              <a:t>such </a:t>
            </a:r>
            <a:r>
              <a:rPr lang="en-US" dirty="0"/>
              <a:t>as losses due to weather or </a:t>
            </a:r>
            <a:r>
              <a:rPr lang="en-US" dirty="0" smtClean="0"/>
              <a:t/>
            </a:r>
            <a:br>
              <a:rPr lang="en-US" dirty="0" smtClean="0"/>
            </a:br>
            <a:r>
              <a:rPr lang="en-US" dirty="0" smtClean="0"/>
              <a:t>shoplifting</a:t>
            </a:r>
            <a:r>
              <a:rPr lang="en-US" dirty="0"/>
              <a:t>, costs that change like </a:t>
            </a:r>
            <a:r>
              <a:rPr lang="en-US" dirty="0" smtClean="0"/>
              <a:t/>
            </a:r>
            <a:br>
              <a:rPr lang="en-US" dirty="0" smtClean="0"/>
            </a:br>
            <a:r>
              <a:rPr lang="en-US" dirty="0" smtClean="0"/>
              <a:t>insurance</a:t>
            </a:r>
            <a:r>
              <a:rPr lang="en-US" dirty="0"/>
              <a:t>, fluctuations in demand, </a:t>
            </a:r>
            <a:r>
              <a:rPr lang="en-US" dirty="0" smtClean="0"/>
              <a:t/>
            </a:r>
            <a:br>
              <a:rPr lang="en-US" dirty="0" smtClean="0"/>
            </a:br>
            <a:r>
              <a:rPr lang="en-US" dirty="0" smtClean="0"/>
              <a:t>or </a:t>
            </a:r>
            <a:r>
              <a:rPr lang="en-US" dirty="0"/>
              <a:t>fluctuating fuel prices. </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5501" y="4334574"/>
            <a:ext cx="2431352" cy="2431352"/>
          </a:xfrm>
          <a:prstGeom prst="rect">
            <a:avLst/>
          </a:prstGeom>
        </p:spPr>
      </p:pic>
    </p:spTree>
    <p:extLst>
      <p:ext uri="{BB962C8B-B14F-4D97-AF65-F5344CB8AC3E}">
        <p14:creationId xmlns:p14="http://schemas.microsoft.com/office/powerpoint/2010/main" val="1916473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p:txBody>
          <a:bodyPr>
            <a:normAutofit fontScale="85000" lnSpcReduction="20000"/>
          </a:bodyPr>
          <a:lstStyle/>
          <a:p>
            <a:r>
              <a:rPr lang="en-US" u="sng" dirty="0">
                <a:hlinkClick r:id="rId2"/>
              </a:rPr>
              <a:t>http://ohioline.osu.edu/cd-fact/1252.html</a:t>
            </a:r>
            <a:endParaRPr lang="en-US" dirty="0"/>
          </a:p>
          <a:p>
            <a:r>
              <a:rPr lang="en-US" u="sng" dirty="0">
                <a:hlinkClick r:id="rId3"/>
              </a:rPr>
              <a:t>http://smallbusiness.chron.com/swot-mean-marketing-25081.html</a:t>
            </a:r>
            <a:endParaRPr lang="en-US" dirty="0"/>
          </a:p>
          <a:p>
            <a:r>
              <a:rPr lang="en-US" u="sng" dirty="0">
                <a:hlinkClick r:id="rId4"/>
              </a:rPr>
              <a:t>http://www.sba.gov/content/conducting-market-research</a:t>
            </a:r>
            <a:endParaRPr lang="en-US" dirty="0"/>
          </a:p>
          <a:p>
            <a:r>
              <a:rPr lang="en-US" u="sng" dirty="0">
                <a:hlinkClick r:id="rId5"/>
              </a:rPr>
              <a:t>https://www.extension.iastate.edu/agdm/wholefarm/html/c5-30.html</a:t>
            </a:r>
            <a:endParaRPr lang="en-US" dirty="0"/>
          </a:p>
          <a:p>
            <a:r>
              <a:rPr lang="en-US" u="sng" dirty="0">
                <a:hlinkClick r:id="rId6"/>
              </a:rPr>
              <a:t>http://www.cedcorp.com/ks/customerseg.pdf</a:t>
            </a:r>
            <a:endParaRPr lang="en-US" dirty="0"/>
          </a:p>
          <a:p>
            <a:r>
              <a:rPr lang="en-US" u="sng" dirty="0">
                <a:hlinkClick r:id="rId7"/>
              </a:rPr>
              <a:t>http://www.csustan.edu/market/williams/4490%20ch%207%20outline.htm</a:t>
            </a:r>
            <a:endParaRPr lang="en-US" dirty="0"/>
          </a:p>
          <a:p>
            <a:r>
              <a:rPr lang="en-US" u="sng" dirty="0">
                <a:hlinkClick r:id="rId8"/>
              </a:rPr>
              <a:t>http://</a:t>
            </a:r>
            <a:r>
              <a:rPr lang="en-US" u="sng" dirty="0" smtClean="0">
                <a:hlinkClick r:id="rId8"/>
              </a:rPr>
              <a:t>home.ubalt.edu/ntsbarsh/Business-stat/otherapplets/BreakEven.htm</a:t>
            </a:r>
            <a:endParaRPr lang="en-US" u="sng" dirty="0" smtClean="0"/>
          </a:p>
          <a:p>
            <a:r>
              <a:rPr lang="en-US" dirty="0">
                <a:hlinkClick r:id="rId9"/>
              </a:rPr>
              <a:t>http://blog.ecornell.com/how-to-write-market-positioning-statements</a:t>
            </a:r>
            <a:r>
              <a:rPr lang="en-US" dirty="0" smtClean="0">
                <a:hlinkClick r:id="rId9"/>
              </a:rPr>
              <a:t>/</a:t>
            </a:r>
            <a:endParaRPr lang="en-US" dirty="0" smtClean="0"/>
          </a:p>
          <a:p>
            <a:endParaRPr lang="en-US" dirty="0"/>
          </a:p>
          <a:p>
            <a:endParaRPr lang="en-US" dirty="0"/>
          </a:p>
        </p:txBody>
      </p:sp>
    </p:spTree>
    <p:extLst>
      <p:ext uri="{BB962C8B-B14F-4D97-AF65-F5344CB8AC3E}">
        <p14:creationId xmlns:p14="http://schemas.microsoft.com/office/powerpoint/2010/main" val="3829111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a:t>
            </a:r>
            <a:r>
              <a:rPr lang="en-US" dirty="0" smtClean="0"/>
              <a:t>Market Research</a:t>
            </a:r>
            <a:endParaRPr lang="en-US" dirty="0"/>
          </a:p>
        </p:txBody>
      </p:sp>
      <p:sp>
        <p:nvSpPr>
          <p:cNvPr id="3" name="Content Placeholder 2"/>
          <p:cNvSpPr>
            <a:spLocks noGrp="1"/>
          </p:cNvSpPr>
          <p:nvPr>
            <p:ph idx="1"/>
          </p:nvPr>
        </p:nvSpPr>
        <p:spPr/>
        <p:txBody>
          <a:bodyPr>
            <a:normAutofit fontScale="92500" lnSpcReduction="20000"/>
          </a:bodyPr>
          <a:lstStyle/>
          <a:p>
            <a:r>
              <a:rPr lang="en-US" dirty="0"/>
              <a:t>Market research… </a:t>
            </a:r>
          </a:p>
          <a:p>
            <a:pPr marL="731520" lvl="1" indent="-457200">
              <a:buFont typeface="+mj-lt"/>
              <a:buAutoNum type="arabicPeriod"/>
            </a:pPr>
            <a:r>
              <a:rPr lang="en-US" dirty="0"/>
              <a:t>Determines product strengths and weaknesses as well as market opportunities and threats.  </a:t>
            </a:r>
          </a:p>
          <a:p>
            <a:pPr marL="731520" lvl="1" indent="-457200">
              <a:buFont typeface="+mj-lt"/>
              <a:buAutoNum type="arabicPeriod"/>
            </a:pPr>
            <a:r>
              <a:rPr lang="en-US" dirty="0"/>
              <a:t>Splits customers into distinct groups ranked on their likelihood to purchase your product.</a:t>
            </a:r>
          </a:p>
          <a:p>
            <a:pPr marL="731520" lvl="1" indent="-457200">
              <a:buFont typeface="+mj-lt"/>
              <a:buAutoNum type="arabicPeriod"/>
            </a:pPr>
            <a:r>
              <a:rPr lang="en-US" dirty="0"/>
              <a:t>Identifies the needs and wants of the groups that are most likely purchase from you. </a:t>
            </a:r>
          </a:p>
          <a:p>
            <a:pPr marL="731520" lvl="1" indent="-457200">
              <a:buFont typeface="+mj-lt"/>
              <a:buAutoNum type="arabicPeriod"/>
            </a:pPr>
            <a:r>
              <a:rPr lang="en-US" dirty="0"/>
              <a:t>Determines if your product (or </a:t>
            </a:r>
            <a:r>
              <a:rPr lang="en-US" dirty="0" smtClean="0"/>
              <a:t>service</a:t>
            </a:r>
            <a:r>
              <a:rPr lang="en-US" dirty="0"/>
              <a:t>) meets these customers’ </a:t>
            </a:r>
            <a:r>
              <a:rPr lang="en-US" dirty="0" smtClean="0"/>
              <a:t>needs</a:t>
            </a:r>
            <a:r>
              <a:rPr lang="en-US" dirty="0"/>
              <a:t>.</a:t>
            </a:r>
          </a:p>
          <a:p>
            <a:pPr marL="731520" lvl="1" indent="-457200">
              <a:buFont typeface="+mj-lt"/>
              <a:buAutoNum type="arabicPeriod"/>
            </a:pPr>
            <a:r>
              <a:rPr lang="en-US" dirty="0"/>
              <a:t>Determines the best marketing </a:t>
            </a:r>
            <a:r>
              <a:rPr lang="en-US" dirty="0" smtClean="0"/>
              <a:t/>
            </a:r>
            <a:br>
              <a:rPr lang="en-US" dirty="0" smtClean="0"/>
            </a:br>
            <a:r>
              <a:rPr lang="en-US" dirty="0" smtClean="0"/>
              <a:t>techniques </a:t>
            </a:r>
            <a:r>
              <a:rPr lang="en-US" dirty="0"/>
              <a:t>for increasing the </a:t>
            </a:r>
            <a:r>
              <a:rPr lang="en-US" dirty="0" smtClean="0"/>
              <a:t/>
            </a:r>
            <a:br>
              <a:rPr lang="en-US" dirty="0" smtClean="0"/>
            </a:br>
            <a:r>
              <a:rPr lang="en-US" dirty="0" smtClean="0"/>
              <a:t>likelihood </a:t>
            </a:r>
            <a:r>
              <a:rPr lang="en-US" dirty="0"/>
              <a:t>of purchases by this </a:t>
            </a:r>
            <a:r>
              <a:rPr lang="en-US" dirty="0" smtClean="0"/>
              <a:t/>
            </a:r>
            <a:br>
              <a:rPr lang="en-US" dirty="0" smtClean="0"/>
            </a:br>
            <a:r>
              <a:rPr lang="en-US" dirty="0" smtClean="0"/>
              <a:t>group</a:t>
            </a:r>
            <a:r>
              <a:rPr lang="en-US" dirty="0"/>
              <a:t>. </a:t>
            </a:r>
            <a:endParaRPr lang="en-US" dirty="0" smtClean="0"/>
          </a:p>
          <a:p>
            <a:pPr marL="731520" lvl="1" indent="-457200">
              <a:buFont typeface="+mj-lt"/>
              <a:buAutoNum type="arabicPeriod"/>
            </a:pPr>
            <a:r>
              <a:rPr lang="en-US" dirty="0" smtClean="0"/>
              <a:t>Determines the key influencers </a:t>
            </a:r>
            <a:br>
              <a:rPr lang="en-US" dirty="0" smtClean="0"/>
            </a:br>
            <a:r>
              <a:rPr lang="en-US" dirty="0" smtClean="0"/>
              <a:t>in the decision-making process.</a:t>
            </a:r>
          </a:p>
          <a:p>
            <a:pPr lvl="2"/>
            <a:r>
              <a:rPr lang="en-US" dirty="0"/>
              <a:t>For example, Mom might be the one </a:t>
            </a:r>
            <a:r>
              <a:rPr lang="en-US" dirty="0" smtClean="0"/>
              <a:t/>
            </a:r>
            <a:br>
              <a:rPr lang="en-US" dirty="0" smtClean="0"/>
            </a:br>
            <a:r>
              <a:rPr lang="en-US" dirty="0" smtClean="0"/>
              <a:t>who </a:t>
            </a:r>
            <a:r>
              <a:rPr lang="en-US" dirty="0"/>
              <a:t>ultimately buys the Fruit Loops, </a:t>
            </a:r>
            <a:r>
              <a:rPr lang="en-US" dirty="0" smtClean="0"/>
              <a:t/>
            </a:r>
            <a:br>
              <a:rPr lang="en-US" dirty="0" smtClean="0"/>
            </a:br>
            <a:r>
              <a:rPr lang="en-US" dirty="0" smtClean="0"/>
              <a:t>but </a:t>
            </a:r>
            <a:r>
              <a:rPr lang="en-US" dirty="0"/>
              <a:t>it’s the kids who beg her for it </a:t>
            </a:r>
            <a:r>
              <a:rPr lang="en-US" dirty="0" smtClean="0"/>
              <a:t/>
            </a:r>
            <a:br>
              <a:rPr lang="en-US" dirty="0" smtClean="0"/>
            </a:br>
            <a:r>
              <a:rPr lang="en-US" dirty="0" smtClean="0"/>
              <a:t>incessantly.</a:t>
            </a:r>
          </a:p>
          <a:p>
            <a:pPr lvl="2"/>
            <a:r>
              <a:rPr lang="en-US" dirty="0" smtClean="0"/>
              <a:t>For this reason, it might be better to </a:t>
            </a:r>
            <a:br>
              <a:rPr lang="en-US" dirty="0" smtClean="0"/>
            </a:br>
            <a:r>
              <a:rPr lang="en-US" dirty="0" smtClean="0"/>
              <a:t>market to the kids than to mom. </a:t>
            </a:r>
            <a:r>
              <a:rPr lang="en-US" dirty="0"/>
              <a:t>  </a:t>
            </a:r>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64202" y="3657599"/>
            <a:ext cx="2530078" cy="2845090"/>
          </a:xfrm>
          <a:prstGeom prst="rect">
            <a:avLst/>
          </a:prstGeom>
        </p:spPr>
      </p:pic>
    </p:spTree>
    <p:extLst>
      <p:ext uri="{BB962C8B-B14F-4D97-AF65-F5344CB8AC3E}">
        <p14:creationId xmlns:p14="http://schemas.microsoft.com/office/powerpoint/2010/main" val="2152015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SWOT Analysis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A SWOT Analysis is a logical starting point for market research.</a:t>
            </a:r>
          </a:p>
          <a:p>
            <a:pPr lvl="1"/>
            <a:r>
              <a:rPr lang="en-US" u="sng" dirty="0"/>
              <a:t>SWOT</a:t>
            </a:r>
            <a:r>
              <a:rPr lang="en-US" dirty="0"/>
              <a:t> is an acronym for Strengths, Weaknesses, Opportunities, and Threats.  </a:t>
            </a:r>
            <a:endParaRPr lang="en-US" dirty="0" smtClean="0"/>
          </a:p>
          <a:p>
            <a:pPr lvl="2"/>
            <a:r>
              <a:rPr lang="en-US" dirty="0" smtClean="0"/>
              <a:t>A </a:t>
            </a:r>
            <a:r>
              <a:rPr lang="en-US" u="sng" dirty="0" smtClean="0"/>
              <a:t>SWOT Analysis</a:t>
            </a:r>
            <a:r>
              <a:rPr lang="en-US" dirty="0" smtClean="0"/>
              <a:t> </a:t>
            </a:r>
            <a:r>
              <a:rPr lang="en-US" dirty="0"/>
              <a:t>is a method to analyze the product (or service) you intend to market to assess its specific attributes.</a:t>
            </a:r>
          </a:p>
          <a:p>
            <a:r>
              <a:rPr lang="en-US" dirty="0"/>
              <a:t>A SWOT Analysis should be performed before conducting any market research because…</a:t>
            </a:r>
          </a:p>
          <a:p>
            <a:pPr lvl="1"/>
            <a:r>
              <a:rPr lang="en-US" dirty="0"/>
              <a:t>It will help you to identify </a:t>
            </a:r>
            <a:r>
              <a:rPr lang="en-US" dirty="0" smtClean="0"/>
              <a:t/>
            </a:r>
            <a:br>
              <a:rPr lang="en-US" dirty="0" smtClean="0"/>
            </a:br>
            <a:r>
              <a:rPr lang="en-US" dirty="0" smtClean="0"/>
              <a:t>concerns </a:t>
            </a:r>
            <a:r>
              <a:rPr lang="en-US" dirty="0"/>
              <a:t>the must be </a:t>
            </a:r>
            <a:r>
              <a:rPr lang="en-US" dirty="0" smtClean="0"/>
              <a:t/>
            </a:r>
            <a:br>
              <a:rPr lang="en-US" dirty="0" smtClean="0"/>
            </a:br>
            <a:r>
              <a:rPr lang="en-US" dirty="0" smtClean="0"/>
              <a:t>addressed </a:t>
            </a:r>
            <a:r>
              <a:rPr lang="en-US" dirty="0"/>
              <a:t>before marketing </a:t>
            </a:r>
            <a:r>
              <a:rPr lang="en-US" dirty="0" smtClean="0"/>
              <a:t/>
            </a:r>
            <a:br>
              <a:rPr lang="en-US" dirty="0" smtClean="0"/>
            </a:br>
            <a:r>
              <a:rPr lang="en-US" dirty="0" smtClean="0"/>
              <a:t>can </a:t>
            </a:r>
            <a:r>
              <a:rPr lang="en-US" dirty="0"/>
              <a:t>begin and…</a:t>
            </a:r>
          </a:p>
          <a:p>
            <a:pPr lvl="1"/>
            <a:r>
              <a:rPr lang="en-US" dirty="0"/>
              <a:t>It will help you to focus your </a:t>
            </a:r>
            <a:r>
              <a:rPr lang="en-US" dirty="0" smtClean="0"/>
              <a:t/>
            </a:r>
            <a:br>
              <a:rPr lang="en-US" dirty="0" smtClean="0"/>
            </a:br>
            <a:r>
              <a:rPr lang="en-US" dirty="0" smtClean="0"/>
              <a:t>marketing </a:t>
            </a:r>
            <a:r>
              <a:rPr lang="en-US" dirty="0"/>
              <a:t>and your marketing </a:t>
            </a:r>
            <a:r>
              <a:rPr lang="en-US" dirty="0" smtClean="0"/>
              <a:t/>
            </a:r>
            <a:br>
              <a:rPr lang="en-US" dirty="0" smtClean="0"/>
            </a:br>
            <a:r>
              <a:rPr lang="en-US" dirty="0" smtClean="0"/>
              <a:t>research </a:t>
            </a:r>
            <a:r>
              <a:rPr lang="en-US" dirty="0"/>
              <a:t>to enable you to acquire </a:t>
            </a:r>
            <a:r>
              <a:rPr lang="en-US" dirty="0" smtClean="0"/>
              <a:t/>
            </a:r>
            <a:br>
              <a:rPr lang="en-US" dirty="0" smtClean="0"/>
            </a:br>
            <a:r>
              <a:rPr lang="en-US" dirty="0" smtClean="0"/>
              <a:t>more </a:t>
            </a:r>
            <a:r>
              <a:rPr lang="en-US" dirty="0"/>
              <a:t>valuable data for </a:t>
            </a:r>
            <a:r>
              <a:rPr lang="en-US" dirty="0" smtClean="0"/>
              <a:t>decision-</a:t>
            </a:r>
            <a:br>
              <a:rPr lang="en-US" dirty="0" smtClean="0"/>
            </a:br>
            <a:r>
              <a:rPr lang="en-US" dirty="0" smtClean="0"/>
              <a:t>making</a:t>
            </a:r>
            <a:r>
              <a:rPr lang="en-US" dirty="0"/>
              <a:t>. </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0019" y="3724304"/>
            <a:ext cx="4033981" cy="3041622"/>
          </a:xfrm>
          <a:prstGeom prst="rect">
            <a:avLst/>
          </a:prstGeom>
        </p:spPr>
      </p:pic>
      <p:sp>
        <p:nvSpPr>
          <p:cNvPr id="7" name="Rectangle 6"/>
          <p:cNvSpPr/>
          <p:nvPr/>
        </p:nvSpPr>
        <p:spPr>
          <a:xfrm>
            <a:off x="5266973" y="6535094"/>
            <a:ext cx="1378904" cy="230832"/>
          </a:xfrm>
          <a:prstGeom prst="rect">
            <a:avLst/>
          </a:prstGeom>
        </p:spPr>
        <p:txBody>
          <a:bodyPr wrap="none">
            <a:spAutoFit/>
          </a:bodyPr>
          <a:lstStyle/>
          <a:p>
            <a:r>
              <a:rPr lang="en-US" sz="900" i="1" dirty="0" smtClean="0">
                <a:solidFill>
                  <a:srgbClr val="DD4B39"/>
                </a:solidFill>
                <a:effectLst/>
                <a:hlinkClick r:id="rId3"/>
              </a:rPr>
              <a:t>Source: www.umt.edu</a:t>
            </a:r>
            <a:r>
              <a:rPr lang="en-US" sz="900" i="1" dirty="0" smtClean="0">
                <a:solidFill>
                  <a:srgbClr val="DD4B39"/>
                </a:solidFill>
                <a:effectLst/>
              </a:rPr>
              <a:t> </a:t>
            </a:r>
            <a:endParaRPr lang="en-US" sz="900" i="1" dirty="0"/>
          </a:p>
        </p:txBody>
      </p:sp>
    </p:spTree>
    <p:extLst>
      <p:ext uri="{BB962C8B-B14F-4D97-AF65-F5344CB8AC3E}">
        <p14:creationId xmlns:p14="http://schemas.microsoft.com/office/powerpoint/2010/main" val="628252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2780" y="2646218"/>
            <a:ext cx="4221220" cy="4119708"/>
          </a:xfrm>
          <a:prstGeom prst="rect">
            <a:avLst/>
          </a:prstGeom>
        </p:spPr>
      </p:pic>
      <p:sp>
        <p:nvSpPr>
          <p:cNvPr id="2" name="Title 1"/>
          <p:cNvSpPr>
            <a:spLocks noGrp="1"/>
          </p:cNvSpPr>
          <p:nvPr>
            <p:ph type="title"/>
          </p:nvPr>
        </p:nvSpPr>
        <p:spPr/>
        <p:txBody>
          <a:bodyPr/>
          <a:lstStyle/>
          <a:p>
            <a:r>
              <a:rPr lang="en-US" dirty="0" smtClean="0"/>
              <a:t>SWOT Considerations</a:t>
            </a:r>
            <a:endParaRPr lang="en-US" dirty="0"/>
          </a:p>
        </p:txBody>
      </p:sp>
      <p:sp>
        <p:nvSpPr>
          <p:cNvPr id="3" name="Content Placeholder 2"/>
          <p:cNvSpPr>
            <a:spLocks noGrp="1"/>
          </p:cNvSpPr>
          <p:nvPr>
            <p:ph idx="1"/>
          </p:nvPr>
        </p:nvSpPr>
        <p:spPr/>
        <p:txBody>
          <a:bodyPr>
            <a:normAutofit lnSpcReduction="10000"/>
          </a:bodyPr>
          <a:lstStyle/>
          <a:p>
            <a:r>
              <a:rPr lang="en-US" dirty="0"/>
              <a:t>SWOT is usually broken into two considerations:</a:t>
            </a:r>
          </a:p>
          <a:p>
            <a:pPr lvl="1"/>
            <a:r>
              <a:rPr lang="en-US" dirty="0"/>
              <a:t>Strengths and Weaknesses focus on the internal factors of a product that currently exist. </a:t>
            </a:r>
          </a:p>
          <a:p>
            <a:pPr lvl="2"/>
            <a:r>
              <a:rPr lang="en-US" dirty="0"/>
              <a:t>You usually have direct </a:t>
            </a:r>
            <a:r>
              <a:rPr lang="en-US" dirty="0" smtClean="0"/>
              <a:t>or </a:t>
            </a:r>
            <a:r>
              <a:rPr lang="en-US" dirty="0"/>
              <a:t>indirect </a:t>
            </a:r>
            <a:r>
              <a:rPr lang="en-US" dirty="0" smtClean="0"/>
              <a:t/>
            </a:r>
            <a:br>
              <a:rPr lang="en-US" dirty="0" smtClean="0"/>
            </a:br>
            <a:r>
              <a:rPr lang="en-US" dirty="0" smtClean="0"/>
              <a:t>control </a:t>
            </a:r>
            <a:r>
              <a:rPr lang="en-US" dirty="0"/>
              <a:t>over </a:t>
            </a:r>
            <a:r>
              <a:rPr lang="en-US" dirty="0" smtClean="0"/>
              <a:t>these </a:t>
            </a:r>
            <a:r>
              <a:rPr lang="en-US" dirty="0"/>
              <a:t>factors.</a:t>
            </a:r>
          </a:p>
          <a:p>
            <a:pPr lvl="2"/>
            <a:r>
              <a:rPr lang="en-US" dirty="0"/>
              <a:t>These factors usually </a:t>
            </a:r>
            <a:r>
              <a:rPr lang="en-US" dirty="0" smtClean="0"/>
              <a:t>occur </a:t>
            </a:r>
            <a:r>
              <a:rPr lang="en-US" dirty="0"/>
              <a:t>in </a:t>
            </a:r>
            <a:r>
              <a:rPr lang="en-US" dirty="0" smtClean="0"/>
              <a:t/>
            </a:r>
            <a:br>
              <a:rPr lang="en-US" dirty="0" smtClean="0"/>
            </a:br>
            <a:r>
              <a:rPr lang="en-US" dirty="0" smtClean="0"/>
              <a:t>the </a:t>
            </a:r>
            <a:r>
              <a:rPr lang="en-US" dirty="0"/>
              <a:t>present. </a:t>
            </a:r>
            <a:r>
              <a:rPr lang="en-US" dirty="0" smtClean="0"/>
              <a:t/>
            </a:r>
            <a:br>
              <a:rPr lang="en-US" dirty="0" smtClean="0"/>
            </a:br>
            <a:endParaRPr lang="en-US" dirty="0"/>
          </a:p>
          <a:p>
            <a:pPr lvl="1"/>
            <a:r>
              <a:rPr lang="en-US" dirty="0"/>
              <a:t>Opportunities and </a:t>
            </a:r>
            <a:r>
              <a:rPr lang="en-US" dirty="0" smtClean="0"/>
              <a:t>Threats </a:t>
            </a:r>
            <a:br>
              <a:rPr lang="en-US" dirty="0" smtClean="0"/>
            </a:br>
            <a:r>
              <a:rPr lang="en-US" dirty="0" smtClean="0"/>
              <a:t>focus </a:t>
            </a:r>
            <a:r>
              <a:rPr lang="en-US" dirty="0"/>
              <a:t>on </a:t>
            </a:r>
            <a:r>
              <a:rPr lang="en-US" dirty="0" smtClean="0"/>
              <a:t>external </a:t>
            </a:r>
            <a:r>
              <a:rPr lang="en-US" dirty="0"/>
              <a:t>factors </a:t>
            </a:r>
            <a:r>
              <a:rPr lang="en-US" dirty="0" smtClean="0"/>
              <a:t/>
            </a:r>
            <a:br>
              <a:rPr lang="en-US" dirty="0" smtClean="0"/>
            </a:br>
            <a:r>
              <a:rPr lang="en-US" dirty="0" smtClean="0"/>
              <a:t>that will </a:t>
            </a:r>
            <a:r>
              <a:rPr lang="en-US" dirty="0"/>
              <a:t>likely occur in </a:t>
            </a:r>
            <a:r>
              <a:rPr lang="en-US" dirty="0" smtClean="0"/>
              <a:t>the </a:t>
            </a:r>
            <a:br>
              <a:rPr lang="en-US" dirty="0" smtClean="0"/>
            </a:br>
            <a:r>
              <a:rPr lang="en-US" dirty="0" smtClean="0"/>
              <a:t>future</a:t>
            </a:r>
            <a:r>
              <a:rPr lang="en-US" dirty="0"/>
              <a:t>.</a:t>
            </a:r>
          </a:p>
          <a:p>
            <a:pPr lvl="2"/>
            <a:r>
              <a:rPr lang="en-US" dirty="0"/>
              <a:t>Often you only </a:t>
            </a:r>
            <a:r>
              <a:rPr lang="en-US" dirty="0" smtClean="0"/>
              <a:t>have indirect </a:t>
            </a:r>
            <a:br>
              <a:rPr lang="en-US" dirty="0" smtClean="0"/>
            </a:br>
            <a:r>
              <a:rPr lang="en-US" dirty="0" smtClean="0"/>
              <a:t>or </a:t>
            </a:r>
            <a:r>
              <a:rPr lang="en-US" dirty="0"/>
              <a:t>no control </a:t>
            </a:r>
            <a:r>
              <a:rPr lang="en-US" dirty="0" smtClean="0"/>
              <a:t>over </a:t>
            </a:r>
            <a:r>
              <a:rPr lang="en-US" dirty="0"/>
              <a:t>these factors. </a:t>
            </a:r>
          </a:p>
          <a:p>
            <a:pPr lvl="2"/>
            <a:r>
              <a:rPr lang="en-US" dirty="0"/>
              <a:t>These factors usually </a:t>
            </a:r>
            <a:r>
              <a:rPr lang="en-US" dirty="0" smtClean="0"/>
              <a:t>occur </a:t>
            </a:r>
            <a:r>
              <a:rPr lang="en-US" dirty="0"/>
              <a:t>in </a:t>
            </a:r>
            <a:r>
              <a:rPr lang="en-US" dirty="0" smtClean="0"/>
              <a:t/>
            </a:r>
            <a:br>
              <a:rPr lang="en-US" dirty="0" smtClean="0"/>
            </a:br>
            <a:r>
              <a:rPr lang="en-US" dirty="0" smtClean="0"/>
              <a:t>the </a:t>
            </a:r>
            <a:r>
              <a:rPr lang="en-US" dirty="0"/>
              <a:t>future tense.</a:t>
            </a:r>
          </a:p>
          <a:p>
            <a:endParaRPr lang="en-US" dirty="0"/>
          </a:p>
        </p:txBody>
      </p:sp>
      <p:sp>
        <p:nvSpPr>
          <p:cNvPr id="5" name="Rectangle 4"/>
          <p:cNvSpPr/>
          <p:nvPr/>
        </p:nvSpPr>
        <p:spPr>
          <a:xfrm>
            <a:off x="4922780" y="6650510"/>
            <a:ext cx="2717411" cy="230832"/>
          </a:xfrm>
          <a:prstGeom prst="rect">
            <a:avLst/>
          </a:prstGeom>
        </p:spPr>
        <p:txBody>
          <a:bodyPr wrap="none">
            <a:spAutoFit/>
          </a:bodyPr>
          <a:lstStyle/>
          <a:p>
            <a:r>
              <a:rPr lang="en-US" sz="900" i="1" dirty="0" smtClean="0">
                <a:solidFill>
                  <a:srgbClr val="DD4B39"/>
                </a:solidFill>
                <a:effectLst/>
                <a:hlinkClick r:id="rId3"/>
              </a:rPr>
              <a:t>Source: www.how-to-start-a-business-guide.com</a:t>
            </a:r>
            <a:endParaRPr lang="en-US" sz="900" i="1" dirty="0"/>
          </a:p>
        </p:txBody>
      </p:sp>
    </p:spTree>
    <p:extLst>
      <p:ext uri="{BB962C8B-B14F-4D97-AF65-F5344CB8AC3E}">
        <p14:creationId xmlns:p14="http://schemas.microsoft.com/office/powerpoint/2010/main" val="1456825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Strengths &amp; Weaknesses</a:t>
            </a:r>
            <a:endParaRPr lang="en-US" dirty="0"/>
          </a:p>
        </p:txBody>
      </p:sp>
      <p:sp>
        <p:nvSpPr>
          <p:cNvPr id="3" name="Content Placeholder 2"/>
          <p:cNvSpPr>
            <a:spLocks noGrp="1"/>
          </p:cNvSpPr>
          <p:nvPr>
            <p:ph idx="1"/>
          </p:nvPr>
        </p:nvSpPr>
        <p:spPr/>
        <p:txBody>
          <a:bodyPr>
            <a:normAutofit fontScale="77500" lnSpcReduction="20000"/>
          </a:bodyPr>
          <a:lstStyle/>
          <a:p>
            <a:r>
              <a:rPr lang="en-US" u="sng" dirty="0"/>
              <a:t>Strengths</a:t>
            </a:r>
            <a:r>
              <a:rPr lang="en-US" dirty="0"/>
              <a:t> are the attributes of a product (or company) that give it a competitive advantage. </a:t>
            </a:r>
          </a:p>
          <a:p>
            <a:pPr lvl="1"/>
            <a:r>
              <a:rPr lang="en-US" dirty="0"/>
              <a:t>For example, if your product can provide a benefit that no other similar product can provide (also known as </a:t>
            </a:r>
            <a:r>
              <a:rPr lang="en-US" u="sng" dirty="0"/>
              <a:t>Unique Selling Points</a:t>
            </a:r>
            <a:r>
              <a:rPr lang="en-US" dirty="0"/>
              <a:t>, or USPs), this would be an obvious strength. </a:t>
            </a:r>
            <a:endParaRPr lang="en-US" dirty="0" smtClean="0"/>
          </a:p>
          <a:p>
            <a:pPr lvl="2"/>
            <a:r>
              <a:rPr lang="en-US" dirty="0" smtClean="0"/>
              <a:t>Unique selling points are also known as Points of Differentiation. </a:t>
            </a:r>
            <a:endParaRPr lang="en-US" dirty="0" smtClean="0"/>
          </a:p>
          <a:p>
            <a:pPr lvl="1"/>
            <a:r>
              <a:rPr lang="en-US" dirty="0" smtClean="0"/>
              <a:t>This </a:t>
            </a:r>
            <a:r>
              <a:rPr lang="en-US" dirty="0"/>
              <a:t>is also true for matters such as brand recognition, a loyal customer base, low cost compared to competitors, </a:t>
            </a:r>
            <a:r>
              <a:rPr lang="en-US" dirty="0" smtClean="0"/>
              <a:t>financial </a:t>
            </a:r>
            <a:r>
              <a:rPr lang="en-US" dirty="0"/>
              <a:t>ability to sell your product, other company assets, customer awareness, innovative product components, quality of the product, etc. </a:t>
            </a:r>
          </a:p>
          <a:p>
            <a:r>
              <a:rPr lang="en-US" u="sng" dirty="0"/>
              <a:t>Weaknesses</a:t>
            </a:r>
            <a:r>
              <a:rPr lang="en-US" dirty="0"/>
              <a:t> are the attributes of a product that make a competing product seem like a better choice. </a:t>
            </a:r>
          </a:p>
          <a:p>
            <a:pPr lvl="1"/>
            <a:r>
              <a:rPr lang="en-US" dirty="0"/>
              <a:t>This could be a higher cost of your product, a benefit your product cannot provide, a patent on an already-existing product, etc. </a:t>
            </a:r>
          </a:p>
          <a:p>
            <a:pPr lvl="1"/>
            <a:r>
              <a:rPr lang="en-US" dirty="0"/>
              <a:t>Weaknesses suggest how best to position your product(s) against a competitor’s. </a:t>
            </a:r>
          </a:p>
          <a:p>
            <a:pPr lvl="2"/>
            <a:r>
              <a:rPr lang="en-US" dirty="0"/>
              <a:t>For example, if your product has a higher cost, it might be wise to acknowledge that your product also provides specific additional benefits that justify this extra cost. </a:t>
            </a:r>
          </a:p>
          <a:p>
            <a:pPr lvl="1"/>
            <a:r>
              <a:rPr lang="en-US" dirty="0"/>
              <a:t>Often if something is not a strength, it is a weakness. </a:t>
            </a:r>
          </a:p>
          <a:p>
            <a:pPr lvl="2"/>
            <a:r>
              <a:rPr lang="en-US" dirty="0"/>
              <a:t>For example, if your product does not have “more affordable” as a strength, then this is a weakness by default</a:t>
            </a:r>
            <a:r>
              <a:rPr lang="en-US" dirty="0" smtClean="0"/>
              <a:t>.</a:t>
            </a:r>
            <a:endParaRPr lang="en-US" dirty="0"/>
          </a:p>
        </p:txBody>
      </p:sp>
    </p:spTree>
    <p:extLst>
      <p:ext uri="{BB962C8B-B14F-4D97-AF65-F5344CB8AC3E}">
        <p14:creationId xmlns:p14="http://schemas.microsoft.com/office/powerpoint/2010/main" val="7214470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 &amp; Threats</a:t>
            </a:r>
            <a:endParaRPr lang="en-US" dirty="0"/>
          </a:p>
        </p:txBody>
      </p:sp>
      <p:sp>
        <p:nvSpPr>
          <p:cNvPr id="3" name="Content Placeholder 2"/>
          <p:cNvSpPr>
            <a:spLocks noGrp="1"/>
          </p:cNvSpPr>
          <p:nvPr>
            <p:ph idx="1"/>
          </p:nvPr>
        </p:nvSpPr>
        <p:spPr/>
        <p:txBody>
          <a:bodyPr>
            <a:normAutofit fontScale="70000" lnSpcReduction="20000"/>
          </a:bodyPr>
          <a:lstStyle/>
          <a:p>
            <a:r>
              <a:rPr lang="en-US" u="sng" dirty="0"/>
              <a:t>Opportunities</a:t>
            </a:r>
            <a:r>
              <a:rPr lang="en-US" dirty="0"/>
              <a:t> are the external factors that make you more able to sell your product.</a:t>
            </a:r>
          </a:p>
          <a:p>
            <a:pPr lvl="1"/>
            <a:r>
              <a:rPr lang="en-US" dirty="0"/>
              <a:t>For example, if your competitor cannot lower their price as easily because they rely on printed catalogs, this is an opportunity for your product if you use only digital promotion. </a:t>
            </a:r>
          </a:p>
          <a:p>
            <a:pPr lvl="1"/>
            <a:r>
              <a:rPr lang="en-US" dirty="0"/>
              <a:t>Other examples of opportunities include changes in customer expectations, new technologies, </a:t>
            </a:r>
            <a:r>
              <a:rPr lang="en-US" dirty="0" smtClean="0"/>
              <a:t>social </a:t>
            </a:r>
            <a:r>
              <a:rPr lang="en-US" dirty="0"/>
              <a:t>media, </a:t>
            </a:r>
            <a:r>
              <a:rPr lang="en-US" dirty="0" smtClean="0"/>
              <a:t>economic growth, </a:t>
            </a:r>
            <a:r>
              <a:rPr lang="en-US" dirty="0"/>
              <a:t>competitor’s vulnerabilities, unutilized niche markets, element of surprise </a:t>
            </a:r>
            <a:r>
              <a:rPr lang="en-US" dirty="0" smtClean="0"/>
              <a:t>from a </a:t>
            </a:r>
            <a:r>
              <a:rPr lang="en-US" dirty="0"/>
              <a:t>new product, potential partnerships, etc</a:t>
            </a:r>
            <a:r>
              <a:rPr lang="en-US" dirty="0" smtClean="0"/>
              <a:t>.</a:t>
            </a:r>
          </a:p>
          <a:p>
            <a:pPr lvl="1"/>
            <a:r>
              <a:rPr lang="en-US" dirty="0"/>
              <a:t>Lots of opportunities </a:t>
            </a:r>
            <a:r>
              <a:rPr lang="en-US" dirty="0" smtClean="0"/>
              <a:t>also come </a:t>
            </a:r>
            <a:r>
              <a:rPr lang="en-US" dirty="0"/>
              <a:t>through </a:t>
            </a:r>
            <a:r>
              <a:rPr lang="en-US" i="1" dirty="0"/>
              <a:t>logistics</a:t>
            </a:r>
            <a:r>
              <a:rPr lang="en-US" dirty="0"/>
              <a:t>, such as an established distribution channel, existing relationships with dealers/retail, etc.</a:t>
            </a:r>
            <a:endParaRPr lang="en-US" dirty="0"/>
          </a:p>
          <a:p>
            <a:pPr lvl="1"/>
            <a:r>
              <a:rPr lang="en-US" dirty="0"/>
              <a:t>Opportunities differ from strengths in that opportunities are external factors usually beyond your control and strengths are internal factors that you can control. </a:t>
            </a:r>
          </a:p>
          <a:p>
            <a:r>
              <a:rPr lang="en-US" u="sng" dirty="0"/>
              <a:t>Threats</a:t>
            </a:r>
            <a:r>
              <a:rPr lang="en-US" dirty="0"/>
              <a:t> are the external factors that make you less able to sell your product</a:t>
            </a:r>
          </a:p>
          <a:p>
            <a:pPr lvl="1"/>
            <a:r>
              <a:rPr lang="en-US" dirty="0"/>
              <a:t>A threat might include the expected opening of a competitor’s new store near to your target market. </a:t>
            </a:r>
          </a:p>
          <a:p>
            <a:pPr lvl="1"/>
            <a:r>
              <a:rPr lang="en-US" dirty="0"/>
              <a:t>Others include political/legislative changes, environmental issues, a possible lack of market demand, etc.</a:t>
            </a:r>
          </a:p>
          <a:p>
            <a:pPr lvl="1"/>
            <a:r>
              <a:rPr lang="en-US" dirty="0"/>
              <a:t>Threats differ from weaknesses because threats are external factors usually beyond your control and weaknesses are internal factors that you can control. </a:t>
            </a:r>
          </a:p>
          <a:p>
            <a:endParaRPr lang="en-US" dirty="0"/>
          </a:p>
        </p:txBody>
      </p:sp>
    </p:spTree>
    <p:extLst>
      <p:ext uri="{BB962C8B-B14F-4D97-AF65-F5344CB8AC3E}">
        <p14:creationId xmlns:p14="http://schemas.microsoft.com/office/powerpoint/2010/main" val="4284666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SWOT </a:t>
            </a:r>
            <a:endParaRPr lang="en-US" dirty="0"/>
          </a:p>
        </p:txBody>
      </p:sp>
      <p:sp>
        <p:nvSpPr>
          <p:cNvPr id="3" name="Content Placeholder 2"/>
          <p:cNvSpPr>
            <a:spLocks noGrp="1"/>
          </p:cNvSpPr>
          <p:nvPr>
            <p:ph idx="1"/>
          </p:nvPr>
        </p:nvSpPr>
        <p:spPr/>
        <p:txBody>
          <a:bodyPr>
            <a:normAutofit fontScale="92500" lnSpcReduction="20000"/>
          </a:bodyPr>
          <a:lstStyle/>
          <a:p>
            <a:r>
              <a:rPr lang="en-US" dirty="0"/>
              <a:t>Once you have conducted a SWOT Analysis, you must address the following:</a:t>
            </a:r>
          </a:p>
          <a:p>
            <a:pPr lvl="1"/>
            <a:r>
              <a:rPr lang="en-US" dirty="0"/>
              <a:t>How do I use my product’s strengths most effectively?</a:t>
            </a:r>
          </a:p>
          <a:p>
            <a:pPr lvl="1"/>
            <a:r>
              <a:rPr lang="en-US" dirty="0"/>
              <a:t>How do I fix or negate the weaknesses of my product? </a:t>
            </a:r>
          </a:p>
          <a:p>
            <a:pPr lvl="1"/>
            <a:r>
              <a:rPr lang="en-US" dirty="0"/>
              <a:t>How do I capitalize on the opportunities that exist to sell my product? </a:t>
            </a:r>
          </a:p>
          <a:p>
            <a:pPr lvl="1"/>
            <a:r>
              <a:rPr lang="en-US" dirty="0"/>
              <a:t>How do I prevent or negate the threats to the sales of my product? </a:t>
            </a:r>
          </a:p>
          <a:p>
            <a:r>
              <a:rPr lang="en-US" dirty="0"/>
              <a:t>Your SWOT Analysis </a:t>
            </a:r>
            <a:r>
              <a:rPr lang="en-US" dirty="0" smtClean="0"/>
              <a:t/>
            </a:r>
            <a:br>
              <a:rPr lang="en-US" dirty="0" smtClean="0"/>
            </a:br>
            <a:r>
              <a:rPr lang="en-US" dirty="0" smtClean="0"/>
              <a:t>should </a:t>
            </a:r>
            <a:r>
              <a:rPr lang="en-US" dirty="0"/>
              <a:t>help you to </a:t>
            </a:r>
            <a:r>
              <a:rPr lang="en-US" dirty="0" smtClean="0"/>
              <a:t/>
            </a:r>
            <a:br>
              <a:rPr lang="en-US" dirty="0" smtClean="0"/>
            </a:br>
            <a:r>
              <a:rPr lang="en-US" dirty="0" smtClean="0"/>
              <a:t>narrow </a:t>
            </a:r>
            <a:r>
              <a:rPr lang="en-US" dirty="0"/>
              <a:t>your focus by </a:t>
            </a:r>
            <a:r>
              <a:rPr lang="en-US" dirty="0" smtClean="0"/>
              <a:t/>
            </a:r>
            <a:br>
              <a:rPr lang="en-US" dirty="0" smtClean="0"/>
            </a:br>
            <a:r>
              <a:rPr lang="en-US" dirty="0" smtClean="0"/>
              <a:t>addressing </a:t>
            </a:r>
            <a:r>
              <a:rPr lang="en-US" dirty="0"/>
              <a:t>how your </a:t>
            </a:r>
            <a:r>
              <a:rPr lang="en-US" dirty="0" smtClean="0"/>
              <a:t/>
            </a:r>
            <a:br>
              <a:rPr lang="en-US" dirty="0" smtClean="0"/>
            </a:br>
            <a:r>
              <a:rPr lang="en-US" dirty="0" smtClean="0"/>
              <a:t>product </a:t>
            </a:r>
            <a:r>
              <a:rPr lang="en-US" dirty="0"/>
              <a:t>should be </a:t>
            </a:r>
            <a:r>
              <a:rPr lang="en-US" dirty="0" smtClean="0"/>
              <a:t/>
            </a:r>
            <a:br>
              <a:rPr lang="en-US" dirty="0" smtClean="0"/>
            </a:br>
            <a:r>
              <a:rPr lang="en-US" dirty="0" smtClean="0"/>
              <a:t>modified</a:t>
            </a:r>
            <a:r>
              <a:rPr lang="en-US" dirty="0"/>
              <a:t>, portrayed, </a:t>
            </a:r>
            <a:r>
              <a:rPr lang="en-US" dirty="0" smtClean="0"/>
              <a:t/>
            </a:r>
            <a:br>
              <a:rPr lang="en-US" dirty="0" smtClean="0"/>
            </a:br>
            <a:r>
              <a:rPr lang="en-US" dirty="0" smtClean="0"/>
              <a:t>and </a:t>
            </a:r>
            <a:r>
              <a:rPr lang="en-US" dirty="0"/>
              <a:t>improved so that </a:t>
            </a:r>
            <a:r>
              <a:rPr lang="en-US" dirty="0" smtClean="0"/>
              <a:t/>
            </a:r>
            <a:br>
              <a:rPr lang="en-US" dirty="0" smtClean="0"/>
            </a:br>
            <a:r>
              <a:rPr lang="en-US" dirty="0" smtClean="0"/>
              <a:t>it </a:t>
            </a:r>
            <a:r>
              <a:rPr lang="en-US" dirty="0"/>
              <a:t>is more appealing.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8835" y="3348325"/>
            <a:ext cx="4655165" cy="3422073"/>
          </a:xfrm>
          <a:prstGeom prst="rect">
            <a:avLst/>
          </a:prstGeom>
        </p:spPr>
      </p:pic>
      <p:sp>
        <p:nvSpPr>
          <p:cNvPr id="5" name="Rectangle 4"/>
          <p:cNvSpPr/>
          <p:nvPr/>
        </p:nvSpPr>
        <p:spPr>
          <a:xfrm>
            <a:off x="4172052" y="6641127"/>
            <a:ext cx="2029723" cy="230832"/>
          </a:xfrm>
          <a:prstGeom prst="rect">
            <a:avLst/>
          </a:prstGeom>
        </p:spPr>
        <p:txBody>
          <a:bodyPr wrap="none">
            <a:spAutoFit/>
          </a:bodyPr>
          <a:lstStyle/>
          <a:p>
            <a:r>
              <a:rPr lang="en-US" sz="900" i="1" dirty="0" smtClean="0">
                <a:solidFill>
                  <a:srgbClr val="DD4B39"/>
                </a:solidFill>
                <a:effectLst/>
                <a:hlinkClick r:id="rId3"/>
              </a:rPr>
              <a:t>Source: www.cbpp.uaa.alaska.edu</a:t>
            </a:r>
            <a:r>
              <a:rPr lang="en-US" sz="900" i="1" dirty="0" smtClean="0">
                <a:solidFill>
                  <a:srgbClr val="DD4B39"/>
                </a:solidFill>
                <a:effectLst/>
              </a:rPr>
              <a:t> </a:t>
            </a:r>
            <a:endParaRPr lang="en-US" sz="900" i="1" dirty="0"/>
          </a:p>
        </p:txBody>
      </p:sp>
    </p:spTree>
    <p:extLst>
      <p:ext uri="{BB962C8B-B14F-4D97-AF65-F5344CB8AC3E}">
        <p14:creationId xmlns:p14="http://schemas.microsoft.com/office/powerpoint/2010/main" val="2875901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6541468" y="3560619"/>
            <a:ext cx="2602532" cy="3058128"/>
          </a:xfrm>
          <a:prstGeom prst="rect">
            <a:avLst/>
          </a:prstGeom>
        </p:spPr>
      </p:pic>
      <p:sp>
        <p:nvSpPr>
          <p:cNvPr id="2" name="Title 1"/>
          <p:cNvSpPr>
            <a:spLocks noGrp="1"/>
          </p:cNvSpPr>
          <p:nvPr>
            <p:ph type="title"/>
          </p:nvPr>
        </p:nvSpPr>
        <p:spPr/>
        <p:txBody>
          <a:bodyPr/>
          <a:lstStyle/>
          <a:p>
            <a:r>
              <a:rPr lang="en-US" dirty="0" smtClean="0"/>
              <a:t>Market Research</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Once you have a general idea of what you will sell, you are able to begin the process of data collection to refine your marketing tactics. </a:t>
            </a:r>
          </a:p>
          <a:p>
            <a:pPr lvl="1"/>
            <a:r>
              <a:rPr lang="en-US" dirty="0"/>
              <a:t>Market </a:t>
            </a:r>
            <a:r>
              <a:rPr lang="en-US" dirty="0" smtClean="0"/>
              <a:t>research provides </a:t>
            </a:r>
            <a:r>
              <a:rPr lang="en-US" dirty="0"/>
              <a:t>information that provides the basis for both how to sell your product and how successful you will most likely be at selling your product. </a:t>
            </a:r>
          </a:p>
          <a:p>
            <a:r>
              <a:rPr lang="en-US" dirty="0"/>
              <a:t>Market </a:t>
            </a:r>
            <a:r>
              <a:rPr lang="en-US" dirty="0" smtClean="0"/>
              <a:t>research should </a:t>
            </a:r>
            <a:r>
              <a:rPr lang="en-US" dirty="0"/>
              <a:t>address the following:</a:t>
            </a:r>
          </a:p>
          <a:p>
            <a:pPr lvl="1"/>
            <a:r>
              <a:rPr lang="en-US" dirty="0"/>
              <a:t>Who would buy your product and how large </a:t>
            </a:r>
            <a:r>
              <a:rPr lang="en-US" dirty="0" smtClean="0"/>
              <a:t/>
            </a:r>
            <a:br>
              <a:rPr lang="en-US" dirty="0" smtClean="0"/>
            </a:br>
            <a:r>
              <a:rPr lang="en-US" dirty="0" smtClean="0"/>
              <a:t>is </a:t>
            </a:r>
            <a:r>
              <a:rPr lang="en-US" dirty="0"/>
              <a:t>this group? </a:t>
            </a:r>
          </a:p>
          <a:p>
            <a:pPr lvl="1"/>
            <a:r>
              <a:rPr lang="en-US" dirty="0"/>
              <a:t>What percentage of this group will you likely </a:t>
            </a:r>
            <a:r>
              <a:rPr lang="en-US" dirty="0" smtClean="0"/>
              <a:t/>
            </a:r>
            <a:br>
              <a:rPr lang="en-US" dirty="0" smtClean="0"/>
            </a:br>
            <a:r>
              <a:rPr lang="en-US" dirty="0" smtClean="0"/>
              <a:t>acquire </a:t>
            </a:r>
            <a:r>
              <a:rPr lang="en-US" dirty="0"/>
              <a:t>as customers?</a:t>
            </a:r>
          </a:p>
          <a:p>
            <a:pPr lvl="1"/>
            <a:r>
              <a:rPr lang="en-US" dirty="0"/>
              <a:t>What factors would motivate this group of </a:t>
            </a:r>
            <a:r>
              <a:rPr lang="en-US" dirty="0" smtClean="0"/>
              <a:t/>
            </a:r>
            <a:br>
              <a:rPr lang="en-US" dirty="0" smtClean="0"/>
            </a:br>
            <a:r>
              <a:rPr lang="en-US" dirty="0" smtClean="0"/>
              <a:t>people </a:t>
            </a:r>
            <a:r>
              <a:rPr lang="en-US" dirty="0"/>
              <a:t>to buy your product? </a:t>
            </a:r>
          </a:p>
          <a:p>
            <a:pPr lvl="1"/>
            <a:r>
              <a:rPr lang="en-US" dirty="0"/>
              <a:t>Who are your competitors and how do you </a:t>
            </a:r>
            <a:r>
              <a:rPr lang="en-US" dirty="0" smtClean="0"/>
              <a:t/>
            </a:r>
            <a:br>
              <a:rPr lang="en-US" dirty="0" smtClean="0"/>
            </a:br>
            <a:r>
              <a:rPr lang="en-US" dirty="0" smtClean="0"/>
              <a:t>most </a:t>
            </a:r>
            <a:r>
              <a:rPr lang="en-US" dirty="0"/>
              <a:t>effectively compete against them?</a:t>
            </a:r>
          </a:p>
        </p:txBody>
      </p:sp>
    </p:spTree>
    <p:extLst>
      <p:ext uri="{BB962C8B-B14F-4D97-AF65-F5344CB8AC3E}">
        <p14:creationId xmlns:p14="http://schemas.microsoft.com/office/powerpoint/2010/main" val="2974677725"/>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View</Template>
  <TotalTime>133</TotalTime>
  <Words>2564</Words>
  <Application>Microsoft Office PowerPoint</Application>
  <PresentationFormat>On-screen Show (4:3)</PresentationFormat>
  <Paragraphs>217</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Century Schoolbook</vt:lpstr>
      <vt:lpstr>Wingdings 2</vt:lpstr>
      <vt:lpstr>View</vt:lpstr>
      <vt:lpstr>Marketing Research </vt:lpstr>
      <vt:lpstr>Introduction</vt:lpstr>
      <vt:lpstr>Benefits of Market Research</vt:lpstr>
      <vt:lpstr>SWOT Analysis</vt:lpstr>
      <vt:lpstr>SWOT Considerations</vt:lpstr>
      <vt:lpstr>Strengths &amp; Weaknesses</vt:lpstr>
      <vt:lpstr>Opportunities &amp; Threats</vt:lpstr>
      <vt:lpstr>SWOT </vt:lpstr>
      <vt:lpstr>Market Research</vt:lpstr>
      <vt:lpstr>Market Research </vt:lpstr>
      <vt:lpstr>Primary Research</vt:lpstr>
      <vt:lpstr>Secondary Research </vt:lpstr>
      <vt:lpstr>Questions</vt:lpstr>
      <vt:lpstr>Differentiated Marketing</vt:lpstr>
      <vt:lpstr>Segmenting Your Market</vt:lpstr>
      <vt:lpstr>Steps of Market Segmentation</vt:lpstr>
      <vt:lpstr>Position Statements</vt:lpstr>
      <vt:lpstr>Positioning Strategies</vt:lpstr>
      <vt:lpstr>Breakeven Points</vt:lpstr>
      <vt:lpstr>Breakeven Analysis</vt:lpstr>
      <vt:lpstr>Breakeven Analysis</vt:lpstr>
      <vt:lpstr>Breakeven Point Formula</vt:lpstr>
      <vt:lpstr>PowerPoint Presentation</vt:lpstr>
      <vt:lpstr>Pricing a Good</vt:lpstr>
      <vt:lpstr>Works Cited</vt:lpstr>
    </vt:vector>
  </TitlesOfParts>
  <Company>Waterford Union HS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 Research </dc:title>
  <dc:creator>Kohn Craig</dc:creator>
  <cp:lastModifiedBy>Kohn Craig</cp:lastModifiedBy>
  <cp:revision>49</cp:revision>
  <dcterms:created xsi:type="dcterms:W3CDTF">2014-03-18T19:59:40Z</dcterms:created>
  <dcterms:modified xsi:type="dcterms:W3CDTF">2014-03-19T15:58:16Z</dcterms:modified>
</cp:coreProperties>
</file>