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8" r:id="rId21"/>
    <p:sldId id="276" r:id="rId22"/>
    <p:sldId id="277" r:id="rId23"/>
    <p:sldId id="279" r:id="rId24"/>
    <p:sldId id="280" r:id="rId25"/>
    <p:sldId id="281" r:id="rId26"/>
    <p:sldId id="282" r:id="rId27"/>
    <p:sldId id="283" r:id="rId28"/>
    <p:sldId id="284" r:id="rId29"/>
    <p:sldId id="285" r:id="rId30"/>
    <p:sldId id="286" r:id="rId31"/>
    <p:sldId id="27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11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8418195" y="0"/>
            <a:ext cx="73152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6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ACF1A1B0-862D-4909-A7DB-D8ADA062DFCA}" type="datetimeFigureOut">
              <a:rPr lang="en-US" smtClean="0"/>
              <a:t>3/31/2014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78217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156144-9CB7-4E3A-B87E-A382F9BE05EF}" type="datetimeFigureOut">
              <a:rPr lang="en-US" smtClean="0"/>
              <a:t>3/31/2014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3028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43D55F-46AB-4791-9172-4FA8DD3A6A9C}" type="datetimeFigureOut">
              <a:rPr lang="en-US" smtClean="0"/>
              <a:t>3/31/2014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530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660" y="283872"/>
            <a:ext cx="7970224" cy="876186"/>
          </a:xfrm>
        </p:spPr>
        <p:txBody>
          <a:bodyPr/>
          <a:lstStyle>
            <a:lvl1pPr>
              <a:defRPr>
                <a:solidFill>
                  <a:schemeClr val="bg1">
                    <a:lumMod val="50000"/>
                    <a:lumOff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45660" y="1352234"/>
            <a:ext cx="7970224" cy="5413692"/>
          </a:xfrm>
        </p:spPr>
        <p:txBody>
          <a:bodyPr>
            <a:normAutofit/>
          </a:bodyPr>
          <a:lstStyle>
            <a:lvl1pPr>
              <a:defRPr sz="3200" b="1">
                <a:solidFill>
                  <a:schemeClr val="bg1"/>
                </a:solidFill>
              </a:defRPr>
            </a:lvl1pPr>
            <a:lvl2pPr>
              <a:defRPr sz="2800">
                <a:solidFill>
                  <a:schemeClr val="bg1"/>
                </a:solidFill>
              </a:defRPr>
            </a:lvl2pPr>
            <a:lvl3pPr>
              <a:defRPr sz="2400" i="1">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8026881-8A08-449C-8D73-E5F201F814C1}" type="datetimeFigureOut">
              <a:rPr lang="en-US" smtClean="0"/>
              <a:t>3/31/2014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descr="AgDeptLogo.jpg"/>
          <p:cNvPicPr/>
          <p:nvPr userDrawn="1"/>
        </p:nvPicPr>
        <p:blipFill>
          <a:blip r:embed="rId2" cstate="print">
            <a:clrChange>
              <a:clrFrom>
                <a:srgbClr val="FFFFFF"/>
              </a:clrFrom>
              <a:clrTo>
                <a:srgbClr val="FFFFFF">
                  <a:alpha val="0"/>
                </a:srgbClr>
              </a:clrTo>
            </a:clrChange>
          </a:blip>
          <a:stretch>
            <a:fillRect/>
          </a:stretch>
        </p:blipFill>
        <p:spPr>
          <a:xfrm>
            <a:off x="8512271" y="5981066"/>
            <a:ext cx="544195" cy="784860"/>
          </a:xfrm>
          <a:prstGeom prst="rect">
            <a:avLst/>
          </a:prstGeom>
        </p:spPr>
      </p:pic>
    </p:spTree>
    <p:extLst>
      <p:ext uri="{BB962C8B-B14F-4D97-AF65-F5344CB8AC3E}">
        <p14:creationId xmlns:p14="http://schemas.microsoft.com/office/powerpoint/2010/main" val="9724831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EB5A5E-0C07-4E93-A112-D37B4D166B30}" type="datetimeFigureOut">
              <a:rPr lang="en-US" smtClean="0"/>
              <a:t>3/31/2014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2251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1F71C5-DC57-4358-A1EA-30C08AF6E3C5}" type="datetimeFigureOut">
              <a:rPr lang="en-US" smtClean="0"/>
              <a:t>3/31/2014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0473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1">
                    <a:lumMod val="65000"/>
                  </a:schemeClr>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spcBef>
                <a:spcPts val="0"/>
              </a:spcBef>
              <a:buFontTx/>
              <a:buNone/>
              <a:defRPr sz="1800">
                <a:solidFill>
                  <a:schemeClr val="tx1">
                    <a:lumMod val="65000"/>
                  </a:schemeClr>
                </a:solidFill>
              </a:defRPr>
            </a:lvl1pPr>
          </a:lstStyle>
          <a:p>
            <a:pPr lvl="0"/>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571DBA-DE60-4731-B773-47AAA185C143}" type="datetimeFigureOut">
              <a:rPr lang="en-US" smtClean="0"/>
              <a:t>3/31/2014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250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3/31/2014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634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4A628-C83B-4C66-83F4-1711CE3738FD}" type="datetimeFigureOut">
              <a:rPr lang="en-US" smtClean="0"/>
              <a:t>3/31/2014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3360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C1D73-9400-43CA-A37F-F9B7D00DE14C}" type="datetimeFigureOut">
              <a:rPr lang="en-US" smtClean="0"/>
              <a:t>3/31/2014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805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B7711-B905-4633-B4D7-6F3A49A2E7D9}" type="datetimeFigureOut">
              <a:rPr lang="en-US" smtClean="0"/>
              <a:t>3/31/2014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84433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rgbClr val="969696"/>
                </a:solidFill>
              </a:defRPr>
            </a:lvl1pPr>
          </a:lstStyle>
          <a:p>
            <a:fld id="{89C235CF-BDA2-4E7E-8BBD-350479985E74}" type="datetimeFigureOut">
              <a:rPr lang="en-US" smtClean="0"/>
              <a:pPr/>
              <a:t>3/31/2014</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1">
                    <a:lumMod val="65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rgbClr val="777777"/>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9393586"/>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jimjansen.blogspot.com/2011/02/is-buying-funnel-of-any-value-for.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rboablog.com/2012/02/you-dont-know-jack-about-integrated-marketi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trafficpolice.com/facebook-advertising-strategy-and-tips/"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reanimationlibrary.org/pages/wphanas"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ardinal-services.com/skills-refresher/1265-customer-service-skills.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hoenixrealestateguy.com/a-customer-service-confluence-realizing-the-key-to-business-succes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blog.hubspot.com/blog/tabid/6307/bid/34238/The-Marketer-s-Guide-to-Developing-a-Strong-Brand-Identity.aspx?UTM_source=outbrainwidget&amp;obref=obinsite" TargetMode="External"/><Relationship Id="rId7" Type="http://schemas.openxmlformats.org/officeDocument/2006/relationships/hyperlink" Target="http://webcache.googleusercontent.com/search?q=cache:yxhwtjVfSekJ:cst.ridgewater.edu/jeffpolman/CST2845/resources/ppts/Ch1-4.ppt+&amp;cd=3&amp;hl=en&amp;ct=clnk&amp;gl=us" TargetMode="External"/><Relationship Id="rId2" Type="http://schemas.openxmlformats.org/officeDocument/2006/relationships/hyperlink" Target="http://cmamarketing.info/2010/12/top-10-branding-mistakes-2/" TargetMode="External"/><Relationship Id="rId1" Type="http://schemas.openxmlformats.org/officeDocument/2006/relationships/slideLayout" Target="../slideLayouts/slideLayout2.xml"/><Relationship Id="rId6" Type="http://schemas.openxmlformats.org/officeDocument/2006/relationships/hyperlink" Target="http://academic.brooklyn.cuny.edu/economic/friedman/ADVDMKTopic5.doc" TargetMode="External"/><Relationship Id="rId5" Type="http://schemas.openxmlformats.org/officeDocument/2006/relationships/hyperlink" Target="http://www.polaris-inc.com/assets/pdfs/9_principles_of_branding.pdf" TargetMode="External"/><Relationship Id="rId4" Type="http://schemas.openxmlformats.org/officeDocument/2006/relationships/hyperlink" Target="http://campus.udayton.edu/~jrs/intro/ppt/brand%20strategy.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techrice.com/2012/10/09/seven-things-startups-must-know-about-working-with-brands/" TargetMode="External"/><Relationship Id="rId2" Type="http://schemas.openxmlformats.org/officeDocument/2006/relationships/hyperlink" Target="https://www.extension.iastate.edu/agdm/wholefarm/html/c5-50.html"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www.jprmarketing.co.uk/marketing/big-brand-loyalty-is-a-thing-of-the-pas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therichest.com/rich-list/most-popular/pepsi-co-s-top-10-most-sold-product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opwallpapers10.com/2014/01/22/brands-logo/"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erpastrology.tumblr.com/post/26509846279/starbucks-coffee-by-each-zodiac-sign-aries-march"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rugalasianman.com/category/airline-miles/jetblue-trueblue/"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Marketing Strategies</a:t>
            </a:r>
            <a:endParaRPr lang="en-US" dirty="0"/>
          </a:p>
        </p:txBody>
      </p:sp>
      <p:sp>
        <p:nvSpPr>
          <p:cNvPr id="3" name="Subtitle 2"/>
          <p:cNvSpPr>
            <a:spLocks noGrp="1"/>
          </p:cNvSpPr>
          <p:nvPr>
            <p:ph type="subTitle" idx="1"/>
          </p:nvPr>
        </p:nvSpPr>
        <p:spPr/>
        <p:txBody>
          <a:bodyPr/>
          <a:lstStyle/>
          <a:p>
            <a:r>
              <a:rPr lang="en-US" dirty="0" smtClean="0"/>
              <a:t>By C. Kohn, Agricultural Sciences</a:t>
            </a:r>
          </a:p>
          <a:p>
            <a:r>
              <a:rPr lang="en-US" dirty="0" smtClean="0"/>
              <a:t>Waterford, WI</a:t>
            </a:r>
            <a:endParaRPr lang="en-US" dirty="0"/>
          </a:p>
        </p:txBody>
      </p:sp>
      <p:pic>
        <p:nvPicPr>
          <p:cNvPr id="4" name="Picture 3" descr="LogoLong.jpg"/>
          <p:cNvPicPr/>
          <p:nvPr/>
        </p:nvPicPr>
        <p:blipFill>
          <a:blip r:embed="rId2">
            <a:clrChange>
              <a:clrFrom>
                <a:srgbClr val="FFFFFF"/>
              </a:clrFrom>
              <a:clrTo>
                <a:srgbClr val="FFFFFF">
                  <a:alpha val="0"/>
                </a:srgbClr>
              </a:clrTo>
            </a:clrChange>
          </a:blip>
          <a:stretch>
            <a:fillRect/>
          </a:stretch>
        </p:blipFill>
        <p:spPr>
          <a:xfrm>
            <a:off x="5193929" y="5895600"/>
            <a:ext cx="3238754" cy="962400"/>
          </a:xfrm>
          <a:prstGeom prst="rect">
            <a:avLst/>
          </a:prstGeom>
        </p:spPr>
      </p:pic>
    </p:spTree>
    <p:extLst>
      <p:ext uri="{BB962C8B-B14F-4D97-AF65-F5344CB8AC3E}">
        <p14:creationId xmlns:p14="http://schemas.microsoft.com/office/powerpoint/2010/main" val="391637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Branding</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a:t>Next, a business brand should be guided by a company mission statement. </a:t>
            </a:r>
          </a:p>
          <a:p>
            <a:pPr lvl="1"/>
            <a:r>
              <a:rPr lang="en-US" dirty="0"/>
              <a:t>A </a:t>
            </a:r>
            <a:r>
              <a:rPr lang="en-US" u="sng" dirty="0"/>
              <a:t>mission statement</a:t>
            </a:r>
            <a:r>
              <a:rPr lang="en-US" dirty="0"/>
              <a:t> defines the purpose of a company. </a:t>
            </a:r>
          </a:p>
          <a:p>
            <a:r>
              <a:rPr lang="en-US" dirty="0"/>
              <a:t>Mission statements for a business should address the following: </a:t>
            </a:r>
          </a:p>
          <a:p>
            <a:pPr lvl="1"/>
            <a:r>
              <a:rPr lang="en-US" dirty="0"/>
              <a:t>What are the specific market needs the company exists to address?</a:t>
            </a:r>
          </a:p>
          <a:p>
            <a:pPr lvl="1"/>
            <a:r>
              <a:rPr lang="en-US" dirty="0"/>
              <a:t>What does the company do to address these needs?</a:t>
            </a:r>
          </a:p>
          <a:p>
            <a:pPr lvl="1"/>
            <a:r>
              <a:rPr lang="en-US" dirty="0"/>
              <a:t>What are the guiding principles that define the company's approach?</a:t>
            </a:r>
          </a:p>
          <a:p>
            <a:pPr lvl="1"/>
            <a:r>
              <a:rPr lang="en-US" dirty="0"/>
              <a:t>Why do customers buy from you and not your competition?</a:t>
            </a:r>
          </a:p>
          <a:p>
            <a:pPr lvl="3"/>
            <a:r>
              <a:rPr lang="en-US" sz="1900" i="1" dirty="0"/>
              <a:t>Source: </a:t>
            </a:r>
            <a:r>
              <a:rPr lang="en-US" sz="1900" i="1" dirty="0" smtClean="0"/>
              <a:t>blog.hubspot.com</a:t>
            </a:r>
          </a:p>
          <a:p>
            <a:r>
              <a:rPr lang="en-US" dirty="0"/>
              <a:t>For example, The Walt Disney Company uses the following mission statement: </a:t>
            </a:r>
            <a:endParaRPr lang="en-US" dirty="0" smtClean="0"/>
          </a:p>
          <a:p>
            <a:pPr lvl="1"/>
            <a:r>
              <a:rPr lang="en-US" i="1" dirty="0" smtClean="0"/>
              <a:t>The </a:t>
            </a:r>
            <a:r>
              <a:rPr lang="en-US" i="1" dirty="0"/>
              <a:t>mission of The Walt Disney Company is to be one of the world's leading producers and providers of entertainment and information. Using our portfolio of brands to differentiate our content, services and consumer products, we seek to develop the most creative, innovative and profitable entertainment experiences and related products in the world.</a:t>
            </a:r>
            <a:endParaRPr lang="en-US" dirty="0"/>
          </a:p>
          <a:p>
            <a:r>
              <a:rPr lang="en-US" dirty="0"/>
              <a:t>Your mission statement should be based on your company’s position statement and position </a:t>
            </a:r>
            <a:r>
              <a:rPr lang="en-US" dirty="0" smtClean="0"/>
              <a:t>strategy.</a:t>
            </a:r>
          </a:p>
          <a:p>
            <a:pPr lvl="1"/>
            <a:r>
              <a:rPr lang="en-US" dirty="0"/>
              <a:t>I</a:t>
            </a:r>
            <a:r>
              <a:rPr lang="en-US" dirty="0" smtClean="0"/>
              <a:t>t </a:t>
            </a:r>
            <a:r>
              <a:rPr lang="en-US" dirty="0"/>
              <a:t>should be designed to be specific to the unmet needs of your target market. </a:t>
            </a:r>
          </a:p>
          <a:p>
            <a:endParaRPr lang="en-US" sz="2700" i="1" dirty="0"/>
          </a:p>
          <a:p>
            <a:endParaRPr lang="en-US" dirty="0"/>
          </a:p>
        </p:txBody>
      </p:sp>
    </p:spTree>
    <p:extLst>
      <p:ext uri="{BB962C8B-B14F-4D97-AF65-F5344CB8AC3E}">
        <p14:creationId xmlns:p14="http://schemas.microsoft.com/office/powerpoint/2010/main" val="246689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Branding </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Other company branding considerations include:</a:t>
            </a:r>
          </a:p>
          <a:p>
            <a:pPr lvl="1"/>
            <a:r>
              <a:rPr lang="en-US" u="sng" dirty="0"/>
              <a:t>Essence</a:t>
            </a:r>
            <a:r>
              <a:rPr lang="en-US" dirty="0"/>
              <a:t>: what are the intangible emotions you want your target market to feel when they experience your brand? </a:t>
            </a:r>
          </a:p>
          <a:p>
            <a:pPr lvl="2"/>
            <a:r>
              <a:rPr lang="en-US" dirty="0"/>
              <a:t>Do you want to be perceived as luxurious? Magical? Safe? Exotic? </a:t>
            </a:r>
          </a:p>
          <a:p>
            <a:pPr lvl="2"/>
            <a:r>
              <a:rPr lang="en-US" dirty="0"/>
              <a:t>What one-word adjective best describes your company</a:t>
            </a:r>
            <a:r>
              <a:rPr lang="en-US" dirty="0" smtClean="0"/>
              <a:t>?</a:t>
            </a:r>
            <a:br>
              <a:rPr lang="en-US" dirty="0" smtClean="0"/>
            </a:br>
            <a:r>
              <a:rPr lang="en-US" dirty="0" smtClean="0"/>
              <a:t> </a:t>
            </a:r>
            <a:endParaRPr lang="en-US" dirty="0"/>
          </a:p>
          <a:p>
            <a:pPr lvl="1"/>
            <a:r>
              <a:rPr lang="en-US" u="sng" dirty="0"/>
              <a:t>Personality</a:t>
            </a:r>
            <a:r>
              <a:rPr lang="en-US" dirty="0"/>
              <a:t>: what human characteristics most apply to your company’s brand? </a:t>
            </a:r>
          </a:p>
          <a:p>
            <a:pPr lvl="2"/>
            <a:r>
              <a:rPr lang="en-US" dirty="0"/>
              <a:t>Apple is seen as youthful and hip, while IBM is old and stodgy.  </a:t>
            </a:r>
          </a:p>
          <a:p>
            <a:pPr lvl="2"/>
            <a:r>
              <a:rPr lang="en-US" dirty="0"/>
              <a:t>If your company was a person, how would you want people at a party to perceive your company/person? Light-hearted? Professional? Straightforward? Innovative? </a:t>
            </a:r>
          </a:p>
          <a:p>
            <a:pPr lvl="2"/>
            <a:r>
              <a:rPr lang="en-US" dirty="0"/>
              <a:t>Consider what your target market would best respond to and adopt this as your company personality. </a:t>
            </a:r>
          </a:p>
          <a:p>
            <a:endParaRPr lang="en-US" dirty="0"/>
          </a:p>
        </p:txBody>
      </p:sp>
    </p:spTree>
    <p:extLst>
      <p:ext uri="{BB962C8B-B14F-4D97-AF65-F5344CB8AC3E}">
        <p14:creationId xmlns:p14="http://schemas.microsoft.com/office/powerpoint/2010/main" val="469515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Branding</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Creating a </a:t>
            </a:r>
            <a:r>
              <a:rPr lang="en-US" i="1" dirty="0"/>
              <a:t>product</a:t>
            </a:r>
            <a:r>
              <a:rPr lang="en-US" dirty="0"/>
              <a:t> brand begins with your market research. </a:t>
            </a:r>
          </a:p>
          <a:p>
            <a:pPr lvl="1"/>
            <a:r>
              <a:rPr lang="en-US" dirty="0"/>
              <a:t>You will need to consider the specific </a:t>
            </a:r>
            <a:r>
              <a:rPr lang="en-US" u="sng" dirty="0"/>
              <a:t>market segment</a:t>
            </a:r>
            <a:r>
              <a:rPr lang="en-US" dirty="0"/>
              <a:t> that you are targeting, your position statement, and your position strategy. </a:t>
            </a:r>
          </a:p>
          <a:p>
            <a:pPr lvl="2"/>
            <a:r>
              <a:rPr lang="en-US" dirty="0"/>
              <a:t>These factors drive the creation of your brand and should be the primary factors when choosing the specifics that will comprise your brand. </a:t>
            </a:r>
            <a:r>
              <a:rPr lang="en-US" dirty="0" smtClean="0"/>
              <a:t/>
            </a:r>
            <a:br>
              <a:rPr lang="en-US" dirty="0" smtClean="0"/>
            </a:br>
            <a:endParaRPr lang="en-US" dirty="0"/>
          </a:p>
          <a:p>
            <a:pPr lvl="1"/>
            <a:r>
              <a:rPr lang="en-US" dirty="0"/>
              <a:t>Next, determine a </a:t>
            </a:r>
            <a:r>
              <a:rPr lang="en-US" u="sng" dirty="0"/>
              <a:t>name</a:t>
            </a:r>
            <a:r>
              <a:rPr lang="en-US" dirty="0"/>
              <a:t> for your product.  Some guidelines include…</a:t>
            </a:r>
          </a:p>
          <a:p>
            <a:pPr lvl="2"/>
            <a:r>
              <a:rPr lang="en-US" dirty="0"/>
              <a:t>Choose an appropriate name that is easily remembered and specific to the product.</a:t>
            </a:r>
          </a:p>
          <a:p>
            <a:pPr lvl="2"/>
            <a:r>
              <a:rPr lang="en-US" dirty="0"/>
              <a:t>Good product names are usually three words or less and would be appealing to the group of people you are targeting. </a:t>
            </a:r>
          </a:p>
          <a:p>
            <a:pPr lvl="2"/>
            <a:r>
              <a:rPr lang="en-US" dirty="0"/>
              <a:t>Be sure to check that your intended product name can be used legally (for example, you couldn’t call your product “Diet Coke” for obvious reasons). </a:t>
            </a:r>
          </a:p>
          <a:p>
            <a:endParaRPr lang="en-US" dirty="0"/>
          </a:p>
        </p:txBody>
      </p:sp>
    </p:spTree>
    <p:extLst>
      <p:ext uri="{BB962C8B-B14F-4D97-AF65-F5344CB8AC3E}">
        <p14:creationId xmlns:p14="http://schemas.microsoft.com/office/powerpoint/2010/main" val="2166355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Branding</a:t>
            </a:r>
            <a:endParaRPr lang="en-US" dirty="0"/>
          </a:p>
        </p:txBody>
      </p:sp>
      <p:sp>
        <p:nvSpPr>
          <p:cNvPr id="3" name="Content Placeholder 2"/>
          <p:cNvSpPr>
            <a:spLocks noGrp="1"/>
          </p:cNvSpPr>
          <p:nvPr>
            <p:ph idx="1"/>
          </p:nvPr>
        </p:nvSpPr>
        <p:spPr/>
        <p:txBody>
          <a:bodyPr>
            <a:normAutofit fontScale="92500"/>
          </a:bodyPr>
          <a:lstStyle/>
          <a:p>
            <a:pPr lvl="1"/>
            <a:r>
              <a:rPr lang="en-US" dirty="0"/>
              <a:t>Third, develop a </a:t>
            </a:r>
            <a:r>
              <a:rPr lang="en-US" u="sng" dirty="0"/>
              <a:t>slogan</a:t>
            </a:r>
            <a:r>
              <a:rPr lang="en-US" dirty="0"/>
              <a:t>. </a:t>
            </a:r>
          </a:p>
          <a:p>
            <a:pPr lvl="2"/>
            <a:r>
              <a:rPr lang="en-US" dirty="0"/>
              <a:t>A slogan should be short (2-3 words), catchy, and easy to remember.  </a:t>
            </a:r>
          </a:p>
          <a:p>
            <a:pPr lvl="2"/>
            <a:r>
              <a:rPr lang="en-US" dirty="0"/>
              <a:t>The slogan should also focus on the buyer – when designing a slogan, consider why they should buy the product, what they would like about the brand, or how your brand compares to the competition. </a:t>
            </a:r>
            <a:r>
              <a:rPr lang="en-US" dirty="0" smtClean="0"/>
              <a:t/>
            </a:r>
            <a:br>
              <a:rPr lang="en-US" dirty="0" smtClean="0"/>
            </a:br>
            <a:endParaRPr lang="en-US" dirty="0"/>
          </a:p>
          <a:p>
            <a:pPr lvl="1"/>
            <a:r>
              <a:rPr lang="en-US" dirty="0"/>
              <a:t>Finally, create </a:t>
            </a:r>
            <a:r>
              <a:rPr lang="en-US" u="sng" dirty="0"/>
              <a:t>logo</a:t>
            </a:r>
            <a:r>
              <a:rPr lang="en-US" dirty="0"/>
              <a:t>. </a:t>
            </a:r>
          </a:p>
          <a:p>
            <a:pPr lvl="2"/>
            <a:r>
              <a:rPr lang="en-US" dirty="0"/>
              <a:t>Logos can be simple or elaborate, but they need to be consistently used on all promotional items and embody a concept you want your brand to represent. </a:t>
            </a:r>
          </a:p>
          <a:p>
            <a:pPr lvl="2"/>
            <a:r>
              <a:rPr lang="en-US" dirty="0"/>
              <a:t>Anything that represents your company should include your logo, including letterhead, websites, emails, business cards, etc. </a:t>
            </a:r>
          </a:p>
        </p:txBody>
      </p:sp>
    </p:spTree>
    <p:extLst>
      <p:ext uri="{BB962C8B-B14F-4D97-AF65-F5344CB8AC3E}">
        <p14:creationId xmlns:p14="http://schemas.microsoft.com/office/powerpoint/2010/main" val="423913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Integrated Marketing Communications</a:t>
            </a:r>
            <a:endParaRPr lang="en-US" sz="3200" dirty="0"/>
          </a:p>
        </p:txBody>
      </p:sp>
      <p:sp>
        <p:nvSpPr>
          <p:cNvPr id="3" name="Content Placeholder 2"/>
          <p:cNvSpPr>
            <a:spLocks noGrp="1"/>
          </p:cNvSpPr>
          <p:nvPr>
            <p:ph idx="1"/>
          </p:nvPr>
        </p:nvSpPr>
        <p:spPr/>
        <p:txBody>
          <a:bodyPr>
            <a:normAutofit fontScale="70000" lnSpcReduction="20000"/>
          </a:bodyPr>
          <a:lstStyle/>
          <a:p>
            <a:pPr lvl="0"/>
            <a:r>
              <a:rPr lang="en-US" u="sng" dirty="0" smtClean="0"/>
              <a:t>Integrated </a:t>
            </a:r>
            <a:r>
              <a:rPr lang="en-US" u="sng" dirty="0"/>
              <a:t>Marketing Communications</a:t>
            </a:r>
            <a:r>
              <a:rPr lang="en-US" dirty="0"/>
              <a:t> (IMC) is the term used to describe the entire program by which you communicate with your customers about a product or service by creating communicating objectives for specific target audiences and unifying all messages about a brand to these objectives.</a:t>
            </a:r>
          </a:p>
          <a:p>
            <a:pPr lvl="1"/>
            <a:r>
              <a:rPr lang="en-US" dirty="0"/>
              <a:t>IMC comes after branding – you need to know who you are and what your product will be before you begin communicating this information to your customers. </a:t>
            </a:r>
          </a:p>
          <a:p>
            <a:pPr lvl="1"/>
            <a:r>
              <a:rPr lang="en-US" dirty="0"/>
              <a:t>Every communication from your company about your product(s) should coordinate to present a unified message. </a:t>
            </a:r>
          </a:p>
          <a:p>
            <a:pPr lvl="2"/>
            <a:r>
              <a:rPr lang="en-US" dirty="0"/>
              <a:t>Every message about your product in every format should convey the same ideas expressed in your brand in in your position statement, vision statement, and mission statement. </a:t>
            </a:r>
          </a:p>
          <a:p>
            <a:r>
              <a:rPr lang="en-US" dirty="0"/>
              <a:t>IMC is not in itself a marketing plan; it is the promotional component of a marketing strategy. </a:t>
            </a:r>
          </a:p>
          <a:p>
            <a:pPr lvl="1"/>
            <a:r>
              <a:rPr lang="en-US" dirty="0"/>
              <a:t>This can include personal sales, advertising, public relations, customer service experiences, trade show presentations, and more. </a:t>
            </a:r>
          </a:p>
          <a:p>
            <a:endParaRPr lang="en-US" dirty="0"/>
          </a:p>
        </p:txBody>
      </p:sp>
    </p:spTree>
    <p:extLst>
      <p:ext uri="{BB962C8B-B14F-4D97-AF65-F5344CB8AC3E}">
        <p14:creationId xmlns:p14="http://schemas.microsoft.com/office/powerpoint/2010/main" val="75533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Integrated Marketing Communications</a:t>
            </a:r>
          </a:p>
        </p:txBody>
      </p:sp>
      <p:sp>
        <p:nvSpPr>
          <p:cNvPr id="3" name="Content Placeholder 2"/>
          <p:cNvSpPr>
            <a:spLocks noGrp="1"/>
          </p:cNvSpPr>
          <p:nvPr>
            <p:ph idx="1"/>
          </p:nvPr>
        </p:nvSpPr>
        <p:spPr/>
        <p:txBody>
          <a:bodyPr>
            <a:normAutofit fontScale="70000" lnSpcReduction="20000"/>
          </a:bodyPr>
          <a:lstStyle/>
          <a:p>
            <a:r>
              <a:rPr lang="en-US" dirty="0"/>
              <a:t>IMC is literally every contact between a brand and its market. </a:t>
            </a:r>
          </a:p>
          <a:p>
            <a:pPr lvl="1"/>
            <a:r>
              <a:rPr lang="en-US" dirty="0"/>
              <a:t>This includes basic items such as advertising and promotion.</a:t>
            </a:r>
          </a:p>
          <a:p>
            <a:pPr lvl="1"/>
            <a:r>
              <a:rPr lang="en-US" dirty="0"/>
              <a:t>This also includes store presentation, packaging, events, product placement, and any representation of the brand. </a:t>
            </a:r>
            <a:r>
              <a:rPr lang="en-US" dirty="0" smtClean="0"/>
              <a:t/>
            </a:r>
            <a:br>
              <a:rPr lang="en-US" dirty="0" smtClean="0"/>
            </a:br>
            <a:endParaRPr lang="en-US" dirty="0"/>
          </a:p>
          <a:p>
            <a:pPr lvl="0"/>
            <a:r>
              <a:rPr lang="en-US" dirty="0"/>
              <a:t>IMC follows a five step process:</a:t>
            </a:r>
          </a:p>
          <a:p>
            <a:pPr lvl="1"/>
            <a:r>
              <a:rPr lang="en-US" dirty="0"/>
              <a:t>Step 1: identify and select the appropriate target audience.</a:t>
            </a:r>
          </a:p>
          <a:p>
            <a:pPr lvl="1"/>
            <a:r>
              <a:rPr lang="en-US" dirty="0"/>
              <a:t>Step 2: Determine </a:t>
            </a:r>
            <a:r>
              <a:rPr lang="en-US" dirty="0" smtClean="0"/>
              <a:t>how </a:t>
            </a:r>
            <a:r>
              <a:rPr lang="en-US" dirty="0"/>
              <a:t>that audience makes product and brand decisions through marketing research. </a:t>
            </a:r>
          </a:p>
          <a:p>
            <a:pPr lvl="1"/>
            <a:r>
              <a:rPr lang="en-US" dirty="0"/>
              <a:t>Step 3: Determine how your brand will be positioned based on its unique selling points (USPs) and the needs of the target market.</a:t>
            </a:r>
          </a:p>
          <a:p>
            <a:pPr lvl="1"/>
            <a:r>
              <a:rPr lang="en-US" dirty="0"/>
              <a:t>Step 4: Set communication objectives and craft a distinct message based on your product and target market.</a:t>
            </a:r>
          </a:p>
          <a:p>
            <a:pPr lvl="1"/>
            <a:r>
              <a:rPr lang="en-US" dirty="0"/>
              <a:t>Step 5: </a:t>
            </a:r>
            <a:r>
              <a:rPr lang="en-US" dirty="0" smtClean="0"/>
              <a:t>Identify </a:t>
            </a:r>
            <a:r>
              <a:rPr lang="en-US" dirty="0"/>
              <a:t>the media options that will optimize your ability to deliver the message about your USPs to your target audience. </a:t>
            </a:r>
          </a:p>
        </p:txBody>
      </p:sp>
    </p:spTree>
    <p:extLst>
      <p:ext uri="{BB962C8B-B14F-4D97-AF65-F5344CB8AC3E}">
        <p14:creationId xmlns:p14="http://schemas.microsoft.com/office/powerpoint/2010/main" val="3042908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Customers, Competitors, &amp; Communication</a:t>
            </a:r>
            <a:endParaRPr lang="en-US" sz="2800" dirty="0"/>
          </a:p>
        </p:txBody>
      </p:sp>
      <p:sp>
        <p:nvSpPr>
          <p:cNvPr id="3" name="Content Placeholder 2"/>
          <p:cNvSpPr>
            <a:spLocks noGrp="1"/>
          </p:cNvSpPr>
          <p:nvPr>
            <p:ph idx="1"/>
          </p:nvPr>
        </p:nvSpPr>
        <p:spPr/>
        <p:txBody>
          <a:bodyPr>
            <a:normAutofit fontScale="77500" lnSpcReduction="20000"/>
          </a:bodyPr>
          <a:lstStyle/>
          <a:p>
            <a:pPr lvl="0"/>
            <a:r>
              <a:rPr lang="en-US" dirty="0"/>
              <a:t>Development of an IMC plan depends on three C’s – customers, competitors, and communication. </a:t>
            </a:r>
          </a:p>
          <a:p>
            <a:pPr lvl="1"/>
            <a:r>
              <a:rPr lang="en-US" dirty="0"/>
              <a:t>When analyzing </a:t>
            </a:r>
            <a:r>
              <a:rPr lang="en-US" u="sng" dirty="0"/>
              <a:t>customers</a:t>
            </a:r>
            <a:r>
              <a:rPr lang="en-US" dirty="0"/>
              <a:t> for an IMC plan, they should be broken into four categories: 1) current customers; 2) former customers; 3) potential new customers; 4) competitor’s customers.</a:t>
            </a:r>
          </a:p>
          <a:p>
            <a:pPr lvl="1"/>
            <a:r>
              <a:rPr lang="en-US" dirty="0"/>
              <a:t>When considering </a:t>
            </a:r>
            <a:r>
              <a:rPr lang="en-US" u="sng" dirty="0"/>
              <a:t>competitors</a:t>
            </a:r>
            <a:r>
              <a:rPr lang="en-US" dirty="0"/>
              <a:t>, make a list of all possible competing firms for your product and then analyze statements those companies make about themselves and their products through promotions and advertising. </a:t>
            </a:r>
          </a:p>
          <a:p>
            <a:pPr lvl="2"/>
            <a:r>
              <a:rPr lang="en-US" dirty="0"/>
              <a:t>It may be necessary to visit the competitor’s store, purchase their product, or talk to samples of their loyal customers to acquire a better understanding of how they acquire their customers. </a:t>
            </a:r>
          </a:p>
          <a:p>
            <a:pPr lvl="1"/>
            <a:r>
              <a:rPr lang="en-US" u="sng" dirty="0"/>
              <a:t>Communications</a:t>
            </a:r>
            <a:r>
              <a:rPr lang="en-US" dirty="0"/>
              <a:t>: this includes all communication not just to customers but also to potential customers, employees, and production partners. </a:t>
            </a:r>
          </a:p>
          <a:p>
            <a:pPr lvl="2"/>
            <a:r>
              <a:rPr lang="en-US" dirty="0"/>
              <a:t>Communication needs to stay unified and on message; mixed messages about a product will at best reduce the effectiveness of creating a product brand and likely cause a reduction in sales. </a:t>
            </a:r>
          </a:p>
        </p:txBody>
      </p:sp>
    </p:spTree>
    <p:extLst>
      <p:ext uri="{BB962C8B-B14F-4D97-AF65-F5344CB8AC3E}">
        <p14:creationId xmlns:p14="http://schemas.microsoft.com/office/powerpoint/2010/main" val="131860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1454"/>
          <a:stretch/>
        </p:blipFill>
        <p:spPr>
          <a:xfrm>
            <a:off x="6523917" y="3241964"/>
            <a:ext cx="2624683" cy="3616036"/>
          </a:xfrm>
          <a:prstGeom prst="rect">
            <a:avLst/>
          </a:prstGeom>
        </p:spPr>
      </p:pic>
      <p:sp>
        <p:nvSpPr>
          <p:cNvPr id="2" name="Title 1"/>
          <p:cNvSpPr>
            <a:spLocks noGrp="1"/>
          </p:cNvSpPr>
          <p:nvPr>
            <p:ph type="title"/>
          </p:nvPr>
        </p:nvSpPr>
        <p:spPr/>
        <p:txBody>
          <a:bodyPr/>
          <a:lstStyle/>
          <a:p>
            <a:r>
              <a:rPr lang="en-US" dirty="0" smtClean="0"/>
              <a:t>Customer Decision-Making</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It is </a:t>
            </a:r>
            <a:r>
              <a:rPr lang="en-US" dirty="0"/>
              <a:t>the job of IMC to ensure that all components needed for a consumer to respond are coordinated and effective.</a:t>
            </a:r>
          </a:p>
          <a:p>
            <a:pPr lvl="1"/>
            <a:r>
              <a:rPr lang="en-US" dirty="0"/>
              <a:t>A consumer follows specific steps before taking an action. </a:t>
            </a:r>
          </a:p>
          <a:p>
            <a:r>
              <a:rPr lang="en-US" dirty="0" smtClean="0"/>
              <a:t>First</a:t>
            </a:r>
            <a:r>
              <a:rPr lang="en-US" dirty="0"/>
              <a:t>, the consumer must be exposed to the product and become aware of it.</a:t>
            </a:r>
          </a:p>
          <a:p>
            <a:r>
              <a:rPr lang="en-US" dirty="0"/>
              <a:t>Next, the consumer must process this exposure and the information they have received. </a:t>
            </a:r>
          </a:p>
          <a:p>
            <a:pPr lvl="1"/>
            <a:r>
              <a:rPr lang="en-US" dirty="0"/>
              <a:t>This includes the consumer’s attention, learning, </a:t>
            </a:r>
            <a:r>
              <a:rPr lang="en-US" dirty="0" smtClean="0"/>
              <a:t/>
            </a:r>
            <a:br>
              <a:rPr lang="en-US" dirty="0" smtClean="0"/>
            </a:br>
            <a:r>
              <a:rPr lang="en-US" dirty="0" smtClean="0"/>
              <a:t>acceptance</a:t>
            </a:r>
            <a:r>
              <a:rPr lang="en-US" dirty="0"/>
              <a:t>, and emotions.</a:t>
            </a:r>
          </a:p>
          <a:p>
            <a:pPr lvl="1"/>
            <a:r>
              <a:rPr lang="en-US" dirty="0"/>
              <a:t>A consumer must be consciously aware of the existence </a:t>
            </a:r>
            <a:r>
              <a:rPr lang="en-US" dirty="0" smtClean="0"/>
              <a:t/>
            </a:r>
            <a:br>
              <a:rPr lang="en-US" dirty="0" smtClean="0"/>
            </a:br>
            <a:r>
              <a:rPr lang="en-US" dirty="0" smtClean="0"/>
              <a:t>of </a:t>
            </a:r>
            <a:r>
              <a:rPr lang="en-US" dirty="0"/>
              <a:t>a product, they must learn about its name and its </a:t>
            </a:r>
            <a:r>
              <a:rPr lang="en-US" dirty="0" smtClean="0"/>
              <a:t/>
            </a:r>
            <a:br>
              <a:rPr lang="en-US" dirty="0" smtClean="0"/>
            </a:br>
            <a:r>
              <a:rPr lang="en-US" dirty="0" smtClean="0"/>
              <a:t>details</a:t>
            </a:r>
            <a:r>
              <a:rPr lang="en-US" dirty="0"/>
              <a:t>, accept that the message is valid and accurate, </a:t>
            </a:r>
            <a:r>
              <a:rPr lang="en-US" dirty="0" smtClean="0"/>
              <a:t/>
            </a:r>
            <a:br>
              <a:rPr lang="en-US" dirty="0" smtClean="0"/>
            </a:br>
            <a:r>
              <a:rPr lang="en-US" dirty="0" smtClean="0"/>
              <a:t>and </a:t>
            </a:r>
            <a:r>
              <a:rPr lang="en-US" dirty="0"/>
              <a:t>have a positive emotional response as  result. </a:t>
            </a:r>
          </a:p>
          <a:p>
            <a:r>
              <a:rPr lang="en-US" dirty="0"/>
              <a:t>Third, if the consumer has effectively </a:t>
            </a:r>
            <a:r>
              <a:rPr lang="en-US" dirty="0" smtClean="0"/>
              <a:t>processed </a:t>
            </a:r>
            <a:br>
              <a:rPr lang="en-US" dirty="0" smtClean="0"/>
            </a:br>
            <a:r>
              <a:rPr lang="en-US" dirty="0" smtClean="0"/>
              <a:t>the </a:t>
            </a:r>
            <a:r>
              <a:rPr lang="en-US" dirty="0"/>
              <a:t>IMC message, it will have </a:t>
            </a:r>
            <a:r>
              <a:rPr lang="en-US" dirty="0" smtClean="0"/>
              <a:t>a </a:t>
            </a:r>
            <a:r>
              <a:rPr lang="en-US" dirty="0"/>
              <a:t>desired </a:t>
            </a:r>
            <a:r>
              <a:rPr lang="en-US" dirty="0" smtClean="0"/>
              <a:t>effect.</a:t>
            </a:r>
          </a:p>
          <a:p>
            <a:pPr lvl="1"/>
            <a:r>
              <a:rPr lang="en-US" dirty="0" smtClean="0"/>
              <a:t>This </a:t>
            </a:r>
            <a:r>
              <a:rPr lang="en-US" dirty="0"/>
              <a:t>will cause the consumer to consider </a:t>
            </a:r>
            <a:r>
              <a:rPr lang="en-US" dirty="0" smtClean="0"/>
              <a:t>whether </a:t>
            </a:r>
            <a:br>
              <a:rPr lang="en-US" dirty="0" smtClean="0"/>
            </a:br>
            <a:r>
              <a:rPr lang="en-US" dirty="0" smtClean="0"/>
              <a:t>or </a:t>
            </a:r>
            <a:r>
              <a:rPr lang="en-US" dirty="0"/>
              <a:t>not to purchase the product in </a:t>
            </a:r>
            <a:r>
              <a:rPr lang="en-US" dirty="0" smtClean="0"/>
              <a:t>question</a:t>
            </a:r>
            <a:r>
              <a:rPr lang="en-US" dirty="0"/>
              <a:t>.</a:t>
            </a:r>
          </a:p>
          <a:p>
            <a:r>
              <a:rPr lang="en-US" dirty="0"/>
              <a:t>Finally, the consumer will take action. </a:t>
            </a:r>
          </a:p>
          <a:p>
            <a:pPr lvl="2"/>
            <a:r>
              <a:rPr lang="en-US" dirty="0"/>
              <a:t>The consumer must first decide to purchase a product, </a:t>
            </a:r>
            <a:r>
              <a:rPr lang="en-US" dirty="0" smtClean="0"/>
              <a:t/>
            </a:r>
            <a:br>
              <a:rPr lang="en-US" dirty="0" smtClean="0"/>
            </a:br>
            <a:r>
              <a:rPr lang="en-US" dirty="0" smtClean="0"/>
              <a:t>and </a:t>
            </a:r>
            <a:r>
              <a:rPr lang="en-US" dirty="0"/>
              <a:t>then actually act on this decision. </a:t>
            </a:r>
          </a:p>
        </p:txBody>
      </p:sp>
      <p:sp>
        <p:nvSpPr>
          <p:cNvPr id="5" name="Rectangle 4"/>
          <p:cNvSpPr/>
          <p:nvPr/>
        </p:nvSpPr>
        <p:spPr>
          <a:xfrm>
            <a:off x="5823788" y="6658204"/>
            <a:ext cx="1686680" cy="215444"/>
          </a:xfrm>
          <a:prstGeom prst="rect">
            <a:avLst/>
          </a:prstGeom>
        </p:spPr>
        <p:txBody>
          <a:bodyPr wrap="none">
            <a:spAutoFit/>
          </a:bodyPr>
          <a:lstStyle/>
          <a:p>
            <a:r>
              <a:rPr lang="en-US" sz="800" i="1" dirty="0" smtClean="0">
                <a:solidFill>
                  <a:srgbClr val="DD4B39"/>
                </a:solidFill>
                <a:hlinkClick r:id="rId3"/>
              </a:rPr>
              <a:t>Source: jimjansen.blogspot.com</a:t>
            </a:r>
            <a:r>
              <a:rPr lang="en-US" sz="800" i="1" dirty="0">
                <a:solidFill>
                  <a:srgbClr val="DD4B39"/>
                </a:solidFill>
              </a:rPr>
              <a:t> </a:t>
            </a:r>
            <a:endParaRPr lang="en-US" sz="800" i="1" dirty="0"/>
          </a:p>
        </p:txBody>
      </p:sp>
    </p:spTree>
    <p:extLst>
      <p:ext uri="{BB962C8B-B14F-4D97-AF65-F5344CB8AC3E}">
        <p14:creationId xmlns:p14="http://schemas.microsoft.com/office/powerpoint/2010/main" val="2340958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vs. Promotions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IMC can be broken into advertising, public relations, and customer service.</a:t>
            </a:r>
          </a:p>
          <a:p>
            <a:pPr lvl="1"/>
            <a:r>
              <a:rPr lang="en-US" u="sng" dirty="0" smtClean="0"/>
              <a:t>Advertising</a:t>
            </a:r>
            <a:r>
              <a:rPr lang="en-US" dirty="0" smtClean="0"/>
              <a:t> can be thought of as building brand awareness and positive brand attitudes. </a:t>
            </a:r>
          </a:p>
          <a:p>
            <a:pPr lvl="2"/>
            <a:r>
              <a:rPr lang="en-US" dirty="0" smtClean="0"/>
              <a:t>Advertising is really just any mass attempt to persuade a large group of people about a product, service, or company. </a:t>
            </a:r>
          </a:p>
          <a:p>
            <a:pPr lvl="2"/>
            <a:r>
              <a:rPr lang="en-US" dirty="0" smtClean="0"/>
              <a:t>It’s usually something involving a price tag</a:t>
            </a:r>
            <a:r>
              <a:rPr lang="en-US" dirty="0" smtClean="0"/>
              <a:t>.</a:t>
            </a:r>
            <a:br>
              <a:rPr lang="en-US" dirty="0" smtClean="0"/>
            </a:br>
            <a:endParaRPr lang="en-US" dirty="0" smtClean="0"/>
          </a:p>
          <a:p>
            <a:pPr lvl="1"/>
            <a:r>
              <a:rPr lang="en-US" u="sng" dirty="0" smtClean="0"/>
              <a:t>Public relations</a:t>
            </a:r>
            <a:r>
              <a:rPr lang="en-US" dirty="0" smtClean="0"/>
              <a:t> is the </a:t>
            </a:r>
            <a:r>
              <a:rPr lang="en-US" dirty="0" smtClean="0"/>
              <a:t/>
            </a:r>
            <a:br>
              <a:rPr lang="en-US" dirty="0" smtClean="0"/>
            </a:br>
            <a:r>
              <a:rPr lang="en-US" dirty="0" smtClean="0"/>
              <a:t>creation </a:t>
            </a:r>
            <a:r>
              <a:rPr lang="en-US" dirty="0" smtClean="0"/>
              <a:t>and maintenance </a:t>
            </a:r>
            <a:r>
              <a:rPr lang="en-US" dirty="0" smtClean="0"/>
              <a:t/>
            </a:r>
            <a:br>
              <a:rPr lang="en-US" dirty="0" smtClean="0"/>
            </a:br>
            <a:r>
              <a:rPr lang="en-US" dirty="0" smtClean="0"/>
              <a:t>of </a:t>
            </a:r>
            <a:r>
              <a:rPr lang="en-US" dirty="0" smtClean="0"/>
              <a:t>a favorable public image </a:t>
            </a:r>
            <a:r>
              <a:rPr lang="en-US" dirty="0" smtClean="0"/>
              <a:t/>
            </a:r>
            <a:br>
              <a:rPr lang="en-US" dirty="0" smtClean="0"/>
            </a:br>
            <a:r>
              <a:rPr lang="en-US" dirty="0" smtClean="0"/>
              <a:t>of </a:t>
            </a:r>
            <a:r>
              <a:rPr lang="en-US" dirty="0" smtClean="0"/>
              <a:t>a brand. </a:t>
            </a:r>
            <a:r>
              <a:rPr lang="en-US" dirty="0" smtClean="0"/>
              <a:t/>
            </a:r>
            <a:br>
              <a:rPr lang="en-US" dirty="0" smtClean="0"/>
            </a:br>
            <a:endParaRPr lang="en-US" dirty="0" smtClean="0"/>
          </a:p>
          <a:p>
            <a:pPr lvl="1"/>
            <a:r>
              <a:rPr lang="en-US" u="sng" dirty="0" smtClean="0"/>
              <a:t>Customer service</a:t>
            </a:r>
            <a:r>
              <a:rPr lang="en-US" dirty="0" smtClean="0"/>
              <a:t> is the </a:t>
            </a:r>
            <a:r>
              <a:rPr lang="en-US" dirty="0" smtClean="0"/>
              <a:t/>
            </a:r>
            <a:br>
              <a:rPr lang="en-US" dirty="0" smtClean="0"/>
            </a:br>
            <a:r>
              <a:rPr lang="en-US" dirty="0" smtClean="0"/>
              <a:t>collection </a:t>
            </a:r>
            <a:r>
              <a:rPr lang="en-US" dirty="0" smtClean="0"/>
              <a:t>of activities </a:t>
            </a:r>
            <a:r>
              <a:rPr lang="en-US" dirty="0" smtClean="0"/>
              <a:t/>
            </a:r>
            <a:br>
              <a:rPr lang="en-US" dirty="0" smtClean="0"/>
            </a:br>
            <a:r>
              <a:rPr lang="en-US" dirty="0" smtClean="0"/>
              <a:t>designed </a:t>
            </a:r>
            <a:r>
              <a:rPr lang="en-US" dirty="0" smtClean="0"/>
              <a:t>to support the </a:t>
            </a:r>
            <a:r>
              <a:rPr lang="en-US" dirty="0" smtClean="0"/>
              <a:t/>
            </a:r>
            <a:br>
              <a:rPr lang="en-US" dirty="0" smtClean="0"/>
            </a:br>
            <a:r>
              <a:rPr lang="en-US" dirty="0" smtClean="0"/>
              <a:t>individuals </a:t>
            </a:r>
            <a:r>
              <a:rPr lang="en-US" dirty="0" smtClean="0"/>
              <a:t>who purchase </a:t>
            </a:r>
            <a:r>
              <a:rPr lang="en-US" dirty="0" smtClean="0"/>
              <a:t/>
            </a:r>
            <a:br>
              <a:rPr lang="en-US" dirty="0" smtClean="0"/>
            </a:br>
            <a:r>
              <a:rPr lang="en-US" dirty="0" smtClean="0"/>
              <a:t>and </a:t>
            </a:r>
            <a:r>
              <a:rPr lang="en-US" dirty="0" smtClean="0"/>
              <a:t>use a product or service. </a:t>
            </a:r>
            <a:br>
              <a:rPr lang="en-US" dirty="0" smtClean="0"/>
            </a:b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541" y="3448482"/>
            <a:ext cx="3617907" cy="3388773"/>
          </a:xfrm>
          <a:prstGeom prst="rect">
            <a:avLst/>
          </a:prstGeom>
        </p:spPr>
      </p:pic>
      <p:sp>
        <p:nvSpPr>
          <p:cNvPr id="6" name="Rectangle 5"/>
          <p:cNvSpPr/>
          <p:nvPr/>
        </p:nvSpPr>
        <p:spPr>
          <a:xfrm>
            <a:off x="7210731" y="6586147"/>
            <a:ext cx="1215397" cy="215444"/>
          </a:xfrm>
          <a:prstGeom prst="rect">
            <a:avLst/>
          </a:prstGeom>
        </p:spPr>
        <p:txBody>
          <a:bodyPr wrap="none">
            <a:spAutoFit/>
          </a:bodyPr>
          <a:lstStyle/>
          <a:p>
            <a:r>
              <a:rPr lang="en-US" sz="800" i="1" dirty="0" smtClean="0">
                <a:solidFill>
                  <a:srgbClr val="DD4B39"/>
                </a:solidFill>
                <a:hlinkClick r:id="rId3"/>
              </a:rPr>
              <a:t>Source: rboablog.com</a:t>
            </a:r>
            <a:r>
              <a:rPr lang="en-US" sz="800" i="1" dirty="0">
                <a:solidFill>
                  <a:srgbClr val="DD4B39"/>
                </a:solidFill>
              </a:rPr>
              <a:t> </a:t>
            </a:r>
            <a:endParaRPr lang="en-US" sz="800" i="1" dirty="0"/>
          </a:p>
        </p:txBody>
      </p:sp>
    </p:spTree>
    <p:extLst>
      <p:ext uri="{BB962C8B-B14F-4D97-AF65-F5344CB8AC3E}">
        <p14:creationId xmlns:p14="http://schemas.microsoft.com/office/powerpoint/2010/main" val="1980789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Advertising</a:t>
            </a:r>
            <a:endParaRPr lang="en-US" dirty="0"/>
          </a:p>
        </p:txBody>
      </p:sp>
      <p:sp>
        <p:nvSpPr>
          <p:cNvPr id="3" name="Content Placeholder 2"/>
          <p:cNvSpPr>
            <a:spLocks noGrp="1"/>
          </p:cNvSpPr>
          <p:nvPr>
            <p:ph idx="1"/>
          </p:nvPr>
        </p:nvSpPr>
        <p:spPr/>
        <p:txBody>
          <a:bodyPr>
            <a:normAutofit fontScale="62500" lnSpcReduction="20000"/>
          </a:bodyPr>
          <a:lstStyle/>
          <a:p>
            <a:r>
              <a:rPr lang="en-US" u="sng" dirty="0"/>
              <a:t>Retail advertising</a:t>
            </a:r>
            <a:r>
              <a:rPr lang="en-US" dirty="0"/>
              <a:t> – </a:t>
            </a:r>
            <a:r>
              <a:rPr lang="en-US" dirty="0" smtClean="0"/>
              <a:t>these are products directly available to a customer.</a:t>
            </a:r>
          </a:p>
          <a:p>
            <a:pPr lvl="1"/>
            <a:r>
              <a:rPr lang="en-US" dirty="0" smtClean="0"/>
              <a:t>These advertisements include </a:t>
            </a:r>
            <a:r>
              <a:rPr lang="en-US" dirty="0"/>
              <a:t>price, service, location and house of </a:t>
            </a:r>
            <a:r>
              <a:rPr lang="en-US" dirty="0" smtClean="0"/>
              <a:t>service.</a:t>
            </a:r>
          </a:p>
          <a:p>
            <a:pPr lvl="1"/>
            <a:r>
              <a:rPr lang="en-US" dirty="0" smtClean="0"/>
              <a:t>Examples include companies such as retailers and airlines.</a:t>
            </a:r>
            <a:endParaRPr lang="en-US" dirty="0"/>
          </a:p>
          <a:p>
            <a:r>
              <a:rPr lang="en-US" u="sng" dirty="0"/>
              <a:t>End-product advertising</a:t>
            </a:r>
            <a:r>
              <a:rPr lang="en-US" dirty="0"/>
              <a:t> – </a:t>
            </a:r>
            <a:r>
              <a:rPr lang="en-US" dirty="0" smtClean="0"/>
              <a:t>this is used </a:t>
            </a:r>
            <a:r>
              <a:rPr lang="en-US" dirty="0"/>
              <a:t>by manufacturers to build consumer demand for a branded ingredient used within the manufacturing of </a:t>
            </a:r>
            <a:r>
              <a:rPr lang="en-US" dirty="0" smtClean="0"/>
              <a:t>products.</a:t>
            </a:r>
          </a:p>
          <a:p>
            <a:pPr lvl="1"/>
            <a:r>
              <a:rPr lang="en-US" dirty="0" smtClean="0"/>
              <a:t>Examples include Splenda</a:t>
            </a:r>
            <a:r>
              <a:rPr lang="en-US" dirty="0"/>
              <a:t> </a:t>
            </a:r>
            <a:r>
              <a:rPr lang="en-US" dirty="0" smtClean="0"/>
              <a:t>and </a:t>
            </a:r>
            <a:r>
              <a:rPr lang="en-US" dirty="0" err="1" smtClean="0"/>
              <a:t>OxyClean</a:t>
            </a:r>
            <a:r>
              <a:rPr lang="en-US" dirty="0" smtClean="0"/>
              <a:t>. </a:t>
            </a:r>
            <a:endParaRPr lang="en-US" dirty="0"/>
          </a:p>
          <a:p>
            <a:r>
              <a:rPr lang="en-US" u="sng" dirty="0"/>
              <a:t>Direct Response advertising</a:t>
            </a:r>
            <a:r>
              <a:rPr lang="en-US" dirty="0"/>
              <a:t> – </a:t>
            </a:r>
            <a:r>
              <a:rPr lang="en-US" dirty="0" smtClean="0"/>
              <a:t>this is advertising that includes </a:t>
            </a:r>
            <a:r>
              <a:rPr lang="en-US" dirty="0"/>
              <a:t>a sense of urgency, a 1-800 number </a:t>
            </a:r>
            <a:r>
              <a:rPr lang="en-US" dirty="0" smtClean="0"/>
              <a:t>or website, and </a:t>
            </a:r>
            <a:r>
              <a:rPr lang="en-US" dirty="0"/>
              <a:t>allows the consumer to buy </a:t>
            </a:r>
            <a:r>
              <a:rPr lang="en-US" dirty="0" smtClean="0"/>
              <a:t>directly.</a:t>
            </a:r>
          </a:p>
          <a:p>
            <a:pPr lvl="1"/>
            <a:r>
              <a:rPr lang="en-US" dirty="0" smtClean="0"/>
              <a:t>These are the “call now, operators are standing by” kinds of ads. </a:t>
            </a:r>
            <a:endParaRPr lang="en-US" dirty="0"/>
          </a:p>
          <a:p>
            <a:r>
              <a:rPr lang="en-US" u="sng" dirty="0"/>
              <a:t>Trade advertising</a:t>
            </a:r>
            <a:r>
              <a:rPr lang="en-US" dirty="0"/>
              <a:t> – </a:t>
            </a:r>
            <a:r>
              <a:rPr lang="en-US" dirty="0" smtClean="0"/>
              <a:t>this is directed </a:t>
            </a:r>
            <a:r>
              <a:rPr lang="en-US" dirty="0"/>
              <a:t>to wholesale and retail merchants and emphasizes </a:t>
            </a:r>
            <a:r>
              <a:rPr lang="en-US" dirty="0" smtClean="0"/>
              <a:t>profitability.</a:t>
            </a:r>
          </a:p>
          <a:p>
            <a:pPr lvl="1"/>
            <a:r>
              <a:rPr lang="en-US" dirty="0"/>
              <a:t>T</a:t>
            </a:r>
            <a:r>
              <a:rPr lang="en-US" dirty="0" smtClean="0"/>
              <a:t>he </a:t>
            </a:r>
            <a:r>
              <a:rPr lang="en-US" dirty="0"/>
              <a:t>manufacturer may offer an initial trial of the product, increased trade support (perhaps additional consumer advertising), and announce consumer </a:t>
            </a:r>
            <a:r>
              <a:rPr lang="en-US" dirty="0" smtClean="0"/>
              <a:t>promotions.</a:t>
            </a:r>
          </a:p>
          <a:p>
            <a:pPr lvl="1"/>
            <a:r>
              <a:rPr lang="en-US" dirty="0" smtClean="0"/>
              <a:t>This advertising is focused on the profitability of selling a product, and usually is not directed at the eventual customers. </a:t>
            </a:r>
            <a:endParaRPr lang="en-US" dirty="0"/>
          </a:p>
        </p:txBody>
      </p:sp>
    </p:spTree>
    <p:extLst>
      <p:ext uri="{BB962C8B-B14F-4D97-AF65-F5344CB8AC3E}">
        <p14:creationId xmlns:p14="http://schemas.microsoft.com/office/powerpoint/2010/main" val="143915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Branding </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Once you have analyzed your product, identified your target market, determined your position strategy, and established a price that will enable you to be competitive and profitable, you must consider how you will brand your product. </a:t>
            </a:r>
          </a:p>
          <a:p>
            <a:pPr lvl="1"/>
            <a:r>
              <a:rPr lang="en-US" dirty="0"/>
              <a:t>Branding is a way of creating an identity for your product.</a:t>
            </a:r>
          </a:p>
          <a:p>
            <a:pPr lvl="1"/>
            <a:r>
              <a:rPr lang="en-US" dirty="0"/>
              <a:t>It is how your customers will view your product. </a:t>
            </a:r>
            <a:r>
              <a:rPr lang="en-US" dirty="0" smtClean="0"/>
              <a:t/>
            </a:r>
            <a:br>
              <a:rPr lang="en-US" dirty="0" smtClean="0"/>
            </a:br>
            <a:endParaRPr lang="en-US" dirty="0"/>
          </a:p>
          <a:p>
            <a:pPr lvl="0"/>
            <a:r>
              <a:rPr lang="en-US" dirty="0"/>
              <a:t>The American Marketing Association defines a brand as the "name, term, design, symbol, or any other feature that identifies one seller's goods or service as distinct from those of other sellers."</a:t>
            </a:r>
          </a:p>
          <a:p>
            <a:pPr lvl="1"/>
            <a:r>
              <a:rPr lang="en-US" dirty="0"/>
              <a:t>An effective brand is recognizable, it communicates a clear message, and it helps promote customer loyalty. </a:t>
            </a:r>
          </a:p>
          <a:p>
            <a:endParaRPr lang="en-US" dirty="0"/>
          </a:p>
        </p:txBody>
      </p:sp>
    </p:spTree>
    <p:extLst>
      <p:ext uri="{BB962C8B-B14F-4D97-AF65-F5344CB8AC3E}">
        <p14:creationId xmlns:p14="http://schemas.microsoft.com/office/powerpoint/2010/main" val="2452900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267438">
            <a:off x="4803482" y="4184072"/>
            <a:ext cx="3943872" cy="2872799"/>
          </a:xfrm>
          <a:prstGeom prst="rect">
            <a:avLst/>
          </a:prstGeom>
        </p:spPr>
      </p:pic>
      <p:sp>
        <p:nvSpPr>
          <p:cNvPr id="2" name="Title 1"/>
          <p:cNvSpPr>
            <a:spLocks noGrp="1"/>
          </p:cNvSpPr>
          <p:nvPr>
            <p:ph type="title"/>
          </p:nvPr>
        </p:nvSpPr>
        <p:spPr/>
        <p:txBody>
          <a:bodyPr/>
          <a:lstStyle/>
          <a:p>
            <a:r>
              <a:rPr lang="en-US" dirty="0"/>
              <a:t>Types of Advertising</a:t>
            </a:r>
          </a:p>
        </p:txBody>
      </p:sp>
      <p:sp>
        <p:nvSpPr>
          <p:cNvPr id="3" name="Content Placeholder 2"/>
          <p:cNvSpPr>
            <a:spLocks noGrp="1"/>
          </p:cNvSpPr>
          <p:nvPr>
            <p:ph idx="1"/>
          </p:nvPr>
        </p:nvSpPr>
        <p:spPr/>
        <p:txBody>
          <a:bodyPr>
            <a:normAutofit fontScale="77500" lnSpcReduction="20000"/>
          </a:bodyPr>
          <a:lstStyle/>
          <a:p>
            <a:r>
              <a:rPr lang="en-US" u="sng" dirty="0"/>
              <a:t>Industrial advertising</a:t>
            </a:r>
            <a:r>
              <a:rPr lang="en-US" dirty="0"/>
              <a:t> – </a:t>
            </a:r>
            <a:r>
              <a:rPr lang="en-US" dirty="0" smtClean="0"/>
              <a:t>this is directed </a:t>
            </a:r>
            <a:r>
              <a:rPr lang="en-US" dirty="0"/>
              <a:t>to the manufacturer </a:t>
            </a:r>
            <a:r>
              <a:rPr lang="en-US" dirty="0" smtClean="0"/>
              <a:t>of a product.</a:t>
            </a:r>
          </a:p>
          <a:p>
            <a:pPr lvl="1"/>
            <a:r>
              <a:rPr lang="en-US" dirty="0" smtClean="0"/>
              <a:t>Examples include tires </a:t>
            </a:r>
            <a:r>
              <a:rPr lang="en-US" dirty="0"/>
              <a:t>for </a:t>
            </a:r>
            <a:r>
              <a:rPr lang="en-US" dirty="0" smtClean="0"/>
              <a:t>autos and engines for planes. </a:t>
            </a:r>
            <a:br>
              <a:rPr lang="en-US" dirty="0" smtClean="0"/>
            </a:br>
            <a:endParaRPr lang="en-US" dirty="0" smtClean="0"/>
          </a:p>
          <a:p>
            <a:r>
              <a:rPr lang="en-US" u="sng" dirty="0"/>
              <a:t>Professional advertising</a:t>
            </a:r>
            <a:r>
              <a:rPr lang="en-US" dirty="0"/>
              <a:t> – </a:t>
            </a:r>
            <a:r>
              <a:rPr lang="en-US" dirty="0" smtClean="0"/>
              <a:t>this is for a professional </a:t>
            </a:r>
            <a:r>
              <a:rPr lang="en-US" dirty="0"/>
              <a:t>product and services to the </a:t>
            </a:r>
            <a:r>
              <a:rPr lang="en-US" dirty="0" smtClean="0"/>
              <a:t>consumer.</a:t>
            </a:r>
          </a:p>
          <a:p>
            <a:pPr lvl="1"/>
            <a:r>
              <a:rPr lang="en-US" dirty="0" smtClean="0"/>
              <a:t>Examples include </a:t>
            </a:r>
            <a:r>
              <a:rPr lang="en-US" dirty="0"/>
              <a:t>law, medicine, </a:t>
            </a:r>
            <a:r>
              <a:rPr lang="en-US" dirty="0" smtClean="0"/>
              <a:t>and dental companies. </a:t>
            </a:r>
            <a:br>
              <a:rPr lang="en-US" dirty="0" smtClean="0"/>
            </a:br>
            <a:endParaRPr lang="en-US" dirty="0" smtClean="0"/>
          </a:p>
          <a:p>
            <a:r>
              <a:rPr lang="en-US" u="sng" dirty="0" err="1"/>
              <a:t>Nonproduct</a:t>
            </a:r>
            <a:r>
              <a:rPr lang="en-US" u="sng" dirty="0"/>
              <a:t> advertising</a:t>
            </a:r>
            <a:r>
              <a:rPr lang="en-US" dirty="0"/>
              <a:t> – </a:t>
            </a:r>
            <a:r>
              <a:rPr lang="en-US" dirty="0" smtClean="0"/>
              <a:t/>
            </a:r>
            <a:br>
              <a:rPr lang="en-US" dirty="0" smtClean="0"/>
            </a:br>
            <a:r>
              <a:rPr lang="en-US" dirty="0" smtClean="0"/>
              <a:t>this </a:t>
            </a:r>
            <a:r>
              <a:rPr lang="en-US" dirty="0" smtClean="0"/>
              <a:t>is the promotion of a </a:t>
            </a:r>
            <a:r>
              <a:rPr lang="en-US" dirty="0" smtClean="0"/>
              <a:t/>
            </a:r>
            <a:br>
              <a:rPr lang="en-US" dirty="0" smtClean="0"/>
            </a:br>
            <a:r>
              <a:rPr lang="en-US" dirty="0" smtClean="0"/>
              <a:t>cause </a:t>
            </a:r>
            <a:r>
              <a:rPr lang="en-US" dirty="0"/>
              <a:t>or </a:t>
            </a:r>
            <a:r>
              <a:rPr lang="en-US" dirty="0" smtClean="0"/>
              <a:t>idea.</a:t>
            </a:r>
          </a:p>
          <a:p>
            <a:pPr lvl="1"/>
            <a:r>
              <a:rPr lang="en-US" dirty="0" smtClean="0"/>
              <a:t>This can include environmental </a:t>
            </a:r>
            <a:r>
              <a:rPr lang="en-US" dirty="0" smtClean="0"/>
              <a:t/>
            </a:r>
            <a:br>
              <a:rPr lang="en-US" dirty="0" smtClean="0"/>
            </a:br>
            <a:r>
              <a:rPr lang="en-US" dirty="0" smtClean="0"/>
              <a:t>causes</a:t>
            </a:r>
            <a:r>
              <a:rPr lang="en-US" dirty="0" smtClean="0"/>
              <a:t>, political movements, gun </a:t>
            </a:r>
            <a:r>
              <a:rPr lang="en-US" dirty="0" smtClean="0"/>
              <a:t/>
            </a:r>
            <a:br>
              <a:rPr lang="en-US" dirty="0" smtClean="0"/>
            </a:br>
            <a:r>
              <a:rPr lang="en-US" dirty="0" smtClean="0"/>
              <a:t>control</a:t>
            </a:r>
            <a:r>
              <a:rPr lang="en-US" dirty="0"/>
              <a:t>, animal rights (</a:t>
            </a:r>
            <a:r>
              <a:rPr lang="en-US" dirty="0" smtClean="0"/>
              <a:t>PETA), etc.</a:t>
            </a:r>
          </a:p>
          <a:p>
            <a:pPr lvl="1"/>
            <a:r>
              <a:rPr lang="en-US" dirty="0" smtClean="0"/>
              <a:t>These ads are often </a:t>
            </a:r>
            <a:r>
              <a:rPr lang="en-US" dirty="0"/>
              <a:t>controversial </a:t>
            </a:r>
            <a:r>
              <a:rPr lang="en-US" dirty="0" smtClean="0"/>
              <a:t/>
            </a:r>
            <a:br>
              <a:rPr lang="en-US" dirty="0" smtClean="0"/>
            </a:br>
            <a:r>
              <a:rPr lang="en-US" dirty="0" smtClean="0"/>
              <a:t>and </a:t>
            </a:r>
            <a:r>
              <a:rPr lang="en-US" dirty="0" smtClean="0"/>
              <a:t>emotional.</a:t>
            </a:r>
            <a:endParaRPr lang="en-US" dirty="0"/>
          </a:p>
          <a:p>
            <a:endParaRPr lang="en-US" dirty="0"/>
          </a:p>
          <a:p>
            <a:endParaRPr lang="en-US" dirty="0"/>
          </a:p>
          <a:p>
            <a:endParaRPr lang="en-US" dirty="0"/>
          </a:p>
        </p:txBody>
      </p:sp>
      <p:sp>
        <p:nvSpPr>
          <p:cNvPr id="6" name="Rectangle 5"/>
          <p:cNvSpPr/>
          <p:nvPr/>
        </p:nvSpPr>
        <p:spPr>
          <a:xfrm>
            <a:off x="6775418" y="6550482"/>
            <a:ext cx="1773242" cy="215444"/>
          </a:xfrm>
          <a:prstGeom prst="rect">
            <a:avLst/>
          </a:prstGeom>
        </p:spPr>
        <p:txBody>
          <a:bodyPr wrap="none">
            <a:spAutoFit/>
          </a:bodyPr>
          <a:lstStyle/>
          <a:p>
            <a:r>
              <a:rPr lang="en-US" sz="800" i="1" dirty="0" smtClean="0">
                <a:solidFill>
                  <a:srgbClr val="DD4B39"/>
                </a:solidFill>
                <a:hlinkClick r:id="rId3"/>
              </a:rPr>
              <a:t>Source: www.thetrafficpolice.com</a:t>
            </a:r>
            <a:r>
              <a:rPr lang="en-US" sz="800" i="1" dirty="0">
                <a:solidFill>
                  <a:srgbClr val="DD4B39"/>
                </a:solidFill>
              </a:rPr>
              <a:t> </a:t>
            </a:r>
            <a:endParaRPr lang="en-US" sz="800" i="1" dirty="0"/>
          </a:p>
        </p:txBody>
      </p:sp>
    </p:spTree>
    <p:extLst>
      <p:ext uri="{BB962C8B-B14F-4D97-AF65-F5344CB8AC3E}">
        <p14:creationId xmlns:p14="http://schemas.microsoft.com/office/powerpoint/2010/main" val="666537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an Advertising Plan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 </a:t>
            </a:r>
            <a:r>
              <a:rPr lang="en-US" dirty="0"/>
              <a:t>advertising plan consists of the following elements: </a:t>
            </a:r>
            <a:endParaRPr lang="en-US" dirty="0" smtClean="0"/>
          </a:p>
          <a:p>
            <a:pPr lvl="1"/>
            <a:r>
              <a:rPr lang="en-US" u="sng" dirty="0"/>
              <a:t>A</a:t>
            </a:r>
            <a:r>
              <a:rPr lang="en-US" u="sng" dirty="0" smtClean="0"/>
              <a:t>dvertising goals</a:t>
            </a:r>
            <a:r>
              <a:rPr lang="en-US" dirty="0" smtClean="0"/>
              <a:t>: these should align with the goals of a positioning strategy and should relate specifically to communication</a:t>
            </a:r>
            <a:r>
              <a:rPr lang="en-US" dirty="0" smtClean="0"/>
              <a:t>.</a:t>
            </a:r>
            <a:br>
              <a:rPr lang="en-US" dirty="0" smtClean="0"/>
            </a:br>
            <a:endParaRPr lang="en-US" dirty="0" smtClean="0"/>
          </a:p>
          <a:p>
            <a:pPr lvl="1"/>
            <a:r>
              <a:rPr lang="en-US" u="sng" dirty="0" smtClean="0"/>
              <a:t>Market segmentation</a:t>
            </a:r>
            <a:r>
              <a:rPr lang="en-US" dirty="0" smtClean="0"/>
              <a:t>: this should align to the target market chosen in the marketing plan. </a:t>
            </a:r>
          </a:p>
          <a:p>
            <a:pPr lvl="1"/>
            <a:r>
              <a:rPr lang="en-US" dirty="0" smtClean="0"/>
              <a:t>A realistic </a:t>
            </a:r>
            <a:r>
              <a:rPr lang="en-US" u="sng" dirty="0" smtClean="0"/>
              <a:t>budget</a:t>
            </a:r>
            <a:r>
              <a:rPr lang="en-US" dirty="0" smtClean="0"/>
              <a:t> with specific costs. </a:t>
            </a:r>
            <a:r>
              <a:rPr lang="en-US" dirty="0" smtClean="0"/>
              <a:t/>
            </a:r>
            <a:br>
              <a:rPr lang="en-US" dirty="0" smtClean="0"/>
            </a:br>
            <a:endParaRPr lang="en-US" dirty="0" smtClean="0"/>
          </a:p>
          <a:p>
            <a:pPr lvl="1"/>
            <a:r>
              <a:rPr lang="en-US" u="sng" dirty="0"/>
              <a:t>P</a:t>
            </a:r>
            <a:r>
              <a:rPr lang="en-US" u="sng" dirty="0" smtClean="0"/>
              <a:t>roduct </a:t>
            </a:r>
            <a:r>
              <a:rPr lang="en-US" u="sng" dirty="0"/>
              <a:t>differentiation </a:t>
            </a:r>
            <a:r>
              <a:rPr lang="en-US" dirty="0" smtClean="0"/>
              <a:t>emphasizing the points of differentiation (or Unique Selling Points) that are specifically valuable to the chosen market segment</a:t>
            </a:r>
            <a:r>
              <a:rPr lang="en-US" dirty="0" smtClean="0"/>
              <a:t>.</a:t>
            </a:r>
            <a:br>
              <a:rPr lang="en-US" dirty="0" smtClean="0"/>
            </a:br>
            <a:r>
              <a:rPr lang="en-US" dirty="0" smtClean="0"/>
              <a:t> </a:t>
            </a:r>
            <a:endParaRPr lang="en-US" dirty="0" smtClean="0"/>
          </a:p>
          <a:p>
            <a:pPr lvl="1"/>
            <a:r>
              <a:rPr lang="en-US" dirty="0" smtClean="0"/>
              <a:t>The </a:t>
            </a:r>
            <a:r>
              <a:rPr lang="en-US" u="sng" dirty="0"/>
              <a:t>creative </a:t>
            </a:r>
            <a:r>
              <a:rPr lang="en-US" u="sng" dirty="0" smtClean="0"/>
              <a:t>efforts</a:t>
            </a:r>
            <a:r>
              <a:rPr lang="en-US" dirty="0" smtClean="0"/>
              <a:t>, i.e. what will the advertising look, sound, and feel like? </a:t>
            </a:r>
            <a:r>
              <a:rPr lang="en-US" dirty="0" smtClean="0"/>
              <a:t/>
            </a:r>
            <a:br>
              <a:rPr lang="en-US" dirty="0" smtClean="0"/>
            </a:br>
            <a:endParaRPr lang="en-US" dirty="0" smtClean="0"/>
          </a:p>
          <a:p>
            <a:pPr lvl="1"/>
            <a:r>
              <a:rPr lang="en-US" dirty="0"/>
              <a:t>T</a:t>
            </a:r>
            <a:r>
              <a:rPr lang="en-US" dirty="0" smtClean="0"/>
              <a:t>he </a:t>
            </a:r>
            <a:r>
              <a:rPr lang="en-US" u="sng" dirty="0"/>
              <a:t>media</a:t>
            </a:r>
            <a:r>
              <a:rPr lang="en-US" dirty="0"/>
              <a:t> to be used for the </a:t>
            </a:r>
            <a:r>
              <a:rPr lang="en-US" dirty="0" smtClean="0"/>
              <a:t>campaign – television, print, radio, internet, social, etc.</a:t>
            </a:r>
            <a:endParaRPr lang="en-US" dirty="0"/>
          </a:p>
        </p:txBody>
      </p:sp>
    </p:spTree>
    <p:extLst>
      <p:ext uri="{BB962C8B-B14F-4D97-AF65-F5344CB8AC3E}">
        <p14:creationId xmlns:p14="http://schemas.microsoft.com/office/powerpoint/2010/main" val="833768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affect advertising</a:t>
            </a:r>
            <a:endParaRPr lang="en-US" dirty="0"/>
          </a:p>
        </p:txBody>
      </p:sp>
      <p:sp>
        <p:nvSpPr>
          <p:cNvPr id="3" name="Content Placeholder 2"/>
          <p:cNvSpPr>
            <a:spLocks noGrp="1"/>
          </p:cNvSpPr>
          <p:nvPr>
            <p:ph idx="1"/>
          </p:nvPr>
        </p:nvSpPr>
        <p:spPr/>
        <p:txBody>
          <a:bodyPr>
            <a:normAutofit fontScale="77500" lnSpcReduction="20000"/>
          </a:bodyPr>
          <a:lstStyle/>
          <a:p>
            <a:r>
              <a:rPr lang="en-US" u="sng" dirty="0" smtClean="0"/>
              <a:t>Volume of Sales</a:t>
            </a:r>
            <a:r>
              <a:rPr lang="en-US" dirty="0" smtClean="0"/>
              <a:t>: as sales increase, the percent that is spent on advertising decreases as the public becomes more informed. </a:t>
            </a:r>
            <a:br>
              <a:rPr lang="en-US" dirty="0" smtClean="0"/>
            </a:br>
            <a:endParaRPr lang="en-US" dirty="0" smtClean="0"/>
          </a:p>
          <a:p>
            <a:r>
              <a:rPr lang="en-US" u="sng" dirty="0" smtClean="0"/>
              <a:t>Competitive environment</a:t>
            </a:r>
            <a:r>
              <a:rPr lang="en-US" dirty="0" smtClean="0"/>
              <a:t>: as competition increases among products in a category, the need to spend on advertising increases. </a:t>
            </a:r>
            <a:br>
              <a:rPr lang="en-US" dirty="0" smtClean="0"/>
            </a:br>
            <a:endParaRPr lang="en-US" dirty="0" smtClean="0"/>
          </a:p>
          <a:p>
            <a:r>
              <a:rPr lang="en-US" u="sng" dirty="0" smtClean="0"/>
              <a:t>Philosophy of Advertising</a:t>
            </a:r>
            <a:r>
              <a:rPr lang="en-US" dirty="0" smtClean="0"/>
              <a:t>: some products need kinds of advertising that others don’t.</a:t>
            </a:r>
          </a:p>
          <a:p>
            <a:pPr lvl="1"/>
            <a:r>
              <a:rPr lang="en-US" dirty="0" smtClean="0"/>
              <a:t>E.g. food advertising almost always needs images. </a:t>
            </a:r>
            <a:br>
              <a:rPr lang="en-US" dirty="0" smtClean="0"/>
            </a:br>
            <a:endParaRPr lang="en-US" dirty="0" smtClean="0"/>
          </a:p>
          <a:p>
            <a:r>
              <a:rPr lang="en-US" u="sng" dirty="0" smtClean="0"/>
              <a:t>New Products</a:t>
            </a:r>
            <a:r>
              <a:rPr lang="en-US" dirty="0" smtClean="0"/>
              <a:t>: products newly available need heavy advertising. </a:t>
            </a:r>
          </a:p>
          <a:p>
            <a:endParaRPr lang="en-US" dirty="0" smtClean="0"/>
          </a:p>
        </p:txBody>
      </p:sp>
    </p:spTree>
    <p:extLst>
      <p:ext uri="{BB962C8B-B14F-4D97-AF65-F5344CB8AC3E}">
        <p14:creationId xmlns:p14="http://schemas.microsoft.com/office/powerpoint/2010/main" val="1527005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Advertising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strategy for advertising of a product depends on the stage of the product. </a:t>
            </a:r>
          </a:p>
          <a:p>
            <a:r>
              <a:rPr lang="en-US" dirty="0" smtClean="0"/>
              <a:t>New products begin in the </a:t>
            </a:r>
            <a:r>
              <a:rPr lang="en-US" u="sng" dirty="0" smtClean="0"/>
              <a:t>pioneering</a:t>
            </a:r>
            <a:r>
              <a:rPr lang="en-US" dirty="0" smtClean="0"/>
              <a:t> stage (a.k.a. introductory stage). </a:t>
            </a:r>
          </a:p>
          <a:p>
            <a:pPr lvl="1"/>
            <a:r>
              <a:rPr lang="en-US" dirty="0"/>
              <a:t>T</a:t>
            </a:r>
            <a:r>
              <a:rPr lang="en-US" dirty="0" smtClean="0"/>
              <a:t>he </a:t>
            </a:r>
            <a:r>
              <a:rPr lang="en-US" dirty="0"/>
              <a:t>intent is to introduce ideas and educate the consumer as to the new </a:t>
            </a:r>
            <a:r>
              <a:rPr lang="en-US" dirty="0" smtClean="0"/>
              <a:t>product/service.</a:t>
            </a:r>
          </a:p>
          <a:p>
            <a:pPr lvl="1"/>
            <a:r>
              <a:rPr lang="en-US" dirty="0" smtClean="0"/>
              <a:t>Because of the need to create awareness, advertising expenses will be higher in this stage. </a:t>
            </a:r>
            <a:endParaRPr lang="en-US" dirty="0"/>
          </a:p>
          <a:p>
            <a:pPr lvl="1"/>
            <a:r>
              <a:rPr lang="en-US" dirty="0" smtClean="0"/>
              <a:t>Usually the product is not profitable in this stage and upstart costs will need to be offset as the product’s sales begin to grow. </a:t>
            </a:r>
            <a:br>
              <a:rPr lang="en-US" dirty="0" smtClean="0"/>
            </a:br>
            <a:endParaRPr lang="en-US" dirty="0" smtClean="0"/>
          </a:p>
          <a:p>
            <a:r>
              <a:rPr lang="en-US" dirty="0" smtClean="0"/>
              <a:t>The next stage is the </a:t>
            </a:r>
            <a:r>
              <a:rPr lang="en-US" u="sng" dirty="0" smtClean="0"/>
              <a:t>competitive</a:t>
            </a:r>
            <a:r>
              <a:rPr lang="en-US" dirty="0" smtClean="0"/>
              <a:t> stage. </a:t>
            </a:r>
          </a:p>
          <a:p>
            <a:pPr lvl="1"/>
            <a:r>
              <a:rPr lang="en-US" dirty="0" smtClean="0"/>
              <a:t>Customers are more aware of the product in this stage but are not as aware of why this product is better for them compared to other competitive products. </a:t>
            </a:r>
          </a:p>
          <a:p>
            <a:pPr lvl="1"/>
            <a:r>
              <a:rPr lang="en-US" dirty="0" smtClean="0"/>
              <a:t>Advertising reaches its maximum during this stage as the business seeks to convince its target market that its product is the best choice. </a:t>
            </a:r>
            <a:endParaRPr lang="en-US" dirty="0"/>
          </a:p>
        </p:txBody>
      </p:sp>
    </p:spTree>
    <p:extLst>
      <p:ext uri="{BB962C8B-B14F-4D97-AF65-F5344CB8AC3E}">
        <p14:creationId xmlns:p14="http://schemas.microsoft.com/office/powerpoint/2010/main" val="3560162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FFFFFA"/>
              </a:clrFrom>
              <a:clrTo>
                <a:srgbClr val="FFFFFA">
                  <a:alpha val="0"/>
                </a:srgbClr>
              </a:clrTo>
            </a:clrChange>
            <a:extLst>
              <a:ext uri="{28A0092B-C50C-407E-A947-70E740481C1C}">
                <a14:useLocalDpi xmlns:a14="http://schemas.microsoft.com/office/drawing/2010/main" val="0"/>
              </a:ext>
            </a:extLst>
          </a:blip>
          <a:srcRect t="14079" r="50711" b="15141"/>
          <a:stretch/>
        </p:blipFill>
        <p:spPr>
          <a:xfrm>
            <a:off x="4806799" y="3144982"/>
            <a:ext cx="3795740" cy="3648654"/>
          </a:xfrm>
          <a:prstGeom prst="rect">
            <a:avLst/>
          </a:prstGeom>
        </p:spPr>
      </p:pic>
      <p:sp>
        <p:nvSpPr>
          <p:cNvPr id="2" name="Title 1"/>
          <p:cNvSpPr>
            <a:spLocks noGrp="1"/>
          </p:cNvSpPr>
          <p:nvPr>
            <p:ph type="title"/>
          </p:nvPr>
        </p:nvSpPr>
        <p:spPr/>
        <p:txBody>
          <a:bodyPr/>
          <a:lstStyle/>
          <a:p>
            <a:r>
              <a:rPr lang="en-US" dirty="0" smtClean="0"/>
              <a:t>Stages of Advertising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final stage is the </a:t>
            </a:r>
            <a:r>
              <a:rPr lang="en-US" u="sng" dirty="0" smtClean="0"/>
              <a:t>retentive</a:t>
            </a:r>
            <a:r>
              <a:rPr lang="en-US" dirty="0" smtClean="0"/>
              <a:t> stage .</a:t>
            </a:r>
          </a:p>
          <a:p>
            <a:pPr lvl="1"/>
            <a:r>
              <a:rPr lang="en-US" dirty="0" smtClean="0"/>
              <a:t>In this stage, a company seeks to retain its customers and build brand loyalty. </a:t>
            </a:r>
          </a:p>
          <a:p>
            <a:pPr lvl="1"/>
            <a:r>
              <a:rPr lang="en-US" dirty="0" smtClean="0"/>
              <a:t>Little advertising is used in this stage and the focus of the IMC shifts to public relations and customer service. </a:t>
            </a:r>
            <a:br>
              <a:rPr lang="en-US" dirty="0" smtClean="0"/>
            </a:br>
            <a:endParaRPr lang="en-US" dirty="0" smtClean="0"/>
          </a:p>
          <a:p>
            <a:r>
              <a:rPr lang="en-US" dirty="0" smtClean="0"/>
              <a:t>Advertising cycles can </a:t>
            </a:r>
            <a:r>
              <a:rPr lang="en-US" dirty="0" smtClean="0"/>
              <a:t/>
            </a:r>
            <a:br>
              <a:rPr lang="en-US" dirty="0" smtClean="0"/>
            </a:br>
            <a:r>
              <a:rPr lang="en-US" dirty="0" smtClean="0"/>
              <a:t>be </a:t>
            </a:r>
            <a:r>
              <a:rPr lang="en-US" dirty="0" smtClean="0"/>
              <a:t>cyclical. </a:t>
            </a:r>
          </a:p>
          <a:p>
            <a:pPr lvl="1"/>
            <a:r>
              <a:rPr lang="en-US" dirty="0" smtClean="0"/>
              <a:t>For example, if consumer </a:t>
            </a:r>
            <a:br>
              <a:rPr lang="en-US" dirty="0" smtClean="0"/>
            </a:br>
            <a:r>
              <a:rPr lang="en-US" dirty="0" smtClean="0"/>
              <a:t>demands or demographics </a:t>
            </a:r>
            <a:br>
              <a:rPr lang="en-US" dirty="0" smtClean="0"/>
            </a:br>
            <a:r>
              <a:rPr lang="en-US" dirty="0" smtClean="0"/>
              <a:t>change, a product may have </a:t>
            </a:r>
            <a:br>
              <a:rPr lang="en-US" dirty="0" smtClean="0"/>
            </a:br>
            <a:r>
              <a:rPr lang="en-US" dirty="0" smtClean="0"/>
              <a:t>to be re-branded to attract </a:t>
            </a:r>
            <a:br>
              <a:rPr lang="en-US" dirty="0" smtClean="0"/>
            </a:br>
            <a:r>
              <a:rPr lang="en-US" dirty="0" smtClean="0"/>
              <a:t>new types of customers. </a:t>
            </a:r>
          </a:p>
          <a:p>
            <a:pPr lvl="1"/>
            <a:r>
              <a:rPr lang="en-US" dirty="0" smtClean="0"/>
              <a:t>In this case, the product </a:t>
            </a:r>
            <a:br>
              <a:rPr lang="en-US" dirty="0" smtClean="0"/>
            </a:br>
            <a:r>
              <a:rPr lang="en-US" dirty="0" smtClean="0"/>
              <a:t>would re-enter the pioneering </a:t>
            </a:r>
            <a:br>
              <a:rPr lang="en-US" dirty="0" smtClean="0"/>
            </a:br>
            <a:r>
              <a:rPr lang="en-US" dirty="0" smtClean="0"/>
              <a:t>phase. </a:t>
            </a:r>
            <a:endParaRPr lang="en-US" dirty="0"/>
          </a:p>
        </p:txBody>
      </p:sp>
      <p:sp>
        <p:nvSpPr>
          <p:cNvPr id="5" name="Rectangle 4"/>
          <p:cNvSpPr/>
          <p:nvPr/>
        </p:nvSpPr>
        <p:spPr>
          <a:xfrm>
            <a:off x="6521149" y="6578192"/>
            <a:ext cx="1943161" cy="215444"/>
          </a:xfrm>
          <a:prstGeom prst="rect">
            <a:avLst/>
          </a:prstGeom>
        </p:spPr>
        <p:txBody>
          <a:bodyPr wrap="none">
            <a:spAutoFit/>
          </a:bodyPr>
          <a:lstStyle/>
          <a:p>
            <a:r>
              <a:rPr lang="en-US" sz="800" i="1" dirty="0" smtClean="0">
                <a:solidFill>
                  <a:srgbClr val="DD4B39"/>
                </a:solidFill>
                <a:hlinkClick r:id="rId3"/>
              </a:rPr>
              <a:t>Source: www.reanimationlibrary.org</a:t>
            </a:r>
            <a:r>
              <a:rPr lang="en-US" sz="800" i="1" dirty="0">
                <a:solidFill>
                  <a:srgbClr val="DD4B39"/>
                </a:solidFill>
              </a:rPr>
              <a:t> </a:t>
            </a:r>
            <a:endParaRPr lang="en-US" sz="800" i="1" dirty="0"/>
          </a:p>
        </p:txBody>
      </p:sp>
    </p:spTree>
    <p:extLst>
      <p:ext uri="{BB962C8B-B14F-4D97-AF65-F5344CB8AC3E}">
        <p14:creationId xmlns:p14="http://schemas.microsoft.com/office/powerpoint/2010/main" val="1661457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Relations</a:t>
            </a:r>
            <a:endParaRPr lang="en-US" dirty="0"/>
          </a:p>
        </p:txBody>
      </p:sp>
      <p:sp>
        <p:nvSpPr>
          <p:cNvPr id="3" name="Content Placeholder 2"/>
          <p:cNvSpPr>
            <a:spLocks noGrp="1"/>
          </p:cNvSpPr>
          <p:nvPr>
            <p:ph idx="1"/>
          </p:nvPr>
        </p:nvSpPr>
        <p:spPr/>
        <p:txBody>
          <a:bodyPr>
            <a:normAutofit fontScale="70000" lnSpcReduction="20000"/>
          </a:bodyPr>
          <a:lstStyle/>
          <a:p>
            <a:r>
              <a:rPr lang="en-US" u="sng" dirty="0" smtClean="0"/>
              <a:t>Public relations</a:t>
            </a:r>
            <a:r>
              <a:rPr lang="en-US" dirty="0" smtClean="0"/>
              <a:t> is the combination of activities designed to create a positive image of a brand. </a:t>
            </a:r>
          </a:p>
          <a:p>
            <a:pPr lvl="1"/>
            <a:r>
              <a:rPr lang="en-US" dirty="0" smtClean="0"/>
              <a:t>Public relations is NOT advertising – you cannot buy a person’s beliefs about you as a company or about your product. </a:t>
            </a:r>
          </a:p>
          <a:p>
            <a:pPr lvl="1"/>
            <a:r>
              <a:rPr lang="en-US" dirty="0" smtClean="0"/>
              <a:t>Public relations is about shaping images – to enhance an existing reputation and/or create a new one. </a:t>
            </a:r>
            <a:br>
              <a:rPr lang="en-US" dirty="0" smtClean="0"/>
            </a:br>
            <a:endParaRPr lang="en-US" dirty="0" smtClean="0"/>
          </a:p>
          <a:p>
            <a:r>
              <a:rPr lang="en-US" dirty="0" smtClean="0"/>
              <a:t>Public Relations consists of persuasion, information, communication, third-party validation (someone else supporting your claims), public opinion, and public policy.</a:t>
            </a:r>
          </a:p>
          <a:p>
            <a:pPr lvl="1"/>
            <a:r>
              <a:rPr lang="en-US" dirty="0" smtClean="0"/>
              <a:t>PR is really about managing the communication between the organization and the public in order to build a mutually beneficial relationship. </a:t>
            </a:r>
          </a:p>
          <a:p>
            <a:pPr lvl="1"/>
            <a:r>
              <a:rPr lang="en-US" dirty="0"/>
              <a:t>Common activities include speaking at conferences, winning industry awards, working with the press, and employee communication.</a:t>
            </a:r>
          </a:p>
          <a:p>
            <a:pPr marL="274320" lvl="1" indent="0">
              <a:buNone/>
            </a:pPr>
            <a:endParaRPr lang="en-US" dirty="0" smtClean="0"/>
          </a:p>
        </p:txBody>
      </p:sp>
    </p:spTree>
    <p:extLst>
      <p:ext uri="{BB962C8B-B14F-4D97-AF65-F5344CB8AC3E}">
        <p14:creationId xmlns:p14="http://schemas.microsoft.com/office/powerpoint/2010/main" val="1728222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Relations Campaign</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 public relations campaign consists of the following steps:</a:t>
            </a:r>
          </a:p>
          <a:p>
            <a:r>
              <a:rPr lang="en-US" dirty="0" smtClean="0"/>
              <a:t>1. Create a plan. </a:t>
            </a:r>
          </a:p>
          <a:p>
            <a:pPr lvl="1"/>
            <a:r>
              <a:rPr lang="en-US" dirty="0"/>
              <a:t> </a:t>
            </a:r>
            <a:r>
              <a:rPr lang="en-US" dirty="0" smtClean="0"/>
              <a:t>Begin with the mission and vision statements for your company and with the positioning statement and strategy for your product. </a:t>
            </a:r>
          </a:p>
          <a:p>
            <a:pPr lvl="1"/>
            <a:r>
              <a:rPr lang="en-US" dirty="0" smtClean="0"/>
              <a:t>PR Goals apply to three areas: reputation, relationships, and tasks.</a:t>
            </a:r>
          </a:p>
          <a:p>
            <a:pPr lvl="1"/>
            <a:r>
              <a:rPr lang="en-US" dirty="0" smtClean="0"/>
              <a:t>Determine your specific needs, set measurable objectives, and create a step-by-step strategy to accomplish these objectives. </a:t>
            </a:r>
            <a:br>
              <a:rPr lang="en-US" dirty="0" smtClean="0"/>
            </a:br>
            <a:endParaRPr lang="en-US" dirty="0" smtClean="0"/>
          </a:p>
          <a:p>
            <a:r>
              <a:rPr lang="en-US" dirty="0" smtClean="0"/>
              <a:t>2. Campaign Research. </a:t>
            </a:r>
          </a:p>
          <a:p>
            <a:pPr lvl="1"/>
            <a:r>
              <a:rPr lang="en-US" dirty="0" smtClean="0"/>
              <a:t>Conduct surveys to answer basic questions, such as how many people are aware of your company or product, what opinions they have of you, etc. before and after your PR efforts. </a:t>
            </a:r>
          </a:p>
          <a:p>
            <a:pPr lvl="1"/>
            <a:r>
              <a:rPr lang="en-US" dirty="0" smtClean="0"/>
              <a:t>Your research should focus on the market segments you are trying to convince, and your messages should be tailored to these groups. </a:t>
            </a:r>
            <a:br>
              <a:rPr lang="en-US" dirty="0" smtClean="0"/>
            </a:br>
            <a:endParaRPr lang="en-US" dirty="0" smtClean="0"/>
          </a:p>
          <a:p>
            <a:r>
              <a:rPr lang="en-US" dirty="0" smtClean="0"/>
              <a:t>3. Media Research.</a:t>
            </a:r>
          </a:p>
          <a:p>
            <a:pPr lvl="1"/>
            <a:r>
              <a:rPr lang="en-US" dirty="0" smtClean="0"/>
              <a:t>Determine what will be the most effective method for accomplishing your public relations goals and objectives. </a:t>
            </a:r>
          </a:p>
          <a:p>
            <a:pPr lvl="1"/>
            <a:r>
              <a:rPr lang="en-US" dirty="0" smtClean="0"/>
              <a:t>While television and radio may be beyond the means of most small companies, many options exist within social media for PR objectives. </a:t>
            </a:r>
          </a:p>
        </p:txBody>
      </p:sp>
    </p:spTree>
    <p:extLst>
      <p:ext uri="{BB962C8B-B14F-4D97-AF65-F5344CB8AC3E}">
        <p14:creationId xmlns:p14="http://schemas.microsoft.com/office/powerpoint/2010/main" val="1384331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Relations Campaign</a:t>
            </a:r>
          </a:p>
        </p:txBody>
      </p:sp>
      <p:sp>
        <p:nvSpPr>
          <p:cNvPr id="3" name="Content Placeholder 2"/>
          <p:cNvSpPr>
            <a:spLocks noGrp="1"/>
          </p:cNvSpPr>
          <p:nvPr>
            <p:ph idx="1"/>
          </p:nvPr>
        </p:nvSpPr>
        <p:spPr/>
        <p:txBody>
          <a:bodyPr>
            <a:normAutofit fontScale="62500" lnSpcReduction="20000"/>
          </a:bodyPr>
          <a:lstStyle/>
          <a:p>
            <a:pPr lvl="1"/>
            <a:r>
              <a:rPr lang="en-US" dirty="0"/>
              <a:t>Facebook, Twitter, Instagram, and other social media sites are becoming vital components of many PR campaigns. </a:t>
            </a:r>
            <a:endParaRPr lang="en-US" dirty="0" smtClean="0"/>
          </a:p>
          <a:p>
            <a:pPr lvl="1"/>
            <a:r>
              <a:rPr lang="en-US" dirty="0" smtClean="0"/>
              <a:t>Remember that Public Relations also includes in-person contacts, presentations, and other non-electronic/non-print aspects. </a:t>
            </a:r>
          </a:p>
          <a:p>
            <a:pPr lvl="1"/>
            <a:r>
              <a:rPr lang="en-US" dirty="0" smtClean="0"/>
              <a:t>Materials should be multi-faceted, combining multiple kinds of communication to transmit a unified message or idea. </a:t>
            </a:r>
            <a:br>
              <a:rPr lang="en-US" dirty="0" smtClean="0"/>
            </a:br>
            <a:endParaRPr lang="en-US" dirty="0" smtClean="0"/>
          </a:p>
          <a:p>
            <a:r>
              <a:rPr lang="en-US" dirty="0" smtClean="0"/>
              <a:t>4. Refine the plan. </a:t>
            </a:r>
          </a:p>
          <a:p>
            <a:pPr lvl="1"/>
            <a:r>
              <a:rPr lang="en-US" dirty="0" smtClean="0"/>
              <a:t>Based on your needs and objectives as well as the result from your research and media options, refine your PR campaign to reflect this new information. </a:t>
            </a:r>
          </a:p>
          <a:p>
            <a:pPr lvl="1"/>
            <a:r>
              <a:rPr lang="en-US" dirty="0" smtClean="0"/>
              <a:t>Be sure to understand your limitations and adjust your strategies to accomplish your objectives within these constraints. </a:t>
            </a:r>
            <a:br>
              <a:rPr lang="en-US" dirty="0" smtClean="0"/>
            </a:br>
            <a:endParaRPr lang="en-US" dirty="0" smtClean="0"/>
          </a:p>
          <a:p>
            <a:r>
              <a:rPr lang="en-US" dirty="0" smtClean="0"/>
              <a:t>5. Measure your effectiveness. </a:t>
            </a:r>
          </a:p>
          <a:p>
            <a:pPr lvl="1"/>
            <a:r>
              <a:rPr lang="en-US" dirty="0" smtClean="0"/>
              <a:t>Regularly assess your efforts before and after a campaign to determine where your efforts are working and where changes need to occur. </a:t>
            </a:r>
          </a:p>
          <a:p>
            <a:pPr lvl="1"/>
            <a:r>
              <a:rPr lang="en-US" dirty="0" smtClean="0"/>
              <a:t>A PR campaign is iterative, meaning you need to constantly reassess and re-apply tactics and techniques.</a:t>
            </a:r>
          </a:p>
          <a:p>
            <a:pPr lvl="1"/>
            <a:r>
              <a:rPr lang="en-US" dirty="0" smtClean="0"/>
              <a:t>A PR campaign is never “done”; instead, it is constantly starting over with new needs and demands.  </a:t>
            </a:r>
            <a:endParaRPr lang="en-US" dirty="0"/>
          </a:p>
        </p:txBody>
      </p:sp>
    </p:spTree>
    <p:extLst>
      <p:ext uri="{BB962C8B-B14F-4D97-AF65-F5344CB8AC3E}">
        <p14:creationId xmlns:p14="http://schemas.microsoft.com/office/powerpoint/2010/main" val="4140306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Service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final component of IMC is customer service.</a:t>
            </a:r>
          </a:p>
          <a:p>
            <a:pPr lvl="1"/>
            <a:r>
              <a:rPr lang="en-US" dirty="0" smtClean="0"/>
              <a:t>While PR is the impression of a company and/or product created through mass persuasion efforts, customer service is the experiences of each individual as they come in contact with your company and/or product. </a:t>
            </a:r>
          </a:p>
          <a:p>
            <a:pPr lvl="1"/>
            <a:r>
              <a:rPr lang="en-US" dirty="0" smtClean="0"/>
              <a:t>Good (or poor) customer service can affect the public relations efforts of a company or product, but ultimately customer service focuses on the single person (not the large audience). </a:t>
            </a:r>
            <a:br>
              <a:rPr lang="en-US" dirty="0" smtClean="0"/>
            </a:br>
            <a:endParaRPr lang="en-US" dirty="0" smtClean="0"/>
          </a:p>
          <a:p>
            <a:r>
              <a:rPr lang="en-US" altLang="en-US" dirty="0"/>
              <a:t>Customer service is the process </a:t>
            </a:r>
            <a:r>
              <a:rPr lang="en-US" altLang="en-US" dirty="0" smtClean="0"/>
              <a:t>of… </a:t>
            </a:r>
            <a:endParaRPr lang="en-US" altLang="en-US" dirty="0"/>
          </a:p>
          <a:p>
            <a:pPr lvl="1"/>
            <a:r>
              <a:rPr lang="en-US" altLang="en-US" dirty="0" smtClean="0"/>
              <a:t>Satisfying </a:t>
            </a:r>
            <a:r>
              <a:rPr lang="en-US" altLang="en-US" dirty="0"/>
              <a:t>the </a:t>
            </a:r>
            <a:r>
              <a:rPr lang="en-US" altLang="en-US" dirty="0" smtClean="0"/>
              <a:t>custome</a:t>
            </a:r>
            <a:r>
              <a:rPr lang="en-US" altLang="en-US" dirty="0"/>
              <a:t>r</a:t>
            </a:r>
            <a:r>
              <a:rPr lang="en-US" altLang="en-US" dirty="0" smtClean="0"/>
              <a:t> </a:t>
            </a:r>
            <a:r>
              <a:rPr lang="en-US" altLang="en-US" dirty="0"/>
              <a:t>in whatever way the customer defines as meeting his or her </a:t>
            </a:r>
            <a:r>
              <a:rPr lang="en-US" altLang="en-US" dirty="0" smtClean="0"/>
              <a:t>need in a manner specific to a product.</a:t>
            </a:r>
            <a:endParaRPr lang="en-US" altLang="en-US" dirty="0"/>
          </a:p>
          <a:p>
            <a:pPr lvl="1"/>
            <a:r>
              <a:rPr lang="en-US" altLang="en-US" dirty="0" smtClean="0"/>
              <a:t>Having </a:t>
            </a:r>
            <a:r>
              <a:rPr lang="en-US" altLang="en-US" dirty="0"/>
              <a:t>that service delivered with efficiency, </a:t>
            </a:r>
            <a:r>
              <a:rPr lang="en-US" altLang="en-US" dirty="0" smtClean="0"/>
              <a:t>empathy, </a:t>
            </a:r>
            <a:r>
              <a:rPr lang="en-US" altLang="en-US" dirty="0"/>
              <a:t>and compassion</a:t>
            </a:r>
            <a:r>
              <a:rPr lang="en-US" altLang="en-US" dirty="0" smtClean="0"/>
              <a:t>.</a:t>
            </a:r>
          </a:p>
          <a:p>
            <a:pPr lvl="2"/>
            <a:r>
              <a:rPr lang="en-US" altLang="en-US" dirty="0" smtClean="0"/>
              <a:t>Empathy is the ability to understand how and why a customer would respond emotionally to specific circumstances. </a:t>
            </a:r>
          </a:p>
          <a:p>
            <a:pPr lvl="2"/>
            <a:r>
              <a:rPr lang="en-US" altLang="en-US" dirty="0" smtClean="0"/>
              <a:t>E.g. if a customer received the incorrect product, someone good at customer service would respond in such a way that the customer feels like they are cared for appropriately and the extent of their inconvenience was understood. </a:t>
            </a:r>
            <a:endParaRPr lang="en-US" altLang="en-US" dirty="0"/>
          </a:p>
          <a:p>
            <a:endParaRPr lang="en-US" dirty="0"/>
          </a:p>
        </p:txBody>
      </p:sp>
    </p:spTree>
    <p:extLst>
      <p:ext uri="{BB962C8B-B14F-4D97-AF65-F5344CB8AC3E}">
        <p14:creationId xmlns:p14="http://schemas.microsoft.com/office/powerpoint/2010/main" val="2783302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309" y="2156426"/>
            <a:ext cx="4401416" cy="4702134"/>
          </a:xfrm>
          <a:prstGeom prst="rect">
            <a:avLst/>
          </a:prstGeom>
        </p:spPr>
      </p:pic>
      <p:sp>
        <p:nvSpPr>
          <p:cNvPr id="2" name="Title 1"/>
          <p:cNvSpPr>
            <a:spLocks noGrp="1"/>
          </p:cNvSpPr>
          <p:nvPr>
            <p:ph type="title"/>
          </p:nvPr>
        </p:nvSpPr>
        <p:spPr/>
        <p:txBody>
          <a:bodyPr/>
          <a:lstStyle/>
          <a:p>
            <a:r>
              <a:rPr lang="en-US" dirty="0" smtClean="0"/>
              <a:t>Components of Customer Service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Customer service usually consists of answering questions, addressing customer needs, taking customer orders, and resolving complaints or problems. </a:t>
            </a:r>
          </a:p>
          <a:p>
            <a:pPr lvl="1"/>
            <a:r>
              <a:rPr lang="en-US" dirty="0" smtClean="0"/>
              <a:t>Customer service deals with both </a:t>
            </a:r>
            <a:r>
              <a:rPr lang="en-US" dirty="0" smtClean="0"/>
              <a:t/>
            </a:r>
            <a:br>
              <a:rPr lang="en-US" dirty="0" smtClean="0"/>
            </a:br>
            <a:r>
              <a:rPr lang="en-US" dirty="0" smtClean="0"/>
              <a:t>customer </a:t>
            </a:r>
            <a:r>
              <a:rPr lang="en-US" dirty="0" smtClean="0"/>
              <a:t>expectations (what a </a:t>
            </a:r>
            <a:r>
              <a:rPr lang="en-US" dirty="0" smtClean="0"/>
              <a:t/>
            </a:r>
            <a:br>
              <a:rPr lang="en-US" dirty="0" smtClean="0"/>
            </a:br>
            <a:r>
              <a:rPr lang="en-US" dirty="0" smtClean="0"/>
              <a:t>customer wants </a:t>
            </a:r>
            <a:r>
              <a:rPr lang="en-US" dirty="0" smtClean="0"/>
              <a:t>before a transaction), </a:t>
            </a:r>
            <a:r>
              <a:rPr lang="en-US" dirty="0" smtClean="0"/>
              <a:t/>
            </a:r>
            <a:br>
              <a:rPr lang="en-US" dirty="0" smtClean="0"/>
            </a:br>
            <a:r>
              <a:rPr lang="en-US" dirty="0" smtClean="0"/>
              <a:t>and </a:t>
            </a:r>
            <a:r>
              <a:rPr lang="en-US" dirty="0" smtClean="0"/>
              <a:t>customer perceptions (the quality </a:t>
            </a:r>
            <a:r>
              <a:rPr lang="en-US" dirty="0" smtClean="0"/>
              <a:t/>
            </a:r>
            <a:br>
              <a:rPr lang="en-US" dirty="0" smtClean="0"/>
            </a:br>
            <a:r>
              <a:rPr lang="en-US" dirty="0" smtClean="0"/>
              <a:t>of </a:t>
            </a:r>
            <a:r>
              <a:rPr lang="en-US" dirty="0" smtClean="0"/>
              <a:t>service during and after a transaction). </a:t>
            </a:r>
            <a:br>
              <a:rPr lang="en-US" dirty="0" smtClean="0"/>
            </a:br>
            <a:endParaRPr lang="en-US" dirty="0" smtClean="0"/>
          </a:p>
          <a:p>
            <a:r>
              <a:rPr lang="en-US" dirty="0" smtClean="0"/>
              <a:t>Good customer service </a:t>
            </a:r>
            <a:r>
              <a:rPr lang="en-US" dirty="0" smtClean="0"/>
              <a:t/>
            </a:r>
            <a:br>
              <a:rPr lang="en-US" dirty="0" smtClean="0"/>
            </a:br>
            <a:r>
              <a:rPr lang="en-US" dirty="0" smtClean="0"/>
              <a:t>usually consists </a:t>
            </a:r>
            <a:r>
              <a:rPr lang="en-US" dirty="0" smtClean="0"/>
              <a:t>of the </a:t>
            </a:r>
            <a:r>
              <a:rPr lang="en-US" dirty="0" smtClean="0"/>
              <a:t/>
            </a:r>
            <a:br>
              <a:rPr lang="en-US" dirty="0" smtClean="0"/>
            </a:br>
            <a:r>
              <a:rPr lang="en-US" dirty="0" smtClean="0"/>
              <a:t>following </a:t>
            </a:r>
            <a:r>
              <a:rPr lang="en-US" dirty="0" smtClean="0"/>
              <a:t>attributes: </a:t>
            </a:r>
            <a:br>
              <a:rPr lang="en-US" dirty="0" smtClean="0"/>
            </a:br>
            <a:r>
              <a:rPr lang="en-US" b="0" dirty="0" smtClean="0"/>
              <a:t>1) taking initiative, 2) prompt </a:t>
            </a:r>
            <a:r>
              <a:rPr lang="en-US" b="0" dirty="0" smtClean="0"/>
              <a:t/>
            </a:r>
            <a:br>
              <a:rPr lang="en-US" b="0" dirty="0" smtClean="0"/>
            </a:br>
            <a:r>
              <a:rPr lang="en-US" b="0" dirty="0" smtClean="0"/>
              <a:t>responsiveness</a:t>
            </a:r>
            <a:r>
              <a:rPr lang="en-US" b="0" dirty="0" smtClean="0"/>
              <a:t>, 3) building </a:t>
            </a:r>
            <a:r>
              <a:rPr lang="en-US" b="0" dirty="0" smtClean="0"/>
              <a:t/>
            </a:r>
            <a:br>
              <a:rPr lang="en-US" b="0" dirty="0" smtClean="0"/>
            </a:br>
            <a:r>
              <a:rPr lang="en-US" b="0" dirty="0" smtClean="0"/>
              <a:t>relationships</a:t>
            </a:r>
            <a:r>
              <a:rPr lang="en-US" b="0" dirty="0" smtClean="0"/>
              <a:t>, </a:t>
            </a:r>
            <a:r>
              <a:rPr lang="en-US" b="0" dirty="0" smtClean="0"/>
              <a:t>4</a:t>
            </a:r>
            <a:r>
              <a:rPr lang="en-US" b="0" dirty="0" smtClean="0"/>
              <a:t>) sensitivity, </a:t>
            </a:r>
            <a:r>
              <a:rPr lang="en-US" b="0" dirty="0" smtClean="0"/>
              <a:t/>
            </a:r>
            <a:br>
              <a:rPr lang="en-US" b="0" dirty="0" smtClean="0"/>
            </a:br>
            <a:r>
              <a:rPr lang="en-US" b="0" dirty="0" smtClean="0"/>
              <a:t>5</a:t>
            </a:r>
            <a:r>
              <a:rPr lang="en-US" b="0" dirty="0" smtClean="0"/>
              <a:t>) objectivity, </a:t>
            </a:r>
            <a:r>
              <a:rPr lang="en-US" b="0" dirty="0" smtClean="0"/>
              <a:t>6</a:t>
            </a:r>
            <a:r>
              <a:rPr lang="en-US" b="0" dirty="0" smtClean="0"/>
              <a:t>) resilience to </a:t>
            </a:r>
            <a:r>
              <a:rPr lang="en-US" b="0" dirty="0" smtClean="0"/>
              <a:t/>
            </a:r>
            <a:br>
              <a:rPr lang="en-US" b="0" dirty="0" smtClean="0"/>
            </a:br>
            <a:r>
              <a:rPr lang="en-US" b="0" dirty="0" smtClean="0"/>
              <a:t>stress </a:t>
            </a:r>
            <a:r>
              <a:rPr lang="en-US" b="0" dirty="0" smtClean="0"/>
              <a:t>and </a:t>
            </a:r>
            <a:r>
              <a:rPr lang="en-US" b="0" dirty="0" smtClean="0"/>
              <a:t>obstacles</a:t>
            </a:r>
            <a:r>
              <a:rPr lang="en-US" b="0" dirty="0" smtClean="0"/>
              <a:t>, </a:t>
            </a:r>
            <a:r>
              <a:rPr lang="en-US" b="0" dirty="0" smtClean="0"/>
              <a:t/>
            </a:r>
            <a:br>
              <a:rPr lang="en-US" b="0" dirty="0" smtClean="0"/>
            </a:br>
            <a:r>
              <a:rPr lang="en-US" b="0" dirty="0" smtClean="0"/>
              <a:t>7</a:t>
            </a:r>
            <a:r>
              <a:rPr lang="en-US" b="0" dirty="0" smtClean="0"/>
              <a:t>) problem-solving </a:t>
            </a:r>
            <a:br>
              <a:rPr lang="en-US" b="0" dirty="0" smtClean="0"/>
            </a:br>
            <a:r>
              <a:rPr lang="en-US" b="0" dirty="0" smtClean="0"/>
              <a:t>ability, and 8) positivity. </a:t>
            </a:r>
            <a:endParaRPr lang="en-US" b="0" dirty="0"/>
          </a:p>
        </p:txBody>
      </p:sp>
      <p:sp>
        <p:nvSpPr>
          <p:cNvPr id="5" name="Rectangle 4"/>
          <p:cNvSpPr/>
          <p:nvPr/>
        </p:nvSpPr>
        <p:spPr>
          <a:xfrm>
            <a:off x="4843551" y="6642556"/>
            <a:ext cx="1864613" cy="215444"/>
          </a:xfrm>
          <a:prstGeom prst="rect">
            <a:avLst/>
          </a:prstGeom>
        </p:spPr>
        <p:txBody>
          <a:bodyPr wrap="none">
            <a:spAutoFit/>
          </a:bodyPr>
          <a:lstStyle/>
          <a:p>
            <a:r>
              <a:rPr lang="en-US" sz="800" i="1" dirty="0" smtClean="0">
                <a:solidFill>
                  <a:srgbClr val="DD4B39"/>
                </a:solidFill>
                <a:hlinkClick r:id="rId3"/>
              </a:rPr>
              <a:t>Source: www.cardinal-services.com</a:t>
            </a:r>
            <a:r>
              <a:rPr lang="en-US" sz="800" i="1" dirty="0">
                <a:solidFill>
                  <a:srgbClr val="DD4B39"/>
                </a:solidFill>
              </a:rPr>
              <a:t> </a:t>
            </a:r>
            <a:endParaRPr lang="en-US" sz="800" i="1" dirty="0"/>
          </a:p>
        </p:txBody>
      </p:sp>
    </p:spTree>
    <p:extLst>
      <p:ext uri="{BB962C8B-B14F-4D97-AF65-F5344CB8AC3E}">
        <p14:creationId xmlns:p14="http://schemas.microsoft.com/office/powerpoint/2010/main" val="426948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Branding</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Effective branding has clear benefits. </a:t>
            </a:r>
            <a:r>
              <a:rPr lang="en-US" dirty="0" smtClean="0"/>
              <a:t>These include…</a:t>
            </a:r>
            <a:r>
              <a:rPr lang="en-US" dirty="0"/>
              <a:t>	</a:t>
            </a:r>
          </a:p>
          <a:p>
            <a:r>
              <a:rPr lang="en-US" u="sng" dirty="0"/>
              <a:t>Differentiation</a:t>
            </a:r>
            <a:r>
              <a:rPr lang="en-US" dirty="0"/>
              <a:t> -- A brand provides a clear and definitive reason for customers to buy your product. </a:t>
            </a:r>
          </a:p>
          <a:p>
            <a:pPr lvl="1"/>
            <a:r>
              <a:rPr lang="en-US" dirty="0"/>
              <a:t>If this reason does not exist, your product is a commodity and the only measure of value is price. </a:t>
            </a:r>
          </a:p>
          <a:p>
            <a:pPr lvl="1"/>
            <a:r>
              <a:rPr lang="en-US" dirty="0"/>
              <a:t>Small, value added businesses cannot compete on price successfully and need to incorporate some form of differentiation.</a:t>
            </a:r>
          </a:p>
          <a:p>
            <a:r>
              <a:rPr lang="en-US" u="sng" dirty="0"/>
              <a:t>Conveys value</a:t>
            </a:r>
            <a:r>
              <a:rPr lang="en-US" dirty="0"/>
              <a:t> -- Consumers perceive brand-name products as higher quality, more reliable and a better value than non-branded products. </a:t>
            </a:r>
          </a:p>
          <a:p>
            <a:pPr lvl="1"/>
            <a:r>
              <a:rPr lang="en-US" dirty="0"/>
              <a:t>Generally speaking, the number-one brand in a category can command a 10 percent price premium over the number-two brand, and a 40 percent premium over the store brand. </a:t>
            </a:r>
          </a:p>
          <a:p>
            <a:pPr lvl="2"/>
            <a:r>
              <a:rPr lang="en-US" dirty="0"/>
              <a:t>This price premium is known as a brand tax. </a:t>
            </a:r>
          </a:p>
          <a:p>
            <a:pPr lvl="1"/>
            <a:r>
              <a:rPr lang="en-US" dirty="0"/>
              <a:t>Consumers understand that a strong brand can reduce getting stuck with disappointing or faulty products.</a:t>
            </a:r>
          </a:p>
          <a:p>
            <a:endParaRPr lang="en-US" dirty="0"/>
          </a:p>
        </p:txBody>
      </p:sp>
    </p:spTree>
    <p:extLst>
      <p:ext uri="{BB962C8B-B14F-4D97-AF65-F5344CB8AC3E}">
        <p14:creationId xmlns:p14="http://schemas.microsoft.com/office/powerpoint/2010/main" val="1252602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Service</a:t>
            </a:r>
            <a:endParaRPr lang="en-US" dirty="0"/>
          </a:p>
        </p:txBody>
      </p:sp>
      <p:sp>
        <p:nvSpPr>
          <p:cNvPr id="3" name="Content Placeholder 2"/>
          <p:cNvSpPr>
            <a:spLocks noGrp="1"/>
          </p:cNvSpPr>
          <p:nvPr>
            <p:ph idx="1"/>
          </p:nvPr>
        </p:nvSpPr>
        <p:spPr/>
        <p:txBody>
          <a:bodyPr>
            <a:normAutofit fontScale="70000" lnSpcReduction="20000"/>
          </a:bodyPr>
          <a:lstStyle/>
          <a:p>
            <a:r>
              <a:rPr lang="en-US" dirty="0"/>
              <a:t>Customer loyalty is dependent on the following company attributes:</a:t>
            </a:r>
          </a:p>
          <a:p>
            <a:pPr lvl="1"/>
            <a:r>
              <a:rPr lang="en-US" altLang="en-US" dirty="0"/>
              <a:t>Its employees ask questions to better understand a customer.</a:t>
            </a:r>
          </a:p>
          <a:p>
            <a:pPr lvl="1"/>
            <a:r>
              <a:rPr lang="en-US" altLang="en-US" dirty="0"/>
              <a:t>The company is honest about its products and services. </a:t>
            </a:r>
          </a:p>
          <a:p>
            <a:pPr lvl="2"/>
            <a:r>
              <a:rPr lang="en-US" altLang="en-US" dirty="0"/>
              <a:t>This includes the fact that the quality of the product is consistent. </a:t>
            </a:r>
          </a:p>
          <a:p>
            <a:pPr lvl="1"/>
            <a:r>
              <a:rPr lang="en-US" altLang="en-US" dirty="0"/>
              <a:t>A company will fix all problems it can. </a:t>
            </a:r>
          </a:p>
          <a:p>
            <a:pPr lvl="1"/>
            <a:r>
              <a:rPr lang="en-US" altLang="en-US" dirty="0"/>
              <a:t>A company learns from the competition and becomes better. </a:t>
            </a:r>
          </a:p>
          <a:p>
            <a:pPr lvl="1"/>
            <a:r>
              <a:rPr lang="en-US" altLang="en-US" dirty="0"/>
              <a:t>All promises are kept.</a:t>
            </a:r>
          </a:p>
          <a:p>
            <a:pPr lvl="1"/>
            <a:r>
              <a:rPr lang="en-US" altLang="en-US" dirty="0"/>
              <a:t>A customer only needs to go to one place to get all needed help. </a:t>
            </a:r>
          </a:p>
          <a:p>
            <a:pPr lvl="1"/>
            <a:r>
              <a:rPr lang="en-US" altLang="en-US" dirty="0"/>
              <a:t>The culture is friendly, helpful, professional, and consistent. </a:t>
            </a:r>
            <a:r>
              <a:rPr lang="en-US" altLang="en-US" dirty="0" smtClean="0"/>
              <a:t/>
            </a:r>
            <a:br>
              <a:rPr lang="en-US" altLang="en-US" dirty="0" smtClean="0"/>
            </a:br>
            <a:endParaRPr lang="en-US" dirty="0" smtClean="0"/>
          </a:p>
          <a:p>
            <a:r>
              <a:rPr lang="en-US" dirty="0" smtClean="0"/>
              <a:t>When it comes to customer </a:t>
            </a:r>
            <a:br>
              <a:rPr lang="en-US" dirty="0" smtClean="0"/>
            </a:br>
            <a:r>
              <a:rPr lang="en-US" dirty="0" smtClean="0"/>
              <a:t>service, customers tend to </a:t>
            </a:r>
            <a:br>
              <a:rPr lang="en-US" dirty="0" smtClean="0"/>
            </a:br>
            <a:r>
              <a:rPr lang="en-US" dirty="0" smtClean="0"/>
              <a:t>have four general needs: </a:t>
            </a:r>
          </a:p>
          <a:p>
            <a:pPr lvl="1"/>
            <a:r>
              <a:rPr lang="en-US" dirty="0" smtClean="0"/>
              <a:t>Need to be understood. </a:t>
            </a:r>
          </a:p>
          <a:p>
            <a:pPr lvl="1"/>
            <a:r>
              <a:rPr lang="en-US" dirty="0" smtClean="0"/>
              <a:t>Need to feel welcome. </a:t>
            </a:r>
          </a:p>
          <a:p>
            <a:pPr lvl="1"/>
            <a:r>
              <a:rPr lang="en-US" dirty="0" smtClean="0"/>
              <a:t>Need to feel important. </a:t>
            </a:r>
          </a:p>
          <a:p>
            <a:pPr lvl="1"/>
            <a:r>
              <a:rPr lang="en-US" dirty="0" smtClean="0"/>
              <a:t>Need for support and comfort. </a:t>
            </a:r>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376" t="13690" r="549" b="9523"/>
          <a:stretch/>
        </p:blipFill>
        <p:spPr>
          <a:xfrm>
            <a:off x="4569746" y="4904509"/>
            <a:ext cx="3826109" cy="1731818"/>
          </a:xfrm>
          <a:prstGeom prst="rect">
            <a:avLst/>
          </a:prstGeom>
        </p:spPr>
      </p:pic>
      <p:sp>
        <p:nvSpPr>
          <p:cNvPr id="5" name="Rectangle 4"/>
          <p:cNvSpPr/>
          <p:nvPr/>
        </p:nvSpPr>
        <p:spPr>
          <a:xfrm>
            <a:off x="6337278" y="6593405"/>
            <a:ext cx="2058577" cy="215444"/>
          </a:xfrm>
          <a:prstGeom prst="rect">
            <a:avLst/>
          </a:prstGeom>
        </p:spPr>
        <p:txBody>
          <a:bodyPr wrap="none">
            <a:spAutoFit/>
          </a:bodyPr>
          <a:lstStyle/>
          <a:p>
            <a:r>
              <a:rPr lang="en-US" sz="800" i="1" dirty="0" smtClean="0">
                <a:solidFill>
                  <a:srgbClr val="DD4B39"/>
                </a:solidFill>
                <a:hlinkClick r:id="rId3"/>
              </a:rPr>
              <a:t>Source: www.phoenixrealestateguy.com</a:t>
            </a:r>
            <a:r>
              <a:rPr lang="en-US" sz="800" i="1" dirty="0">
                <a:solidFill>
                  <a:srgbClr val="DD4B39"/>
                </a:solidFill>
              </a:rPr>
              <a:t> </a:t>
            </a:r>
            <a:endParaRPr lang="en-US" sz="800" i="1" dirty="0"/>
          </a:p>
        </p:txBody>
      </p:sp>
    </p:spTree>
    <p:extLst>
      <p:ext uri="{BB962C8B-B14F-4D97-AF65-F5344CB8AC3E}">
        <p14:creationId xmlns:p14="http://schemas.microsoft.com/office/powerpoint/2010/main" val="4265846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Works Cited </a:t>
            </a:r>
          </a:p>
        </p:txBody>
      </p:sp>
      <p:sp>
        <p:nvSpPr>
          <p:cNvPr id="3" name="Content Placeholder 2"/>
          <p:cNvSpPr>
            <a:spLocks noGrp="1"/>
          </p:cNvSpPr>
          <p:nvPr>
            <p:ph idx="1"/>
          </p:nvPr>
        </p:nvSpPr>
        <p:spPr/>
        <p:txBody>
          <a:bodyPr>
            <a:normAutofit fontScale="55000" lnSpcReduction="20000"/>
          </a:bodyPr>
          <a:lstStyle/>
          <a:p>
            <a:r>
              <a:rPr lang="en-US" u="sng" dirty="0" smtClean="0">
                <a:hlinkClick r:id="rId2"/>
              </a:rPr>
              <a:t>http</a:t>
            </a:r>
            <a:r>
              <a:rPr lang="en-US" u="sng" dirty="0">
                <a:hlinkClick r:id="rId2"/>
              </a:rPr>
              <a:t>://cmamarketing.info/2010/12/top-10-branding-mistakes-2/</a:t>
            </a:r>
            <a:endParaRPr lang="en-US" dirty="0"/>
          </a:p>
          <a:p>
            <a:r>
              <a:rPr lang="en-US" u="sng" dirty="0">
                <a:hlinkClick r:id="rId3"/>
              </a:rPr>
              <a:t>http://blog.hubspot.com/blog/tabid/6307/bid/34238/The-Marketer-s-Guide-to-Developing-a-Strong-Brand-Identity.aspx?UTM_source=outbrainwidget&amp;obref=obinsite</a:t>
            </a:r>
            <a:endParaRPr lang="en-US" dirty="0"/>
          </a:p>
          <a:p>
            <a:r>
              <a:rPr lang="en-US" u="sng" dirty="0">
                <a:hlinkClick r:id="rId4"/>
              </a:rPr>
              <a:t>http://campus.udayton.edu/~jrs/intro/ppt/brand%20strategy.pdf</a:t>
            </a:r>
            <a:endParaRPr lang="en-US" dirty="0"/>
          </a:p>
          <a:p>
            <a:r>
              <a:rPr lang="en-US" u="sng" dirty="0">
                <a:hlinkClick r:id="rId5"/>
              </a:rPr>
              <a:t>http://www.polaris-inc.com/assets/pdfs/9_principles_of_branding.pdf</a:t>
            </a:r>
            <a:endParaRPr lang="en-US" dirty="0"/>
          </a:p>
          <a:p>
            <a:r>
              <a:rPr lang="en-US" u="sng" dirty="0">
                <a:hlinkClick r:id="rId3"/>
              </a:rPr>
              <a:t>http://blog.hubspot.com/blog/tabid/6307/bid/34238/The-Marketer-s-Guide-to-Developing-a-Strong-Brand-Identity.aspx?UTM_source=outbrainwidget&amp;obref=obinsite</a:t>
            </a:r>
            <a:endParaRPr lang="en-US" dirty="0"/>
          </a:p>
          <a:p>
            <a:r>
              <a:rPr lang="en-US" u="sng" dirty="0">
                <a:hlinkClick r:id="rId3"/>
              </a:rPr>
              <a:t>http://</a:t>
            </a:r>
            <a:r>
              <a:rPr lang="en-US" u="sng" dirty="0" smtClean="0">
                <a:hlinkClick r:id="rId3"/>
              </a:rPr>
              <a:t>blog.hubspot.com/blog/tabid/6307/bid/34238/The-Marketer-s-Guide-to-Developing-a-Strong-Brand-Identity.aspx?UTM_source=outbrainwidget&amp;obref=obinsite</a:t>
            </a:r>
            <a:endParaRPr lang="en-US" u="sng" dirty="0" smtClean="0"/>
          </a:p>
          <a:p>
            <a:r>
              <a:rPr lang="en-US" u="sng" dirty="0">
                <a:hlinkClick r:id="rId6"/>
              </a:rPr>
              <a:t>http://academic.brooklyn.cuny.edu/economic/friedman/ADVDMKTopic5.doc</a:t>
            </a:r>
            <a:r>
              <a:rPr lang="en-US" dirty="0" smtClean="0"/>
              <a:t>.</a:t>
            </a:r>
          </a:p>
          <a:p>
            <a:r>
              <a:rPr lang="en-US" dirty="0">
                <a:hlinkClick r:id="rId7"/>
              </a:rPr>
              <a:t>http://webcache.googleusercontent.com/search?q=cache:yxhwtjVfSekJ:cst.ridgewater.edu/jeffpolman/CST2845/resources/ppts/Ch1-4.ppt+&amp;</a:t>
            </a:r>
            <a:r>
              <a:rPr lang="en-US" dirty="0" smtClean="0">
                <a:hlinkClick r:id="rId7"/>
              </a:rPr>
              <a:t>cd=3&amp;hl=en&amp;ct=clnk&amp;gl=us</a:t>
            </a:r>
            <a:endParaRPr lang="en-US" dirty="0" smtClean="0"/>
          </a:p>
          <a:p>
            <a:endParaRPr lang="en-US" dirty="0"/>
          </a:p>
        </p:txBody>
      </p:sp>
    </p:spTree>
    <p:extLst>
      <p:ext uri="{BB962C8B-B14F-4D97-AF65-F5344CB8AC3E}">
        <p14:creationId xmlns:p14="http://schemas.microsoft.com/office/powerpoint/2010/main" val="190211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Branding</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a:t>Builds brand loyalty</a:t>
            </a:r>
            <a:r>
              <a:rPr lang="en-US" dirty="0"/>
              <a:t> -- Brand loyalty is the recurring stream of profit generated by repeat and referral sales of a specific brand. </a:t>
            </a:r>
          </a:p>
          <a:p>
            <a:pPr lvl="1"/>
            <a:r>
              <a:rPr lang="en-US" dirty="0"/>
              <a:t>Repeat sales can be as much as 90 percent less expensive to a company than new customer development</a:t>
            </a:r>
            <a:r>
              <a:rPr lang="en-US" dirty="0" smtClean="0"/>
              <a:t>.</a:t>
            </a:r>
            <a:br>
              <a:rPr lang="en-US" dirty="0" smtClean="0"/>
            </a:br>
            <a:endParaRPr lang="en-US" dirty="0"/>
          </a:p>
          <a:p>
            <a:r>
              <a:rPr lang="en-US" u="sng" dirty="0"/>
              <a:t>Builds pride </a:t>
            </a:r>
            <a:r>
              <a:rPr lang="en-US" dirty="0"/>
              <a:t>-- Branded, </a:t>
            </a:r>
            <a:r>
              <a:rPr lang="en-US" dirty="0" smtClean="0"/>
              <a:t/>
            </a:r>
            <a:br>
              <a:rPr lang="en-US" dirty="0" smtClean="0"/>
            </a:br>
            <a:r>
              <a:rPr lang="en-US" dirty="0" smtClean="0"/>
              <a:t>recognizable </a:t>
            </a:r>
            <a:r>
              <a:rPr lang="en-US" dirty="0"/>
              <a:t>products </a:t>
            </a:r>
            <a:r>
              <a:rPr lang="en-US" dirty="0" smtClean="0"/>
              <a:t/>
            </a:r>
            <a:br>
              <a:rPr lang="en-US" dirty="0" smtClean="0"/>
            </a:br>
            <a:r>
              <a:rPr lang="en-US" dirty="0" smtClean="0"/>
              <a:t>invoke </a:t>
            </a:r>
            <a:r>
              <a:rPr lang="en-US" dirty="0"/>
              <a:t>a sense of pride </a:t>
            </a:r>
            <a:r>
              <a:rPr lang="en-US" dirty="0" smtClean="0"/>
              <a:t/>
            </a:r>
            <a:br>
              <a:rPr lang="en-US" dirty="0" smtClean="0"/>
            </a:br>
            <a:r>
              <a:rPr lang="en-US" dirty="0" smtClean="0"/>
              <a:t>in </a:t>
            </a:r>
            <a:r>
              <a:rPr lang="en-US" dirty="0"/>
              <a:t>those associated with </a:t>
            </a:r>
            <a:r>
              <a:rPr lang="en-US" dirty="0" smtClean="0"/>
              <a:t/>
            </a:r>
            <a:br>
              <a:rPr lang="en-US" dirty="0" smtClean="0"/>
            </a:br>
            <a:r>
              <a:rPr lang="en-US" dirty="0" smtClean="0"/>
              <a:t>production</a:t>
            </a:r>
            <a:r>
              <a:rPr lang="en-US" dirty="0"/>
              <a:t>, promotion, </a:t>
            </a:r>
            <a:r>
              <a:rPr lang="en-US" dirty="0" smtClean="0"/>
              <a:t/>
            </a:r>
            <a:br>
              <a:rPr lang="en-US" dirty="0" smtClean="0"/>
            </a:br>
            <a:r>
              <a:rPr lang="en-US" dirty="0" smtClean="0"/>
              <a:t>sale </a:t>
            </a:r>
            <a:r>
              <a:rPr lang="en-US" dirty="0"/>
              <a:t>and distribution of </a:t>
            </a:r>
            <a:r>
              <a:rPr lang="en-US" dirty="0" smtClean="0"/>
              <a:t/>
            </a:r>
            <a:br>
              <a:rPr lang="en-US" dirty="0" smtClean="0"/>
            </a:br>
            <a:r>
              <a:rPr lang="en-US" dirty="0" smtClean="0"/>
              <a:t>those </a:t>
            </a:r>
            <a:r>
              <a:rPr lang="en-US" dirty="0"/>
              <a:t>products</a:t>
            </a:r>
            <a:r>
              <a:rPr lang="en-US" dirty="0" smtClean="0"/>
              <a:t>.</a:t>
            </a:r>
            <a:br>
              <a:rPr lang="en-US" dirty="0" smtClean="0"/>
            </a:br>
            <a:endParaRPr lang="en-US" dirty="0"/>
          </a:p>
          <a:p>
            <a:pPr lvl="4"/>
            <a:r>
              <a:rPr lang="en-US" sz="1300" i="1" dirty="0"/>
              <a:t>Source: </a:t>
            </a:r>
            <a:r>
              <a:rPr lang="en-US" sz="1300" i="1" u="sng" dirty="0">
                <a:hlinkClick r:id="rId2"/>
              </a:rPr>
              <a:t>https://www.extension.iastate.edu/agdm/wholefarm/html/c5-50.html</a:t>
            </a:r>
            <a:r>
              <a:rPr lang="en-US" sz="1300" i="1" dirty="0"/>
              <a:t> </a:t>
            </a:r>
          </a:p>
          <a:p>
            <a:endParaRPr lang="en-US" dirty="0"/>
          </a:p>
        </p:txBody>
      </p:sp>
      <p:sp>
        <p:nvSpPr>
          <p:cNvPr id="5" name="Rectangle 4"/>
          <p:cNvSpPr/>
          <p:nvPr/>
        </p:nvSpPr>
        <p:spPr>
          <a:xfrm>
            <a:off x="6892788" y="6154882"/>
            <a:ext cx="1765227" cy="215444"/>
          </a:xfrm>
          <a:prstGeom prst="rect">
            <a:avLst/>
          </a:prstGeom>
        </p:spPr>
        <p:txBody>
          <a:bodyPr wrap="none">
            <a:spAutoFit/>
          </a:bodyPr>
          <a:lstStyle/>
          <a:p>
            <a:r>
              <a:rPr lang="en-US" sz="800" i="1" dirty="0" smtClean="0">
                <a:solidFill>
                  <a:srgbClr val="DD4B39"/>
                </a:solidFill>
                <a:hlinkClick r:id="rId3"/>
              </a:rPr>
              <a:t>Source: </a:t>
            </a:r>
            <a:r>
              <a:rPr lang="en-US" sz="800" dirty="0">
                <a:hlinkClick r:id="rId4"/>
              </a:rPr>
              <a:t>www.jprmarketing.co.uk</a:t>
            </a:r>
            <a:r>
              <a:rPr lang="en-US" sz="800" dirty="0"/>
              <a:t> </a:t>
            </a:r>
            <a:endParaRPr lang="en-US" sz="800" i="1" dirty="0"/>
          </a:p>
        </p:txBody>
      </p:sp>
      <p:pic>
        <p:nvPicPr>
          <p:cNvPr id="6" name="Picture 5"/>
          <p:cNvPicPr>
            <a:picLocks noChangeAspect="1"/>
          </p:cNvPicPr>
          <p:nvPr/>
        </p:nvPicPr>
        <p:blipFill rotWithShape="1">
          <a:blip r:embed="rId5">
            <a:clrChange>
              <a:clrFrom>
                <a:srgbClr val="F8F9FB"/>
              </a:clrFrom>
              <a:clrTo>
                <a:srgbClr val="F8F9FB">
                  <a:alpha val="0"/>
                </a:srgbClr>
              </a:clrTo>
            </a:clrChange>
            <a:extLst>
              <a:ext uri="{28A0092B-C50C-407E-A947-70E740481C1C}">
                <a14:useLocalDpi xmlns:a14="http://schemas.microsoft.com/office/drawing/2010/main" val="0"/>
              </a:ext>
            </a:extLst>
          </a:blip>
          <a:srcRect r="9369"/>
          <a:stretch/>
        </p:blipFill>
        <p:spPr>
          <a:xfrm>
            <a:off x="5006626" y="3616036"/>
            <a:ext cx="4093520" cy="2538846"/>
          </a:xfrm>
          <a:prstGeom prst="rect">
            <a:avLst/>
          </a:prstGeom>
        </p:spPr>
      </p:pic>
    </p:spTree>
    <p:extLst>
      <p:ext uri="{BB962C8B-B14F-4D97-AF65-F5344CB8AC3E}">
        <p14:creationId xmlns:p14="http://schemas.microsoft.com/office/powerpoint/2010/main" val="2745839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Branding</a:t>
            </a:r>
            <a:endParaRPr lang="en-US" dirty="0"/>
          </a:p>
        </p:txBody>
      </p:sp>
      <p:sp>
        <p:nvSpPr>
          <p:cNvPr id="3" name="Content Placeholder 2"/>
          <p:cNvSpPr>
            <a:spLocks noGrp="1"/>
          </p:cNvSpPr>
          <p:nvPr>
            <p:ph idx="1"/>
          </p:nvPr>
        </p:nvSpPr>
        <p:spPr/>
        <p:txBody>
          <a:bodyPr>
            <a:normAutofit fontScale="62500" lnSpcReduction="20000"/>
          </a:bodyPr>
          <a:lstStyle/>
          <a:p>
            <a:pPr marL="0" lvl="0" indent="0">
              <a:buNone/>
            </a:pPr>
            <a:r>
              <a:rPr lang="en-US" dirty="0"/>
              <a:t>Effective branding is guided by clear objectives, including…</a:t>
            </a:r>
          </a:p>
          <a:p>
            <a:r>
              <a:rPr lang="en-US" dirty="0"/>
              <a:t>Brands should represent something your customers want but do not receive from your competitors. </a:t>
            </a:r>
          </a:p>
          <a:p>
            <a:r>
              <a:rPr lang="en-US" dirty="0"/>
              <a:t>Brands should be consistent and designed to exist for long periods of time to maximize customer recognition.</a:t>
            </a:r>
          </a:p>
          <a:p>
            <a:pPr lvl="1"/>
            <a:r>
              <a:rPr lang="en-US" dirty="0"/>
              <a:t>Building a strong brand takes time.</a:t>
            </a:r>
          </a:p>
          <a:p>
            <a:pPr lvl="1"/>
            <a:r>
              <a:rPr lang="en-US" dirty="0"/>
              <a:t>Rule of thumb: the point at which you start to get bored with your own brand is when your customers first start to recognize it and what it stands for. </a:t>
            </a:r>
          </a:p>
          <a:p>
            <a:pPr lvl="1"/>
            <a:r>
              <a:rPr lang="en-US" dirty="0"/>
              <a:t>The Quaker Oatmeal guy has been mostly the same for 125 years – well-designed brands work for long periods of time because they were designed to do so. </a:t>
            </a:r>
            <a:endParaRPr lang="en-US" dirty="0" smtClean="0"/>
          </a:p>
          <a:p>
            <a:r>
              <a:rPr lang="en-US" dirty="0"/>
              <a:t>Brands should be designed with your </a:t>
            </a:r>
            <a:r>
              <a:rPr lang="en-US" dirty="0" smtClean="0"/>
              <a:t/>
            </a:r>
            <a:br>
              <a:rPr lang="en-US" dirty="0" smtClean="0"/>
            </a:br>
            <a:r>
              <a:rPr lang="en-US" dirty="0" smtClean="0"/>
              <a:t>target </a:t>
            </a:r>
            <a:r>
              <a:rPr lang="en-US" dirty="0"/>
              <a:t>market in mind – it should not </a:t>
            </a:r>
            <a:r>
              <a:rPr lang="en-US" dirty="0" smtClean="0"/>
              <a:t/>
            </a:r>
            <a:br>
              <a:rPr lang="en-US" dirty="0" smtClean="0"/>
            </a:br>
            <a:r>
              <a:rPr lang="en-US" dirty="0" smtClean="0"/>
              <a:t>be </a:t>
            </a:r>
            <a:r>
              <a:rPr lang="en-US" dirty="0"/>
              <a:t>designed to please everyone. </a:t>
            </a:r>
          </a:p>
          <a:p>
            <a:pPr lvl="1"/>
            <a:r>
              <a:rPr lang="en-US" dirty="0"/>
              <a:t>Focus on appealing most to your target market </a:t>
            </a:r>
            <a:r>
              <a:rPr lang="en-US" dirty="0" smtClean="0"/>
              <a:t/>
            </a:r>
            <a:br>
              <a:rPr lang="en-US" dirty="0" smtClean="0"/>
            </a:br>
            <a:r>
              <a:rPr lang="en-US" dirty="0" smtClean="0"/>
              <a:t>segment</a:t>
            </a:r>
            <a:r>
              <a:rPr lang="en-US" dirty="0"/>
              <a:t>.</a:t>
            </a:r>
          </a:p>
          <a:p>
            <a:pPr lvl="1"/>
            <a:r>
              <a:rPr lang="en-US" dirty="0"/>
              <a:t>Focused brands are more powerful and effective </a:t>
            </a:r>
            <a:r>
              <a:rPr lang="en-US" dirty="0" smtClean="0"/>
              <a:t/>
            </a:r>
            <a:br>
              <a:rPr lang="en-US" dirty="0" smtClean="0"/>
            </a:br>
            <a:r>
              <a:rPr lang="en-US" dirty="0" smtClean="0"/>
              <a:t>than </a:t>
            </a:r>
            <a:r>
              <a:rPr lang="en-US" dirty="0"/>
              <a:t>diffused brands.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2063" y="4632326"/>
            <a:ext cx="2260169" cy="2133600"/>
          </a:xfrm>
          <a:prstGeom prst="rect">
            <a:avLst/>
          </a:prstGeom>
        </p:spPr>
      </p:pic>
      <p:sp>
        <p:nvSpPr>
          <p:cNvPr id="5" name="Rectangle 4"/>
          <p:cNvSpPr/>
          <p:nvPr/>
        </p:nvSpPr>
        <p:spPr>
          <a:xfrm>
            <a:off x="6398126" y="6550482"/>
            <a:ext cx="1531188" cy="215444"/>
          </a:xfrm>
          <a:prstGeom prst="rect">
            <a:avLst/>
          </a:prstGeom>
        </p:spPr>
        <p:txBody>
          <a:bodyPr wrap="none">
            <a:spAutoFit/>
          </a:bodyPr>
          <a:lstStyle/>
          <a:p>
            <a:r>
              <a:rPr lang="en-US" sz="800" i="1" dirty="0" smtClean="0">
                <a:solidFill>
                  <a:srgbClr val="DD4B39"/>
                </a:solidFill>
                <a:hlinkClick r:id="rId3"/>
              </a:rPr>
              <a:t>Source: www.therichest.com</a:t>
            </a:r>
            <a:r>
              <a:rPr lang="en-US" sz="800" i="1" dirty="0">
                <a:solidFill>
                  <a:srgbClr val="DD4B39"/>
                </a:solidFill>
              </a:rPr>
              <a:t> </a:t>
            </a:r>
            <a:endParaRPr lang="en-US" sz="800" i="1" dirty="0"/>
          </a:p>
        </p:txBody>
      </p:sp>
    </p:spTree>
    <p:extLst>
      <p:ext uri="{BB962C8B-B14F-4D97-AF65-F5344CB8AC3E}">
        <p14:creationId xmlns:p14="http://schemas.microsoft.com/office/powerpoint/2010/main" val="2299172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Branding</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Brands </a:t>
            </a:r>
            <a:r>
              <a:rPr lang="en-US" dirty="0"/>
              <a:t>should be honest and represent what you can deliver. </a:t>
            </a:r>
          </a:p>
          <a:p>
            <a:pPr lvl="1"/>
            <a:r>
              <a:rPr lang="en-US" dirty="0"/>
              <a:t>If you’re not the most affordable, do not claim to be. </a:t>
            </a:r>
          </a:p>
          <a:p>
            <a:pPr lvl="1"/>
            <a:r>
              <a:rPr lang="en-US" dirty="0"/>
              <a:t>If you’re not the fastest, do not claim to be.</a:t>
            </a:r>
          </a:p>
          <a:p>
            <a:pPr lvl="1"/>
            <a:r>
              <a:rPr lang="en-US" dirty="0"/>
              <a:t>Only claim to be something you can consistently deliver on – the perception of your brand is as important as the quality of your product. </a:t>
            </a:r>
          </a:p>
          <a:p>
            <a:r>
              <a:rPr lang="en-US" dirty="0"/>
              <a:t>Brands are clear, simple, and to the point – complicated messages usually result in ineffective brands. </a:t>
            </a:r>
          </a:p>
          <a:p>
            <a:pPr lvl="1"/>
            <a:r>
              <a:rPr lang="en-US" dirty="0"/>
              <a:t>One big idea is best. Every message about your product should revolve around this message. </a:t>
            </a:r>
          </a:p>
          <a:p>
            <a:pPr lvl="1"/>
            <a:r>
              <a:rPr lang="en-US" dirty="0"/>
              <a:t>Details should be conveyed once the One Big Idea has attracted customer attention and encouraged the potential customer to visit your website, pick up your brand, pay attention to your commercial, skim your flyer, etc. </a:t>
            </a:r>
          </a:p>
          <a:p>
            <a:r>
              <a:rPr lang="en-US" dirty="0"/>
              <a:t>Brands should be distinct from those of the </a:t>
            </a:r>
            <a:r>
              <a:rPr lang="en-US" dirty="0" smtClean="0"/>
              <a:t/>
            </a:r>
            <a:br>
              <a:rPr lang="en-US" dirty="0" smtClean="0"/>
            </a:br>
            <a:r>
              <a:rPr lang="en-US" dirty="0" smtClean="0"/>
              <a:t>competitor </a:t>
            </a:r>
            <a:r>
              <a:rPr lang="en-US" dirty="0"/>
              <a:t>but in a way that appeals to your </a:t>
            </a:r>
            <a:r>
              <a:rPr lang="en-US" dirty="0" smtClean="0"/>
              <a:t/>
            </a:r>
            <a:br>
              <a:rPr lang="en-US" dirty="0" smtClean="0"/>
            </a:br>
            <a:r>
              <a:rPr lang="en-US" dirty="0" smtClean="0"/>
              <a:t>target </a:t>
            </a:r>
            <a:r>
              <a:rPr lang="en-US" dirty="0"/>
              <a:t>market.</a:t>
            </a:r>
          </a:p>
          <a:p>
            <a:pPr lvl="1"/>
            <a:r>
              <a:rPr lang="en-US" dirty="0"/>
              <a:t>You need to find a way to stand out, but you must do </a:t>
            </a:r>
            <a:r>
              <a:rPr lang="en-US" dirty="0" smtClean="0"/>
              <a:t/>
            </a:r>
            <a:br>
              <a:rPr lang="en-US" dirty="0" smtClean="0"/>
            </a:br>
            <a:r>
              <a:rPr lang="en-US" dirty="0" smtClean="0"/>
              <a:t>so </a:t>
            </a:r>
            <a:r>
              <a:rPr lang="en-US" dirty="0"/>
              <a:t>in a way that conveys your key messages. </a:t>
            </a:r>
          </a:p>
          <a:p>
            <a:r>
              <a:rPr lang="en-US" dirty="0"/>
              <a:t>Brands should be designed to accomplish a </a:t>
            </a:r>
            <a:r>
              <a:rPr lang="en-US" dirty="0" smtClean="0"/>
              <a:t/>
            </a:r>
            <a:br>
              <a:rPr lang="en-US" dirty="0" smtClean="0"/>
            </a:br>
            <a:r>
              <a:rPr lang="en-US" dirty="0" smtClean="0"/>
              <a:t>measurable </a:t>
            </a:r>
            <a:r>
              <a:rPr lang="en-US" dirty="0"/>
              <a:t>goal and the brand should be </a:t>
            </a:r>
            <a:r>
              <a:rPr lang="en-US" dirty="0" smtClean="0"/>
              <a:t/>
            </a:r>
            <a:br>
              <a:rPr lang="en-US" dirty="0" smtClean="0"/>
            </a:br>
            <a:r>
              <a:rPr lang="en-US" dirty="0" smtClean="0"/>
              <a:t>re-evaluated </a:t>
            </a:r>
            <a:r>
              <a:rPr lang="en-US" dirty="0"/>
              <a:t>if this goal is not being met.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884" y="3948545"/>
            <a:ext cx="2632364" cy="2632364"/>
          </a:xfrm>
          <a:prstGeom prst="rect">
            <a:avLst/>
          </a:prstGeom>
        </p:spPr>
      </p:pic>
      <p:sp>
        <p:nvSpPr>
          <p:cNvPr id="5" name="Rectangle 4"/>
          <p:cNvSpPr/>
          <p:nvPr/>
        </p:nvSpPr>
        <p:spPr>
          <a:xfrm>
            <a:off x="5929884" y="6535269"/>
            <a:ext cx="1856598" cy="215444"/>
          </a:xfrm>
          <a:prstGeom prst="rect">
            <a:avLst/>
          </a:prstGeom>
        </p:spPr>
        <p:txBody>
          <a:bodyPr wrap="none">
            <a:spAutoFit/>
          </a:bodyPr>
          <a:lstStyle/>
          <a:p>
            <a:r>
              <a:rPr lang="en-US" sz="800" i="1" dirty="0" smtClean="0">
                <a:hlinkClick r:id="rId3"/>
              </a:rPr>
              <a:t>Source: www.topwallpapers10.com</a:t>
            </a:r>
            <a:r>
              <a:rPr lang="en-US" sz="800" i="1" dirty="0"/>
              <a:t> </a:t>
            </a:r>
          </a:p>
        </p:txBody>
      </p:sp>
    </p:spTree>
    <p:extLst>
      <p:ext uri="{BB962C8B-B14F-4D97-AF65-F5344CB8AC3E}">
        <p14:creationId xmlns:p14="http://schemas.microsoft.com/office/powerpoint/2010/main" val="12315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Branding of Starbucks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Starbucks is a prime example of effective branding. </a:t>
            </a:r>
          </a:p>
          <a:p>
            <a:pPr lvl="1"/>
            <a:r>
              <a:rPr lang="en-US" dirty="0"/>
              <a:t>When Starbucks is mentioned, a few perceptions likely come to your mind: fancy coffee drinks, casual atmosphere, modern designs with earth tones, the green mermaid logo, etc. </a:t>
            </a:r>
          </a:p>
          <a:p>
            <a:pPr lvl="1"/>
            <a:r>
              <a:rPr lang="en-US" dirty="0"/>
              <a:t>Starbucks is often equated with quality (and, sometimes, high prices and luxury drinks).</a:t>
            </a:r>
          </a:p>
          <a:p>
            <a:r>
              <a:rPr lang="en-US" dirty="0"/>
              <a:t>If see a Starbucks coffee shop, you probably have pretty consistent expectations no matter where you would find that business (and you could find it on a street corner, in a hotel, in a Target, etc.). </a:t>
            </a:r>
          </a:p>
          <a:p>
            <a:pPr lvl="1"/>
            <a:r>
              <a:rPr lang="en-US" dirty="0"/>
              <a:t>The customer experience with </a:t>
            </a:r>
            <a:r>
              <a:rPr lang="en-US" dirty="0" smtClean="0"/>
              <a:t/>
            </a:r>
            <a:br>
              <a:rPr lang="en-US" dirty="0" smtClean="0"/>
            </a:br>
            <a:r>
              <a:rPr lang="en-US" dirty="0" smtClean="0"/>
              <a:t>Starbucks </a:t>
            </a:r>
            <a:r>
              <a:rPr lang="en-US" dirty="0"/>
              <a:t>is consistent and </a:t>
            </a:r>
            <a:r>
              <a:rPr lang="en-US" dirty="0" smtClean="0"/>
              <a:t/>
            </a:r>
            <a:br>
              <a:rPr lang="en-US" dirty="0" smtClean="0"/>
            </a:br>
            <a:r>
              <a:rPr lang="en-US" dirty="0" smtClean="0"/>
              <a:t>conveys </a:t>
            </a:r>
            <a:r>
              <a:rPr lang="en-US" dirty="0"/>
              <a:t>the same message no </a:t>
            </a:r>
            <a:r>
              <a:rPr lang="en-US" dirty="0" smtClean="0"/>
              <a:t/>
            </a:r>
            <a:br>
              <a:rPr lang="en-US" dirty="0" smtClean="0"/>
            </a:br>
            <a:r>
              <a:rPr lang="en-US" dirty="0" smtClean="0"/>
              <a:t>matter </a:t>
            </a:r>
            <a:r>
              <a:rPr lang="en-US" dirty="0"/>
              <a:t>how the message is sent </a:t>
            </a:r>
            <a:r>
              <a:rPr lang="en-US" dirty="0" smtClean="0"/>
              <a:t/>
            </a:r>
            <a:br>
              <a:rPr lang="en-US" dirty="0" smtClean="0"/>
            </a:br>
            <a:r>
              <a:rPr lang="en-US" dirty="0" smtClean="0"/>
              <a:t>(</a:t>
            </a:r>
            <a:r>
              <a:rPr lang="en-US" dirty="0"/>
              <a:t>by product, by an advertisement, </a:t>
            </a:r>
            <a:r>
              <a:rPr lang="en-US" dirty="0" smtClean="0"/>
              <a:t/>
            </a:r>
            <a:br>
              <a:rPr lang="en-US" dirty="0" smtClean="0"/>
            </a:br>
            <a:r>
              <a:rPr lang="en-US" dirty="0" smtClean="0"/>
              <a:t>by </a:t>
            </a:r>
            <a:r>
              <a:rPr lang="en-US" dirty="0"/>
              <a:t>a location, etc.).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901182"/>
            <a:ext cx="2881884" cy="1925099"/>
          </a:xfrm>
          <a:prstGeom prst="rect">
            <a:avLst/>
          </a:prstGeom>
        </p:spPr>
      </p:pic>
      <p:sp>
        <p:nvSpPr>
          <p:cNvPr id="5" name="Rectangle 4"/>
          <p:cNvSpPr/>
          <p:nvPr/>
        </p:nvSpPr>
        <p:spPr>
          <a:xfrm>
            <a:off x="6535064" y="6624692"/>
            <a:ext cx="1800493" cy="215444"/>
          </a:xfrm>
          <a:prstGeom prst="rect">
            <a:avLst/>
          </a:prstGeom>
        </p:spPr>
        <p:txBody>
          <a:bodyPr wrap="none">
            <a:spAutoFit/>
          </a:bodyPr>
          <a:lstStyle/>
          <a:p>
            <a:r>
              <a:rPr lang="en-US" sz="800" i="1" dirty="0" smtClean="0">
                <a:solidFill>
                  <a:srgbClr val="DD4B39"/>
                </a:solidFill>
                <a:hlinkClick r:id="rId3"/>
              </a:rPr>
              <a:t>Source: derpastrology.tumblr.com</a:t>
            </a:r>
            <a:r>
              <a:rPr lang="en-US" sz="800" i="1" dirty="0">
                <a:solidFill>
                  <a:srgbClr val="DD4B39"/>
                </a:solidFill>
              </a:rPr>
              <a:t> </a:t>
            </a:r>
            <a:endParaRPr lang="en-US" sz="800" i="1" dirty="0"/>
          </a:p>
        </p:txBody>
      </p:sp>
    </p:spTree>
    <p:extLst>
      <p:ext uri="{BB962C8B-B14F-4D97-AF65-F5344CB8AC3E}">
        <p14:creationId xmlns:p14="http://schemas.microsoft.com/office/powerpoint/2010/main" val="322634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0" y="245235"/>
            <a:ext cx="7970224" cy="876186"/>
          </a:xfrm>
        </p:spPr>
        <p:txBody>
          <a:bodyPr/>
          <a:lstStyle/>
          <a:p>
            <a:r>
              <a:rPr lang="en-US" dirty="0" smtClean="0"/>
              <a:t>Considerations of Branding </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E</a:t>
            </a:r>
            <a:r>
              <a:rPr lang="en-US" dirty="0" smtClean="0"/>
              <a:t>ffective </a:t>
            </a:r>
            <a:r>
              <a:rPr lang="en-US" dirty="0"/>
              <a:t>branding has three key considerations: </a:t>
            </a:r>
          </a:p>
          <a:p>
            <a:pPr lvl="1"/>
            <a:r>
              <a:rPr lang="en-US" u="sng" dirty="0"/>
              <a:t>Brand position</a:t>
            </a:r>
            <a:r>
              <a:rPr lang="en-US" dirty="0"/>
              <a:t>: how is your product or business perceived in comparison to your competitors? </a:t>
            </a:r>
          </a:p>
          <a:p>
            <a:pPr lvl="2"/>
            <a:r>
              <a:rPr lang="en-US" dirty="0"/>
              <a:t>A successfully positioned brand emphasizes how you are different AND better than your competitors. </a:t>
            </a:r>
          </a:p>
          <a:p>
            <a:pPr lvl="2"/>
            <a:r>
              <a:rPr lang="en-US" dirty="0"/>
              <a:t>This is often done by focusing on a competitor’s claims (and not their product’s attributes). </a:t>
            </a:r>
          </a:p>
          <a:p>
            <a:pPr lvl="1"/>
            <a:r>
              <a:rPr lang="en-US" u="sng" dirty="0"/>
              <a:t>Brand equity</a:t>
            </a:r>
            <a:r>
              <a:rPr lang="en-US" dirty="0"/>
              <a:t>: what benefits does your product provide beyond the product itself? </a:t>
            </a:r>
          </a:p>
          <a:p>
            <a:pPr lvl="2"/>
            <a:r>
              <a:rPr lang="en-US" dirty="0"/>
              <a:t>Brand equity is the value that is obtained from the consumer’s perception of the brand name of a particular product or service, and not the product itself. </a:t>
            </a:r>
          </a:p>
          <a:p>
            <a:pPr lvl="2"/>
            <a:r>
              <a:rPr lang="en-US" dirty="0"/>
              <a:t>This could include performance, social image, trustworthiness, general recognition, and its ability to be substituted by another product (or lack thereof). </a:t>
            </a:r>
          </a:p>
          <a:p>
            <a:pPr lvl="1"/>
            <a:r>
              <a:rPr lang="en-US" u="sng" dirty="0"/>
              <a:t>Brand loyalty</a:t>
            </a:r>
            <a:r>
              <a:rPr lang="en-US" dirty="0"/>
              <a:t>: how committed are your customers to buying your product and not a competitor’s?</a:t>
            </a:r>
          </a:p>
          <a:p>
            <a:pPr lvl="2"/>
            <a:r>
              <a:rPr lang="en-US" dirty="0"/>
              <a:t>Loyalty is not just repeated purchases but also a willingness to continue to purchase even in light of changes to your product or a competitor’s. </a:t>
            </a:r>
          </a:p>
          <a:p>
            <a:pPr lvl="2"/>
            <a:r>
              <a:rPr lang="en-US" dirty="0"/>
              <a:t>For example, if a competitor reduced their prices, would your customers continue to purchase your product? Why? </a:t>
            </a:r>
          </a:p>
          <a:p>
            <a:endParaRPr lang="en-US" dirty="0"/>
          </a:p>
        </p:txBody>
      </p:sp>
    </p:spTree>
    <p:extLst>
      <p:ext uri="{BB962C8B-B14F-4D97-AF65-F5344CB8AC3E}">
        <p14:creationId xmlns:p14="http://schemas.microsoft.com/office/powerpoint/2010/main" val="168729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Branding</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Creating a </a:t>
            </a:r>
            <a:r>
              <a:rPr lang="en-US" i="1" dirty="0"/>
              <a:t>business</a:t>
            </a:r>
            <a:r>
              <a:rPr lang="en-US" dirty="0"/>
              <a:t> brand begins with a vision statement. </a:t>
            </a:r>
          </a:p>
          <a:p>
            <a:pPr lvl="1"/>
            <a:r>
              <a:rPr lang="en-US" dirty="0"/>
              <a:t>A </a:t>
            </a:r>
            <a:r>
              <a:rPr lang="en-US" u="sng" dirty="0"/>
              <a:t>vision statement</a:t>
            </a:r>
            <a:r>
              <a:rPr lang="en-US" dirty="0"/>
              <a:t> is a one-sentence description of what you want your company to become in the future based on the needs of your targeted market segment and your company’s unique abilities. </a:t>
            </a:r>
          </a:p>
          <a:p>
            <a:r>
              <a:rPr lang="en-US" dirty="0"/>
              <a:t>A vision statement tends to describe a) the unique benefits of your products and/or services, b) how doing business with your company is unique compared to others, and c) attributes that make your company stand out. </a:t>
            </a:r>
          </a:p>
          <a:p>
            <a:pPr lvl="1"/>
            <a:r>
              <a:rPr lang="en-US" dirty="0"/>
              <a:t>For example, Jet Blue’s vision statement is </a:t>
            </a:r>
            <a:r>
              <a:rPr lang="en-US" i="1" dirty="0"/>
              <a:t>JetBlue Airways is dedicated to bringing humanity back to air travel.</a:t>
            </a:r>
            <a:endParaRPr lang="en-US" dirty="0"/>
          </a:p>
          <a:p>
            <a:pPr lvl="1"/>
            <a:r>
              <a:rPr lang="en-US" dirty="0"/>
              <a:t>Your vision statement should be </a:t>
            </a:r>
            <a:r>
              <a:rPr lang="en-US" dirty="0" smtClean="0"/>
              <a:t/>
            </a:r>
            <a:br>
              <a:rPr lang="en-US" dirty="0" smtClean="0"/>
            </a:br>
            <a:r>
              <a:rPr lang="en-US" dirty="0" smtClean="0"/>
              <a:t>based </a:t>
            </a:r>
            <a:r>
              <a:rPr lang="en-US" dirty="0"/>
              <a:t>on your company’s position </a:t>
            </a:r>
            <a:r>
              <a:rPr lang="en-US" dirty="0" smtClean="0"/>
              <a:t/>
            </a:r>
            <a:br>
              <a:rPr lang="en-US" dirty="0" smtClean="0"/>
            </a:br>
            <a:r>
              <a:rPr lang="en-US" dirty="0" smtClean="0"/>
              <a:t>statement </a:t>
            </a:r>
            <a:r>
              <a:rPr lang="en-US" dirty="0"/>
              <a:t>and position strategy – </a:t>
            </a:r>
            <a:r>
              <a:rPr lang="en-US" dirty="0" smtClean="0"/>
              <a:t/>
            </a:r>
            <a:br>
              <a:rPr lang="en-US" dirty="0" smtClean="0"/>
            </a:br>
            <a:r>
              <a:rPr lang="en-US" dirty="0" smtClean="0"/>
              <a:t>it </a:t>
            </a:r>
            <a:r>
              <a:rPr lang="en-US" dirty="0"/>
              <a:t>should be designed to be specific </a:t>
            </a:r>
            <a:r>
              <a:rPr lang="en-US" dirty="0" smtClean="0"/>
              <a:t/>
            </a:r>
            <a:br>
              <a:rPr lang="en-US" dirty="0" smtClean="0"/>
            </a:br>
            <a:r>
              <a:rPr lang="en-US" dirty="0" smtClean="0"/>
              <a:t>to </a:t>
            </a:r>
            <a:r>
              <a:rPr lang="en-US" dirty="0"/>
              <a:t>the unmet needs of your target </a:t>
            </a:r>
            <a:r>
              <a:rPr lang="en-US" dirty="0" smtClean="0"/>
              <a:t/>
            </a:r>
            <a:br>
              <a:rPr lang="en-US" dirty="0" smtClean="0"/>
            </a:br>
            <a:r>
              <a:rPr lang="en-US" dirty="0" smtClean="0"/>
              <a:t>market</a:t>
            </a:r>
            <a:r>
              <a:rPr lang="en-US" dirty="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4510" y="4791627"/>
            <a:ext cx="3325230" cy="1868463"/>
          </a:xfrm>
          <a:prstGeom prst="rect">
            <a:avLst/>
          </a:prstGeom>
        </p:spPr>
      </p:pic>
      <p:sp>
        <p:nvSpPr>
          <p:cNvPr id="5" name="Rectangle 4"/>
          <p:cNvSpPr/>
          <p:nvPr/>
        </p:nvSpPr>
        <p:spPr>
          <a:xfrm>
            <a:off x="6567125" y="6605286"/>
            <a:ext cx="1835759" cy="215444"/>
          </a:xfrm>
          <a:prstGeom prst="rect">
            <a:avLst/>
          </a:prstGeom>
        </p:spPr>
        <p:txBody>
          <a:bodyPr wrap="none">
            <a:spAutoFit/>
          </a:bodyPr>
          <a:lstStyle/>
          <a:p>
            <a:r>
              <a:rPr lang="en-US" sz="800" i="1" dirty="0" smtClean="0">
                <a:hlinkClick r:id="rId3"/>
              </a:rPr>
              <a:t>Source: www.frugalasianman.com</a:t>
            </a:r>
            <a:r>
              <a:rPr lang="en-US" sz="800" i="1" dirty="0"/>
              <a:t> </a:t>
            </a:r>
          </a:p>
        </p:txBody>
      </p:sp>
    </p:spTree>
    <p:extLst>
      <p:ext uri="{BB962C8B-B14F-4D97-AF65-F5344CB8AC3E}">
        <p14:creationId xmlns:p14="http://schemas.microsoft.com/office/powerpoint/2010/main" val="1303514812"/>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docProps/app.xml><?xml version="1.0" encoding="utf-8"?>
<Properties xmlns="http://schemas.openxmlformats.org/officeDocument/2006/extended-properties" xmlns:vt="http://schemas.openxmlformats.org/officeDocument/2006/docPropsVTypes">
  <Template>View</Template>
  <TotalTime>223</TotalTime>
  <Words>2557</Words>
  <Application>Microsoft Office PowerPoint</Application>
  <PresentationFormat>On-screen Show (4:3)</PresentationFormat>
  <Paragraphs>274</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Century Schoolbook</vt:lpstr>
      <vt:lpstr>Wingdings 2</vt:lpstr>
      <vt:lpstr>View</vt:lpstr>
      <vt:lpstr>Marketing Strategies</vt:lpstr>
      <vt:lpstr>Branding </vt:lpstr>
      <vt:lpstr>Benefits of Branding</vt:lpstr>
      <vt:lpstr>Benefits of Branding</vt:lpstr>
      <vt:lpstr>Objectives of Branding</vt:lpstr>
      <vt:lpstr>Objectives of Branding</vt:lpstr>
      <vt:lpstr>Branding of Starbucks</vt:lpstr>
      <vt:lpstr>Considerations of Branding </vt:lpstr>
      <vt:lpstr>Business Branding</vt:lpstr>
      <vt:lpstr>Business Branding</vt:lpstr>
      <vt:lpstr>Business Branding </vt:lpstr>
      <vt:lpstr>Product Branding</vt:lpstr>
      <vt:lpstr>Product Branding</vt:lpstr>
      <vt:lpstr>Integrated Marketing Communications</vt:lpstr>
      <vt:lpstr>Integrated Marketing Communications</vt:lpstr>
      <vt:lpstr>Customers, Competitors, &amp; Communication</vt:lpstr>
      <vt:lpstr>Customer Decision-Making</vt:lpstr>
      <vt:lpstr>Advertising vs. Promotions</vt:lpstr>
      <vt:lpstr>Types of Advertising</vt:lpstr>
      <vt:lpstr>Types of Advertising</vt:lpstr>
      <vt:lpstr>Developing an Advertising Plan</vt:lpstr>
      <vt:lpstr>Factors that affect advertising</vt:lpstr>
      <vt:lpstr>Stages of Advertising</vt:lpstr>
      <vt:lpstr>Stages of Advertising</vt:lpstr>
      <vt:lpstr>Public Relations</vt:lpstr>
      <vt:lpstr>Public Relations Campaign</vt:lpstr>
      <vt:lpstr>Public Relations Campaign</vt:lpstr>
      <vt:lpstr>Customer Service </vt:lpstr>
      <vt:lpstr>Components of Customer Service</vt:lpstr>
      <vt:lpstr>Customer Service</vt:lpstr>
      <vt:lpstr>Works Cited </vt:lpstr>
    </vt:vector>
  </TitlesOfParts>
  <Company>Waterford Union 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Strategies</dc:title>
  <dc:creator>Kohn Craig</dc:creator>
  <cp:lastModifiedBy>Kohn Craig</cp:lastModifiedBy>
  <cp:revision>72</cp:revision>
  <dcterms:created xsi:type="dcterms:W3CDTF">2014-03-26T20:54:14Z</dcterms:created>
  <dcterms:modified xsi:type="dcterms:W3CDTF">2014-03-31T17:43:14Z</dcterms:modified>
</cp:coreProperties>
</file>