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01EAA-02B2-4236-9096-F4BE5FE0881A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46B86-5CE5-4C06-AEBE-E307F35C9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8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5C7CB-0515-4D18-8889-E6A7BFDB8E52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24.xml"/><Relationship Id="rId18" Type="http://schemas.openxmlformats.org/officeDocument/2006/relationships/slide" Target="slide20.xml"/><Relationship Id="rId26" Type="http://schemas.openxmlformats.org/officeDocument/2006/relationships/slide" Target="slide31.xml"/><Relationship Id="rId3" Type="http://schemas.openxmlformats.org/officeDocument/2006/relationships/slide" Target="slide3.xml"/><Relationship Id="rId21" Type="http://schemas.openxmlformats.org/officeDocument/2006/relationships/slide" Target="slide6.xml"/><Relationship Id="rId7" Type="http://schemas.openxmlformats.org/officeDocument/2006/relationships/slide" Target="slide23.xml"/><Relationship Id="rId12" Type="http://schemas.openxmlformats.org/officeDocument/2006/relationships/slide" Target="slide19.xml"/><Relationship Id="rId17" Type="http://schemas.openxmlformats.org/officeDocument/2006/relationships/slide" Target="slide15.xml"/><Relationship Id="rId25" Type="http://schemas.openxmlformats.org/officeDocument/2006/relationships/slide" Target="slide26.xml"/><Relationship Id="rId33" Type="http://schemas.openxmlformats.org/officeDocument/2006/relationships/slide" Target="slide33.xml"/><Relationship Id="rId2" Type="http://schemas.openxmlformats.org/officeDocument/2006/relationships/notesSlide" Target="../notesSlides/notesSlide2.xml"/><Relationship Id="rId16" Type="http://schemas.openxmlformats.org/officeDocument/2006/relationships/slide" Target="slide10.xml"/><Relationship Id="rId20" Type="http://schemas.openxmlformats.org/officeDocument/2006/relationships/slide" Target="slide30.xml"/><Relationship Id="rId29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11" Type="http://schemas.openxmlformats.org/officeDocument/2006/relationships/slide" Target="slide14.xml"/><Relationship Id="rId24" Type="http://schemas.openxmlformats.org/officeDocument/2006/relationships/slide" Target="slide21.xml"/><Relationship Id="rId32" Type="http://schemas.openxmlformats.org/officeDocument/2006/relationships/slide" Target="slide32.xml"/><Relationship Id="rId5" Type="http://schemas.openxmlformats.org/officeDocument/2006/relationships/slide" Target="slide13.xml"/><Relationship Id="rId15" Type="http://schemas.openxmlformats.org/officeDocument/2006/relationships/slide" Target="slide5.xml"/><Relationship Id="rId23" Type="http://schemas.openxmlformats.org/officeDocument/2006/relationships/slide" Target="slide16.xml"/><Relationship Id="rId28" Type="http://schemas.openxmlformats.org/officeDocument/2006/relationships/slide" Target="slide12.xml"/><Relationship Id="rId10" Type="http://schemas.openxmlformats.org/officeDocument/2006/relationships/slide" Target="slide9.xml"/><Relationship Id="rId19" Type="http://schemas.openxmlformats.org/officeDocument/2006/relationships/slide" Target="slide25.xml"/><Relationship Id="rId31" Type="http://schemas.openxmlformats.org/officeDocument/2006/relationships/slide" Target="slide27.xml"/><Relationship Id="rId4" Type="http://schemas.openxmlformats.org/officeDocument/2006/relationships/slide" Target="slide8.xml"/><Relationship Id="rId9" Type="http://schemas.openxmlformats.org/officeDocument/2006/relationships/slide" Target="slide4.xml"/><Relationship Id="rId14" Type="http://schemas.openxmlformats.org/officeDocument/2006/relationships/slide" Target="slide29.xml"/><Relationship Id="rId22" Type="http://schemas.openxmlformats.org/officeDocument/2006/relationships/slide" Target="slide11.xml"/><Relationship Id="rId27" Type="http://schemas.openxmlformats.org/officeDocument/2006/relationships/slide" Target="slide7.xml"/><Relationship Id="rId30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Pet Nutrition Jeopardy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Veterinary Pet Care</a:t>
            </a:r>
            <a:br>
              <a:rPr lang="en-US" dirty="0" smtClean="0"/>
            </a:br>
            <a:r>
              <a:rPr lang="en-US" dirty="0" smtClean="0"/>
              <a:t>Agricultural Sciences</a:t>
            </a:r>
            <a:br>
              <a:rPr lang="en-US" dirty="0" smtClean="0"/>
            </a:br>
            <a:r>
              <a:rPr lang="en-US" dirty="0" smtClean="0"/>
              <a:t>Waterford, WI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Too Much &amp; Toxicity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much of this can cause large, smelly stools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Too Much &amp; Toxicity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few of these can cause dry skin, a dry coat, calluses, and poor blood clotting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Fats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Too Much &amp; Toxicity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pet really cannot have too much of these two vitamins, as they are water soluble.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Vitamins B and C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Pet Food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pet food labeled Beef Dog Food must have how muc</a:t>
            </a:r>
            <a:r>
              <a:rPr lang="en-US" dirty="0" smtClean="0"/>
              <a:t>h beef at minimum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95%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Pet Food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pet food called Pork Entrée must have how much pork at minimum?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25%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Pet Food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Chicken flavored cat food must have at least ___ of chicken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detectable amount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Pet Food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Dog Food with Liver must have at least how much liver?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3%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Pet Food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agency regulates all pet food sold in the United States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FDA Center for Veterinary Medicine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Choosing the Brand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ingredients in pet food must be listed by order of ______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Weight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Choosing the Brand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pet food must list the </a:t>
            </a:r>
            <a:r>
              <a:rPr lang="en-US" b="1" dirty="0" smtClean="0"/>
              <a:t>minimum</a:t>
            </a:r>
            <a:r>
              <a:rPr lang="en-US" dirty="0" smtClean="0"/>
              <a:t> possible quantities of these two nutrients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Protein and Fat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5334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19050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32766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7" name="TextBox 6">
            <a:hlinkClick r:id="rId6" action="ppaction://hlinksldjump"/>
          </p:cNvPr>
          <p:cNvSpPr txBox="1"/>
          <p:nvPr/>
        </p:nvSpPr>
        <p:spPr>
          <a:xfrm>
            <a:off x="46482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8" name="TextBox 7">
            <a:hlinkClick r:id="rId7" action="ppaction://hlinksldjump"/>
          </p:cNvPr>
          <p:cNvSpPr txBox="1"/>
          <p:nvPr/>
        </p:nvSpPr>
        <p:spPr>
          <a:xfrm>
            <a:off x="6019800" y="12954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10" name="TextBox 9">
            <a:hlinkClick r:id="rId8" action="ppaction://hlinksldjump"/>
          </p:cNvPr>
          <p:cNvSpPr txBox="1"/>
          <p:nvPr/>
        </p:nvSpPr>
        <p:spPr>
          <a:xfrm>
            <a:off x="7391400" y="12954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11" name="TextBox 10">
            <a:hlinkClick r:id="rId9" action="ppaction://hlinksldjump"/>
          </p:cNvPr>
          <p:cNvSpPr txBox="1"/>
          <p:nvPr/>
        </p:nvSpPr>
        <p:spPr>
          <a:xfrm>
            <a:off x="5334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2" name="TextBox 11">
            <a:hlinkClick r:id="rId10" action="ppaction://hlinksldjump"/>
          </p:cNvPr>
          <p:cNvSpPr txBox="1"/>
          <p:nvPr/>
        </p:nvSpPr>
        <p:spPr>
          <a:xfrm>
            <a:off x="19050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3" name="TextBox 12">
            <a:hlinkClick r:id="rId11" action="ppaction://hlinksldjump"/>
          </p:cNvPr>
          <p:cNvSpPr txBox="1"/>
          <p:nvPr/>
        </p:nvSpPr>
        <p:spPr>
          <a:xfrm>
            <a:off x="32766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4" name="TextBox 13">
            <a:hlinkClick r:id="rId12" action="ppaction://hlinksldjump"/>
          </p:cNvPr>
          <p:cNvSpPr txBox="1"/>
          <p:nvPr/>
        </p:nvSpPr>
        <p:spPr>
          <a:xfrm>
            <a:off x="46482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5" name="TextBox 14">
            <a:hlinkClick r:id="rId13" action="ppaction://hlinksldjump"/>
          </p:cNvPr>
          <p:cNvSpPr txBox="1"/>
          <p:nvPr/>
        </p:nvSpPr>
        <p:spPr>
          <a:xfrm>
            <a:off x="6019800" y="23532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6" name="TextBox 15">
            <a:hlinkClick r:id="rId14" action="ppaction://hlinksldjump"/>
          </p:cNvPr>
          <p:cNvSpPr txBox="1"/>
          <p:nvPr/>
        </p:nvSpPr>
        <p:spPr>
          <a:xfrm>
            <a:off x="7391400" y="23532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7" name="TextBox 16">
            <a:hlinkClick r:id="rId15" action="ppaction://hlinksldjump"/>
          </p:cNvPr>
          <p:cNvSpPr txBox="1"/>
          <p:nvPr/>
        </p:nvSpPr>
        <p:spPr>
          <a:xfrm>
            <a:off x="5334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18" name="TextBox 17">
            <a:hlinkClick r:id="rId16" action="ppaction://hlinksldjump"/>
          </p:cNvPr>
          <p:cNvSpPr txBox="1"/>
          <p:nvPr/>
        </p:nvSpPr>
        <p:spPr>
          <a:xfrm>
            <a:off x="19050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19" name="TextBox 18">
            <a:hlinkClick r:id="rId17" action="ppaction://hlinksldjump"/>
          </p:cNvPr>
          <p:cNvSpPr txBox="1"/>
          <p:nvPr/>
        </p:nvSpPr>
        <p:spPr>
          <a:xfrm>
            <a:off x="32766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0" name="TextBox 19">
            <a:hlinkClick r:id="rId18" action="ppaction://hlinksldjump"/>
          </p:cNvPr>
          <p:cNvSpPr txBox="1"/>
          <p:nvPr/>
        </p:nvSpPr>
        <p:spPr>
          <a:xfrm>
            <a:off x="46482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1" name="TextBox 20">
            <a:hlinkClick r:id="rId19" action="ppaction://hlinksldjump"/>
          </p:cNvPr>
          <p:cNvSpPr txBox="1"/>
          <p:nvPr/>
        </p:nvSpPr>
        <p:spPr>
          <a:xfrm>
            <a:off x="6019800" y="3429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2" name="TextBox 21">
            <a:hlinkClick r:id="rId20" action="ppaction://hlinksldjump"/>
          </p:cNvPr>
          <p:cNvSpPr txBox="1"/>
          <p:nvPr/>
        </p:nvSpPr>
        <p:spPr>
          <a:xfrm>
            <a:off x="7391400" y="3429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3" name="TextBox 22">
            <a:hlinkClick r:id="rId21" action="ppaction://hlinksldjump"/>
          </p:cNvPr>
          <p:cNvSpPr txBox="1"/>
          <p:nvPr/>
        </p:nvSpPr>
        <p:spPr>
          <a:xfrm>
            <a:off x="5334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4" name="TextBox 23">
            <a:hlinkClick r:id="rId22" action="ppaction://hlinksldjump"/>
          </p:cNvPr>
          <p:cNvSpPr txBox="1"/>
          <p:nvPr/>
        </p:nvSpPr>
        <p:spPr>
          <a:xfrm>
            <a:off x="19050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5" name="TextBox 24">
            <a:hlinkClick r:id="rId23" action="ppaction://hlinksldjump"/>
          </p:cNvPr>
          <p:cNvSpPr txBox="1"/>
          <p:nvPr/>
        </p:nvSpPr>
        <p:spPr>
          <a:xfrm>
            <a:off x="32766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6" name="TextBox 25">
            <a:hlinkClick r:id="rId24" action="ppaction://hlinksldjump"/>
          </p:cNvPr>
          <p:cNvSpPr txBox="1"/>
          <p:nvPr/>
        </p:nvSpPr>
        <p:spPr>
          <a:xfrm>
            <a:off x="46482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7" name="TextBox 26">
            <a:hlinkClick r:id="rId25" action="ppaction://hlinksldjump"/>
          </p:cNvPr>
          <p:cNvSpPr txBox="1"/>
          <p:nvPr/>
        </p:nvSpPr>
        <p:spPr>
          <a:xfrm>
            <a:off x="6019800" y="45630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8" name="TextBox 27">
            <a:hlinkClick r:id="rId26" action="ppaction://hlinksldjump"/>
          </p:cNvPr>
          <p:cNvSpPr txBox="1"/>
          <p:nvPr/>
        </p:nvSpPr>
        <p:spPr>
          <a:xfrm>
            <a:off x="7391400" y="45630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9" name="TextBox 28">
            <a:hlinkClick r:id="rId27" action="ppaction://hlinksldjump"/>
          </p:cNvPr>
          <p:cNvSpPr txBox="1"/>
          <p:nvPr/>
        </p:nvSpPr>
        <p:spPr>
          <a:xfrm>
            <a:off x="5334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0" name="TextBox 29">
            <a:hlinkClick r:id="rId28" action="ppaction://hlinksldjump"/>
          </p:cNvPr>
          <p:cNvSpPr txBox="1"/>
          <p:nvPr/>
        </p:nvSpPr>
        <p:spPr>
          <a:xfrm>
            <a:off x="19050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1" name="TextBox 30">
            <a:hlinkClick r:id="rId29" action="ppaction://hlinksldjump"/>
          </p:cNvPr>
          <p:cNvSpPr txBox="1"/>
          <p:nvPr/>
        </p:nvSpPr>
        <p:spPr>
          <a:xfrm>
            <a:off x="32766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2" name="TextBox 31">
            <a:hlinkClick r:id="rId30" action="ppaction://hlinksldjump"/>
          </p:cNvPr>
          <p:cNvSpPr txBox="1"/>
          <p:nvPr/>
        </p:nvSpPr>
        <p:spPr>
          <a:xfrm>
            <a:off x="46482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3" name="TextBox 32">
            <a:hlinkClick r:id="rId31" action="ppaction://hlinksldjump"/>
          </p:cNvPr>
          <p:cNvSpPr txBox="1"/>
          <p:nvPr/>
        </p:nvSpPr>
        <p:spPr>
          <a:xfrm>
            <a:off x="6019800" y="56298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4" name="TextBox 33">
            <a:hlinkClick r:id="rId32" action="ppaction://hlinksldjump"/>
          </p:cNvPr>
          <p:cNvSpPr txBox="1"/>
          <p:nvPr/>
        </p:nvSpPr>
        <p:spPr>
          <a:xfrm>
            <a:off x="7391400" y="56298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334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Name The Nutrient</a:t>
            </a:r>
            <a:endParaRPr lang="en-US" b="1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19050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Too Much &amp; Toxicity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2766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Pet Food Laws</a:t>
            </a:r>
            <a:endParaRPr lang="en-US" b="1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46482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Choosing the Brand</a:t>
            </a:r>
            <a:endParaRPr lang="en-US" b="1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6019800" y="48773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</a:t>
            </a:r>
            <a:r>
              <a:rPr lang="en-US" b="1" dirty="0" smtClean="0"/>
              <a:t>t Obesity</a:t>
            </a:r>
            <a:endParaRPr lang="en-US" b="1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7391400" y="48773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Misc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41" name="Isosceles Triangle 40">
            <a:hlinkClick r:id="rId33" action="ppaction://hlinksldjump"/>
          </p:cNvPr>
          <p:cNvSpPr/>
          <p:nvPr/>
        </p:nvSpPr>
        <p:spPr>
          <a:xfrm>
            <a:off x="8763000" y="6553200"/>
            <a:ext cx="381000" cy="304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Choosing the Brand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pet food must list the MAXIMUM possible quantities of these two nutrients</a:t>
            </a:r>
          </a:p>
          <a:p>
            <a:endParaRPr lang="en-US" dirty="0"/>
          </a:p>
          <a:p>
            <a:r>
              <a:rPr lang="en-US" dirty="0" smtClean="0"/>
              <a:t>Water and Fiber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Choosing the Brand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Pet Food labeled “Maintenance Ration” would be appropriate for this kind of pet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 adult animal that is not nursing or pregnant nor has any other health issues.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Choosing the Brand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determine the amount of protein or fat in a pet food, you would look for this-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Guaranteed Analysis label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Pet Obesity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 obesity affects this percent of dogs in the US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40%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Pet Obesity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healthy dog </a:t>
            </a:r>
            <a:r>
              <a:rPr lang="en-US" dirty="0" smtClean="0"/>
              <a:t>has a lifespan that is ___ years longer on average than an obese dog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Two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Pet Obesity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dog’s weights vary greatly, we would use this score to determine if a dog is obese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Body Condition Score, or BCS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Pet Obesity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healthy dog will have a _____ in its stomach that clearly separates it from the chest; an obese dog’s stomach will smoothly blend into the chest.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Tuck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Pet Obesity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dog’s ______ should be detectable with a slight covering of fat if it has a healthy BCS.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Ribs, vertebrae, and/or </a:t>
            </a:r>
            <a:r>
              <a:rPr lang="en-US" dirty="0" err="1" smtClean="0"/>
              <a:t>tailhead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________ is the best way to address pet obesity.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Prevention.</a:t>
            </a:r>
            <a:endParaRPr lang="en-US" dirty="0" smtClean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Dogs should lose no more than ___% of their body weight per week if on a weight loss program.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Two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Name The Nutrient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can be a simple sugar, milk, starch, or fiber?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Carbohydrate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are the two goals of a weight loss program for a dog: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/>
              <a:t>1) </a:t>
            </a:r>
            <a:r>
              <a:rPr lang="en-US" dirty="0" smtClean="0"/>
              <a:t>steady </a:t>
            </a:r>
            <a:r>
              <a:rPr lang="en-US" dirty="0"/>
              <a:t>weight </a:t>
            </a:r>
            <a:r>
              <a:rPr lang="en-US" dirty="0" smtClean="0"/>
              <a:t>loss</a:t>
            </a:r>
            <a:endParaRPr lang="en-US" dirty="0"/>
          </a:p>
          <a:p>
            <a:pPr lvl="1"/>
            <a:r>
              <a:rPr lang="en-US" dirty="0"/>
              <a:t>2) </a:t>
            </a:r>
            <a:r>
              <a:rPr lang="en-US" dirty="0" smtClean="0"/>
              <a:t>pet </a:t>
            </a:r>
            <a:r>
              <a:rPr lang="en-US" dirty="0"/>
              <a:t>comfort and </a:t>
            </a:r>
            <a:br>
              <a:rPr lang="en-US" dirty="0"/>
            </a:br>
            <a:r>
              <a:rPr lang="en-US" dirty="0"/>
              <a:t>satisfaction.  </a:t>
            </a:r>
            <a:endParaRPr lang="en-US" dirty="0" smtClean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1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3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special weight-loss formula dog food will provide dogs with the same __________ of food but with lower calories and the same amount of nutrients: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Volume or amount</a:t>
            </a:r>
            <a:endParaRPr lang="en-US" dirty="0" smtClean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______ minute walks per day is enough to maintain a healthy weight for your dog: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20 </a:t>
            </a:r>
            <a:endParaRPr lang="en-US" dirty="0" smtClean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JEOPARDY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your wagers!</a:t>
            </a:r>
          </a:p>
          <a:p>
            <a:endParaRPr lang="en-US" dirty="0"/>
          </a:p>
          <a:p>
            <a:r>
              <a:rPr lang="en-US" dirty="0" smtClean="0"/>
              <a:t>This is </a:t>
            </a:r>
            <a:r>
              <a:rPr lang="en-US" dirty="0" smtClean="0"/>
              <a:t>the UW Researcher who first discovered vitamins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/>
              <a:t>Dr. E.V. McCollum. 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Name The Nutrient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can be macro or micro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Minerals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Name The Nutrient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made of amino acids; animal versions are better than plant versions.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Protein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Name The Nutrient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can be water soluble or fat soluble.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Vitamins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Name The Nutrient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can be saturated or unsaturated and are high in vitamins A,D,E,K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Fats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Too Much &amp; Toxicity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much of this can cause pet obesity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Fats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Too Much &amp; Toxicity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much of this can cause toxic levels to build in the body if they are fat soluble.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Vitamins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743</Words>
  <Application>Microsoft Office PowerPoint</Application>
  <PresentationFormat>On-screen Show (4:3)</PresentationFormat>
  <Paragraphs>226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Pet Nutrition Jeopardy</vt:lpstr>
      <vt:lpstr>PowerPoint Presentation</vt:lpstr>
      <vt:lpstr>Name The Nutrient</vt:lpstr>
      <vt:lpstr>Name The Nutrient</vt:lpstr>
      <vt:lpstr>Name The Nutrient</vt:lpstr>
      <vt:lpstr>Name The Nutrient</vt:lpstr>
      <vt:lpstr>Name The Nutrient</vt:lpstr>
      <vt:lpstr>Too Much &amp; Toxicity</vt:lpstr>
      <vt:lpstr>Too Much &amp; Toxicity</vt:lpstr>
      <vt:lpstr>Too Much &amp; Toxicity</vt:lpstr>
      <vt:lpstr>Too Much &amp; Toxicity</vt:lpstr>
      <vt:lpstr>Too Much &amp; Toxicity</vt:lpstr>
      <vt:lpstr>Pet Food Laws</vt:lpstr>
      <vt:lpstr>Pet Food Laws</vt:lpstr>
      <vt:lpstr>Pet Food Laws</vt:lpstr>
      <vt:lpstr>Pet Food Laws</vt:lpstr>
      <vt:lpstr>Pet Food Laws</vt:lpstr>
      <vt:lpstr>Choosing the Brand</vt:lpstr>
      <vt:lpstr>Choosing the Brand</vt:lpstr>
      <vt:lpstr>Choosing the Brand</vt:lpstr>
      <vt:lpstr>Choosing the Brand</vt:lpstr>
      <vt:lpstr>Choosing the Brand</vt:lpstr>
      <vt:lpstr>Pet Obesity</vt:lpstr>
      <vt:lpstr>Pet Obesity</vt:lpstr>
      <vt:lpstr>Pet Obesity</vt:lpstr>
      <vt:lpstr>Pet Obesity</vt:lpstr>
      <vt:lpstr>Pet Obesity</vt:lpstr>
      <vt:lpstr>Misc</vt:lpstr>
      <vt:lpstr>Misc</vt:lpstr>
      <vt:lpstr>Misc</vt:lpstr>
      <vt:lpstr>Misc</vt:lpstr>
      <vt:lpstr>Misc</vt:lpstr>
      <vt:lpstr>FINAL JEOPARDY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 Craig Kohn</dc:creator>
  <cp:lastModifiedBy>Mr. Craig A. Kohn</cp:lastModifiedBy>
  <cp:revision>51</cp:revision>
  <dcterms:created xsi:type="dcterms:W3CDTF">2009-02-23T01:49:31Z</dcterms:created>
  <dcterms:modified xsi:type="dcterms:W3CDTF">2012-12-11T14:53:17Z</dcterms:modified>
</cp:coreProperties>
</file>