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1"/>
  </p:handoutMasterIdLst>
  <p:sldIdLst>
    <p:sldId id="256" r:id="rId2"/>
    <p:sldId id="257" r:id="rId3"/>
    <p:sldId id="258" r:id="rId4"/>
    <p:sldId id="259" r:id="rId5"/>
    <p:sldId id="260" r:id="rId6"/>
    <p:sldId id="261" r:id="rId7"/>
    <p:sldId id="274" r:id="rId8"/>
    <p:sldId id="262" r:id="rId9"/>
    <p:sldId id="264" r:id="rId10"/>
    <p:sldId id="263"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55" d="100"/>
          <a:sy n="55" d="100"/>
        </p:scale>
        <p:origin x="111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DAC21-8CD6-4068-88B8-9D8233D40191}" type="datetimeFigureOut">
              <a:rPr lang="en-US" smtClean="0"/>
              <a:t>11/13/2013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49C26C-5060-4422-A4F2-85F7A0827B1D}" type="slidenum">
              <a:rPr lang="en-US" smtClean="0"/>
              <a:t>‹#›</a:t>
            </a:fld>
            <a:endParaRPr lang="en-US"/>
          </a:p>
        </p:txBody>
      </p:sp>
    </p:spTree>
    <p:extLst>
      <p:ext uri="{BB962C8B-B14F-4D97-AF65-F5344CB8AC3E}">
        <p14:creationId xmlns:p14="http://schemas.microsoft.com/office/powerpoint/2010/main" val="3772921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372912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294476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8093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287965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0714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296800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114004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224643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701" y="213815"/>
            <a:ext cx="8670878" cy="782472"/>
          </a:xfr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295701" y="1119116"/>
            <a:ext cx="8670878" cy="5595583"/>
          </a:xfrm>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none"/>
        </p:style>
        <p:txBody>
          <a:bodyPr>
            <a:normAutofit/>
          </a:bodyPr>
          <a:lstStyle>
            <a:lvl1pPr>
              <a:defRPr sz="3600" b="1"/>
            </a:lvl1pPr>
            <a:lvl2pPr>
              <a:defRPr sz="3200"/>
            </a:lvl2pPr>
            <a:lvl3pPr>
              <a:defRPr sz="2800" i="1"/>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gDeptLogo.jpg"/>
          <p:cNvPicPr/>
          <p:nvPr userDrawn="1"/>
        </p:nvPicPr>
        <p:blipFill>
          <a:blip r:embed="rId2" cstate="print">
            <a:clrChange>
              <a:clrFrom>
                <a:srgbClr val="FFFFFF"/>
              </a:clrFrom>
              <a:clrTo>
                <a:srgbClr val="FFFFFF">
                  <a:alpha val="0"/>
                </a:srgbClr>
              </a:clrTo>
            </a:clrChange>
            <a:duotone>
              <a:schemeClr val="bg2">
                <a:shade val="45000"/>
                <a:satMod val="135000"/>
              </a:schemeClr>
              <a:prstClr val="white"/>
            </a:duotone>
          </a:blip>
          <a:stretch>
            <a:fillRect/>
          </a:stretch>
        </p:blipFill>
        <p:spPr>
          <a:xfrm>
            <a:off x="0" y="5964072"/>
            <a:ext cx="323206" cy="464024"/>
          </a:xfrm>
          <a:prstGeom prst="rect">
            <a:avLst/>
          </a:prstGeom>
        </p:spPr>
      </p:pic>
    </p:spTree>
    <p:extLst>
      <p:ext uri="{BB962C8B-B14F-4D97-AF65-F5344CB8AC3E}">
        <p14:creationId xmlns:p14="http://schemas.microsoft.com/office/powerpoint/2010/main" val="23186087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377E-DAB6-4DC5-BA36-4390A0880F98}"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1036766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F377E-DAB6-4DC5-BA36-4390A0880F98}"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365816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D3F377E-DAB6-4DC5-BA36-4390A0880F98}"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354413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D3F377E-DAB6-4DC5-BA36-4390A0880F98}"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115214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377E-DAB6-4DC5-BA36-4390A0880F98}"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198193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377E-DAB6-4DC5-BA36-4390A0880F98}"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314549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377E-DAB6-4DC5-BA36-4390A0880F98}"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0336E-317B-481E-9E64-1508AC53C623}" type="slidenum">
              <a:rPr lang="en-US" smtClean="0"/>
              <a:t>‹#›</a:t>
            </a:fld>
            <a:endParaRPr lang="en-US"/>
          </a:p>
        </p:txBody>
      </p:sp>
    </p:spTree>
    <p:extLst>
      <p:ext uri="{BB962C8B-B14F-4D97-AF65-F5344CB8AC3E}">
        <p14:creationId xmlns:p14="http://schemas.microsoft.com/office/powerpoint/2010/main" val="18631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3F377E-DAB6-4DC5-BA36-4390A0880F98}" type="datetimeFigureOut">
              <a:rPr lang="en-US" smtClean="0"/>
              <a:t>11/13/2013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120336E-317B-481E-9E64-1508AC53C623}" type="slidenum">
              <a:rPr lang="en-US" smtClean="0"/>
              <a:t>‹#›</a:t>
            </a:fld>
            <a:endParaRPr lang="en-US"/>
          </a:p>
        </p:txBody>
      </p:sp>
    </p:spTree>
    <p:extLst>
      <p:ext uri="{BB962C8B-B14F-4D97-AF65-F5344CB8AC3E}">
        <p14:creationId xmlns:p14="http://schemas.microsoft.com/office/powerpoint/2010/main" val="413549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ciencecity.oupchina.com.hk/biology/student/glossary/lenticels.asp" TargetMode="External"/><Relationship Id="rId4" Type="http://schemas.openxmlformats.org/officeDocument/2006/relationships/hyperlink" Target="http://carolinachildrensgarden.blogspot.com/2011_04_01_archiv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mhhe.com/biosci/esp/2001_gbio/folder_structure/ce/m6/s5/"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hhe.com/biosci/esp/2001_gbio/folder_structure/ce/m6/s5/"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arquette.edu/biology/faculty-noel.s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isegeek.org/what-is-plant-anatomy.ht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ankonyvtar.hu/hu/tartalom/tamop425/0010_1A_Book_angol_01_novenyelettan/ch02.htm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londontigers.wikispaces.com/Sci+4th+Nine+Weeks+10-11"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ioweb.uwlax.edu/bio203/2011/ismatull_otab/nutrition.htm"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volution.berkeley.edu/evolibrary/article/mcelwain_02"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lkiraenvironmentalscience.wikispaces.com/transpiration"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su.edu/~walwort8/page2.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8218" y="2409839"/>
            <a:ext cx="4144841" cy="1646302"/>
          </a:xfrm>
        </p:spPr>
        <p:txBody>
          <a:bodyPr/>
          <a:lstStyle/>
          <a:p>
            <a:pPr algn="ctr"/>
            <a:r>
              <a:rPr lang="en-US" dirty="0" smtClean="0"/>
              <a:t>Plant </a:t>
            </a:r>
            <a:br>
              <a:rPr lang="en-US" dirty="0" smtClean="0"/>
            </a:br>
            <a:r>
              <a:rPr lang="en-US" dirty="0" smtClean="0"/>
              <a:t>Adaptations</a:t>
            </a:r>
            <a:endParaRPr lang="en-US" dirty="0"/>
          </a:p>
        </p:txBody>
      </p:sp>
      <p:sp>
        <p:nvSpPr>
          <p:cNvPr id="3" name="Subtitle 2"/>
          <p:cNvSpPr>
            <a:spLocks noGrp="1"/>
          </p:cNvSpPr>
          <p:nvPr>
            <p:ph type="subTitle" idx="1"/>
          </p:nvPr>
        </p:nvSpPr>
        <p:spPr/>
        <p:txBody>
          <a:bodyPr>
            <a:normAutofit lnSpcReduction="10000"/>
          </a:bodyPr>
          <a:lstStyle/>
          <a:p>
            <a:r>
              <a:rPr lang="en-US" dirty="0" smtClean="0"/>
              <a:t>C. Kohn</a:t>
            </a:r>
          </a:p>
          <a:p>
            <a:r>
              <a:rPr lang="en-US" dirty="0" smtClean="0"/>
              <a:t>Agricultural Sciences</a:t>
            </a:r>
          </a:p>
          <a:p>
            <a:r>
              <a:rPr lang="en-US" dirty="0" smtClean="0"/>
              <a:t>Waterford WI</a:t>
            </a:r>
            <a:endParaRPr lang="en-US" dirty="0"/>
          </a:p>
        </p:txBody>
      </p:sp>
      <p:pic>
        <p:nvPicPr>
          <p:cNvPr id="4" name="Picture 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123"/>
          <a:stretch/>
        </p:blipFill>
        <p:spPr>
          <a:xfrm>
            <a:off x="0" y="788441"/>
            <a:ext cx="4461164" cy="6069559"/>
          </a:xfrm>
          <a:prstGeom prst="rect">
            <a:avLst/>
          </a:prstGeom>
        </p:spPr>
      </p:pic>
    </p:spTree>
    <p:extLst>
      <p:ext uri="{BB962C8B-B14F-4D97-AF65-F5344CB8AC3E}">
        <p14:creationId xmlns:p14="http://schemas.microsoft.com/office/powerpoint/2010/main" val="2504868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 Exchange</a:t>
            </a: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Gas Exchange: during photosynthesis, leaf cells will release oxygen and absorb carbon dioxide from the air. </a:t>
            </a:r>
          </a:p>
          <a:p>
            <a:pPr lvl="1"/>
            <a:r>
              <a:rPr lang="en-US" dirty="0"/>
              <a:t>When a plant needs CO</a:t>
            </a:r>
            <a:r>
              <a:rPr lang="en-US" baseline="-25000" dirty="0"/>
              <a:t>2</a:t>
            </a:r>
            <a:r>
              <a:rPr lang="en-US" dirty="0"/>
              <a:t>, it will open the </a:t>
            </a:r>
            <a:r>
              <a:rPr lang="en-US" dirty="0" smtClean="0"/>
              <a:t>stomata. </a:t>
            </a:r>
            <a:endParaRPr lang="en-US" dirty="0"/>
          </a:p>
          <a:p>
            <a:pPr lvl="1"/>
            <a:r>
              <a:rPr lang="en-US" dirty="0"/>
              <a:t>If a plant does not need CO</a:t>
            </a:r>
            <a:r>
              <a:rPr lang="en-US" baseline="-25000" dirty="0"/>
              <a:t>2</a:t>
            </a:r>
            <a:r>
              <a:rPr lang="en-US" dirty="0"/>
              <a:t>, or if it is losing water too quickly, it will </a:t>
            </a:r>
            <a:r>
              <a:rPr lang="en-US" dirty="0" smtClean="0"/>
              <a:t>close the stomata. </a:t>
            </a:r>
            <a:br>
              <a:rPr lang="en-US" dirty="0" smtClean="0"/>
            </a:br>
            <a:endParaRPr lang="en-US" dirty="0"/>
          </a:p>
          <a:p>
            <a:r>
              <a:rPr lang="en-US" dirty="0"/>
              <a:t>In dry or windy conditions, a plant may lose water too quickly, causing it to close its stomata.</a:t>
            </a:r>
          </a:p>
          <a:p>
            <a:pPr lvl="1"/>
            <a:r>
              <a:rPr lang="en-US" dirty="0"/>
              <a:t>This can impair the rates of photosynthesis for some plants because if the stomata are closed, the plant cannot </a:t>
            </a:r>
            <a:r>
              <a:rPr lang="en-US" dirty="0" smtClean="0"/>
              <a:t>acquire </a:t>
            </a:r>
            <a:r>
              <a:rPr lang="en-US" dirty="0"/>
              <a:t>CO</a:t>
            </a:r>
            <a:r>
              <a:rPr lang="en-US" baseline="-25000" dirty="0"/>
              <a:t>­2</a:t>
            </a:r>
            <a:r>
              <a:rPr lang="en-US" dirty="0"/>
              <a:t>. </a:t>
            </a:r>
            <a:r>
              <a:rPr lang="en-US" dirty="0" smtClean="0"/>
              <a:t/>
            </a:r>
            <a:br>
              <a:rPr lang="en-US" dirty="0" smtClean="0"/>
            </a:br>
            <a:endParaRPr lang="en-US" dirty="0"/>
          </a:p>
          <a:p>
            <a:r>
              <a:rPr lang="en-US" dirty="0"/>
              <a:t>Some plants, especially woody plants, </a:t>
            </a:r>
            <a:r>
              <a:rPr lang="en-US" dirty="0" smtClean="0"/>
              <a:t/>
            </a:r>
            <a:br>
              <a:rPr lang="en-US" dirty="0" smtClean="0"/>
            </a:br>
            <a:r>
              <a:rPr lang="en-US" dirty="0" smtClean="0"/>
              <a:t>have </a:t>
            </a:r>
            <a:r>
              <a:rPr lang="en-US" dirty="0"/>
              <a:t>structures called </a:t>
            </a:r>
            <a:r>
              <a:rPr lang="en-US" u="sng" dirty="0"/>
              <a:t>lenticels</a:t>
            </a:r>
            <a:r>
              <a:rPr lang="en-US" dirty="0"/>
              <a:t>.</a:t>
            </a:r>
          </a:p>
          <a:p>
            <a:pPr lvl="1"/>
            <a:r>
              <a:rPr lang="en-US" dirty="0"/>
              <a:t>Lenticels are raised pores on the stems of </a:t>
            </a:r>
            <a:r>
              <a:rPr lang="en-US" dirty="0" smtClean="0"/>
              <a:t/>
            </a:r>
            <a:br>
              <a:rPr lang="en-US" dirty="0" smtClean="0"/>
            </a:br>
            <a:r>
              <a:rPr lang="en-US" dirty="0" smtClean="0"/>
              <a:t>woody </a:t>
            </a:r>
            <a:r>
              <a:rPr lang="en-US" dirty="0"/>
              <a:t>plants that allow them to get oxygen </a:t>
            </a:r>
            <a:r>
              <a:rPr lang="en-US" dirty="0" smtClean="0"/>
              <a:t/>
            </a:r>
            <a:br>
              <a:rPr lang="en-US" dirty="0" smtClean="0"/>
            </a:br>
            <a:r>
              <a:rPr lang="en-US" dirty="0" smtClean="0"/>
              <a:t>to </a:t>
            </a:r>
            <a:r>
              <a:rPr lang="en-US" dirty="0"/>
              <a:t>the internal cells as they respire.  </a:t>
            </a:r>
          </a:p>
          <a:p>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0589" y="4720063"/>
            <a:ext cx="2200464" cy="193012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6982" y="4848791"/>
            <a:ext cx="1249597" cy="1672664"/>
          </a:xfrm>
          <a:prstGeom prst="rect">
            <a:avLst/>
          </a:prstGeom>
        </p:spPr>
      </p:pic>
      <p:sp>
        <p:nvSpPr>
          <p:cNvPr id="8" name="Rectangle 7"/>
          <p:cNvSpPr/>
          <p:nvPr/>
        </p:nvSpPr>
        <p:spPr>
          <a:xfrm>
            <a:off x="6298449" y="6540875"/>
            <a:ext cx="2668130" cy="338554"/>
          </a:xfrm>
          <a:prstGeom prst="rect">
            <a:avLst/>
          </a:prstGeom>
        </p:spPr>
        <p:txBody>
          <a:bodyPr wrap="square">
            <a:spAutoFit/>
          </a:bodyPr>
          <a:lstStyle/>
          <a:p>
            <a:r>
              <a:rPr lang="en-US" sz="800" i="1" dirty="0" smtClean="0">
                <a:solidFill>
                  <a:srgbClr val="999999"/>
                </a:solidFill>
                <a:effectLst/>
                <a:hlinkClick r:id="rId4"/>
              </a:rPr>
              <a:t>Source: (left) </a:t>
            </a:r>
            <a:r>
              <a:rPr lang="en-US" sz="800" i="1" dirty="0">
                <a:hlinkClick r:id="rId5"/>
              </a:rPr>
              <a:t>sciencecity.oupchina.com.hk</a:t>
            </a:r>
            <a:r>
              <a:rPr lang="en-US" sz="800" i="1" dirty="0"/>
              <a:t> </a:t>
            </a:r>
            <a:r>
              <a:rPr lang="en-US" sz="800" i="1" dirty="0" smtClean="0">
                <a:solidFill>
                  <a:srgbClr val="999999"/>
                </a:solidFill>
                <a:effectLst/>
                <a:hlinkClick r:id="rId4"/>
              </a:rPr>
              <a:t>(right) carolinachildrensgarden.blogspot.com</a:t>
            </a:r>
            <a:r>
              <a:rPr lang="en-US" sz="800" i="1" dirty="0" smtClean="0">
                <a:solidFill>
                  <a:srgbClr val="999999"/>
                </a:solidFill>
                <a:effectLst/>
              </a:rPr>
              <a:t> </a:t>
            </a:r>
            <a:endParaRPr lang="en-US" sz="800" i="1" dirty="0"/>
          </a:p>
        </p:txBody>
      </p:sp>
    </p:spTree>
    <p:extLst>
      <p:ext uri="{BB962C8B-B14F-4D97-AF65-F5344CB8AC3E}">
        <p14:creationId xmlns:p14="http://schemas.microsoft.com/office/powerpoint/2010/main" val="10362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Adaptations </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t>Plants have evolved to have multiple strategies for acquiring and using CO</a:t>
            </a:r>
            <a:r>
              <a:rPr lang="en-US" baseline="-25000" dirty="0"/>
              <a:t>2</a:t>
            </a:r>
            <a:r>
              <a:rPr lang="en-US" dirty="0"/>
              <a:t> in different conditions.  </a:t>
            </a:r>
            <a:r>
              <a:rPr lang="en-US" dirty="0" smtClean="0"/>
              <a:t/>
            </a:r>
            <a:br>
              <a:rPr lang="en-US" dirty="0" smtClean="0"/>
            </a:br>
            <a:endParaRPr lang="en-US" dirty="0"/>
          </a:p>
          <a:p>
            <a:pPr lvl="0"/>
            <a:r>
              <a:rPr lang="en-US" dirty="0"/>
              <a:t>Most plants are considered “</a:t>
            </a:r>
            <a:r>
              <a:rPr lang="en-US" u="sng" dirty="0"/>
              <a:t>C3 Plants</a:t>
            </a:r>
            <a:r>
              <a:rPr lang="en-US" dirty="0"/>
              <a:t>”.  </a:t>
            </a:r>
          </a:p>
          <a:p>
            <a:pPr lvl="1"/>
            <a:r>
              <a:rPr lang="en-US" dirty="0"/>
              <a:t>“C3” refers to the fact that two 3-carbon molecules are produced during the Calvin Cycle. </a:t>
            </a:r>
          </a:p>
          <a:p>
            <a:pPr lvl="1"/>
            <a:r>
              <a:rPr lang="en-US" dirty="0"/>
              <a:t>About 85% of plants are C3 plants, including most cereal grains such as wheat, rice, soybeans, and oats.  </a:t>
            </a:r>
            <a:r>
              <a:rPr lang="en-US" dirty="0" smtClean="0"/>
              <a:t/>
            </a:r>
            <a:br>
              <a:rPr lang="en-US" dirty="0" smtClean="0"/>
            </a:br>
            <a:endParaRPr lang="en-US" dirty="0"/>
          </a:p>
          <a:p>
            <a:pPr lvl="0"/>
            <a:r>
              <a:rPr lang="en-US" dirty="0"/>
              <a:t>While most plants are C3 plants, these kinds of plants have a major </a:t>
            </a:r>
            <a:r>
              <a:rPr lang="en-US" dirty="0" smtClean="0"/>
              <a:t>disadvantage.</a:t>
            </a:r>
          </a:p>
          <a:p>
            <a:pPr lvl="1"/>
            <a:r>
              <a:rPr lang="en-US" dirty="0"/>
              <a:t>I</a:t>
            </a:r>
            <a:r>
              <a:rPr lang="en-US" dirty="0" smtClean="0"/>
              <a:t>n </a:t>
            </a:r>
            <a:r>
              <a:rPr lang="en-US" dirty="0"/>
              <a:t>hot, dry conditions </a:t>
            </a:r>
            <a:r>
              <a:rPr lang="en-US" dirty="0" smtClean="0"/>
              <a:t>the </a:t>
            </a:r>
            <a:r>
              <a:rPr lang="en-US" dirty="0"/>
              <a:t>rate of photosynthesis of these plants will slow or </a:t>
            </a:r>
            <a:r>
              <a:rPr lang="en-US" dirty="0" smtClean="0"/>
              <a:t>stop as plants cut off their supply of CO</a:t>
            </a:r>
            <a:r>
              <a:rPr lang="en-US" baseline="-25000" dirty="0" smtClean="0"/>
              <a:t>2 </a:t>
            </a:r>
            <a:r>
              <a:rPr lang="en-US" dirty="0" smtClean="0"/>
              <a:t>by closing their stomata.</a:t>
            </a:r>
          </a:p>
          <a:p>
            <a:pPr lvl="1"/>
            <a:r>
              <a:rPr lang="en-US" dirty="0" smtClean="0"/>
              <a:t>If C3 plants do not close their stomata, they risk losing too much water.   </a:t>
            </a:r>
          </a:p>
        </p:txBody>
      </p:sp>
    </p:spTree>
    <p:extLst>
      <p:ext uri="{BB962C8B-B14F-4D97-AF65-F5344CB8AC3E}">
        <p14:creationId xmlns:p14="http://schemas.microsoft.com/office/powerpoint/2010/main" val="338950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Rubisco and Low CO</a:t>
            </a:r>
            <a:r>
              <a:rPr lang="en-US" baseline="-25000" dirty="0" smtClean="0"/>
              <a:t>2</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Rates </a:t>
            </a:r>
            <a:r>
              <a:rPr lang="en-US" dirty="0" smtClean="0"/>
              <a:t>of photosynthesis </a:t>
            </a:r>
            <a:r>
              <a:rPr lang="en-US" dirty="0" smtClean="0"/>
              <a:t>in C3 plants will decrease in hot </a:t>
            </a:r>
            <a:r>
              <a:rPr lang="en-US" dirty="0" smtClean="0"/>
              <a:t>weather </a:t>
            </a:r>
            <a:r>
              <a:rPr lang="en-US" dirty="0" smtClean="0"/>
              <a:t>because of two </a:t>
            </a:r>
            <a:r>
              <a:rPr lang="en-US" dirty="0"/>
              <a:t>reasons.</a:t>
            </a:r>
          </a:p>
          <a:p>
            <a:pPr lvl="1"/>
            <a:r>
              <a:rPr lang="en-US" dirty="0"/>
              <a:t>First, if </a:t>
            </a:r>
            <a:r>
              <a:rPr lang="en-US" dirty="0" smtClean="0"/>
              <a:t>a </a:t>
            </a:r>
            <a:r>
              <a:rPr lang="en-US" dirty="0"/>
              <a:t>plant is losing water, it will close its </a:t>
            </a:r>
            <a:r>
              <a:rPr lang="en-US" dirty="0" smtClean="0"/>
              <a:t>stomata.</a:t>
            </a:r>
          </a:p>
          <a:p>
            <a:pPr lvl="2"/>
            <a:r>
              <a:rPr lang="en-US" dirty="0" smtClean="0"/>
              <a:t>With its stomata closed, a plant </a:t>
            </a:r>
            <a:br>
              <a:rPr lang="en-US" dirty="0" smtClean="0"/>
            </a:br>
            <a:r>
              <a:rPr lang="en-US" dirty="0" smtClean="0"/>
              <a:t>cannot absorb </a:t>
            </a:r>
            <a:r>
              <a:rPr lang="en-US" dirty="0"/>
              <a:t>CO</a:t>
            </a:r>
            <a:r>
              <a:rPr lang="en-US" baseline="-25000" dirty="0"/>
              <a:t>2</a:t>
            </a:r>
            <a:r>
              <a:rPr lang="en-US" dirty="0"/>
              <a:t>.</a:t>
            </a:r>
          </a:p>
          <a:p>
            <a:pPr lvl="1"/>
            <a:r>
              <a:rPr lang="en-US" dirty="0" smtClean="0"/>
              <a:t>Secondly, when </a:t>
            </a:r>
            <a:r>
              <a:rPr lang="en-US" dirty="0"/>
              <a:t>CO</a:t>
            </a:r>
            <a:r>
              <a:rPr lang="en-US" baseline="-25000" dirty="0"/>
              <a:t>2</a:t>
            </a:r>
            <a:r>
              <a:rPr lang="en-US" dirty="0"/>
              <a:t> concentrations </a:t>
            </a:r>
            <a:r>
              <a:rPr lang="en-US" dirty="0" smtClean="0"/>
              <a:t/>
            </a:r>
            <a:br>
              <a:rPr lang="en-US" dirty="0" smtClean="0"/>
            </a:br>
            <a:r>
              <a:rPr lang="en-US" dirty="0" smtClean="0"/>
              <a:t>in the plant cells drop </a:t>
            </a:r>
            <a:r>
              <a:rPr lang="en-US" dirty="0"/>
              <a:t>below 50 </a:t>
            </a:r>
            <a:r>
              <a:rPr lang="en-US" dirty="0" smtClean="0"/>
              <a:t/>
            </a:r>
            <a:br>
              <a:rPr lang="en-US" dirty="0" smtClean="0"/>
            </a:br>
            <a:r>
              <a:rPr lang="en-US" dirty="0" smtClean="0"/>
              <a:t>ppm</a:t>
            </a:r>
            <a:r>
              <a:rPr lang="en-US" dirty="0"/>
              <a:t>, </a:t>
            </a:r>
            <a:r>
              <a:rPr lang="en-US" dirty="0" smtClean="0"/>
              <a:t>the </a:t>
            </a:r>
            <a:r>
              <a:rPr lang="en-US" dirty="0"/>
              <a:t>plant starts grabbing </a:t>
            </a:r>
            <a:r>
              <a:rPr lang="en-US" dirty="0" smtClean="0"/>
              <a:t/>
            </a:r>
            <a:br>
              <a:rPr lang="en-US" dirty="0" smtClean="0"/>
            </a:br>
            <a:r>
              <a:rPr lang="en-US" dirty="0" smtClean="0"/>
              <a:t>oxygen instead </a:t>
            </a:r>
            <a:r>
              <a:rPr lang="en-US" dirty="0"/>
              <a:t>of CO</a:t>
            </a:r>
            <a:r>
              <a:rPr lang="en-US" baseline="-25000" dirty="0"/>
              <a:t>2</a:t>
            </a:r>
            <a:r>
              <a:rPr lang="en-US" baseline="-25000" dirty="0" smtClean="0"/>
              <a:t>.</a:t>
            </a:r>
            <a:br>
              <a:rPr lang="en-US" baseline="-25000" dirty="0" smtClean="0"/>
            </a:br>
            <a:endParaRPr lang="en-US" baseline="-25000" dirty="0"/>
          </a:p>
          <a:p>
            <a:r>
              <a:rPr lang="en-US" dirty="0"/>
              <a:t>An enzyme called </a:t>
            </a:r>
            <a:r>
              <a:rPr lang="en-US" u="sng" dirty="0"/>
              <a:t>Rubisco</a:t>
            </a:r>
            <a:r>
              <a:rPr lang="en-US" dirty="0"/>
              <a:t> normally takes CO</a:t>
            </a:r>
            <a:r>
              <a:rPr lang="en-US" baseline="-25000" dirty="0"/>
              <a:t>2</a:t>
            </a:r>
            <a:r>
              <a:rPr lang="en-US" dirty="0"/>
              <a:t> from the air and joins it to </a:t>
            </a:r>
            <a:r>
              <a:rPr lang="en-US" dirty="0" err="1"/>
              <a:t>RuBP</a:t>
            </a:r>
            <a:r>
              <a:rPr lang="en-US" dirty="0"/>
              <a:t>.</a:t>
            </a:r>
          </a:p>
          <a:p>
            <a:pPr lvl="1"/>
            <a:r>
              <a:rPr lang="en-US" dirty="0"/>
              <a:t>However, in low CO</a:t>
            </a:r>
            <a:r>
              <a:rPr lang="en-US" baseline="-25000" dirty="0"/>
              <a:t>2 </a:t>
            </a:r>
            <a:r>
              <a:rPr lang="en-US" dirty="0"/>
              <a:t>conditions, </a:t>
            </a:r>
            <a:r>
              <a:rPr lang="en-US" dirty="0" smtClean="0"/>
              <a:t>the Rubisco </a:t>
            </a:r>
            <a:r>
              <a:rPr lang="en-US" dirty="0"/>
              <a:t>grabs oxygen instead of CO</a:t>
            </a:r>
            <a:r>
              <a:rPr lang="en-US" baseline="-25000" dirty="0"/>
              <a:t>­2­.</a:t>
            </a:r>
            <a:r>
              <a:rPr lang="en-US" dirty="0"/>
              <a:t> </a:t>
            </a:r>
            <a:endParaRPr lang="en-US" dirty="0" smtClean="0"/>
          </a:p>
          <a:p>
            <a:pPr lvl="1"/>
            <a:r>
              <a:rPr lang="en-US" dirty="0" smtClean="0"/>
              <a:t>When CO</a:t>
            </a:r>
            <a:r>
              <a:rPr lang="en-US" baseline="-25000" dirty="0" smtClean="0"/>
              <a:t>2</a:t>
            </a:r>
            <a:r>
              <a:rPr lang="en-US" dirty="0" smtClean="0"/>
              <a:t> levels inside a plant’s cells are low due to closed </a:t>
            </a:r>
            <a:br>
              <a:rPr lang="en-US" dirty="0" smtClean="0"/>
            </a:br>
            <a:r>
              <a:rPr lang="en-US" dirty="0" smtClean="0"/>
              <a:t>stomata, a plant will burn sugar instead of </a:t>
            </a:r>
            <a:r>
              <a:rPr lang="en-US" dirty="0" smtClean="0"/>
              <a:t>producing </a:t>
            </a:r>
            <a:r>
              <a:rPr lang="en-US" dirty="0" smtClean="0"/>
              <a:t>it. </a:t>
            </a: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354" t="20505" r="5354" b="11347"/>
          <a:stretch/>
        </p:blipFill>
        <p:spPr>
          <a:xfrm flipH="1">
            <a:off x="5815443" y="2259470"/>
            <a:ext cx="2895601" cy="1657437"/>
          </a:xfrm>
          <a:prstGeom prst="rect">
            <a:avLst/>
          </a:prstGeom>
        </p:spPr>
      </p:pic>
    </p:spTree>
    <p:extLst>
      <p:ext uri="{BB962C8B-B14F-4D97-AF65-F5344CB8AC3E}">
        <p14:creationId xmlns:p14="http://schemas.microsoft.com/office/powerpoint/2010/main" val="2071701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Plants </a:t>
            </a:r>
            <a:endParaRPr lang="en-US" dirty="0"/>
          </a:p>
        </p:txBody>
      </p:sp>
      <p:sp>
        <p:nvSpPr>
          <p:cNvPr id="3" name="Content Placeholder 2"/>
          <p:cNvSpPr>
            <a:spLocks noGrp="1"/>
          </p:cNvSpPr>
          <p:nvPr>
            <p:ph idx="1"/>
          </p:nvPr>
        </p:nvSpPr>
        <p:spPr>
          <a:xfrm>
            <a:off x="254136" y="1119116"/>
            <a:ext cx="8670878" cy="5595583"/>
          </a:xfrm>
        </p:spPr>
        <p:txBody>
          <a:bodyPr>
            <a:normAutofit fontScale="70000" lnSpcReduction="20000"/>
          </a:bodyPr>
          <a:lstStyle/>
          <a:p>
            <a:r>
              <a:rPr lang="en-US" dirty="0" smtClean="0"/>
              <a:t>Some plants have adapted to avoid low CO</a:t>
            </a:r>
            <a:r>
              <a:rPr lang="en-US" baseline="-25000" dirty="0" smtClean="0"/>
              <a:t>2</a:t>
            </a:r>
            <a:r>
              <a:rPr lang="en-US" dirty="0" smtClean="0"/>
              <a:t> levels that can result when they close their stomata. </a:t>
            </a:r>
          </a:p>
          <a:p>
            <a:pPr lvl="1"/>
            <a:r>
              <a:rPr lang="en-US" dirty="0" smtClean="0"/>
              <a:t>These plants are called </a:t>
            </a:r>
            <a:r>
              <a:rPr lang="en-US" u="sng" dirty="0" smtClean="0"/>
              <a:t>C4 plants</a:t>
            </a:r>
            <a:r>
              <a:rPr lang="en-US" dirty="0" smtClean="0"/>
              <a:t>. </a:t>
            </a:r>
          </a:p>
          <a:p>
            <a:pPr lvl="2"/>
            <a:r>
              <a:rPr lang="en-US" dirty="0" smtClean="0"/>
              <a:t>Examples of C4 plants include corn and sugar cane. </a:t>
            </a:r>
            <a:br>
              <a:rPr lang="en-US" dirty="0" smtClean="0"/>
            </a:br>
            <a:endParaRPr lang="en-US" dirty="0" smtClean="0"/>
          </a:p>
          <a:p>
            <a:r>
              <a:rPr lang="en-US" dirty="0"/>
              <a:t>In </a:t>
            </a:r>
            <a:r>
              <a:rPr lang="en-US" u="sng" dirty="0"/>
              <a:t>C4 plants</a:t>
            </a:r>
            <a:r>
              <a:rPr lang="en-US" dirty="0"/>
              <a:t>, CO</a:t>
            </a:r>
            <a:r>
              <a:rPr lang="en-US" baseline="-25000" dirty="0"/>
              <a:t>2</a:t>
            </a:r>
            <a:r>
              <a:rPr lang="en-US" dirty="0"/>
              <a:t> is absorbed by specialized cells </a:t>
            </a:r>
            <a:r>
              <a:rPr lang="en-US" dirty="0" smtClean="0"/>
              <a:t>with a </a:t>
            </a:r>
            <a:r>
              <a:rPr lang="en-US" dirty="0"/>
              <a:t>thin wall.  </a:t>
            </a:r>
          </a:p>
          <a:p>
            <a:pPr lvl="1"/>
            <a:r>
              <a:rPr lang="en-US" dirty="0"/>
              <a:t>Inside these specialized cells, </a:t>
            </a:r>
            <a:r>
              <a:rPr lang="en-US" dirty="0" smtClean="0"/>
              <a:t>the </a:t>
            </a:r>
            <a:r>
              <a:rPr lang="en-US" dirty="0"/>
              <a:t>C4 plants convert the CO­</a:t>
            </a:r>
            <a:r>
              <a:rPr lang="en-US" baseline="-25000" dirty="0"/>
              <a:t>2</a:t>
            </a:r>
            <a:r>
              <a:rPr lang="en-US" dirty="0"/>
              <a:t> </a:t>
            </a:r>
            <a:r>
              <a:rPr lang="en-US" dirty="0" smtClean="0"/>
              <a:t/>
            </a:r>
            <a:br>
              <a:rPr lang="en-US" dirty="0" smtClean="0"/>
            </a:br>
            <a:r>
              <a:rPr lang="en-US" dirty="0" smtClean="0"/>
              <a:t>into </a:t>
            </a:r>
            <a:r>
              <a:rPr lang="en-US" dirty="0"/>
              <a:t>malic acid or other </a:t>
            </a:r>
            <a:r>
              <a:rPr lang="en-US" dirty="0" smtClean="0"/>
              <a:t>carbon-</a:t>
            </a:r>
            <a:br>
              <a:rPr lang="en-US" dirty="0" smtClean="0"/>
            </a:br>
            <a:r>
              <a:rPr lang="en-US" dirty="0" smtClean="0"/>
              <a:t>based </a:t>
            </a:r>
            <a:r>
              <a:rPr lang="en-US" dirty="0"/>
              <a:t>molecules.  </a:t>
            </a:r>
          </a:p>
          <a:p>
            <a:pPr lvl="2"/>
            <a:r>
              <a:rPr lang="en-US" dirty="0"/>
              <a:t>This enables the C4 plant </a:t>
            </a:r>
            <a:r>
              <a:rPr lang="en-US" dirty="0" smtClean="0"/>
              <a:t/>
            </a:r>
            <a:br>
              <a:rPr lang="en-US" dirty="0" smtClean="0"/>
            </a:br>
            <a:r>
              <a:rPr lang="en-US" dirty="0" smtClean="0"/>
              <a:t>to </a:t>
            </a:r>
            <a:r>
              <a:rPr lang="en-US" dirty="0"/>
              <a:t>store carbon for later use</a:t>
            </a:r>
            <a:r>
              <a:rPr lang="en-US" dirty="0" smtClean="0"/>
              <a:t>.</a:t>
            </a:r>
            <a:br>
              <a:rPr lang="en-US" dirty="0" smtClean="0"/>
            </a:br>
            <a:r>
              <a:rPr lang="en-US" dirty="0" smtClean="0"/>
              <a:t> </a:t>
            </a:r>
            <a:endParaRPr lang="en-US" dirty="0"/>
          </a:p>
          <a:p>
            <a:pPr lvl="1"/>
            <a:r>
              <a:rPr lang="en-US" dirty="0"/>
              <a:t>Malic acid is a 4-carbon </a:t>
            </a:r>
            <a:r>
              <a:rPr lang="en-US" dirty="0" smtClean="0"/>
              <a:t>compound.</a:t>
            </a:r>
          </a:p>
          <a:p>
            <a:pPr lvl="2"/>
            <a:r>
              <a:rPr lang="en-US" dirty="0" smtClean="0"/>
              <a:t>This is </a:t>
            </a:r>
            <a:r>
              <a:rPr lang="en-US" dirty="0"/>
              <a:t>why these plants are known </a:t>
            </a:r>
            <a:r>
              <a:rPr lang="en-US" dirty="0" smtClean="0"/>
              <a:t/>
            </a:r>
            <a:br>
              <a:rPr lang="en-US" dirty="0" smtClean="0"/>
            </a:br>
            <a:r>
              <a:rPr lang="en-US" dirty="0" smtClean="0"/>
              <a:t>as </a:t>
            </a:r>
            <a:r>
              <a:rPr lang="en-US" dirty="0"/>
              <a:t>C4 plants.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2946" b="-909"/>
          <a:stretch/>
        </p:blipFill>
        <p:spPr>
          <a:xfrm>
            <a:off x="5635851" y="4155937"/>
            <a:ext cx="3522004" cy="2558762"/>
          </a:xfrm>
          <a:prstGeom prst="rect">
            <a:avLst/>
          </a:prstGeom>
        </p:spPr>
      </p:pic>
      <p:sp>
        <p:nvSpPr>
          <p:cNvPr id="5" name="Rectangle 4"/>
          <p:cNvSpPr/>
          <p:nvPr/>
        </p:nvSpPr>
        <p:spPr>
          <a:xfrm>
            <a:off x="5318347" y="6668558"/>
            <a:ext cx="1484702" cy="230832"/>
          </a:xfrm>
          <a:prstGeom prst="rect">
            <a:avLst/>
          </a:prstGeom>
        </p:spPr>
        <p:txBody>
          <a:bodyPr wrap="none">
            <a:spAutoFit/>
          </a:bodyPr>
          <a:lstStyle/>
          <a:p>
            <a:r>
              <a:rPr lang="en-US" sz="900" i="1" dirty="0" smtClean="0">
                <a:solidFill>
                  <a:srgbClr val="999999"/>
                </a:solidFill>
                <a:effectLst/>
                <a:hlinkClick r:id="rId3"/>
              </a:rPr>
              <a:t>Source: www.mhhe.com</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153357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Plants &amp; Malic Acid</a:t>
            </a:r>
            <a:endParaRPr lang="en-US" dirty="0"/>
          </a:p>
        </p:txBody>
      </p:sp>
      <p:sp>
        <p:nvSpPr>
          <p:cNvPr id="3" name="Content Placeholder 2"/>
          <p:cNvSpPr>
            <a:spLocks noGrp="1"/>
          </p:cNvSpPr>
          <p:nvPr>
            <p:ph idx="1"/>
          </p:nvPr>
        </p:nvSpPr>
        <p:spPr/>
        <p:txBody>
          <a:bodyPr>
            <a:normAutofit fontScale="55000" lnSpcReduction="20000"/>
          </a:bodyPr>
          <a:lstStyle/>
          <a:p>
            <a:r>
              <a:rPr lang="en-US" dirty="0"/>
              <a:t>Because C4 plants can “store” carbon in the form of malic acid, it also means that C4 plants can close the stomata in their leaves to prevent water loss without affecting the Calvin Cycle.</a:t>
            </a:r>
          </a:p>
          <a:p>
            <a:pPr lvl="1"/>
            <a:r>
              <a:rPr lang="en-US" dirty="0" smtClean="0"/>
              <a:t>A C3 plant will stop photosynthesizing in hot, dry weather because it has to close its stomata, cutting off its CO</a:t>
            </a:r>
            <a:r>
              <a:rPr lang="en-US" baseline="-25000" dirty="0" smtClean="0"/>
              <a:t>2</a:t>
            </a:r>
            <a:r>
              <a:rPr lang="en-US" dirty="0" smtClean="0"/>
              <a:t> supply. </a:t>
            </a:r>
          </a:p>
          <a:p>
            <a:pPr lvl="1"/>
            <a:r>
              <a:rPr lang="en-US" dirty="0" smtClean="0"/>
              <a:t>A C4 plant will also close its stomata in hot, dry weather, but it can continue to photosynthesize because of its stored malic acid. </a:t>
            </a:r>
            <a:endParaRPr lang="en-US" dirty="0"/>
          </a:p>
          <a:p>
            <a:pPr lvl="1"/>
            <a:r>
              <a:rPr lang="en-US" dirty="0"/>
              <a:t>C4 plants often are more efficient in hot dry conditions because they are able to continue to photosynthesize when light levels are </a:t>
            </a:r>
            <a:r>
              <a:rPr lang="en-US" dirty="0" smtClean="0"/>
              <a:t>greatest.</a:t>
            </a:r>
            <a:br>
              <a:rPr lang="en-US" dirty="0" smtClean="0"/>
            </a:br>
            <a:r>
              <a:rPr lang="en-US" dirty="0" smtClean="0"/>
              <a:t> </a:t>
            </a:r>
            <a:endParaRPr lang="en-US" dirty="0"/>
          </a:p>
          <a:p>
            <a:r>
              <a:rPr lang="en-US" dirty="0" smtClean="0"/>
              <a:t>When </a:t>
            </a:r>
            <a:r>
              <a:rPr lang="en-US" dirty="0"/>
              <a:t>the </a:t>
            </a:r>
            <a:r>
              <a:rPr lang="en-US" dirty="0" smtClean="0"/>
              <a:t>C4 plant </a:t>
            </a:r>
            <a:r>
              <a:rPr lang="en-US" dirty="0"/>
              <a:t>needs carbon for </a:t>
            </a:r>
            <a:r>
              <a:rPr lang="en-US" dirty="0" smtClean="0"/>
              <a:t/>
            </a:r>
            <a:br>
              <a:rPr lang="en-US" dirty="0" smtClean="0"/>
            </a:br>
            <a:r>
              <a:rPr lang="en-US" dirty="0" smtClean="0"/>
              <a:t>the Calvin </a:t>
            </a:r>
            <a:r>
              <a:rPr lang="en-US" dirty="0"/>
              <a:t>Cycle, the newly-created </a:t>
            </a:r>
            <a:r>
              <a:rPr lang="en-US" dirty="0" smtClean="0"/>
              <a:t/>
            </a:r>
            <a:br>
              <a:rPr lang="en-US" dirty="0" smtClean="0"/>
            </a:br>
            <a:r>
              <a:rPr lang="en-US" dirty="0" smtClean="0"/>
              <a:t>malic </a:t>
            </a:r>
            <a:r>
              <a:rPr lang="en-US" dirty="0"/>
              <a:t>acid is </a:t>
            </a:r>
            <a:r>
              <a:rPr lang="en-US" dirty="0" smtClean="0"/>
              <a:t>pumped </a:t>
            </a:r>
            <a:r>
              <a:rPr lang="en-US" dirty="0"/>
              <a:t>into the chloroplast.</a:t>
            </a:r>
          </a:p>
          <a:p>
            <a:pPr lvl="1"/>
            <a:r>
              <a:rPr lang="en-US" dirty="0"/>
              <a:t>The malic acid provides the carbon </a:t>
            </a:r>
            <a:r>
              <a:rPr lang="en-US" dirty="0" smtClean="0"/>
              <a:t/>
            </a:r>
            <a:br>
              <a:rPr lang="en-US" dirty="0" smtClean="0"/>
            </a:br>
            <a:r>
              <a:rPr lang="en-US" dirty="0" smtClean="0"/>
              <a:t>needed </a:t>
            </a:r>
            <a:r>
              <a:rPr lang="en-US" dirty="0"/>
              <a:t>in order to produce G3P</a:t>
            </a:r>
            <a:r>
              <a:rPr lang="en-US" dirty="0" smtClean="0"/>
              <a:t>.</a:t>
            </a:r>
          </a:p>
          <a:p>
            <a:pPr lvl="1"/>
            <a:r>
              <a:rPr lang="en-US" dirty="0"/>
              <a:t>Even if it is hot and </a:t>
            </a:r>
            <a:r>
              <a:rPr lang="en-US" dirty="0" smtClean="0"/>
              <a:t>dry, </a:t>
            </a:r>
            <a:r>
              <a:rPr lang="en-US" dirty="0"/>
              <a:t>C4 plants </a:t>
            </a:r>
            <a:r>
              <a:rPr lang="en-US" dirty="0" smtClean="0"/>
              <a:t/>
            </a:r>
            <a:br>
              <a:rPr lang="en-US" dirty="0" smtClean="0"/>
            </a:br>
            <a:r>
              <a:rPr lang="en-US" dirty="0" smtClean="0"/>
              <a:t>can </a:t>
            </a:r>
            <a:r>
              <a:rPr lang="en-US" dirty="0"/>
              <a:t>continue to </a:t>
            </a:r>
            <a:r>
              <a:rPr lang="en-US" dirty="0" smtClean="0"/>
              <a:t>produce sugars even </a:t>
            </a:r>
            <a:br>
              <a:rPr lang="en-US" dirty="0" smtClean="0"/>
            </a:br>
            <a:r>
              <a:rPr lang="en-US" dirty="0" smtClean="0"/>
              <a:t>if their stomata are closed.</a:t>
            </a:r>
            <a:br>
              <a:rPr lang="en-US" dirty="0" smtClean="0"/>
            </a:br>
            <a:endParaRPr lang="en-US" dirty="0"/>
          </a:p>
          <a:p>
            <a:endParaRPr lang="en-US" dirty="0"/>
          </a:p>
        </p:txBody>
      </p:sp>
      <p:pic>
        <p:nvPicPr>
          <p:cNvPr id="22" name="Picture 21"/>
          <p:cNvPicPr>
            <a:picLocks noChangeAspect="1"/>
          </p:cNvPicPr>
          <p:nvPr/>
        </p:nvPicPr>
        <p:blipFill rotWithShape="1">
          <a:blip r:embed="rId2"/>
          <a:srcRect l="31655" t="12903" r="34773" b="27936"/>
          <a:stretch/>
        </p:blipFill>
        <p:spPr>
          <a:xfrm>
            <a:off x="5739721" y="3657600"/>
            <a:ext cx="3085625" cy="3057099"/>
          </a:xfrm>
          <a:prstGeom prst="rect">
            <a:avLst/>
          </a:prstGeom>
        </p:spPr>
      </p:pic>
    </p:spTree>
    <p:extLst>
      <p:ext uri="{BB962C8B-B14F-4D97-AF65-F5344CB8AC3E}">
        <p14:creationId xmlns:p14="http://schemas.microsoft.com/office/powerpoint/2010/main" val="1198901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vs. C4 plants</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downside of being a C4 plant is that it takes a lot of ATP to pump the 4-carbon malic acid into the chloroplast.   </a:t>
            </a:r>
          </a:p>
          <a:p>
            <a:pPr lvl="1"/>
            <a:r>
              <a:rPr lang="en-US" dirty="0"/>
              <a:t>In hot, dry, sunny climates, C4 plants will have the advantage.  </a:t>
            </a:r>
          </a:p>
          <a:p>
            <a:pPr lvl="1"/>
            <a:r>
              <a:rPr lang="en-US" dirty="0"/>
              <a:t>However, C3 plants will out-perform C4 plants </a:t>
            </a:r>
            <a:r>
              <a:rPr lang="en-US" dirty="0" smtClean="0"/>
              <a:t>when it is wet </a:t>
            </a:r>
            <a:r>
              <a:rPr lang="en-US" dirty="0"/>
              <a:t>or </a:t>
            </a:r>
            <a:r>
              <a:rPr lang="en-US" dirty="0" smtClean="0"/>
              <a:t>cool.  </a:t>
            </a:r>
            <a:r>
              <a:rPr lang="en-US" dirty="0" smtClean="0"/>
              <a:t/>
            </a:r>
            <a:br>
              <a:rPr lang="en-US" dirty="0" smtClean="0"/>
            </a:br>
            <a:endParaRPr lang="en-US" dirty="0"/>
          </a:p>
          <a:p>
            <a:r>
              <a:rPr lang="en-US" dirty="0"/>
              <a:t>As long as C3 plants do not have to close their stomata, they will have access to plentiful levels of CO­</a:t>
            </a:r>
            <a:r>
              <a:rPr lang="en-US" baseline="-25000" dirty="0"/>
              <a:t>2</a:t>
            </a:r>
            <a:r>
              <a:rPr lang="en-US" dirty="0"/>
              <a:t>­ and will outperform a C4 plant</a:t>
            </a:r>
            <a:r>
              <a:rPr lang="en-US" dirty="0" smtClean="0"/>
              <a:t>.</a:t>
            </a:r>
          </a:p>
          <a:p>
            <a:pPr lvl="1"/>
            <a:r>
              <a:rPr lang="en-US" dirty="0" smtClean="0"/>
              <a:t>However, once conditions force a C3 plant to close their stomata, C4 plants have the advantage. </a:t>
            </a:r>
            <a:endParaRPr lang="en-US" dirty="0"/>
          </a:p>
          <a:p>
            <a:endParaRPr lang="en-US" dirty="0"/>
          </a:p>
        </p:txBody>
      </p:sp>
    </p:spTree>
    <p:extLst>
      <p:ext uri="{BB962C8B-B14F-4D97-AF65-F5344CB8AC3E}">
        <p14:creationId xmlns:p14="http://schemas.microsoft.com/office/powerpoint/2010/main" val="3660419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Plants</a:t>
            </a:r>
            <a:endParaRPr lang="en-US" dirty="0"/>
          </a:p>
        </p:txBody>
      </p:sp>
      <p:sp>
        <p:nvSpPr>
          <p:cNvPr id="3" name="Content Placeholder 2"/>
          <p:cNvSpPr>
            <a:spLocks noGrp="1"/>
          </p:cNvSpPr>
          <p:nvPr>
            <p:ph idx="1"/>
          </p:nvPr>
        </p:nvSpPr>
        <p:spPr/>
        <p:txBody>
          <a:bodyPr>
            <a:normAutofit fontScale="47500" lnSpcReduction="20000"/>
          </a:bodyPr>
          <a:lstStyle/>
          <a:p>
            <a:pPr lvl="0"/>
            <a:r>
              <a:rPr lang="en-US" dirty="0"/>
              <a:t>CAM plants are special plants that are similar to C4 plants and are usually found only in extremely hot and dry environments (such as deserts). </a:t>
            </a:r>
          </a:p>
          <a:p>
            <a:pPr lvl="1"/>
            <a:r>
              <a:rPr lang="en-US" dirty="0"/>
              <a:t>Cacti and pineapples are common examples of CAM plants. </a:t>
            </a:r>
          </a:p>
          <a:p>
            <a:pPr lvl="1"/>
            <a:r>
              <a:rPr lang="en-US" dirty="0"/>
              <a:t>Plants that live in extremely hot and dry environments face a tough challenge because water is scarce and it evaporates quickly. </a:t>
            </a:r>
          </a:p>
          <a:p>
            <a:pPr lvl="2"/>
            <a:r>
              <a:rPr lang="en-US" dirty="0"/>
              <a:t>A normal C3 plant could never survive in a desert because it wouldn’t be able to acquire enough </a:t>
            </a:r>
            <a:r>
              <a:rPr lang="en-US" dirty="0" smtClean="0"/>
              <a:t>water.</a:t>
            </a:r>
          </a:p>
          <a:p>
            <a:pPr lvl="2"/>
            <a:r>
              <a:rPr lang="en-US" dirty="0" smtClean="0"/>
              <a:t>A C4 plant would have to open its stomata at some point during the day, resulting in large water losses. </a:t>
            </a:r>
            <a:r>
              <a:rPr lang="en-US" dirty="0" smtClean="0"/>
              <a:t>	</a:t>
            </a:r>
          </a:p>
          <a:p>
            <a:pPr lvl="2"/>
            <a:endParaRPr lang="en-US" dirty="0"/>
          </a:p>
          <a:p>
            <a:r>
              <a:rPr lang="en-US" dirty="0"/>
              <a:t>CAM plants </a:t>
            </a:r>
            <a:r>
              <a:rPr lang="en-US" dirty="0" smtClean="0"/>
              <a:t>are similar to C4 plants </a:t>
            </a:r>
            <a:br>
              <a:rPr lang="en-US" dirty="0" smtClean="0"/>
            </a:br>
            <a:r>
              <a:rPr lang="en-US" dirty="0" smtClean="0"/>
              <a:t>except that they only </a:t>
            </a:r>
            <a:r>
              <a:rPr lang="en-US" dirty="0"/>
              <a:t>open their </a:t>
            </a:r>
            <a:r>
              <a:rPr lang="en-US" dirty="0" smtClean="0"/>
              <a:t/>
            </a:r>
            <a:br>
              <a:rPr lang="en-US" dirty="0" smtClean="0"/>
            </a:br>
            <a:r>
              <a:rPr lang="en-US" dirty="0" smtClean="0"/>
              <a:t>stomata at </a:t>
            </a:r>
            <a:r>
              <a:rPr lang="en-US" dirty="0"/>
              <a:t>night </a:t>
            </a:r>
            <a:r>
              <a:rPr lang="en-US" dirty="0" smtClean="0"/>
              <a:t>to </a:t>
            </a:r>
            <a:r>
              <a:rPr lang="en-US" dirty="0"/>
              <a:t>take in CO</a:t>
            </a:r>
            <a:r>
              <a:rPr lang="en-US" baseline="-25000" dirty="0"/>
              <a:t>2</a:t>
            </a:r>
            <a:r>
              <a:rPr lang="en-US" dirty="0"/>
              <a:t> </a:t>
            </a:r>
            <a:endParaRPr lang="en-US" dirty="0" smtClean="0"/>
          </a:p>
          <a:p>
            <a:pPr lvl="1"/>
            <a:r>
              <a:rPr lang="en-US" dirty="0" smtClean="0"/>
              <a:t>At night, CAM plants use CO</a:t>
            </a:r>
            <a:r>
              <a:rPr lang="en-US" baseline="-25000" dirty="0" smtClean="0"/>
              <a:t>2 </a:t>
            </a:r>
            <a:r>
              <a:rPr lang="en-US" dirty="0" smtClean="0"/>
              <a:t>to form</a:t>
            </a:r>
            <a:br>
              <a:rPr lang="en-US" dirty="0" smtClean="0"/>
            </a:br>
            <a:r>
              <a:rPr lang="en-US" dirty="0" smtClean="0"/>
              <a:t>the four-carbon malic acid.</a:t>
            </a:r>
            <a:endParaRPr lang="en-US" dirty="0" smtClean="0"/>
          </a:p>
          <a:p>
            <a:pPr lvl="1"/>
            <a:r>
              <a:rPr lang="en-US" dirty="0" smtClean="0"/>
              <a:t>During </a:t>
            </a:r>
            <a:r>
              <a:rPr lang="en-US" dirty="0"/>
              <a:t>the day the plants close </a:t>
            </a:r>
            <a:r>
              <a:rPr lang="en-US" dirty="0" smtClean="0"/>
              <a:t>their </a:t>
            </a:r>
            <a:br>
              <a:rPr lang="en-US" dirty="0" smtClean="0"/>
            </a:br>
            <a:r>
              <a:rPr lang="en-US" dirty="0" smtClean="0"/>
              <a:t>stomata to </a:t>
            </a:r>
            <a:r>
              <a:rPr lang="en-US" dirty="0"/>
              <a:t>prevent water loss. </a:t>
            </a:r>
          </a:p>
          <a:p>
            <a:pPr lvl="1"/>
            <a:r>
              <a:rPr lang="en-US" dirty="0"/>
              <a:t>The malic acid formed at night is </a:t>
            </a:r>
            <a:r>
              <a:rPr lang="en-US" dirty="0" smtClean="0"/>
              <a:t/>
            </a:r>
            <a:br>
              <a:rPr lang="en-US" dirty="0" smtClean="0"/>
            </a:br>
            <a:r>
              <a:rPr lang="en-US" dirty="0" smtClean="0"/>
              <a:t>then converted into </a:t>
            </a:r>
            <a:r>
              <a:rPr lang="en-US" dirty="0"/>
              <a:t>CO</a:t>
            </a:r>
            <a:r>
              <a:rPr lang="en-US" baseline="-25000" dirty="0"/>
              <a:t>2</a:t>
            </a:r>
            <a:r>
              <a:rPr lang="en-US" dirty="0"/>
              <a:t> to be used </a:t>
            </a:r>
            <a:r>
              <a:rPr lang="en-US" dirty="0" smtClean="0"/>
              <a:t/>
            </a:r>
            <a:br>
              <a:rPr lang="en-US" dirty="0" smtClean="0"/>
            </a:br>
            <a:r>
              <a:rPr lang="en-US" dirty="0" smtClean="0"/>
              <a:t>in </a:t>
            </a:r>
            <a:r>
              <a:rPr lang="en-US" dirty="0"/>
              <a:t>the Calvin </a:t>
            </a:r>
            <a:r>
              <a:rPr lang="en-US" dirty="0" smtClean="0"/>
              <a:t>Cycle during the day. </a:t>
            </a:r>
            <a:endParaRPr lang="en-US" dirty="0"/>
          </a:p>
          <a:p>
            <a:pPr lvl="1"/>
            <a:r>
              <a:rPr lang="en-US" dirty="0"/>
              <a:t>Because their stomata are only open </a:t>
            </a:r>
            <a:r>
              <a:rPr lang="en-US" dirty="0" smtClean="0"/>
              <a:t/>
            </a:r>
            <a:br>
              <a:rPr lang="en-US" dirty="0" smtClean="0"/>
            </a:br>
            <a:r>
              <a:rPr lang="en-US" dirty="0" smtClean="0"/>
              <a:t>at </a:t>
            </a:r>
            <a:r>
              <a:rPr lang="en-US" dirty="0"/>
              <a:t>night, </a:t>
            </a:r>
            <a:r>
              <a:rPr lang="en-US" dirty="0" smtClean="0"/>
              <a:t>CAM </a:t>
            </a:r>
            <a:r>
              <a:rPr lang="en-US" dirty="0"/>
              <a:t>plants use far less water </a:t>
            </a:r>
            <a:r>
              <a:rPr lang="en-US" dirty="0" smtClean="0"/>
              <a:t/>
            </a:r>
            <a:br>
              <a:rPr lang="en-US" dirty="0" smtClean="0"/>
            </a:br>
            <a:r>
              <a:rPr lang="en-US" dirty="0" smtClean="0"/>
              <a:t>than </a:t>
            </a:r>
            <a:r>
              <a:rPr lang="en-US" dirty="0"/>
              <a:t>C4 plants.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278"/>
          <a:stretch/>
        </p:blipFill>
        <p:spPr>
          <a:xfrm>
            <a:off x="4631140" y="3338945"/>
            <a:ext cx="4307976" cy="3070954"/>
          </a:xfrm>
          <a:prstGeom prst="rect">
            <a:avLst/>
          </a:prstGeom>
        </p:spPr>
      </p:pic>
      <p:sp>
        <p:nvSpPr>
          <p:cNvPr id="5" name="Rectangle 4"/>
          <p:cNvSpPr/>
          <p:nvPr/>
        </p:nvSpPr>
        <p:spPr>
          <a:xfrm>
            <a:off x="7216420" y="6417312"/>
            <a:ext cx="1484702" cy="230832"/>
          </a:xfrm>
          <a:prstGeom prst="rect">
            <a:avLst/>
          </a:prstGeom>
        </p:spPr>
        <p:txBody>
          <a:bodyPr wrap="none">
            <a:spAutoFit/>
          </a:bodyPr>
          <a:lstStyle/>
          <a:p>
            <a:r>
              <a:rPr lang="en-US" sz="900" i="1" dirty="0" smtClean="0">
                <a:solidFill>
                  <a:srgbClr val="999999"/>
                </a:solidFill>
                <a:effectLst/>
                <a:hlinkClick r:id="rId3"/>
              </a:rPr>
              <a:t>Source: www.mhhe.com</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969707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Adaptations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In addition to changes in photosynthesis, some plants have developed other adaptations to become more productive.</a:t>
            </a:r>
          </a:p>
          <a:p>
            <a:endParaRPr lang="en-US" dirty="0"/>
          </a:p>
          <a:p>
            <a:r>
              <a:rPr lang="en-US" dirty="0" smtClean="0"/>
              <a:t>One example of this are </a:t>
            </a:r>
            <a:r>
              <a:rPr lang="en-US" u="sng" dirty="0" smtClean="0"/>
              <a:t>legumes</a:t>
            </a:r>
            <a:r>
              <a:rPr lang="en-US" dirty="0" smtClean="0"/>
              <a:t>. </a:t>
            </a:r>
          </a:p>
          <a:p>
            <a:pPr lvl="1"/>
            <a:r>
              <a:rPr lang="en-US" dirty="0" smtClean="0"/>
              <a:t>Legumes are plants that have bacteria their roots that allow them to take nitrogen out of the air for use in proteins and other plant molecules. </a:t>
            </a:r>
          </a:p>
          <a:p>
            <a:pPr lvl="1"/>
            <a:r>
              <a:rPr lang="en-US" dirty="0" smtClean="0"/>
              <a:t>Legumes include soybeans, alfalfa, clover, and peas. </a:t>
            </a:r>
            <a:br>
              <a:rPr lang="en-US" dirty="0" smtClean="0"/>
            </a:br>
            <a:endParaRPr lang="en-US" dirty="0" smtClean="0"/>
          </a:p>
          <a:p>
            <a:r>
              <a:rPr lang="en-US" dirty="0" smtClean="0"/>
              <a:t>About 80% of the air is made of nitrogen, but this form of nitrogen is not usable by most organisms. </a:t>
            </a:r>
          </a:p>
          <a:p>
            <a:pPr lvl="1"/>
            <a:r>
              <a:rPr lang="en-US" dirty="0" smtClean="0"/>
              <a:t>Nitrogen is one of the most important elements for living organisms, and living organisms can die from nitrogen deficiency. </a:t>
            </a:r>
            <a:endParaRPr lang="en-US" dirty="0" smtClean="0"/>
          </a:p>
          <a:p>
            <a:pPr lvl="2"/>
            <a:r>
              <a:rPr lang="en-US" dirty="0" smtClean="0"/>
              <a:t>Nitrogen is needed for the formation of amino acids,</a:t>
            </a:r>
            <a:br>
              <a:rPr lang="en-US" dirty="0" smtClean="0"/>
            </a:br>
            <a:r>
              <a:rPr lang="en-US" dirty="0" smtClean="0"/>
              <a:t>genetic material, ATP, and other important molecules. </a:t>
            </a:r>
            <a:endParaRPr lang="en-US" dirty="0" smtClean="0"/>
          </a:p>
          <a:p>
            <a:pPr lvl="1"/>
            <a:r>
              <a:rPr lang="en-US" dirty="0" smtClean="0"/>
              <a:t>In order to be used by living organisms, </a:t>
            </a:r>
            <a:br>
              <a:rPr lang="en-US" dirty="0" smtClean="0"/>
            </a:br>
            <a:r>
              <a:rPr lang="en-US" dirty="0" smtClean="0"/>
              <a:t>nitrogen must be converted into ammonia </a:t>
            </a:r>
            <a:br>
              <a:rPr lang="en-US" dirty="0" smtClean="0"/>
            </a:br>
            <a:r>
              <a:rPr lang="en-US" dirty="0" smtClean="0"/>
              <a:t>(NH</a:t>
            </a:r>
            <a:r>
              <a:rPr lang="en-US" baseline="-25000" dirty="0" smtClean="0"/>
              <a:t>3</a:t>
            </a:r>
            <a:r>
              <a:rPr lang="en-US" dirty="0" smtClean="0"/>
              <a:t>). </a:t>
            </a:r>
          </a:p>
          <a:p>
            <a:pPr lvl="2"/>
            <a:r>
              <a:rPr lang="en-US" dirty="0" smtClean="0"/>
              <a:t>Only once it has been converted to ammonia can</a:t>
            </a:r>
            <a:br>
              <a:rPr lang="en-US" dirty="0" smtClean="0"/>
            </a:br>
            <a:r>
              <a:rPr lang="en-US" dirty="0" smtClean="0"/>
              <a:t>nitrogen be used by living organisms. </a:t>
            </a:r>
            <a:endParaRPr lang="en-US" dirty="0" smtClean="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20993" y="4807527"/>
            <a:ext cx="2880552" cy="1676481"/>
          </a:xfrm>
          <a:prstGeom prst="rect">
            <a:avLst/>
          </a:prstGeom>
        </p:spPr>
      </p:pic>
      <p:sp>
        <p:nvSpPr>
          <p:cNvPr id="5" name="Rectangle 4"/>
          <p:cNvSpPr/>
          <p:nvPr/>
        </p:nvSpPr>
        <p:spPr>
          <a:xfrm>
            <a:off x="6123709" y="6545422"/>
            <a:ext cx="3020291" cy="169277"/>
          </a:xfrm>
          <a:prstGeom prst="rect">
            <a:avLst/>
          </a:prstGeom>
        </p:spPr>
        <p:txBody>
          <a:bodyPr wrap="square">
            <a:spAutoFit/>
          </a:bodyPr>
          <a:lstStyle/>
          <a:p>
            <a:r>
              <a:rPr lang="en-US" sz="500" i="1" dirty="0" smtClean="0"/>
              <a:t>Source: http://www.wisegeek.org/what-is-the-difference-between-a-nut-and-a-legume.htm</a:t>
            </a:r>
            <a:endParaRPr lang="en-US" sz="500" i="1" dirty="0"/>
          </a:p>
        </p:txBody>
      </p:sp>
    </p:spTree>
    <p:extLst>
      <p:ext uri="{BB962C8B-B14F-4D97-AF65-F5344CB8AC3E}">
        <p14:creationId xmlns:p14="http://schemas.microsoft.com/office/powerpoint/2010/main" val="367335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Fixation</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Bacteria in the roots of legumes allow these plants to perform </a:t>
            </a:r>
            <a:r>
              <a:rPr lang="en-US" u="sng" dirty="0" smtClean="0"/>
              <a:t>nitrogen fixation</a:t>
            </a:r>
            <a:r>
              <a:rPr lang="en-US" dirty="0" smtClean="0"/>
              <a:t>.</a:t>
            </a:r>
          </a:p>
          <a:p>
            <a:pPr lvl="1"/>
            <a:r>
              <a:rPr lang="en-US" dirty="0" smtClean="0"/>
              <a:t>Nitrogen fixation is the process in which unusable N</a:t>
            </a:r>
            <a:r>
              <a:rPr lang="en-US" baseline="-25000" dirty="0" smtClean="0"/>
              <a:t>2</a:t>
            </a:r>
            <a:r>
              <a:rPr lang="en-US" dirty="0" smtClean="0"/>
              <a:t> in the atmosphere is converted into the usable ammonia (NH</a:t>
            </a:r>
            <a:r>
              <a:rPr lang="en-US" baseline="-25000" dirty="0" smtClean="0"/>
              <a:t>3</a:t>
            </a:r>
            <a:r>
              <a:rPr lang="en-US" dirty="0" smtClean="0"/>
              <a:t>). </a:t>
            </a:r>
            <a:br>
              <a:rPr lang="en-US" dirty="0" smtClean="0"/>
            </a:br>
            <a:endParaRPr lang="en-US" dirty="0" smtClean="0"/>
          </a:p>
          <a:p>
            <a:r>
              <a:rPr lang="en-US" dirty="0" smtClean="0"/>
              <a:t>The bacteria live in the roots of legumes in small structures called </a:t>
            </a:r>
            <a:r>
              <a:rPr lang="en-US" u="sng" dirty="0" smtClean="0"/>
              <a:t>nodules.</a:t>
            </a:r>
            <a:r>
              <a:rPr lang="en-US" dirty="0" smtClean="0"/>
              <a:t> </a:t>
            </a:r>
          </a:p>
          <a:p>
            <a:pPr lvl="1"/>
            <a:r>
              <a:rPr lang="en-US" dirty="0" smtClean="0"/>
              <a:t>The bacteria fix the nitrogen by converting it into NH</a:t>
            </a:r>
            <a:r>
              <a:rPr lang="en-US" baseline="-25000" dirty="0" smtClean="0"/>
              <a:t>3</a:t>
            </a:r>
            <a:r>
              <a:rPr lang="en-US" dirty="0" smtClean="0"/>
              <a:t>.</a:t>
            </a:r>
          </a:p>
          <a:p>
            <a:pPr lvl="1"/>
            <a:r>
              <a:rPr lang="en-US" dirty="0" smtClean="0"/>
              <a:t>The plant then absorbs the NH</a:t>
            </a:r>
            <a:r>
              <a:rPr lang="en-US" baseline="-25000" dirty="0" smtClean="0"/>
              <a:t>3</a:t>
            </a:r>
            <a:r>
              <a:rPr lang="en-US" dirty="0" smtClean="0"/>
              <a:t> into the cells of its roots and transports this throughout the plant.</a:t>
            </a:r>
          </a:p>
          <a:p>
            <a:pPr lvl="1"/>
            <a:r>
              <a:rPr lang="en-US" dirty="0" smtClean="0"/>
              <a:t>The bacteria gain sugars from the plant in </a:t>
            </a:r>
            <a:br>
              <a:rPr lang="en-US" dirty="0" smtClean="0"/>
            </a:br>
            <a:r>
              <a:rPr lang="en-US" dirty="0" smtClean="0"/>
              <a:t>exchange for the nitrogen it converts.</a:t>
            </a:r>
            <a:br>
              <a:rPr lang="en-US" dirty="0" smtClean="0"/>
            </a:br>
            <a:endParaRPr lang="en-US" dirty="0" smtClean="0"/>
          </a:p>
          <a:p>
            <a:r>
              <a:rPr lang="en-US" dirty="0" smtClean="0"/>
              <a:t>Farmers can use legumes like soybeans </a:t>
            </a:r>
            <a:br>
              <a:rPr lang="en-US" dirty="0" smtClean="0"/>
            </a:br>
            <a:r>
              <a:rPr lang="en-US" dirty="0" smtClean="0"/>
              <a:t>and alfalfa to make their soil more fertile</a:t>
            </a:r>
            <a:br>
              <a:rPr lang="en-US" dirty="0" smtClean="0"/>
            </a:br>
            <a:r>
              <a:rPr lang="en-US" dirty="0" smtClean="0"/>
              <a:t>and reduce fertilizer usage. </a:t>
            </a:r>
          </a:p>
          <a:p>
            <a:pPr lvl="1"/>
            <a:r>
              <a:rPr lang="en-US" dirty="0" smtClean="0"/>
              <a:t>Alfalfa can fix up to 500 </a:t>
            </a:r>
            <a:r>
              <a:rPr lang="en-US" dirty="0" smtClean="0"/>
              <a:t>lbs. </a:t>
            </a:r>
            <a:r>
              <a:rPr lang="en-US" dirty="0" smtClean="0"/>
              <a:t>of nitrogen per acre!</a:t>
            </a:r>
          </a:p>
          <a:p>
            <a:pPr lvl="1"/>
            <a:r>
              <a:rPr lang="en-US" dirty="0" smtClean="0"/>
              <a:t>While very little nitrogen is </a:t>
            </a:r>
            <a:r>
              <a:rPr lang="en-US" dirty="0" smtClean="0"/>
              <a:t>added to the soil</a:t>
            </a:r>
            <a:br>
              <a:rPr lang="en-US" dirty="0" smtClean="0"/>
            </a:br>
            <a:r>
              <a:rPr lang="en-US" dirty="0" smtClean="0"/>
              <a:t>while </a:t>
            </a:r>
            <a:r>
              <a:rPr lang="en-US" dirty="0" smtClean="0"/>
              <a:t>the plant is </a:t>
            </a:r>
            <a:r>
              <a:rPr lang="en-US" dirty="0" smtClean="0"/>
              <a:t>alive</a:t>
            </a:r>
            <a:r>
              <a:rPr lang="en-US" dirty="0" smtClean="0"/>
              <a:t>, the nitrogen will be </a:t>
            </a:r>
            <a:r>
              <a:rPr lang="en-US" dirty="0" smtClean="0"/>
              <a:t/>
            </a:r>
            <a:br>
              <a:rPr lang="en-US" dirty="0" smtClean="0"/>
            </a:br>
            <a:r>
              <a:rPr lang="en-US" dirty="0" smtClean="0"/>
              <a:t>added </a:t>
            </a:r>
            <a:r>
              <a:rPr lang="en-US" dirty="0" smtClean="0"/>
              <a:t>to the soil when </a:t>
            </a:r>
            <a:r>
              <a:rPr lang="en-US" dirty="0" smtClean="0"/>
              <a:t>plant dies and the </a:t>
            </a:r>
            <a:br>
              <a:rPr lang="en-US" dirty="0" smtClean="0"/>
            </a:br>
            <a:r>
              <a:rPr lang="en-US" dirty="0" smtClean="0"/>
              <a:t>roots and leaves decompose.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725" r="11226"/>
          <a:stretch/>
        </p:blipFill>
        <p:spPr>
          <a:xfrm>
            <a:off x="5458691" y="3174141"/>
            <a:ext cx="3685309" cy="3452881"/>
          </a:xfrm>
          <a:prstGeom prst="rect">
            <a:avLst/>
          </a:prstGeom>
        </p:spPr>
      </p:pic>
      <p:sp>
        <p:nvSpPr>
          <p:cNvPr id="6" name="Rectangle 5"/>
          <p:cNvSpPr/>
          <p:nvPr/>
        </p:nvSpPr>
        <p:spPr>
          <a:xfrm>
            <a:off x="7006884" y="6511606"/>
            <a:ext cx="1731564" cy="230832"/>
          </a:xfrm>
          <a:prstGeom prst="rect">
            <a:avLst/>
          </a:prstGeom>
        </p:spPr>
        <p:txBody>
          <a:bodyPr wrap="none">
            <a:spAutoFit/>
          </a:bodyPr>
          <a:lstStyle/>
          <a:p>
            <a:r>
              <a:rPr lang="en-US" sz="900" i="1" dirty="0" smtClean="0">
                <a:solidFill>
                  <a:srgbClr val="999999"/>
                </a:solidFill>
                <a:effectLst/>
                <a:hlinkClick r:id="rId3"/>
              </a:rPr>
              <a:t>Source: www.marquette.edu</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3546365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2421" t="31913" r="23593" b="37594"/>
          <a:stretch/>
        </p:blipFill>
        <p:spPr>
          <a:xfrm>
            <a:off x="1119013" y="4606636"/>
            <a:ext cx="7024254" cy="2230582"/>
          </a:xfrm>
          <a:prstGeom prst="rect">
            <a:avLst/>
          </a:prstGeom>
        </p:spPr>
      </p:pic>
      <p:sp>
        <p:nvSpPr>
          <p:cNvPr id="2" name="Title 1"/>
          <p:cNvSpPr>
            <a:spLocks noGrp="1"/>
          </p:cNvSpPr>
          <p:nvPr>
            <p:ph type="title"/>
          </p:nvPr>
        </p:nvSpPr>
        <p:spPr/>
        <p:txBody>
          <a:bodyPr/>
          <a:lstStyle/>
          <a:p>
            <a:r>
              <a:rPr lang="en-US" dirty="0" smtClean="0"/>
              <a:t>More Adaptations</a:t>
            </a:r>
            <a:endParaRPr lang="en-US" dirty="0"/>
          </a:p>
        </p:txBody>
      </p:sp>
      <p:sp>
        <p:nvSpPr>
          <p:cNvPr id="3" name="Content Placeholder 2"/>
          <p:cNvSpPr>
            <a:spLocks noGrp="1"/>
          </p:cNvSpPr>
          <p:nvPr>
            <p:ph idx="1"/>
          </p:nvPr>
        </p:nvSpPr>
        <p:spPr>
          <a:xfrm>
            <a:off x="295701" y="1119117"/>
            <a:ext cx="8670878" cy="3508302"/>
          </a:xfrm>
        </p:spPr>
        <p:txBody>
          <a:bodyPr>
            <a:normAutofit fontScale="62500" lnSpcReduction="20000"/>
          </a:bodyPr>
          <a:lstStyle/>
          <a:p>
            <a:r>
              <a:rPr lang="en-US" smtClean="0"/>
              <a:t>Plants </a:t>
            </a:r>
            <a:r>
              <a:rPr lang="en-US" dirty="0" smtClean="0"/>
              <a:t>can have a variety of other adaptations, including:</a:t>
            </a:r>
          </a:p>
          <a:p>
            <a:pPr lvl="1"/>
            <a:r>
              <a:rPr lang="en-US" dirty="0" smtClean="0"/>
              <a:t>A thick waxy coating on their surface to reduce water loss. </a:t>
            </a:r>
          </a:p>
          <a:p>
            <a:pPr lvl="1"/>
            <a:r>
              <a:rPr lang="en-US" dirty="0" smtClean="0"/>
              <a:t>Sunken stomata to reduce water loss. </a:t>
            </a:r>
          </a:p>
          <a:p>
            <a:pPr lvl="1"/>
            <a:r>
              <a:rPr lang="en-US" dirty="0" smtClean="0"/>
              <a:t>Hairy leaves to reflect excess light. </a:t>
            </a:r>
          </a:p>
          <a:p>
            <a:pPr lvl="1"/>
            <a:r>
              <a:rPr lang="en-US" dirty="0" smtClean="0"/>
              <a:t>Succulent leaves to store extra water.</a:t>
            </a:r>
          </a:p>
          <a:p>
            <a:pPr lvl="1"/>
            <a:r>
              <a:rPr lang="en-US" dirty="0" smtClean="0"/>
              <a:t>Bulbs and tubers to safely store food underground. </a:t>
            </a:r>
          </a:p>
          <a:p>
            <a:pPr lvl="1"/>
            <a:r>
              <a:rPr lang="en-US" dirty="0" smtClean="0"/>
              <a:t>Needles, thorns, and spines to avoid predation. </a:t>
            </a:r>
          </a:p>
          <a:p>
            <a:pPr lvl="1"/>
            <a:r>
              <a:rPr lang="en-US" dirty="0" smtClean="0"/>
              <a:t>Modified stems called tendrils that can grasp objects by wrapping around them. </a:t>
            </a:r>
            <a:endParaRPr lang="en-US" dirty="0"/>
          </a:p>
        </p:txBody>
      </p:sp>
      <p:sp>
        <p:nvSpPr>
          <p:cNvPr id="6" name="Rectangle 5"/>
          <p:cNvSpPr/>
          <p:nvPr/>
        </p:nvSpPr>
        <p:spPr>
          <a:xfrm>
            <a:off x="0" y="6620241"/>
            <a:ext cx="4572000" cy="230832"/>
          </a:xfrm>
          <a:prstGeom prst="rect">
            <a:avLst/>
          </a:prstGeom>
        </p:spPr>
        <p:txBody>
          <a:bodyPr>
            <a:spAutoFit/>
          </a:bodyPr>
          <a:lstStyle/>
          <a:p>
            <a:r>
              <a:rPr lang="en-US" sz="900" i="1" dirty="0" smtClean="0">
                <a:solidFill>
                  <a:schemeClr val="bg1">
                    <a:lumMod val="50000"/>
                  </a:schemeClr>
                </a:solidFill>
              </a:rPr>
              <a:t>Source: http://barrettmath.edu.glogster.com/plant-adaptations/</a:t>
            </a:r>
            <a:endParaRPr lang="en-US" sz="900" i="1" dirty="0">
              <a:solidFill>
                <a:schemeClr val="bg1">
                  <a:lumMod val="50000"/>
                </a:schemeClr>
              </a:solidFill>
            </a:endParaRPr>
          </a:p>
        </p:txBody>
      </p:sp>
    </p:spTree>
    <p:extLst>
      <p:ext uri="{BB962C8B-B14F-4D97-AF65-F5344CB8AC3E}">
        <p14:creationId xmlns:p14="http://schemas.microsoft.com/office/powerpoint/2010/main" val="376365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a:t>
            </a:r>
            <a:r>
              <a:rPr lang="en-US" dirty="0"/>
              <a:t>w</a:t>
            </a:r>
          </a:p>
        </p:txBody>
      </p:sp>
      <p:sp>
        <p:nvSpPr>
          <p:cNvPr id="3" name="Content Placeholder 2"/>
          <p:cNvSpPr>
            <a:spLocks noGrp="1"/>
          </p:cNvSpPr>
          <p:nvPr>
            <p:ph idx="1"/>
          </p:nvPr>
        </p:nvSpPr>
        <p:spPr/>
        <p:txBody>
          <a:bodyPr>
            <a:normAutofit fontScale="55000" lnSpcReduction="20000"/>
          </a:bodyPr>
          <a:lstStyle/>
          <a:p>
            <a:pPr lvl="0"/>
            <a:r>
              <a:rPr lang="en-US" dirty="0" smtClean="0"/>
              <a:t>Plants are extremely important to the natural world and to people.</a:t>
            </a:r>
          </a:p>
          <a:p>
            <a:pPr lvl="1"/>
            <a:r>
              <a:rPr lang="en-US" dirty="0" smtClean="0"/>
              <a:t>Plants are the basis of the food chain; without plants, there could be no other organisms. </a:t>
            </a:r>
          </a:p>
          <a:p>
            <a:pPr lvl="1"/>
            <a:r>
              <a:rPr lang="en-US" dirty="0" smtClean="0"/>
              <a:t>Without p</a:t>
            </a:r>
            <a:r>
              <a:rPr lang="en-US" dirty="0" smtClean="0"/>
              <a:t>lants, all other organisms would be unable to acquire </a:t>
            </a:r>
            <a:r>
              <a:rPr lang="en-US" dirty="0" smtClean="0"/>
              <a:t>many of the nutrients and elements needed for life, including carbon, nitrogen, and oxygen. </a:t>
            </a:r>
          </a:p>
          <a:p>
            <a:pPr lvl="1"/>
            <a:r>
              <a:rPr lang="en-US" dirty="0" smtClean="0"/>
              <a:t>All energy in living organisms begins with the sugars produced by </a:t>
            </a:r>
            <a:r>
              <a:rPr lang="en-US" dirty="0" smtClean="0"/>
              <a:t>plants. </a:t>
            </a:r>
            <a:endParaRPr lang="en-US" dirty="0" smtClean="0"/>
          </a:p>
          <a:p>
            <a:pPr lvl="1"/>
            <a:endParaRPr lang="en-US" dirty="0"/>
          </a:p>
          <a:p>
            <a:r>
              <a:rPr lang="en-US" dirty="0" smtClean="0"/>
              <a:t>Plants have developed many adaptations </a:t>
            </a:r>
            <a:br>
              <a:rPr lang="en-US" dirty="0" smtClean="0"/>
            </a:br>
            <a:r>
              <a:rPr lang="en-US" dirty="0" smtClean="0"/>
              <a:t>which can be utilized by agriculturalists </a:t>
            </a:r>
            <a:br>
              <a:rPr lang="en-US" dirty="0" smtClean="0"/>
            </a:br>
            <a:r>
              <a:rPr lang="en-US" dirty="0" smtClean="0"/>
              <a:t>to develop more productive crops. </a:t>
            </a:r>
          </a:p>
          <a:p>
            <a:pPr lvl="1"/>
            <a:r>
              <a:rPr lang="en-US" dirty="0" smtClean="0"/>
              <a:t>To understand how to improve crop efficiency, </a:t>
            </a:r>
            <a:br>
              <a:rPr lang="en-US" dirty="0" smtClean="0"/>
            </a:br>
            <a:r>
              <a:rPr lang="en-US" dirty="0" smtClean="0"/>
              <a:t>you have to understand the adaptations of plants. </a:t>
            </a:r>
            <a:br>
              <a:rPr lang="en-US" dirty="0" smtClean="0"/>
            </a:br>
            <a:endParaRPr lang="en-US" dirty="0" smtClean="0"/>
          </a:p>
          <a:p>
            <a:pPr lvl="0"/>
            <a:r>
              <a:rPr lang="en-US" dirty="0" smtClean="0"/>
              <a:t>Plants usually have three basic </a:t>
            </a:r>
            <a:r>
              <a:rPr lang="en-US" dirty="0"/>
              <a:t>parts – </a:t>
            </a:r>
            <a:r>
              <a:rPr lang="en-US" dirty="0"/>
              <a:t/>
            </a:r>
            <a:br>
              <a:rPr lang="en-US" dirty="0"/>
            </a:br>
            <a:r>
              <a:rPr lang="en-US" dirty="0" smtClean="0"/>
              <a:t>the </a:t>
            </a:r>
            <a:r>
              <a:rPr lang="en-US" dirty="0"/>
              <a:t>roots, the stems, </a:t>
            </a:r>
            <a:r>
              <a:rPr lang="en-US" dirty="0" smtClean="0"/>
              <a:t>and </a:t>
            </a:r>
            <a:r>
              <a:rPr lang="en-US" dirty="0"/>
              <a:t>the leaves</a:t>
            </a: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9855" y="2964873"/>
            <a:ext cx="2745887" cy="3979544"/>
          </a:xfrm>
          <a:prstGeom prst="rect">
            <a:avLst/>
          </a:prstGeom>
        </p:spPr>
      </p:pic>
      <p:sp>
        <p:nvSpPr>
          <p:cNvPr id="5" name="Rectangle 4"/>
          <p:cNvSpPr/>
          <p:nvPr/>
        </p:nvSpPr>
        <p:spPr>
          <a:xfrm>
            <a:off x="5017440" y="6483310"/>
            <a:ext cx="1625766" cy="230832"/>
          </a:xfrm>
          <a:prstGeom prst="rect">
            <a:avLst/>
          </a:prstGeom>
        </p:spPr>
        <p:txBody>
          <a:bodyPr wrap="none">
            <a:spAutoFit/>
          </a:bodyPr>
          <a:lstStyle/>
          <a:p>
            <a:r>
              <a:rPr lang="en-US" sz="900" i="1" dirty="0" smtClean="0">
                <a:solidFill>
                  <a:srgbClr val="999999"/>
                </a:solidFill>
                <a:effectLst/>
                <a:hlinkClick r:id="rId3"/>
              </a:rPr>
              <a:t>Source: www.wisegeek.org</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4188704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Plant – Roots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Roots</a:t>
            </a:r>
            <a:endParaRPr lang="en-US" dirty="0"/>
          </a:p>
          <a:p>
            <a:pPr lvl="1"/>
            <a:r>
              <a:rPr lang="en-US" dirty="0"/>
              <a:t>Roots are how a plant absorb the water and minerals that it needs. </a:t>
            </a:r>
          </a:p>
          <a:p>
            <a:pPr lvl="1"/>
            <a:r>
              <a:rPr lang="en-US" dirty="0"/>
              <a:t>Roots also anchor the plant in the soil, allowing it to stay in one place. </a:t>
            </a:r>
          </a:p>
          <a:p>
            <a:pPr lvl="1"/>
            <a:r>
              <a:rPr lang="en-US" dirty="0"/>
              <a:t>Some plants also use their roots to store their food.  </a:t>
            </a:r>
            <a:endParaRPr lang="en-US" dirty="0" smtClean="0"/>
          </a:p>
          <a:p>
            <a:pPr lvl="1"/>
            <a:endParaRPr lang="en-US" dirty="0"/>
          </a:p>
          <a:p>
            <a:r>
              <a:rPr lang="en-US" dirty="0" smtClean="0"/>
              <a:t>Roots have hairs that </a:t>
            </a:r>
            <a:br>
              <a:rPr lang="en-US" dirty="0" smtClean="0"/>
            </a:br>
            <a:r>
              <a:rPr lang="en-US" dirty="0" smtClean="0"/>
              <a:t>increase </a:t>
            </a:r>
            <a:r>
              <a:rPr lang="en-US" dirty="0" smtClean="0"/>
              <a:t>their ability</a:t>
            </a:r>
            <a:r>
              <a:rPr lang="en-US" dirty="0" smtClean="0"/>
              <a:t/>
            </a:r>
            <a:br>
              <a:rPr lang="en-US" dirty="0" smtClean="0"/>
            </a:br>
            <a:r>
              <a:rPr lang="en-US" dirty="0" smtClean="0"/>
              <a:t>to </a:t>
            </a:r>
            <a:r>
              <a:rPr lang="en-US" dirty="0" smtClean="0"/>
              <a:t>absorb water. </a:t>
            </a:r>
          </a:p>
          <a:p>
            <a:pPr lvl="1"/>
            <a:r>
              <a:rPr lang="en-US" dirty="0" smtClean="0"/>
              <a:t>Root hairs are where much of</a:t>
            </a:r>
            <a:br>
              <a:rPr lang="en-US" dirty="0" smtClean="0"/>
            </a:br>
            <a:r>
              <a:rPr lang="en-US" dirty="0" smtClean="0"/>
              <a:t>water and mineral absorption </a:t>
            </a:r>
            <a:br>
              <a:rPr lang="en-US" dirty="0" smtClean="0"/>
            </a:br>
            <a:r>
              <a:rPr lang="en-US" dirty="0" smtClean="0"/>
              <a:t>take place.</a:t>
            </a:r>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2518"/>
          <a:stretch/>
        </p:blipFill>
        <p:spPr>
          <a:xfrm>
            <a:off x="5544900" y="3542835"/>
            <a:ext cx="3446983" cy="2885674"/>
          </a:xfrm>
          <a:prstGeom prst="rect">
            <a:avLst/>
          </a:prstGeom>
        </p:spPr>
      </p:pic>
      <p:sp>
        <p:nvSpPr>
          <p:cNvPr id="5" name="Rectangle 4"/>
          <p:cNvSpPr/>
          <p:nvPr/>
        </p:nvSpPr>
        <p:spPr>
          <a:xfrm>
            <a:off x="7227000" y="6276876"/>
            <a:ext cx="1739579" cy="230832"/>
          </a:xfrm>
          <a:prstGeom prst="rect">
            <a:avLst/>
          </a:prstGeom>
        </p:spPr>
        <p:txBody>
          <a:bodyPr wrap="none">
            <a:spAutoFit/>
          </a:bodyPr>
          <a:lstStyle/>
          <a:p>
            <a:r>
              <a:rPr lang="en-US" sz="900" i="1" dirty="0" smtClean="0">
                <a:solidFill>
                  <a:srgbClr val="999999"/>
                </a:solidFill>
                <a:effectLst/>
                <a:hlinkClick r:id="rId3"/>
              </a:rPr>
              <a:t>Source: www.tankonyvtar.hu</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4086578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Stems </a:t>
            </a:r>
            <a:r>
              <a:rPr lang="en-US" dirty="0"/>
              <a:t>keep the plant upright. </a:t>
            </a:r>
          </a:p>
          <a:p>
            <a:pPr lvl="1"/>
            <a:r>
              <a:rPr lang="en-US" dirty="0"/>
              <a:t>Plants use </a:t>
            </a:r>
            <a:r>
              <a:rPr lang="en-US" u="sng" dirty="0"/>
              <a:t>solutes</a:t>
            </a:r>
            <a:r>
              <a:rPr lang="en-US" dirty="0"/>
              <a:t> (such as sodium and potassium) to pull water into the cell. </a:t>
            </a:r>
          </a:p>
          <a:p>
            <a:pPr lvl="2"/>
            <a:r>
              <a:rPr lang="en-US" dirty="0"/>
              <a:t>The movement of water into the cell creates pressure (known as </a:t>
            </a:r>
            <a:r>
              <a:rPr lang="en-US" u="sng" dirty="0"/>
              <a:t>turgor pressure</a:t>
            </a:r>
            <a:r>
              <a:rPr lang="en-US" dirty="0"/>
              <a:t>), which keeps a plant upright. </a:t>
            </a:r>
          </a:p>
          <a:p>
            <a:pPr lvl="1"/>
            <a:r>
              <a:rPr lang="en-US" dirty="0"/>
              <a:t>Large plants also use lignin to keep themselves upright.</a:t>
            </a:r>
          </a:p>
          <a:p>
            <a:pPr lvl="2"/>
            <a:r>
              <a:rPr lang="en-US" u="sng" dirty="0"/>
              <a:t>Lignin</a:t>
            </a:r>
            <a:r>
              <a:rPr lang="en-US" dirty="0"/>
              <a:t> is the protein found in woody plants that gives them their rigidity.  </a:t>
            </a:r>
          </a:p>
          <a:p>
            <a:pPr lvl="2"/>
            <a:r>
              <a:rPr lang="en-US" dirty="0"/>
              <a:t>Lignin reinforces the cell wall to </a:t>
            </a:r>
            <a:r>
              <a:rPr lang="en-US" dirty="0" smtClean="0"/>
              <a:t/>
            </a:r>
            <a:br>
              <a:rPr lang="en-US" dirty="0" smtClean="0"/>
            </a:br>
            <a:r>
              <a:rPr lang="en-US" dirty="0" smtClean="0"/>
              <a:t>make </a:t>
            </a:r>
            <a:r>
              <a:rPr lang="en-US" dirty="0"/>
              <a:t>it rigid enough to support the </a:t>
            </a:r>
            <a:r>
              <a:rPr lang="en-US" dirty="0" smtClean="0"/>
              <a:t/>
            </a:r>
            <a:br>
              <a:rPr lang="en-US" dirty="0" smtClean="0"/>
            </a:br>
            <a:r>
              <a:rPr lang="en-US" dirty="0" smtClean="0"/>
              <a:t>large </a:t>
            </a:r>
            <a:r>
              <a:rPr lang="en-US" dirty="0"/>
              <a:t>weight of trees and other </a:t>
            </a:r>
            <a:r>
              <a:rPr lang="en-US" dirty="0" smtClean="0"/>
              <a:t/>
            </a:r>
            <a:br>
              <a:rPr lang="en-US" dirty="0" smtClean="0"/>
            </a:br>
            <a:r>
              <a:rPr lang="en-US" dirty="0" smtClean="0"/>
              <a:t>woody </a:t>
            </a:r>
            <a:r>
              <a:rPr lang="en-US" dirty="0"/>
              <a:t>plants. </a:t>
            </a:r>
            <a:r>
              <a:rPr lang="en-US" dirty="0" smtClean="0"/>
              <a:t/>
            </a:r>
            <a:br>
              <a:rPr lang="en-US" dirty="0" smtClean="0"/>
            </a:br>
            <a:endParaRPr lang="en-US" dirty="0"/>
          </a:p>
          <a:p>
            <a:r>
              <a:rPr lang="en-US" dirty="0"/>
              <a:t>The stem also serves as a sort of </a:t>
            </a:r>
            <a:r>
              <a:rPr lang="en-US" dirty="0" smtClean="0"/>
              <a:t/>
            </a:r>
            <a:br>
              <a:rPr lang="en-US" dirty="0" smtClean="0"/>
            </a:br>
            <a:r>
              <a:rPr lang="en-US" dirty="0" smtClean="0"/>
              <a:t>highway </a:t>
            </a:r>
            <a:r>
              <a:rPr lang="en-US" dirty="0"/>
              <a:t>for moving substances </a:t>
            </a:r>
            <a:r>
              <a:rPr lang="en-US" dirty="0" smtClean="0"/>
              <a:t/>
            </a:r>
            <a:br>
              <a:rPr lang="en-US" dirty="0" smtClean="0"/>
            </a:br>
            <a:r>
              <a:rPr lang="en-US" dirty="0" smtClean="0"/>
              <a:t>between </a:t>
            </a:r>
            <a:r>
              <a:rPr lang="en-US" dirty="0"/>
              <a:t>the roots and the leaves.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745" y="3786565"/>
            <a:ext cx="2784763" cy="2784763"/>
          </a:xfrm>
          <a:prstGeom prst="rect">
            <a:avLst/>
          </a:prstGeom>
        </p:spPr>
      </p:pic>
      <p:sp>
        <p:nvSpPr>
          <p:cNvPr id="5" name="Rectangle 4"/>
          <p:cNvSpPr/>
          <p:nvPr/>
        </p:nvSpPr>
        <p:spPr>
          <a:xfrm>
            <a:off x="6235222" y="6663982"/>
            <a:ext cx="2132315" cy="230832"/>
          </a:xfrm>
          <a:prstGeom prst="rect">
            <a:avLst/>
          </a:prstGeom>
        </p:spPr>
        <p:txBody>
          <a:bodyPr wrap="none">
            <a:spAutoFit/>
          </a:bodyPr>
          <a:lstStyle/>
          <a:p>
            <a:r>
              <a:rPr lang="en-US" sz="900" i="1" dirty="0" smtClean="0">
                <a:solidFill>
                  <a:srgbClr val="999999"/>
                </a:solidFill>
                <a:effectLst/>
                <a:hlinkClick r:id="rId3"/>
              </a:rPr>
              <a:t>Source: londontigers.wikispaces.com</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361882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Xylem and Phloem</a:t>
            </a:r>
            <a:endParaRPr lang="en-US" dirty="0"/>
          </a:p>
        </p:txBody>
      </p:sp>
      <p:sp>
        <p:nvSpPr>
          <p:cNvPr id="3" name="Content Placeholder 2"/>
          <p:cNvSpPr>
            <a:spLocks noGrp="1"/>
          </p:cNvSpPr>
          <p:nvPr>
            <p:ph idx="1"/>
          </p:nvPr>
        </p:nvSpPr>
        <p:spPr>
          <a:xfrm>
            <a:off x="295701" y="1119116"/>
            <a:ext cx="6825535" cy="5595583"/>
          </a:xfrm>
        </p:spPr>
        <p:txBody>
          <a:bodyPr>
            <a:normAutofit fontScale="55000" lnSpcReduction="20000"/>
          </a:bodyPr>
          <a:lstStyle/>
          <a:p>
            <a:r>
              <a:rPr lang="en-US" dirty="0" smtClean="0"/>
              <a:t>Two </a:t>
            </a:r>
            <a:r>
              <a:rPr lang="en-US" dirty="0"/>
              <a:t>key kinds of </a:t>
            </a:r>
            <a:r>
              <a:rPr lang="en-US" dirty="0" smtClean="0"/>
              <a:t>tissue are found in large quantities in the stem.</a:t>
            </a:r>
          </a:p>
          <a:p>
            <a:pPr lvl="1"/>
            <a:r>
              <a:rPr lang="en-US" dirty="0" smtClean="0"/>
              <a:t>These are</a:t>
            </a:r>
            <a:r>
              <a:rPr lang="en-US" dirty="0" smtClean="0"/>
              <a:t> </a:t>
            </a:r>
            <a:r>
              <a:rPr lang="en-US" dirty="0"/>
              <a:t>xylem and </a:t>
            </a:r>
            <a:r>
              <a:rPr lang="en-US" dirty="0" smtClean="0"/>
              <a:t>phloem cells. </a:t>
            </a:r>
            <a:r>
              <a:rPr lang="en-US" dirty="0" smtClean="0"/>
              <a:t/>
            </a:r>
            <a:br>
              <a:rPr lang="en-US" dirty="0" smtClean="0"/>
            </a:br>
            <a:endParaRPr lang="en-US" dirty="0"/>
          </a:p>
          <a:p>
            <a:r>
              <a:rPr lang="en-US" u="sng" dirty="0"/>
              <a:t>Xylem cells</a:t>
            </a:r>
            <a:r>
              <a:rPr lang="en-US" dirty="0"/>
              <a:t> are the cells that move water </a:t>
            </a:r>
            <a:r>
              <a:rPr lang="en-US" dirty="0" smtClean="0"/>
              <a:t>up through </a:t>
            </a:r>
            <a:r>
              <a:rPr lang="en-US" dirty="0"/>
              <a:t>a plant. </a:t>
            </a:r>
          </a:p>
          <a:p>
            <a:pPr lvl="1"/>
            <a:r>
              <a:rPr lang="en-US" dirty="0"/>
              <a:t>Xylem cells are like hollow tubes. </a:t>
            </a:r>
          </a:p>
          <a:p>
            <a:pPr lvl="1"/>
            <a:r>
              <a:rPr lang="en-US" dirty="0"/>
              <a:t>As water evaporates from openings in the leaves, it pulls the water up the tubes created by </a:t>
            </a:r>
            <a:r>
              <a:rPr lang="en-US" dirty="0" smtClean="0"/>
              <a:t>xylem.</a:t>
            </a:r>
          </a:p>
          <a:p>
            <a:pPr lvl="1"/>
            <a:r>
              <a:rPr lang="en-US" dirty="0" smtClean="0"/>
              <a:t>Water moves like a </a:t>
            </a:r>
            <a:r>
              <a:rPr lang="en-US" dirty="0"/>
              <a:t>long rope of </a:t>
            </a:r>
            <a:r>
              <a:rPr lang="en-US" dirty="0" smtClean="0"/>
              <a:t>molecules. As one molecule evaporates, all water moves upward.</a:t>
            </a:r>
            <a:br>
              <a:rPr lang="en-US" dirty="0" smtClean="0"/>
            </a:br>
            <a:endParaRPr lang="en-US" dirty="0"/>
          </a:p>
          <a:p>
            <a:r>
              <a:rPr lang="en-US" u="sng" dirty="0"/>
              <a:t>Phloem cells</a:t>
            </a:r>
            <a:r>
              <a:rPr lang="en-US" dirty="0"/>
              <a:t> move the food of the plant (e.g. sap). </a:t>
            </a:r>
          </a:p>
          <a:p>
            <a:pPr lvl="1"/>
            <a:r>
              <a:rPr lang="en-US" dirty="0"/>
              <a:t>Phloem cells have pores at their ends that allow fluids to pass. </a:t>
            </a:r>
          </a:p>
          <a:p>
            <a:pPr lvl="1"/>
            <a:r>
              <a:rPr lang="en-US" dirty="0"/>
              <a:t>Phloem cells enable the sugars produced in photosynthesis to reach the cells of the plant that cannot </a:t>
            </a:r>
            <a:r>
              <a:rPr lang="en-US" dirty="0" smtClean="0"/>
              <a:t>photosynthesize.</a:t>
            </a:r>
          </a:p>
          <a:p>
            <a:pPr lvl="2"/>
            <a:r>
              <a:rPr lang="en-US" dirty="0" smtClean="0"/>
              <a:t>These include the </a:t>
            </a:r>
            <a:r>
              <a:rPr lang="en-US" dirty="0"/>
              <a:t>roots and the interior of the stem.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961"/>
          <a:stretch/>
        </p:blipFill>
        <p:spPr>
          <a:xfrm>
            <a:off x="7102186" y="116830"/>
            <a:ext cx="1988993" cy="334029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2078"/>
          <a:stretch/>
        </p:blipFill>
        <p:spPr>
          <a:xfrm>
            <a:off x="7121236" y="3191224"/>
            <a:ext cx="1969943" cy="3523475"/>
          </a:xfrm>
          <a:prstGeom prst="rect">
            <a:avLst/>
          </a:prstGeom>
        </p:spPr>
      </p:pic>
      <p:sp>
        <p:nvSpPr>
          <p:cNvPr id="6" name="Rectangle 5"/>
          <p:cNvSpPr/>
          <p:nvPr/>
        </p:nvSpPr>
        <p:spPr>
          <a:xfrm>
            <a:off x="7140286" y="6531517"/>
            <a:ext cx="1598515" cy="230832"/>
          </a:xfrm>
          <a:prstGeom prst="rect">
            <a:avLst/>
          </a:prstGeom>
        </p:spPr>
        <p:txBody>
          <a:bodyPr wrap="none">
            <a:spAutoFit/>
          </a:bodyPr>
          <a:lstStyle/>
          <a:p>
            <a:r>
              <a:rPr lang="en-US" sz="900" i="1" dirty="0" smtClean="0">
                <a:solidFill>
                  <a:srgbClr val="999999"/>
                </a:solidFill>
                <a:effectLst/>
                <a:hlinkClick r:id="rId3"/>
              </a:rPr>
              <a:t>Source: bioweb.uwlax.edu</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1431578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Leaves</a:t>
            </a:r>
          </a:p>
          <a:p>
            <a:pPr lvl="1"/>
            <a:r>
              <a:rPr lang="en-US" dirty="0"/>
              <a:t>Leaves produce the food of the plant through photosynthesis. </a:t>
            </a:r>
          </a:p>
          <a:p>
            <a:pPr lvl="2"/>
            <a:r>
              <a:rPr lang="en-US" dirty="0"/>
              <a:t>Leaves can also serve as storage areas for food and water in some plants. </a:t>
            </a:r>
            <a:r>
              <a:rPr lang="en-US" dirty="0" smtClean="0"/>
              <a:t/>
            </a:r>
            <a:br>
              <a:rPr lang="en-US" dirty="0" smtClean="0"/>
            </a:br>
            <a:endParaRPr lang="en-US" dirty="0"/>
          </a:p>
          <a:p>
            <a:pPr lvl="1"/>
            <a:r>
              <a:rPr lang="en-US" dirty="0"/>
              <a:t>Leaves have </a:t>
            </a:r>
            <a:r>
              <a:rPr lang="en-US" dirty="0" smtClean="0"/>
              <a:t>openings called </a:t>
            </a:r>
            <a:r>
              <a:rPr lang="en-US" u="sng" dirty="0" smtClean="0"/>
              <a:t>stomata</a:t>
            </a:r>
            <a:r>
              <a:rPr lang="en-US" dirty="0" smtClean="0"/>
              <a:t> made of specialized cells. </a:t>
            </a:r>
            <a:endParaRPr lang="en-US" dirty="0"/>
          </a:p>
          <a:p>
            <a:pPr lvl="2"/>
            <a:r>
              <a:rPr lang="en-US" dirty="0" smtClean="0"/>
              <a:t>Stomata are </a:t>
            </a:r>
            <a:r>
              <a:rPr lang="en-US" dirty="0"/>
              <a:t>the </a:t>
            </a:r>
            <a:r>
              <a:rPr lang="en-US" dirty="0" smtClean="0"/>
              <a:t>“windows” in </a:t>
            </a:r>
            <a:br>
              <a:rPr lang="en-US" dirty="0" smtClean="0"/>
            </a:br>
            <a:r>
              <a:rPr lang="en-US" dirty="0" smtClean="0"/>
              <a:t>the surface </a:t>
            </a:r>
            <a:r>
              <a:rPr lang="en-US" dirty="0"/>
              <a:t>of the leaf that can </a:t>
            </a:r>
            <a:r>
              <a:rPr lang="en-US" dirty="0" smtClean="0"/>
              <a:t/>
            </a:r>
            <a:br>
              <a:rPr lang="en-US" dirty="0" smtClean="0"/>
            </a:br>
            <a:r>
              <a:rPr lang="en-US" dirty="0" smtClean="0"/>
              <a:t>open </a:t>
            </a:r>
            <a:r>
              <a:rPr lang="en-US" dirty="0"/>
              <a:t>and close. </a:t>
            </a:r>
          </a:p>
          <a:p>
            <a:pPr lvl="2"/>
            <a:r>
              <a:rPr lang="en-US" dirty="0"/>
              <a:t>They allow water to evaporate </a:t>
            </a:r>
            <a:r>
              <a:rPr lang="en-US" dirty="0" smtClean="0"/>
              <a:t/>
            </a:r>
            <a:br>
              <a:rPr lang="en-US" dirty="0" smtClean="0"/>
            </a:br>
            <a:r>
              <a:rPr lang="en-US" dirty="0" smtClean="0"/>
              <a:t>from </a:t>
            </a:r>
            <a:r>
              <a:rPr lang="en-US" dirty="0"/>
              <a:t>the leaf and allow CO</a:t>
            </a:r>
            <a:r>
              <a:rPr lang="en-US" baseline="-25000" dirty="0"/>
              <a:t>2</a:t>
            </a:r>
            <a:r>
              <a:rPr lang="en-US" dirty="0"/>
              <a:t> to </a:t>
            </a:r>
            <a:r>
              <a:rPr lang="en-US" dirty="0" smtClean="0"/>
              <a:t/>
            </a:r>
            <a:br>
              <a:rPr lang="en-US" dirty="0" smtClean="0"/>
            </a:br>
            <a:r>
              <a:rPr lang="en-US" dirty="0" smtClean="0"/>
              <a:t>reach </a:t>
            </a:r>
            <a:r>
              <a:rPr lang="en-US" dirty="0"/>
              <a:t>the photosynthesizing cells. </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01692" y="4036440"/>
            <a:ext cx="2842308" cy="2608984"/>
          </a:xfrm>
          <a:prstGeom prst="rect">
            <a:avLst/>
          </a:prstGeom>
        </p:spPr>
      </p:pic>
      <p:sp>
        <p:nvSpPr>
          <p:cNvPr id="5" name="Rectangle 4"/>
          <p:cNvSpPr/>
          <p:nvPr/>
        </p:nvSpPr>
        <p:spPr>
          <a:xfrm>
            <a:off x="6401438" y="6539287"/>
            <a:ext cx="1859805" cy="230832"/>
          </a:xfrm>
          <a:prstGeom prst="rect">
            <a:avLst/>
          </a:prstGeom>
        </p:spPr>
        <p:txBody>
          <a:bodyPr wrap="none">
            <a:spAutoFit/>
          </a:bodyPr>
          <a:lstStyle/>
          <a:p>
            <a:r>
              <a:rPr lang="en-US" sz="900" i="1" dirty="0" smtClean="0">
                <a:solidFill>
                  <a:srgbClr val="999999"/>
                </a:solidFill>
                <a:effectLst/>
                <a:hlinkClick r:id="rId3"/>
              </a:rPr>
              <a:t>Source: evolution.berkeley.edu</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1884072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Function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order for a plant to function, it must be able to get water from the soil into the roots and to the leaves. </a:t>
            </a:r>
          </a:p>
          <a:p>
            <a:pPr lvl="1"/>
            <a:r>
              <a:rPr lang="en-US" dirty="0" smtClean="0"/>
              <a:t>It also has to get sugars from the leaves down to the roots and stem. </a:t>
            </a:r>
          </a:p>
          <a:p>
            <a:pPr lvl="1"/>
            <a:r>
              <a:rPr lang="en-US" dirty="0" smtClean="0"/>
              <a:t>Finally, a plant must be able to acquire carbon dioxide for photosynthesis and oxygen for cellular respiration. </a:t>
            </a:r>
          </a:p>
          <a:p>
            <a:pPr lvl="1"/>
            <a:endParaRPr lang="en-US" dirty="0"/>
          </a:p>
          <a:p>
            <a:r>
              <a:rPr lang="en-US" dirty="0" smtClean="0"/>
              <a:t>To accomplish these tasks, plants have developed unique adaptations. </a:t>
            </a:r>
          </a:p>
          <a:p>
            <a:pPr lvl="1"/>
            <a:r>
              <a:rPr lang="en-US" dirty="0" smtClean="0"/>
              <a:t>While plants do not have a heart </a:t>
            </a:r>
            <a:r>
              <a:rPr lang="en-US" dirty="0"/>
              <a:t>or muscles </a:t>
            </a:r>
            <a:r>
              <a:rPr lang="en-US" dirty="0" smtClean="0"/>
              <a:t>to move substances, plants are able to move large quantities of things such as water, gases, and sugar.  </a:t>
            </a:r>
            <a:endParaRPr lang="en-US" dirty="0"/>
          </a:p>
        </p:txBody>
      </p:sp>
    </p:spTree>
    <p:extLst>
      <p:ext uri="{BB962C8B-B14F-4D97-AF65-F5344CB8AC3E}">
        <p14:creationId xmlns:p14="http://schemas.microsoft.com/office/powerpoint/2010/main" val="3156316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Functions of Plants – Water Uptake</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smtClean="0"/>
              <a:t>Roots </a:t>
            </a:r>
            <a:r>
              <a:rPr lang="en-US" dirty="0"/>
              <a:t>absorb water from the soil using sodium and potassium. </a:t>
            </a:r>
          </a:p>
          <a:p>
            <a:pPr lvl="1"/>
            <a:r>
              <a:rPr lang="en-US" dirty="0"/>
              <a:t>Water is attracted to these minerals like a magnet is attracted to metal. </a:t>
            </a:r>
          </a:p>
          <a:p>
            <a:pPr lvl="1"/>
            <a:r>
              <a:rPr lang="en-US" dirty="0"/>
              <a:t>As long as there is enough moisture in the soil and as long as the root cells have enough sodium and potassium, the roots will absorb water. </a:t>
            </a:r>
            <a:r>
              <a:rPr lang="en-US" dirty="0" smtClean="0"/>
              <a:t/>
            </a:r>
            <a:br>
              <a:rPr lang="en-US" dirty="0" smtClean="0"/>
            </a:br>
            <a:endParaRPr lang="en-US" dirty="0"/>
          </a:p>
          <a:p>
            <a:r>
              <a:rPr lang="en-US" dirty="0"/>
              <a:t>Once the water is absorbed by the roots, it is pulled through the plant as water in the leaves is pulled out by transpiration. </a:t>
            </a:r>
          </a:p>
          <a:p>
            <a:pPr lvl="1"/>
            <a:r>
              <a:rPr lang="en-US" u="sng" dirty="0"/>
              <a:t>Transpiration</a:t>
            </a:r>
            <a:r>
              <a:rPr lang="en-US" dirty="0"/>
              <a:t> is the evaporation of water </a:t>
            </a:r>
            <a:r>
              <a:rPr lang="en-US" dirty="0" smtClean="0"/>
              <a:t/>
            </a:r>
            <a:br>
              <a:rPr lang="en-US" dirty="0" smtClean="0"/>
            </a:br>
            <a:r>
              <a:rPr lang="en-US" dirty="0" smtClean="0"/>
              <a:t>from </a:t>
            </a:r>
            <a:r>
              <a:rPr lang="en-US" dirty="0"/>
              <a:t>the leaves of plants. </a:t>
            </a:r>
          </a:p>
          <a:p>
            <a:pPr lvl="1"/>
            <a:r>
              <a:rPr lang="en-US" dirty="0"/>
              <a:t>Transpiration pulls water out of the leaf, </a:t>
            </a:r>
            <a:r>
              <a:rPr lang="en-US" dirty="0" smtClean="0"/>
              <a:t/>
            </a:r>
            <a:br>
              <a:rPr lang="en-US" dirty="0" smtClean="0"/>
            </a:br>
            <a:r>
              <a:rPr lang="en-US" dirty="0" smtClean="0"/>
              <a:t>causing </a:t>
            </a:r>
            <a:r>
              <a:rPr lang="en-US" dirty="0"/>
              <a:t>water in the xylem throughout the </a:t>
            </a:r>
            <a:r>
              <a:rPr lang="en-US" dirty="0" smtClean="0"/>
              <a:t/>
            </a:r>
            <a:br>
              <a:rPr lang="en-US" dirty="0" smtClean="0"/>
            </a:br>
            <a:r>
              <a:rPr lang="en-US" dirty="0" smtClean="0"/>
              <a:t>rest </a:t>
            </a:r>
            <a:r>
              <a:rPr lang="en-US" dirty="0"/>
              <a:t>of the plant to move upwards from the </a:t>
            </a:r>
            <a:r>
              <a:rPr lang="en-US" dirty="0" smtClean="0"/>
              <a:t/>
            </a:r>
            <a:br>
              <a:rPr lang="en-US" dirty="0" smtClean="0"/>
            </a:br>
            <a:r>
              <a:rPr lang="en-US" dirty="0" smtClean="0"/>
              <a:t>roots</a:t>
            </a:r>
            <a:r>
              <a:rPr lang="en-US" dirty="0"/>
              <a:t>.  </a:t>
            </a:r>
          </a:p>
          <a:p>
            <a:pPr lvl="1"/>
            <a:r>
              <a:rPr lang="en-US" dirty="0"/>
              <a:t>Transpiration also allows a plant to regulate </a:t>
            </a:r>
            <a:r>
              <a:rPr lang="en-US" dirty="0" smtClean="0"/>
              <a:t/>
            </a:r>
            <a:br>
              <a:rPr lang="en-US" dirty="0" smtClean="0"/>
            </a:br>
            <a:r>
              <a:rPr lang="en-US" dirty="0" smtClean="0"/>
              <a:t>its </a:t>
            </a:r>
            <a:r>
              <a:rPr lang="en-US" dirty="0"/>
              <a:t>temperature.  </a:t>
            </a:r>
            <a:endParaRPr lang="en-US" dirty="0" smtClean="0"/>
          </a:p>
          <a:p>
            <a:pPr lvl="2"/>
            <a:r>
              <a:rPr lang="en-US" dirty="0" smtClean="0"/>
              <a:t>As </a:t>
            </a:r>
            <a:r>
              <a:rPr lang="en-US" dirty="0"/>
              <a:t>water evaporates from </a:t>
            </a:r>
            <a:r>
              <a:rPr lang="en-US" dirty="0" smtClean="0"/>
              <a:t/>
            </a:r>
            <a:br>
              <a:rPr lang="en-US" dirty="0" smtClean="0"/>
            </a:br>
            <a:r>
              <a:rPr lang="en-US" dirty="0" smtClean="0"/>
              <a:t>the </a:t>
            </a:r>
            <a:r>
              <a:rPr lang="en-US" dirty="0"/>
              <a:t>leaves, the plant cools down. </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3843" y="3241963"/>
            <a:ext cx="3472735" cy="3472735"/>
          </a:xfrm>
          <a:prstGeom prst="rect">
            <a:avLst/>
          </a:prstGeom>
        </p:spPr>
      </p:pic>
      <p:sp>
        <p:nvSpPr>
          <p:cNvPr id="5" name="Rectangle 4"/>
          <p:cNvSpPr/>
          <p:nvPr/>
        </p:nvSpPr>
        <p:spPr>
          <a:xfrm>
            <a:off x="5493842" y="6539286"/>
            <a:ext cx="3207842" cy="230832"/>
          </a:xfrm>
          <a:prstGeom prst="rect">
            <a:avLst/>
          </a:prstGeom>
        </p:spPr>
        <p:txBody>
          <a:bodyPr wrap="square">
            <a:spAutoFit/>
          </a:bodyPr>
          <a:lstStyle/>
          <a:p>
            <a:r>
              <a:rPr lang="en-US" sz="900" i="1" dirty="0" smtClean="0">
                <a:solidFill>
                  <a:srgbClr val="999999"/>
                </a:solidFill>
                <a:effectLst/>
                <a:hlinkClick r:id="rId3"/>
              </a:rPr>
              <a:t>Source: alkiraenvironmentalscience.wikispaces.com</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4047526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Internal Transport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As </a:t>
            </a:r>
            <a:r>
              <a:rPr lang="en-US" dirty="0"/>
              <a:t>cells photosynthesize, they release their sugars into the phloem cells of the plant </a:t>
            </a:r>
            <a:endParaRPr lang="en-US" dirty="0" smtClean="0"/>
          </a:p>
          <a:p>
            <a:pPr lvl="1"/>
            <a:r>
              <a:rPr lang="en-US" dirty="0" smtClean="0"/>
              <a:t>This allows</a:t>
            </a:r>
            <a:r>
              <a:rPr lang="en-US" dirty="0" smtClean="0"/>
              <a:t> </a:t>
            </a:r>
            <a:r>
              <a:rPr lang="en-US" dirty="0"/>
              <a:t>these sugars </a:t>
            </a:r>
            <a:r>
              <a:rPr lang="en-US" dirty="0" smtClean="0"/>
              <a:t>to move down to </a:t>
            </a:r>
            <a:r>
              <a:rPr lang="en-US" dirty="0"/>
              <a:t>other cells where they are needed. </a:t>
            </a:r>
          </a:p>
          <a:p>
            <a:pPr lvl="1"/>
            <a:r>
              <a:rPr lang="en-US" dirty="0"/>
              <a:t>While some sugar produced in the cells of the leaves are used by the mitochondria of the leaves, other sugars are </a:t>
            </a:r>
            <a:r>
              <a:rPr lang="en-US" dirty="0" smtClean="0"/>
              <a:t>sent to </a:t>
            </a:r>
            <a:r>
              <a:rPr lang="en-US" dirty="0"/>
              <a:t>the phloem</a:t>
            </a:r>
            <a:r>
              <a:rPr lang="en-US" dirty="0" smtClean="0"/>
              <a:t>.</a:t>
            </a:r>
            <a:br>
              <a:rPr lang="en-US" dirty="0" smtClean="0"/>
            </a:br>
            <a:r>
              <a:rPr lang="en-US" dirty="0" smtClean="0"/>
              <a:t> </a:t>
            </a:r>
            <a:br>
              <a:rPr lang="en-US" dirty="0" smtClean="0"/>
            </a:br>
            <a:endParaRPr lang="en-US" dirty="0"/>
          </a:p>
          <a:p>
            <a:r>
              <a:rPr lang="en-US" dirty="0"/>
              <a:t>Phloem cells </a:t>
            </a:r>
            <a:r>
              <a:rPr lang="en-US" dirty="0" smtClean="0"/>
              <a:t>are part of </a:t>
            </a:r>
            <a:br>
              <a:rPr lang="en-US" dirty="0" smtClean="0"/>
            </a:br>
            <a:r>
              <a:rPr lang="en-US" dirty="0" smtClean="0"/>
              <a:t>the veins </a:t>
            </a:r>
            <a:r>
              <a:rPr lang="en-US" dirty="0"/>
              <a:t>in the leaves of </a:t>
            </a:r>
            <a:r>
              <a:rPr lang="en-US" dirty="0" smtClean="0"/>
              <a:t/>
            </a:r>
            <a:br>
              <a:rPr lang="en-US" dirty="0" smtClean="0"/>
            </a:br>
            <a:r>
              <a:rPr lang="en-US" dirty="0" smtClean="0"/>
              <a:t>plants</a:t>
            </a:r>
            <a:r>
              <a:rPr lang="en-US" dirty="0"/>
              <a:t>.  </a:t>
            </a:r>
            <a:endParaRPr lang="en-US" dirty="0" smtClean="0"/>
          </a:p>
          <a:p>
            <a:pPr lvl="1"/>
            <a:r>
              <a:rPr lang="en-US" dirty="0" smtClean="0"/>
              <a:t>These </a:t>
            </a:r>
            <a:r>
              <a:rPr lang="en-US" dirty="0"/>
              <a:t>veins </a:t>
            </a:r>
            <a:r>
              <a:rPr lang="en-US" dirty="0" smtClean="0"/>
              <a:t>move </a:t>
            </a:r>
            <a:r>
              <a:rPr lang="en-US" dirty="0"/>
              <a:t>the sugars </a:t>
            </a:r>
            <a:r>
              <a:rPr lang="en-US" dirty="0" smtClean="0"/>
              <a:t/>
            </a:r>
            <a:br>
              <a:rPr lang="en-US" dirty="0" smtClean="0"/>
            </a:br>
            <a:r>
              <a:rPr lang="en-US" dirty="0" smtClean="0"/>
              <a:t>to </a:t>
            </a:r>
            <a:r>
              <a:rPr lang="en-US" dirty="0"/>
              <a:t>the stem and root cells. </a:t>
            </a:r>
            <a:endParaRPr lang="en-US" dirty="0" smtClean="0"/>
          </a:p>
          <a:p>
            <a:pPr lvl="1"/>
            <a:r>
              <a:rPr lang="en-US" dirty="0" smtClean="0"/>
              <a:t>Leaf veins also contain xylem</a:t>
            </a:r>
            <a:br>
              <a:rPr lang="en-US" dirty="0" smtClean="0"/>
            </a:br>
            <a:r>
              <a:rPr lang="en-US" dirty="0" smtClean="0"/>
              <a:t>cells that move </a:t>
            </a:r>
            <a:r>
              <a:rPr lang="en-US" dirty="0" smtClean="0"/>
              <a:t>water up to the </a:t>
            </a:r>
            <a:br>
              <a:rPr lang="en-US" dirty="0" smtClean="0"/>
            </a:br>
            <a:r>
              <a:rPr lang="en-US" dirty="0" smtClean="0"/>
              <a:t>cells of the leaves.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763" y="3787281"/>
            <a:ext cx="2992582" cy="2897231"/>
          </a:xfrm>
          <a:prstGeom prst="rect">
            <a:avLst/>
          </a:prstGeom>
        </p:spPr>
      </p:pic>
      <p:sp>
        <p:nvSpPr>
          <p:cNvPr id="5" name="Rectangle 4"/>
          <p:cNvSpPr/>
          <p:nvPr/>
        </p:nvSpPr>
        <p:spPr>
          <a:xfrm>
            <a:off x="7653484" y="6468774"/>
            <a:ext cx="1383712" cy="230832"/>
          </a:xfrm>
          <a:prstGeom prst="rect">
            <a:avLst/>
          </a:prstGeom>
        </p:spPr>
        <p:txBody>
          <a:bodyPr wrap="none">
            <a:spAutoFit/>
          </a:bodyPr>
          <a:lstStyle/>
          <a:p>
            <a:r>
              <a:rPr lang="en-US" sz="900" i="1" dirty="0" smtClean="0">
                <a:solidFill>
                  <a:srgbClr val="999999"/>
                </a:solidFill>
                <a:effectLst/>
                <a:hlinkClick r:id="rId3"/>
              </a:rPr>
              <a:t>Source: www.msu.edu</a:t>
            </a:r>
            <a:r>
              <a:rPr lang="en-US" sz="900" i="1" dirty="0" smtClean="0">
                <a:solidFill>
                  <a:srgbClr val="999999"/>
                </a:solidFill>
                <a:effectLst/>
              </a:rPr>
              <a:t> </a:t>
            </a:r>
            <a:endParaRPr lang="en-US" sz="900" i="1" dirty="0"/>
          </a:p>
        </p:txBody>
      </p:sp>
    </p:spTree>
    <p:extLst>
      <p:ext uri="{BB962C8B-B14F-4D97-AF65-F5344CB8AC3E}">
        <p14:creationId xmlns:p14="http://schemas.microsoft.com/office/powerpoint/2010/main" val="3927513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220</TotalTime>
  <Words>1153</Words>
  <Application>Microsoft Office PowerPoint</Application>
  <PresentationFormat>On-screen Show (4:3)</PresentationFormat>
  <Paragraphs>172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Plant  Adaptations</vt:lpstr>
      <vt:lpstr>Overview</vt:lpstr>
      <vt:lpstr>Parts of the Plant – Roots </vt:lpstr>
      <vt:lpstr>Stems</vt:lpstr>
      <vt:lpstr>Xylem and Phloem</vt:lpstr>
      <vt:lpstr>Leaves</vt:lpstr>
      <vt:lpstr>Plant Function</vt:lpstr>
      <vt:lpstr>Functions of Plants – Water Uptake</vt:lpstr>
      <vt:lpstr>Plant Internal Transport </vt:lpstr>
      <vt:lpstr>Gas Exchange</vt:lpstr>
      <vt:lpstr>Plant Adaptations </vt:lpstr>
      <vt:lpstr>Rubisco and Low CO2</vt:lpstr>
      <vt:lpstr>C4 Plants </vt:lpstr>
      <vt:lpstr>C4 Plants &amp; Malic Acid</vt:lpstr>
      <vt:lpstr>C3  vs. C4 plants</vt:lpstr>
      <vt:lpstr>CAM Plants</vt:lpstr>
      <vt:lpstr>Other Adaptations</vt:lpstr>
      <vt:lpstr>Nitrogen Fixation</vt:lpstr>
      <vt:lpstr>More Adaptations</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Adaptations</dc:title>
  <dc:creator>Kohn Craig</dc:creator>
  <cp:lastModifiedBy>Kohn Craig</cp:lastModifiedBy>
  <cp:revision>39</cp:revision>
  <dcterms:created xsi:type="dcterms:W3CDTF">2013-11-12T23:57:16Z</dcterms:created>
  <dcterms:modified xsi:type="dcterms:W3CDTF">2013-11-13T16:22:51Z</dcterms:modified>
</cp:coreProperties>
</file>