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handoutMasterIdLst>
    <p:handoutMasterId r:id="rId27"/>
  </p:handoutMasterIdLst>
  <p:sldIdLst>
    <p:sldId id="256" r:id="rId2"/>
    <p:sldId id="273" r:id="rId3"/>
    <p:sldId id="274" r:id="rId4"/>
    <p:sldId id="275" r:id="rId5"/>
    <p:sldId id="276" r:id="rId6"/>
    <p:sldId id="277" r:id="rId7"/>
    <p:sldId id="278" r:id="rId8"/>
    <p:sldId id="279" r:id="rId9"/>
    <p:sldId id="280" r:id="rId10"/>
    <p:sldId id="281" r:id="rId11"/>
    <p:sldId id="282" r:id="rId12"/>
    <p:sldId id="283" r:id="rId13"/>
    <p:sldId id="260" r:id="rId14"/>
    <p:sldId id="262" r:id="rId15"/>
    <p:sldId id="272" r:id="rId16"/>
    <p:sldId id="263" r:id="rId17"/>
    <p:sldId id="266" r:id="rId18"/>
    <p:sldId id="264" r:id="rId19"/>
    <p:sldId id="265" r:id="rId20"/>
    <p:sldId id="258" r:id="rId21"/>
    <p:sldId id="267" r:id="rId22"/>
    <p:sldId id="268" r:id="rId23"/>
    <p:sldId id="269" r:id="rId24"/>
    <p:sldId id="270" r:id="rId25"/>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4" d="100"/>
          <a:sy n="54" d="100"/>
        </p:scale>
        <p:origin x="11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31639" y="1"/>
            <a:ext cx="4002299" cy="351737"/>
          </a:xfrm>
          <a:prstGeom prst="rect">
            <a:avLst/>
          </a:prstGeom>
        </p:spPr>
        <p:txBody>
          <a:bodyPr vert="horz" lIns="92830" tIns="46415" rIns="92830" bIns="46415" rtlCol="0"/>
          <a:lstStyle>
            <a:lvl1pPr algn="r">
              <a:defRPr sz="1200"/>
            </a:lvl1pPr>
          </a:lstStyle>
          <a:p>
            <a:fld id="{9950B62E-BECF-4B5E-9A63-5B9B0812EFB5}" type="datetimeFigureOut">
              <a:rPr lang="en-US" smtClean="0"/>
              <a:t>2/1/2016</a:t>
            </a:fld>
            <a:endParaRPr lang="en-US"/>
          </a:p>
        </p:txBody>
      </p:sp>
      <p:sp>
        <p:nvSpPr>
          <p:cNvPr id="4" name="Footer Placeholder 3"/>
          <p:cNvSpPr>
            <a:spLocks noGrp="1"/>
          </p:cNvSpPr>
          <p:nvPr>
            <p:ph type="ftr" sz="quarter" idx="2"/>
          </p:nvPr>
        </p:nvSpPr>
        <p:spPr>
          <a:xfrm>
            <a:off x="0" y="6658664"/>
            <a:ext cx="4002299" cy="351736"/>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1736"/>
          </a:xfrm>
          <a:prstGeom prst="rect">
            <a:avLst/>
          </a:prstGeom>
        </p:spPr>
        <p:txBody>
          <a:bodyPr vert="horz" lIns="92830" tIns="46415" rIns="92830" bIns="46415" rtlCol="0" anchor="b"/>
          <a:lstStyle>
            <a:lvl1pPr algn="r">
              <a:defRPr sz="1200"/>
            </a:lvl1pPr>
          </a:lstStyle>
          <a:p>
            <a:fld id="{433E09EA-0444-4BCA-AFAD-EC46B4793332}" type="slidenum">
              <a:rPr lang="en-US" smtClean="0"/>
              <a:t>‹#›</a:t>
            </a:fld>
            <a:endParaRPr lang="en-US"/>
          </a:p>
        </p:txBody>
      </p:sp>
    </p:spTree>
    <p:extLst>
      <p:ext uri="{BB962C8B-B14F-4D97-AF65-F5344CB8AC3E}">
        <p14:creationId xmlns:p14="http://schemas.microsoft.com/office/powerpoint/2010/main" val="3641433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2143"/>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5232173" y="0"/>
            <a:ext cx="4002299" cy="352143"/>
          </a:xfrm>
          <a:prstGeom prst="rect">
            <a:avLst/>
          </a:prstGeom>
        </p:spPr>
        <p:txBody>
          <a:bodyPr vert="horz" lIns="92830" tIns="46415" rIns="92830" bIns="46415" rtlCol="0"/>
          <a:lstStyle>
            <a:lvl1pPr algn="r">
              <a:defRPr sz="1200"/>
            </a:lvl1pPr>
          </a:lstStyle>
          <a:p>
            <a:fld id="{D02F9EC8-1AC7-4696-B8C5-9D54976721E7}" type="datetimeFigureOut">
              <a:rPr lang="en-US" smtClean="0"/>
              <a:t>2/1/2016</a:t>
            </a:fld>
            <a:endParaRPr lang="en-US"/>
          </a:p>
        </p:txBody>
      </p:sp>
      <p:sp>
        <p:nvSpPr>
          <p:cNvPr id="4" name="Slide Image Placeholder 3"/>
          <p:cNvSpPr>
            <a:spLocks noGrp="1" noRot="1" noChangeAspect="1"/>
          </p:cNvSpPr>
          <p:nvPr>
            <p:ph type="sldImg" idx="2"/>
          </p:nvPr>
        </p:nvSpPr>
        <p:spPr>
          <a:xfrm>
            <a:off x="3041650" y="876300"/>
            <a:ext cx="3152775" cy="236537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923608" y="3373756"/>
            <a:ext cx="7388860" cy="2760344"/>
          </a:xfrm>
          <a:prstGeom prst="rect">
            <a:avLst/>
          </a:prstGeom>
        </p:spPr>
        <p:txBody>
          <a:bodyPr vert="horz" lIns="92830" tIns="46415" rIns="92830" bIns="46415"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258"/>
            <a:ext cx="4002299" cy="352142"/>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5232173" y="6658258"/>
            <a:ext cx="4002299" cy="352142"/>
          </a:xfrm>
          <a:prstGeom prst="rect">
            <a:avLst/>
          </a:prstGeom>
        </p:spPr>
        <p:txBody>
          <a:bodyPr vert="horz" lIns="92830" tIns="46415" rIns="92830" bIns="46415" rtlCol="0" anchor="b"/>
          <a:lstStyle>
            <a:lvl1pPr algn="r">
              <a:defRPr sz="1200"/>
            </a:lvl1pPr>
          </a:lstStyle>
          <a:p>
            <a:fld id="{6A48586A-7ACF-44B6-A038-8299FC823EDD}" type="slidenum">
              <a:rPr lang="en-US" smtClean="0"/>
              <a:t>‹#›</a:t>
            </a:fld>
            <a:endParaRPr lang="en-US"/>
          </a:p>
        </p:txBody>
      </p:sp>
    </p:spTree>
    <p:extLst>
      <p:ext uri="{BB962C8B-B14F-4D97-AF65-F5344CB8AC3E}">
        <p14:creationId xmlns:p14="http://schemas.microsoft.com/office/powerpoint/2010/main" val="2010339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E77A226E-FE4C-4A23-9EE2-2516FFC552B6}" type="datetime1">
              <a:rPr lang="en-US" smtClean="0"/>
              <a:t>2/1/2016</a:t>
            </a:fld>
            <a:endParaRPr lang="en-US"/>
          </a:p>
        </p:txBody>
      </p:sp>
      <p:sp>
        <p:nvSpPr>
          <p:cNvPr id="5" name="Footer Placeholder 4"/>
          <p:cNvSpPr>
            <a:spLocks noGrp="1"/>
          </p:cNvSpPr>
          <p:nvPr>
            <p:ph type="ftr" sz="quarter" idx="11"/>
          </p:nvPr>
        </p:nvSpPr>
        <p:spPr>
          <a:xfrm>
            <a:off x="2743973" y="5870576"/>
            <a:ext cx="3932137" cy="377825"/>
          </a:xfrm>
        </p:spPr>
        <p:txBody>
          <a:bodyPr/>
          <a:lstStyle/>
          <a:p>
            <a:endParaRPr lang="en-US"/>
          </a:p>
        </p:txBody>
      </p:sp>
      <p:sp>
        <p:nvSpPr>
          <p:cNvPr id="6" name="Slide Number Placeholder 5"/>
          <p:cNvSpPr>
            <a:spLocks noGrp="1"/>
          </p:cNvSpPr>
          <p:nvPr>
            <p:ph type="sldNum" sz="quarter" idx="12"/>
          </p:nvPr>
        </p:nvSpPr>
        <p:spPr>
          <a:xfrm>
            <a:off x="8040685" y="5870576"/>
            <a:ext cx="417516" cy="377825"/>
          </a:xfrm>
        </p:spPr>
        <p:txBody>
          <a:bodyPr/>
          <a:lstStyle/>
          <a:p>
            <a:fld id="{71E78CC2-B628-4171-83C0-080D5028C4C7}" type="slidenum">
              <a:rPr lang="en-US" smtClean="0"/>
              <a:t>‹#›</a:t>
            </a:fld>
            <a:endParaRPr lang="en-US"/>
          </a:p>
        </p:txBody>
      </p:sp>
    </p:spTree>
    <p:extLst>
      <p:ext uri="{BB962C8B-B14F-4D97-AF65-F5344CB8AC3E}">
        <p14:creationId xmlns:p14="http://schemas.microsoft.com/office/powerpoint/2010/main" val="4045176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83DD1D2-B270-46AB-BB5E-B588B6B9638D}" type="datetime1">
              <a:rPr lang="en-US" smtClean="0"/>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78CC2-B628-4171-83C0-080D5028C4C7}" type="slidenum">
              <a:rPr lang="en-US" smtClean="0"/>
              <a:t>‹#›</a:t>
            </a:fld>
            <a:endParaRPr lang="en-US"/>
          </a:p>
        </p:txBody>
      </p:sp>
    </p:spTree>
    <p:extLst>
      <p:ext uri="{BB962C8B-B14F-4D97-AF65-F5344CB8AC3E}">
        <p14:creationId xmlns:p14="http://schemas.microsoft.com/office/powerpoint/2010/main" val="2214925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522B10-1F57-41E4-B48A-E22AAA1234CD}" type="datetime1">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78CC2-B628-4171-83C0-080D5028C4C7}" type="slidenum">
              <a:rPr lang="en-US" smtClean="0"/>
              <a:t>‹#›</a:t>
            </a:fld>
            <a:endParaRPr lang="en-US"/>
          </a:p>
        </p:txBody>
      </p:sp>
    </p:spTree>
    <p:extLst>
      <p:ext uri="{BB962C8B-B14F-4D97-AF65-F5344CB8AC3E}">
        <p14:creationId xmlns:p14="http://schemas.microsoft.com/office/powerpoint/2010/main" val="2293627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170DB2-5839-465D-A569-62718840CED9}" type="datetime1">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78CC2-B628-4171-83C0-080D5028C4C7}" type="slidenum">
              <a:rPr lang="en-US" smtClean="0"/>
              <a:t>‹#›</a:t>
            </a:fld>
            <a:endParaRPr lang="en-US"/>
          </a:p>
        </p:txBody>
      </p:sp>
    </p:spTree>
    <p:extLst>
      <p:ext uri="{BB962C8B-B14F-4D97-AF65-F5344CB8AC3E}">
        <p14:creationId xmlns:p14="http://schemas.microsoft.com/office/powerpoint/2010/main" val="150900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74E5BE0-C1D0-4E68-AEC1-9345581FCCEF}" type="datetime1">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78CC2-B628-4171-83C0-080D5028C4C7}" type="slidenum">
              <a:rPr lang="en-US" smtClean="0"/>
              <a:t>‹#›</a:t>
            </a:fld>
            <a:endParaRPr lang="en-US"/>
          </a:p>
        </p:txBody>
      </p:sp>
    </p:spTree>
    <p:extLst>
      <p:ext uri="{BB962C8B-B14F-4D97-AF65-F5344CB8AC3E}">
        <p14:creationId xmlns:p14="http://schemas.microsoft.com/office/powerpoint/2010/main" val="4118006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503D3D7-DB35-48D5-AB69-A6346F1BF2E9}" type="datetime1">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78CC2-B628-4171-83C0-080D5028C4C7}" type="slidenum">
              <a:rPr lang="en-US" smtClean="0"/>
              <a:t>‹#›</a:t>
            </a:fld>
            <a:endParaRPr lang="en-US"/>
          </a:p>
        </p:txBody>
      </p:sp>
    </p:spTree>
    <p:extLst>
      <p:ext uri="{BB962C8B-B14F-4D97-AF65-F5344CB8AC3E}">
        <p14:creationId xmlns:p14="http://schemas.microsoft.com/office/powerpoint/2010/main" val="2490282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BD065B-D86C-48E7-8D20-D463C09F81F9}" type="datetime1">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78CC2-B628-4171-83C0-080D5028C4C7}" type="slidenum">
              <a:rPr lang="en-US" smtClean="0"/>
              <a:t>‹#›</a:t>
            </a:fld>
            <a:endParaRPr lang="en-US"/>
          </a:p>
        </p:txBody>
      </p:sp>
    </p:spTree>
    <p:extLst>
      <p:ext uri="{BB962C8B-B14F-4D97-AF65-F5344CB8AC3E}">
        <p14:creationId xmlns:p14="http://schemas.microsoft.com/office/powerpoint/2010/main" val="3551952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58936A-9AF4-457B-8C83-62D609291405}" type="datetime1">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78CC2-B628-4171-83C0-080D5028C4C7}" type="slidenum">
              <a:rPr lang="en-US" smtClean="0"/>
              <a:t>‹#›</a:t>
            </a:fld>
            <a:endParaRPr lang="en-US"/>
          </a:p>
        </p:txBody>
      </p:sp>
    </p:spTree>
    <p:extLst>
      <p:ext uri="{BB962C8B-B14F-4D97-AF65-F5344CB8AC3E}">
        <p14:creationId xmlns:p14="http://schemas.microsoft.com/office/powerpoint/2010/main" val="3922773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456C7E-3C3F-4759-A114-9AB34667F188}" type="datetime1">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78CC2-B628-4171-83C0-080D5028C4C7}" type="slidenum">
              <a:rPr lang="en-US" smtClean="0"/>
              <a:t>‹#›</a:t>
            </a:fld>
            <a:endParaRPr lang="en-US"/>
          </a:p>
        </p:txBody>
      </p:sp>
    </p:spTree>
    <p:extLst>
      <p:ext uri="{BB962C8B-B14F-4D97-AF65-F5344CB8AC3E}">
        <p14:creationId xmlns:p14="http://schemas.microsoft.com/office/powerpoint/2010/main" val="392346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pic>
        <p:nvPicPr>
          <p:cNvPr id="9" name="Picture 8" descr="Celestia-R1---OverlayContentHD.png"/>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Effect>
                      <a14:brightnessContrast bright="-100000"/>
                    </a14:imgEffect>
                  </a14:imgLayer>
                </a14:imgProps>
              </a:ext>
              <a:ext uri="{28A0092B-C50C-407E-A947-70E740481C1C}">
                <a14:useLocalDpi xmlns:a14="http://schemas.microsoft.com/office/drawing/2010/main" val="0"/>
              </a:ext>
            </a:extLst>
          </a:blip>
          <a:srcRect l="4548" r="4520"/>
          <a:stretch/>
        </p:blipFill>
        <p:spPr>
          <a:xfrm>
            <a:off x="2" y="0"/>
            <a:ext cx="9143998" cy="6856214"/>
          </a:xfrm>
          <a:prstGeom prst="rect">
            <a:avLst/>
          </a:prstGeom>
        </p:spPr>
      </p:pic>
      <p:sp>
        <p:nvSpPr>
          <p:cNvPr id="2" name="Title 1"/>
          <p:cNvSpPr>
            <a:spLocks noGrp="1"/>
          </p:cNvSpPr>
          <p:nvPr>
            <p:ph type="title"/>
          </p:nvPr>
        </p:nvSpPr>
        <p:spPr>
          <a:xfrm>
            <a:off x="457199" y="220953"/>
            <a:ext cx="8354291" cy="748866"/>
          </a:xfrm>
        </p:spPr>
        <p:txBody>
          <a:bodyPr>
            <a:no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457201" y="1078608"/>
            <a:ext cx="8451272" cy="5460737"/>
          </a:xfrm>
        </p:spPr>
        <p:txBody>
          <a:bodyPr anchor="t" anchorCtr="0">
            <a:normAutofit/>
          </a:bodyPr>
          <a:lstStyle>
            <a:lvl1pPr>
              <a:defRPr sz="4000" b="1"/>
            </a:lvl1pPr>
            <a:lvl2pPr>
              <a:defRPr sz="4000"/>
            </a:lvl2pPr>
            <a:lvl3pPr>
              <a:defRPr sz="3600" i="1"/>
            </a:lvl3pPr>
            <a:lvl4pPr>
              <a:defRPr sz="2800"/>
            </a:lvl4pPr>
            <a:lvl5pPr>
              <a:defRPr sz="2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39682" y="6363395"/>
            <a:ext cx="583475" cy="492819"/>
          </a:xfrm>
        </p:spPr>
        <p:txBody>
          <a:bodyPr/>
          <a:lstStyle>
            <a:lvl1pPr>
              <a:defRPr sz="1600"/>
            </a:lvl1pPr>
          </a:lstStyle>
          <a:p>
            <a:fld id="{71E78CC2-B628-4171-83C0-080D5028C4C7}" type="slidenum">
              <a:rPr lang="en-US" smtClean="0"/>
              <a:pPr/>
              <a:t>‹#›</a:t>
            </a:fld>
            <a:endParaRPr lang="en-US" dirty="0"/>
          </a:p>
        </p:txBody>
      </p:sp>
      <p:pic>
        <p:nvPicPr>
          <p:cNvPr id="10" name="Picture 9"/>
          <p:cNvPicPr>
            <a:picLocks noChangeAspect="1"/>
          </p:cNvPicPr>
          <p:nvPr userDrawn="1"/>
        </p:nvPicPr>
        <p:blipFill>
          <a:blip r:embed="rId4">
            <a:duotone>
              <a:schemeClr val="bg2">
                <a:shade val="45000"/>
                <a:satMod val="135000"/>
              </a:schemeClr>
              <a:prstClr val="white"/>
            </a:duotone>
          </a:blip>
          <a:stretch>
            <a:fillRect/>
          </a:stretch>
        </p:blipFill>
        <p:spPr>
          <a:xfrm>
            <a:off x="-7833" y="220952"/>
            <a:ext cx="630991" cy="856103"/>
          </a:xfrm>
          <a:prstGeom prst="rect">
            <a:avLst/>
          </a:prstGeom>
        </p:spPr>
      </p:pic>
    </p:spTree>
    <p:extLst>
      <p:ext uri="{BB962C8B-B14F-4D97-AF65-F5344CB8AC3E}">
        <p14:creationId xmlns:p14="http://schemas.microsoft.com/office/powerpoint/2010/main" val="51835871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684661-3C9E-425A-BDC2-45C70F062738}" type="datetime1">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78CC2-B628-4171-83C0-080D5028C4C7}" type="slidenum">
              <a:rPr lang="en-US" smtClean="0"/>
              <a:t>‹#›</a:t>
            </a:fld>
            <a:endParaRPr lang="en-US"/>
          </a:p>
        </p:txBody>
      </p:sp>
    </p:spTree>
    <p:extLst>
      <p:ext uri="{BB962C8B-B14F-4D97-AF65-F5344CB8AC3E}">
        <p14:creationId xmlns:p14="http://schemas.microsoft.com/office/powerpoint/2010/main" val="1179805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F1C675-2FC2-4F80-873D-806127294BE9}" type="datetime1">
              <a:rPr lang="en-US" smtClean="0"/>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78CC2-B628-4171-83C0-080D5028C4C7}" type="slidenum">
              <a:rPr lang="en-US" smtClean="0"/>
              <a:t>‹#›</a:t>
            </a:fld>
            <a:endParaRPr lang="en-US"/>
          </a:p>
        </p:txBody>
      </p:sp>
    </p:spTree>
    <p:extLst>
      <p:ext uri="{BB962C8B-B14F-4D97-AF65-F5344CB8AC3E}">
        <p14:creationId xmlns:p14="http://schemas.microsoft.com/office/powerpoint/2010/main" val="2151176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09D59C-C1FF-4857-825B-364ACEBD175F}" type="datetime1">
              <a:rPr lang="en-US" smtClean="0"/>
              <a:t>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E78CC2-B628-4171-83C0-080D5028C4C7}" type="slidenum">
              <a:rPr lang="en-US" smtClean="0"/>
              <a:t>‹#›</a:t>
            </a:fld>
            <a:endParaRPr lang="en-US"/>
          </a:p>
        </p:txBody>
      </p:sp>
    </p:spTree>
    <p:extLst>
      <p:ext uri="{BB962C8B-B14F-4D97-AF65-F5344CB8AC3E}">
        <p14:creationId xmlns:p14="http://schemas.microsoft.com/office/powerpoint/2010/main" val="11106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B56E21-2A41-4E4D-89A3-113E3B55DB38}" type="datetime1">
              <a:rPr lang="en-US" smtClean="0"/>
              <a:t>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E78CC2-B628-4171-83C0-080D5028C4C7}" type="slidenum">
              <a:rPr lang="en-US" smtClean="0"/>
              <a:t>‹#›</a:t>
            </a:fld>
            <a:endParaRPr lang="en-US"/>
          </a:p>
        </p:txBody>
      </p:sp>
    </p:spTree>
    <p:extLst>
      <p:ext uri="{BB962C8B-B14F-4D97-AF65-F5344CB8AC3E}">
        <p14:creationId xmlns:p14="http://schemas.microsoft.com/office/powerpoint/2010/main" val="3217162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792F551E-D629-4E8D-8ABC-C6A2542239D5}" type="datetime1">
              <a:rPr lang="en-US" smtClean="0"/>
              <a:t>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E78CC2-B628-4171-83C0-080D5028C4C7}" type="slidenum">
              <a:rPr lang="en-US" smtClean="0"/>
              <a:t>‹#›</a:t>
            </a:fld>
            <a:endParaRPr lang="en-US"/>
          </a:p>
        </p:txBody>
      </p:sp>
    </p:spTree>
    <p:extLst>
      <p:ext uri="{BB962C8B-B14F-4D97-AF65-F5344CB8AC3E}">
        <p14:creationId xmlns:p14="http://schemas.microsoft.com/office/powerpoint/2010/main" val="410335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3642F00-65FF-47CD-BDC0-533B204DC2A9}" type="datetime1">
              <a:rPr lang="en-US" smtClean="0"/>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78CC2-B628-4171-83C0-080D5028C4C7}" type="slidenum">
              <a:rPr lang="en-US" smtClean="0"/>
              <a:t>‹#›</a:t>
            </a:fld>
            <a:endParaRPr lang="en-US"/>
          </a:p>
        </p:txBody>
      </p:sp>
    </p:spTree>
    <p:extLst>
      <p:ext uri="{BB962C8B-B14F-4D97-AF65-F5344CB8AC3E}">
        <p14:creationId xmlns:p14="http://schemas.microsoft.com/office/powerpoint/2010/main" val="221432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646B6E7-BCE9-494E-9336-2AF6AF0B6FEA}" type="datetime1">
              <a:rPr lang="en-US" smtClean="0"/>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78CC2-B628-4171-83C0-080D5028C4C7}" type="slidenum">
              <a:rPr lang="en-US" smtClean="0"/>
              <a:t>‹#›</a:t>
            </a:fld>
            <a:endParaRPr lang="en-US"/>
          </a:p>
        </p:txBody>
      </p:sp>
    </p:spTree>
    <p:extLst>
      <p:ext uri="{BB962C8B-B14F-4D97-AF65-F5344CB8AC3E}">
        <p14:creationId xmlns:p14="http://schemas.microsoft.com/office/powerpoint/2010/main" val="671349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0DA3C7-9176-46EF-A125-C027A5692FC2}" type="datetime1">
              <a:rPr lang="en-US" smtClean="0"/>
              <a:t>2/1/2016</a:t>
            </a:fld>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1E78CC2-B628-4171-83C0-080D5028C4C7}" type="slidenum">
              <a:rPr lang="en-US" smtClean="0"/>
              <a:t>‹#›</a:t>
            </a:fld>
            <a:endParaRPr lang="en-US"/>
          </a:p>
        </p:txBody>
      </p:sp>
    </p:spTree>
    <p:extLst>
      <p:ext uri="{BB962C8B-B14F-4D97-AF65-F5344CB8AC3E}">
        <p14:creationId xmlns:p14="http://schemas.microsoft.com/office/powerpoint/2010/main" val="96102439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ks.uiuc.edu/Research/methylation/"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tes.ffclrp.usp.br/pbbg/english/topics/molecular_biology/mutagenesis.htm"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evolution.berkeley.edu/evolibrary/article/mutations_06"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tudy.com/academy/lesson/missense-mutation-definition-example-quiz.html"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ec.gov/Archives/edgar/data/1043961/000114420411056965/v236826_ex99-1.htm"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udy.com/academy/lesson/insertion-mutation-diseases-examples-quiz.html"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zorknot.com/2011/09/mutant-mutagens/"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learn.genetics.utah.edu/content/disorders/singlegene/sicklecell/"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ssignmenthelp.net/kingdom-of-life"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udy.com/academy/lesson/silent-mutation-definition-example-quiz.html"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joelsartore.com/stock/search/?search=vultures"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udy.com/academy/lesson/who-was-charles-darwin-theory-of-evolution-natural-selection-quiz.html"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fred-de-vries.blogspot.com/2015/03/the-evolution-of-maize-corn.html"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hyperlink" Target="http://www.petermaas.nl/extinct/speciesinfo/aurochs.htm" TargetMode="Externa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cnx.org/contents/14fb4ad7-39a1-4eee-ab6e-3ef2482e3e22@7.28:22/Cellular-Differentia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s18m_xcrKAhVHuYMKHZ9OBp0QjB0IBg&amp;url=http://biomoocnews.blogspot.com/2014/01/daily-newsletter-november-13-2013-lac.html&amp;psig=AFQjCNFmXN-_oDA91QOAVzZzJAQO0UjVag&amp;ust=1454003002469209"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s18m_xcrKAhVHuYMKHZ9OBp0QjB0IBg&amp;url=http://biomoocnews.blogspot.com/2014/01/daily-newsletter-november-13-2013-lac.html&amp;psig=AFQjCNFmXN-_oDA91QOAVzZzJAQO0UjVag&amp;ust=1454003002469209"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lideplayer.com/slide/5200481/"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www.pbs.org/newshour/updates/history-of-epigenetics-asthma/"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www.sigmaaldrich.com/technical-documents/articles/biofiles/introduction-to-dna-methylation.html"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Protein Regulation &amp; Mutations</a:t>
            </a:r>
            <a:endParaRPr lang="en-US" dirty="0"/>
          </a:p>
        </p:txBody>
      </p:sp>
      <p:sp>
        <p:nvSpPr>
          <p:cNvPr id="3" name="Subtitle 2"/>
          <p:cNvSpPr>
            <a:spLocks noGrp="1"/>
          </p:cNvSpPr>
          <p:nvPr>
            <p:ph type="subTitle" idx="1"/>
          </p:nvPr>
        </p:nvSpPr>
        <p:spPr/>
        <p:txBody>
          <a:bodyPr/>
          <a:lstStyle/>
          <a:p>
            <a:r>
              <a:rPr lang="en-US" dirty="0" smtClean="0"/>
              <a:t>By C. Kohn</a:t>
            </a:r>
          </a:p>
          <a:p>
            <a:r>
              <a:rPr lang="en-US" dirty="0" smtClean="0"/>
              <a:t>Agricultural Sciences</a:t>
            </a:r>
          </a:p>
          <a:p>
            <a:r>
              <a:rPr lang="en-US" dirty="0" smtClean="0"/>
              <a:t>Waterford, WI</a:t>
            </a:r>
            <a:endParaRPr lang="en-US" dirty="0"/>
          </a:p>
        </p:txBody>
      </p:sp>
      <p:sp>
        <p:nvSpPr>
          <p:cNvPr id="5" name="Slide Number Placeholder 4"/>
          <p:cNvSpPr>
            <a:spLocks noGrp="1"/>
          </p:cNvSpPr>
          <p:nvPr>
            <p:ph type="sldNum" sz="quarter" idx="12"/>
          </p:nvPr>
        </p:nvSpPr>
        <p:spPr/>
        <p:txBody>
          <a:bodyPr/>
          <a:lstStyle/>
          <a:p>
            <a:fld id="{71E78CC2-B628-4171-83C0-080D5028C4C7}" type="slidenum">
              <a:rPr lang="en-US" smtClean="0"/>
              <a:t>1</a:t>
            </a:fld>
            <a:endParaRPr lang="en-US"/>
          </a:p>
        </p:txBody>
      </p:sp>
    </p:spTree>
    <p:extLst>
      <p:ext uri="{BB962C8B-B14F-4D97-AF65-F5344CB8AC3E}">
        <p14:creationId xmlns:p14="http://schemas.microsoft.com/office/powerpoint/2010/main" val="3839013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Epigenetics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As a newly-fertilized egg divides and develops, it’s DNA becomes increasingly methylated as the cells become specialized tissue. </a:t>
            </a:r>
          </a:p>
          <a:p>
            <a:pPr lvl="1"/>
            <a:r>
              <a:rPr lang="en-US" dirty="0" smtClean="0"/>
              <a:t>This methylation turns off the genes that aren’t needed for a given kind of cell to function. This is crucial for the transition of fertilized eggs into a fully-developed individual with specialized tissues. </a:t>
            </a:r>
          </a:p>
          <a:p>
            <a:r>
              <a:rPr lang="en-US" dirty="0" smtClean="0"/>
              <a:t>DNA Methylation is also important for epigenetic changes. </a:t>
            </a:r>
          </a:p>
          <a:p>
            <a:pPr lvl="1"/>
            <a:r>
              <a:rPr lang="en-US" u="sng" dirty="0" smtClean="0"/>
              <a:t>Epigenetics</a:t>
            </a:r>
            <a:r>
              <a:rPr lang="en-US" dirty="0" smtClean="0"/>
              <a:t> refers to how signals from the environment change how an organism’s DNA becomes expressed. </a:t>
            </a:r>
          </a:p>
          <a:p>
            <a:pPr lvl="1"/>
            <a:r>
              <a:rPr lang="en-US" dirty="0" smtClean="0"/>
              <a:t>While the DNA itself is not changed, epigenetics does affect which genes are expressed (and which are not) through methylation and other processes. </a:t>
            </a:r>
          </a:p>
          <a:p>
            <a:r>
              <a:rPr lang="en-US" dirty="0" smtClean="0"/>
              <a:t>For example, the environmental factors that you are exposed to today affect the rate and type of epigenetic changes that occur in your egg or sperm cells. </a:t>
            </a:r>
          </a:p>
          <a:p>
            <a:pPr lvl="1"/>
            <a:r>
              <a:rPr lang="en-US" dirty="0" smtClean="0"/>
              <a:t>This in turn affects the DNA that you pass on to your offspring and the phenotypic traits that your children would express. </a:t>
            </a:r>
          </a:p>
          <a:p>
            <a:pPr lvl="1"/>
            <a:r>
              <a:rPr lang="en-US" dirty="0" smtClean="0"/>
              <a:t>It is very likely that something as simple as the foods you consume daily may affect the traits expressed by your future children. It is even probable </a:t>
            </a:r>
            <a:r>
              <a:rPr lang="en-US" dirty="0"/>
              <a:t>that </a:t>
            </a:r>
            <a:r>
              <a:rPr lang="en-US" dirty="0" smtClean="0"/>
              <a:t>a mother’s diet or the presence of nutritional </a:t>
            </a:r>
            <a:r>
              <a:rPr lang="en-US" dirty="0"/>
              <a:t>deficiencies </a:t>
            </a:r>
            <a:r>
              <a:rPr lang="en-US" dirty="0" smtClean="0"/>
              <a:t>at </a:t>
            </a:r>
            <a:r>
              <a:rPr lang="en-US" dirty="0"/>
              <a:t>the time of conception can alter a baby's genes </a:t>
            </a:r>
            <a:r>
              <a:rPr lang="en-US" dirty="0" smtClean="0"/>
              <a:t>permanently.</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71E78CC2-B628-4171-83C0-080D5028C4C7}" type="slidenum">
              <a:rPr lang="en-US" smtClean="0"/>
              <a:pPr/>
              <a:t>10</a:t>
            </a:fld>
            <a:endParaRPr lang="en-US" dirty="0"/>
          </a:p>
        </p:txBody>
      </p:sp>
    </p:spTree>
    <p:extLst>
      <p:ext uri="{BB962C8B-B14F-4D97-AF65-F5344CB8AC3E}">
        <p14:creationId xmlns:p14="http://schemas.microsoft.com/office/powerpoint/2010/main" val="906441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Methylation &amp; Disease</a:t>
            </a:r>
            <a:endParaRPr lang="en-US" dirty="0"/>
          </a:p>
        </p:txBody>
      </p:sp>
      <p:sp>
        <p:nvSpPr>
          <p:cNvPr id="3" name="Content Placeholder 2"/>
          <p:cNvSpPr>
            <a:spLocks noGrp="1"/>
          </p:cNvSpPr>
          <p:nvPr>
            <p:ph idx="1"/>
          </p:nvPr>
        </p:nvSpPr>
        <p:spPr>
          <a:xfrm>
            <a:off x="457199" y="1078608"/>
            <a:ext cx="8451274" cy="4139715"/>
          </a:xfrm>
        </p:spPr>
        <p:txBody>
          <a:bodyPr>
            <a:normAutofit fontScale="47500" lnSpcReduction="20000"/>
          </a:bodyPr>
          <a:lstStyle/>
          <a:p>
            <a:r>
              <a:rPr lang="en-US" dirty="0" smtClean="0"/>
              <a:t>DNA methylation is highly important in ensuring that a cell produces the right proteins at the right times in the right amounts. </a:t>
            </a:r>
          </a:p>
          <a:p>
            <a:pPr lvl="1"/>
            <a:r>
              <a:rPr lang="en-US" dirty="0" smtClean="0"/>
              <a:t>While DNA methylation is currently still being studied (</a:t>
            </a:r>
            <a:r>
              <a:rPr lang="en-US" i="1" dirty="0" smtClean="0"/>
              <a:t>and much must still be discovered about this topic</a:t>
            </a:r>
            <a:r>
              <a:rPr lang="en-US" dirty="0" smtClean="0"/>
              <a:t>), it is becoming increasingly clear that methylation of DNA is critical for proper cell function. </a:t>
            </a:r>
          </a:p>
          <a:p>
            <a:r>
              <a:rPr lang="en-US" dirty="0" smtClean="0"/>
              <a:t>For example, the DNA in cancer cells has been shown to have abnormal rates of methylation compared to normal cells. </a:t>
            </a:r>
          </a:p>
          <a:p>
            <a:pPr lvl="1"/>
            <a:r>
              <a:rPr lang="en-US" u="sng" dirty="0" smtClean="0"/>
              <a:t>Cancer</a:t>
            </a:r>
            <a:r>
              <a:rPr lang="en-US" dirty="0" smtClean="0"/>
              <a:t> is a disease caused by uncontrolled cell division that usually results in the growth of a tumor. </a:t>
            </a:r>
          </a:p>
          <a:p>
            <a:r>
              <a:rPr lang="en-US" dirty="0" smtClean="0"/>
              <a:t>Changes to the rate of methylation in DNA may be a possible cause of cancer.</a:t>
            </a:r>
          </a:p>
          <a:p>
            <a:pPr lvl="1"/>
            <a:r>
              <a:rPr lang="en-US" dirty="0" smtClean="0"/>
              <a:t>For example, if DNA is over-methylated, this could prevent the production of some proteins that are needed to suppress the formation of cancerous cells. </a:t>
            </a:r>
            <a:endParaRPr lang="en-US" dirty="0"/>
          </a:p>
        </p:txBody>
      </p:sp>
      <p:sp>
        <p:nvSpPr>
          <p:cNvPr id="4" name="Slide Number Placeholder 3"/>
          <p:cNvSpPr>
            <a:spLocks noGrp="1"/>
          </p:cNvSpPr>
          <p:nvPr>
            <p:ph type="sldNum" sz="quarter" idx="12"/>
          </p:nvPr>
        </p:nvSpPr>
        <p:spPr/>
        <p:txBody>
          <a:bodyPr/>
          <a:lstStyle/>
          <a:p>
            <a:fld id="{71E78CC2-B628-4171-83C0-080D5028C4C7}" type="slidenum">
              <a:rPr lang="en-US" smtClean="0"/>
              <a:pPr/>
              <a:t>11</a:t>
            </a:fld>
            <a:endParaRPr lang="en-US" dirty="0"/>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840798" y="4941918"/>
            <a:ext cx="8067675" cy="1981200"/>
          </a:xfrm>
          <a:prstGeom prst="rect">
            <a:avLst/>
          </a:prstGeom>
        </p:spPr>
      </p:pic>
      <p:sp>
        <p:nvSpPr>
          <p:cNvPr id="7" name="Rectangle 6"/>
          <p:cNvSpPr/>
          <p:nvPr/>
        </p:nvSpPr>
        <p:spPr>
          <a:xfrm>
            <a:off x="7801966" y="5002879"/>
            <a:ext cx="1342034"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www.ks.uiuc.edu</a:t>
            </a:r>
            <a:endParaRPr lang="en-US" sz="800" i="1" dirty="0"/>
          </a:p>
        </p:txBody>
      </p:sp>
    </p:spTree>
    <p:extLst>
      <p:ext uri="{BB962C8B-B14F-4D97-AF65-F5344CB8AC3E}">
        <p14:creationId xmlns:p14="http://schemas.microsoft.com/office/powerpoint/2010/main" val="3440726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and Mutations</a:t>
            </a:r>
            <a:endParaRPr lang="en-US" dirty="0"/>
          </a:p>
        </p:txBody>
      </p:sp>
      <p:sp>
        <p:nvSpPr>
          <p:cNvPr id="3" name="Content Placeholder 2"/>
          <p:cNvSpPr>
            <a:spLocks noGrp="1"/>
          </p:cNvSpPr>
          <p:nvPr>
            <p:ph idx="1"/>
          </p:nvPr>
        </p:nvSpPr>
        <p:spPr>
          <a:xfrm>
            <a:off x="39682" y="995943"/>
            <a:ext cx="8451272" cy="5460737"/>
          </a:xfrm>
        </p:spPr>
        <p:txBody>
          <a:bodyPr>
            <a:normAutofit fontScale="55000" lnSpcReduction="20000"/>
          </a:bodyPr>
          <a:lstStyle/>
          <a:p>
            <a:r>
              <a:rPr lang="en-US" dirty="0" smtClean="0"/>
              <a:t>Problems such as cancer and most genetic diseases are commonly due to mutations. </a:t>
            </a:r>
          </a:p>
          <a:p>
            <a:pPr lvl="1"/>
            <a:r>
              <a:rPr lang="en-US" dirty="0"/>
              <a:t> </a:t>
            </a:r>
            <a:r>
              <a:rPr lang="en-US" dirty="0" smtClean="0"/>
              <a:t>A </a:t>
            </a:r>
            <a:r>
              <a:rPr lang="en-US" u="sng" dirty="0" smtClean="0"/>
              <a:t>mutation</a:t>
            </a:r>
            <a:r>
              <a:rPr lang="en-US" dirty="0" smtClean="0"/>
              <a:t> occurs when DNA undergoes a permanent but unintentional change through the loss, addition, or switching of at least one nucleotide base. </a:t>
            </a:r>
          </a:p>
          <a:p>
            <a:r>
              <a:rPr lang="en-US" dirty="0" smtClean="0"/>
              <a:t>There are two categories of mutations. </a:t>
            </a:r>
          </a:p>
          <a:p>
            <a:pPr lvl="1"/>
            <a:r>
              <a:rPr lang="en-US" u="sng" dirty="0" smtClean="0"/>
              <a:t>Hereditary</a:t>
            </a:r>
            <a:r>
              <a:rPr lang="en-US" dirty="0" smtClean="0"/>
              <a:t> mutations are present from </a:t>
            </a:r>
            <a:br>
              <a:rPr lang="en-US" dirty="0" smtClean="0"/>
            </a:br>
            <a:r>
              <a:rPr lang="en-US" dirty="0" smtClean="0"/>
              <a:t>the very beginning of an organism’s life; </a:t>
            </a:r>
            <a:br>
              <a:rPr lang="en-US" dirty="0" smtClean="0"/>
            </a:br>
            <a:r>
              <a:rPr lang="en-US" dirty="0" smtClean="0"/>
              <a:t>these mutations are found in every cell </a:t>
            </a:r>
            <a:br>
              <a:rPr lang="en-US" dirty="0" smtClean="0"/>
            </a:br>
            <a:r>
              <a:rPr lang="en-US" dirty="0" smtClean="0"/>
              <a:t>and occur due to changes in the </a:t>
            </a:r>
            <a:br>
              <a:rPr lang="en-US" dirty="0" smtClean="0"/>
            </a:br>
            <a:r>
              <a:rPr lang="en-US" dirty="0" smtClean="0"/>
              <a:t>sperm or eggs of one or both parents. </a:t>
            </a:r>
          </a:p>
          <a:p>
            <a:pPr lvl="1"/>
            <a:r>
              <a:rPr lang="en-US" u="sng" dirty="0" smtClean="0"/>
              <a:t>Acquired</a:t>
            </a:r>
            <a:r>
              <a:rPr lang="en-US" dirty="0" smtClean="0"/>
              <a:t> mutations occur sometime </a:t>
            </a:r>
            <a:br>
              <a:rPr lang="en-US" dirty="0" smtClean="0"/>
            </a:br>
            <a:r>
              <a:rPr lang="en-US" dirty="0" smtClean="0"/>
              <a:t>during the life of an organism and are </a:t>
            </a:r>
            <a:br>
              <a:rPr lang="en-US" dirty="0" smtClean="0"/>
            </a:br>
            <a:r>
              <a:rPr lang="en-US" dirty="0" smtClean="0"/>
              <a:t>not necessarily found in every cell. </a:t>
            </a:r>
            <a:br>
              <a:rPr lang="en-US" dirty="0" smtClean="0"/>
            </a:br>
            <a:r>
              <a:rPr lang="en-US" dirty="0" smtClean="0"/>
              <a:t>These changes often occur because </a:t>
            </a:r>
            <a:br>
              <a:rPr lang="en-US" dirty="0" smtClean="0"/>
            </a:br>
            <a:r>
              <a:rPr lang="en-US" dirty="0" smtClean="0"/>
              <a:t>of environmental factors. </a:t>
            </a:r>
          </a:p>
          <a:p>
            <a:endParaRPr lang="en-US" dirty="0"/>
          </a:p>
        </p:txBody>
      </p:sp>
      <p:sp>
        <p:nvSpPr>
          <p:cNvPr id="4" name="Slide Number Placeholder 3"/>
          <p:cNvSpPr>
            <a:spLocks noGrp="1"/>
          </p:cNvSpPr>
          <p:nvPr>
            <p:ph type="sldNum" sz="quarter" idx="12"/>
          </p:nvPr>
        </p:nvSpPr>
        <p:spPr/>
        <p:txBody>
          <a:bodyPr/>
          <a:lstStyle/>
          <a:p>
            <a:fld id="{71E78CC2-B628-4171-83C0-080D5028C4C7}" type="slidenum">
              <a:rPr lang="en-US" smtClean="0"/>
              <a:pPr/>
              <a:t>12</a:t>
            </a:fld>
            <a:endParaRPr lang="en-US" dirty="0"/>
          </a:p>
        </p:txBody>
      </p:sp>
      <p:pic>
        <p:nvPicPr>
          <p:cNvPr id="6" name="Picture 5"/>
          <p:cNvPicPr>
            <a:picLocks noChangeAspect="1"/>
          </p:cNvPicPr>
          <p:nvPr/>
        </p:nvPicPr>
        <p:blipFill>
          <a:blip r:embed="rId2"/>
          <a:stretch>
            <a:fillRect/>
          </a:stretch>
        </p:blipFill>
        <p:spPr>
          <a:xfrm>
            <a:off x="5456456" y="2301240"/>
            <a:ext cx="3687544" cy="4350282"/>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5456456" y="6651522"/>
            <a:ext cx="1377300"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sites.ffclrp.usp.br</a:t>
            </a:r>
            <a:endParaRPr lang="en-US" sz="800" i="1" dirty="0"/>
          </a:p>
        </p:txBody>
      </p:sp>
    </p:spTree>
    <p:extLst>
      <p:ext uri="{BB962C8B-B14F-4D97-AF65-F5344CB8AC3E}">
        <p14:creationId xmlns:p14="http://schemas.microsoft.com/office/powerpoint/2010/main" val="627903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151121" y="3823810"/>
            <a:ext cx="3992880" cy="2893716"/>
          </a:xfrm>
          <a:prstGeom prst="rect">
            <a:avLst/>
          </a:prstGeom>
        </p:spPr>
      </p:pic>
      <p:sp>
        <p:nvSpPr>
          <p:cNvPr id="2" name="Title 1"/>
          <p:cNvSpPr>
            <a:spLocks noGrp="1"/>
          </p:cNvSpPr>
          <p:nvPr>
            <p:ph type="title"/>
          </p:nvPr>
        </p:nvSpPr>
        <p:spPr/>
        <p:txBody>
          <a:bodyPr/>
          <a:lstStyle/>
          <a:p>
            <a:r>
              <a:rPr lang="en-US" dirty="0" smtClean="0"/>
              <a:t>Kinds of Mutations</a:t>
            </a:r>
            <a:endParaRPr lang="en-US" dirty="0"/>
          </a:p>
        </p:txBody>
      </p:sp>
      <p:sp>
        <p:nvSpPr>
          <p:cNvPr id="3" name="Content Placeholder 2"/>
          <p:cNvSpPr>
            <a:spLocks noGrp="1"/>
          </p:cNvSpPr>
          <p:nvPr>
            <p:ph idx="1"/>
          </p:nvPr>
        </p:nvSpPr>
        <p:spPr>
          <a:xfrm>
            <a:off x="259081" y="1078608"/>
            <a:ext cx="5151120" cy="5550792"/>
          </a:xfrm>
        </p:spPr>
        <p:txBody>
          <a:bodyPr>
            <a:normAutofit fontScale="55000" lnSpcReduction="20000"/>
          </a:bodyPr>
          <a:lstStyle/>
          <a:p>
            <a:r>
              <a:rPr lang="en-US" dirty="0"/>
              <a:t>There are three kinds of mutations. </a:t>
            </a:r>
          </a:p>
          <a:p>
            <a:pPr lvl="1"/>
            <a:r>
              <a:rPr lang="en-US" dirty="0"/>
              <a:t>A </a:t>
            </a:r>
            <a:r>
              <a:rPr lang="en-US" u="sng" dirty="0"/>
              <a:t>deletion</a:t>
            </a:r>
            <a:r>
              <a:rPr lang="en-US" dirty="0"/>
              <a:t> mutation is when a base is removed from a gene. </a:t>
            </a:r>
          </a:p>
          <a:p>
            <a:pPr lvl="1"/>
            <a:r>
              <a:rPr lang="en-US" dirty="0"/>
              <a:t>An </a:t>
            </a:r>
            <a:r>
              <a:rPr lang="en-US" u="sng" dirty="0"/>
              <a:t>insertion</a:t>
            </a:r>
            <a:r>
              <a:rPr lang="en-US" dirty="0"/>
              <a:t> mutation is when a base is added to a gene where it did not exist before. </a:t>
            </a:r>
          </a:p>
          <a:p>
            <a:pPr lvl="1"/>
            <a:r>
              <a:rPr lang="en-US" dirty="0"/>
              <a:t>A </a:t>
            </a:r>
            <a:r>
              <a:rPr lang="en-US" u="sng" dirty="0"/>
              <a:t>substitution</a:t>
            </a:r>
            <a:r>
              <a:rPr lang="en-US" dirty="0"/>
              <a:t> mutation is where one base is replaced by another base</a:t>
            </a:r>
            <a:r>
              <a:rPr lang="en-US" dirty="0" smtClean="0"/>
              <a:t>.</a:t>
            </a:r>
          </a:p>
          <a:p>
            <a:r>
              <a:rPr lang="en-US" dirty="0"/>
              <a:t>Mutations are usually very harmful to an organism. </a:t>
            </a:r>
          </a:p>
          <a:p>
            <a:pPr lvl="1"/>
            <a:r>
              <a:rPr lang="en-US" dirty="0"/>
              <a:t>A mutation can change every level of protein assembly and organization. </a:t>
            </a:r>
          </a:p>
          <a:p>
            <a:pPr lvl="1"/>
            <a:r>
              <a:rPr lang="en-US" dirty="0"/>
              <a:t>For example, if a gene undergoes a substitution mutation, the mRNA copy of DNA will also have one base that changes. </a:t>
            </a:r>
          </a:p>
          <a:p>
            <a:endParaRPr lang="en-US" dirty="0"/>
          </a:p>
          <a:p>
            <a:endParaRPr lang="en-US" dirty="0"/>
          </a:p>
        </p:txBody>
      </p:sp>
      <p:sp>
        <p:nvSpPr>
          <p:cNvPr id="4" name="Slide Number Placeholder 3"/>
          <p:cNvSpPr>
            <a:spLocks noGrp="1"/>
          </p:cNvSpPr>
          <p:nvPr>
            <p:ph type="sldNum" sz="quarter" idx="12"/>
          </p:nvPr>
        </p:nvSpPr>
        <p:spPr/>
        <p:txBody>
          <a:bodyPr/>
          <a:lstStyle/>
          <a:p>
            <a:fld id="{71E78CC2-B628-4171-83C0-080D5028C4C7}" type="slidenum">
              <a:rPr lang="en-US" smtClean="0"/>
              <a:pPr/>
              <a:t>13</a:t>
            </a:fld>
            <a:endParaRPr lang="en-US" dirty="0"/>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5561397" y="0"/>
            <a:ext cx="3582603" cy="3752469"/>
          </a:xfrm>
          <a:prstGeom prst="rect">
            <a:avLst/>
          </a:prstGeom>
        </p:spPr>
      </p:pic>
      <p:sp>
        <p:nvSpPr>
          <p:cNvPr id="8" name="Rectangle 7"/>
          <p:cNvSpPr/>
          <p:nvPr/>
        </p:nvSpPr>
        <p:spPr>
          <a:xfrm>
            <a:off x="3832682" y="6609804"/>
            <a:ext cx="1603324"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4"/>
              </a:rPr>
              <a:t>Source: evolution.berkeley.edu</a:t>
            </a:r>
            <a:endParaRPr lang="en-US" sz="800" i="1" dirty="0"/>
          </a:p>
        </p:txBody>
      </p:sp>
    </p:spTree>
    <p:extLst>
      <p:ext uri="{BB962C8B-B14F-4D97-AF65-F5344CB8AC3E}">
        <p14:creationId xmlns:p14="http://schemas.microsoft.com/office/powerpoint/2010/main" val="2398332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Transcription and Translation</a:t>
            </a:r>
            <a:endParaRPr lang="en-US" dirty="0"/>
          </a:p>
        </p:txBody>
      </p:sp>
      <p:sp>
        <p:nvSpPr>
          <p:cNvPr id="3" name="Content Placeholder 2"/>
          <p:cNvSpPr>
            <a:spLocks noGrp="1"/>
          </p:cNvSpPr>
          <p:nvPr>
            <p:ph idx="1"/>
          </p:nvPr>
        </p:nvSpPr>
        <p:spPr>
          <a:xfrm>
            <a:off x="457201" y="1078608"/>
            <a:ext cx="8451272" cy="5755241"/>
          </a:xfrm>
        </p:spPr>
        <p:txBody>
          <a:bodyPr>
            <a:normAutofit fontScale="55000" lnSpcReduction="20000"/>
          </a:bodyPr>
          <a:lstStyle/>
          <a:p>
            <a:r>
              <a:rPr lang="en-US" dirty="0"/>
              <a:t>When </a:t>
            </a:r>
            <a:r>
              <a:rPr lang="en-US" dirty="0" smtClean="0"/>
              <a:t>a mutated copy of </a:t>
            </a:r>
            <a:r>
              <a:rPr lang="en-US" dirty="0"/>
              <a:t>mRNA </a:t>
            </a:r>
            <a:r>
              <a:rPr lang="en-US" dirty="0" smtClean="0"/>
              <a:t>goes </a:t>
            </a:r>
            <a:r>
              <a:rPr lang="en-US" dirty="0"/>
              <a:t>through </a:t>
            </a:r>
            <a:r>
              <a:rPr lang="en-US" dirty="0" smtClean="0"/>
              <a:t>a ribosome</a:t>
            </a:r>
            <a:r>
              <a:rPr lang="en-US" dirty="0"/>
              <a:t>, the codon containing that substitution will then code for a different amino acid. </a:t>
            </a:r>
          </a:p>
          <a:p>
            <a:pPr lvl="1"/>
            <a:r>
              <a:rPr lang="en-US" dirty="0" smtClean="0"/>
              <a:t>Because of this changed codon, tRNA </a:t>
            </a:r>
            <a:r>
              <a:rPr lang="en-US" dirty="0"/>
              <a:t>will deliver a different amino acid, resulting in a changed polypeptide. </a:t>
            </a:r>
          </a:p>
          <a:p>
            <a:pPr lvl="1"/>
            <a:r>
              <a:rPr lang="en-US" dirty="0"/>
              <a:t>Because the type and order of amino acids has changed, the shape of the polypeptide will change. </a:t>
            </a:r>
          </a:p>
          <a:p>
            <a:pPr lvl="1"/>
            <a:r>
              <a:rPr lang="en-US" dirty="0"/>
              <a:t>Because the shape of the polypeptide subunit of the protein has changed, the entire protein's shape will change. </a:t>
            </a:r>
          </a:p>
          <a:p>
            <a:pPr lvl="1"/>
            <a:r>
              <a:rPr lang="en-US" dirty="0"/>
              <a:t>Because the </a:t>
            </a:r>
            <a:r>
              <a:rPr lang="en-US" dirty="0" smtClean="0"/>
              <a:t/>
            </a:r>
            <a:br>
              <a:rPr lang="en-US" dirty="0" smtClean="0"/>
            </a:br>
            <a:r>
              <a:rPr lang="en-US" dirty="0" smtClean="0"/>
              <a:t>protein's </a:t>
            </a:r>
            <a:br>
              <a:rPr lang="en-US" dirty="0" smtClean="0"/>
            </a:br>
            <a:r>
              <a:rPr lang="en-US" dirty="0" smtClean="0"/>
              <a:t>shape </a:t>
            </a:r>
            <a:r>
              <a:rPr lang="en-US" dirty="0"/>
              <a:t>has </a:t>
            </a:r>
            <a:r>
              <a:rPr lang="en-US" dirty="0" smtClean="0"/>
              <a:t/>
            </a:r>
            <a:br>
              <a:rPr lang="en-US" dirty="0" smtClean="0"/>
            </a:br>
            <a:r>
              <a:rPr lang="en-US" dirty="0" smtClean="0"/>
              <a:t>changed</a:t>
            </a:r>
            <a:r>
              <a:rPr lang="en-US" dirty="0"/>
              <a:t>, </a:t>
            </a:r>
            <a:r>
              <a:rPr lang="en-US" dirty="0" smtClean="0"/>
              <a:t>the </a:t>
            </a:r>
            <a:br>
              <a:rPr lang="en-US" dirty="0" smtClean="0"/>
            </a:br>
            <a:r>
              <a:rPr lang="en-US" dirty="0" smtClean="0"/>
              <a:t>function </a:t>
            </a:r>
            <a:r>
              <a:rPr lang="en-US" dirty="0"/>
              <a:t>of </a:t>
            </a:r>
            <a:r>
              <a:rPr lang="en-US" dirty="0" smtClean="0"/>
              <a:t/>
            </a:r>
            <a:br>
              <a:rPr lang="en-US" dirty="0" smtClean="0"/>
            </a:br>
            <a:r>
              <a:rPr lang="en-US" dirty="0" smtClean="0"/>
              <a:t>that protein</a:t>
            </a:r>
            <a:br>
              <a:rPr lang="en-US" dirty="0" smtClean="0"/>
            </a:br>
            <a:r>
              <a:rPr lang="en-US" dirty="0" smtClean="0"/>
              <a:t>will also change</a:t>
            </a:r>
            <a:br>
              <a:rPr lang="en-US" dirty="0" smtClean="0"/>
            </a:br>
            <a:r>
              <a:rPr lang="en-US" dirty="0" smtClean="0"/>
              <a:t>(or be lost). </a:t>
            </a:r>
            <a:endParaRPr lang="en-US" dirty="0"/>
          </a:p>
          <a:p>
            <a:endParaRPr lang="en-US" dirty="0"/>
          </a:p>
        </p:txBody>
      </p:sp>
      <p:sp>
        <p:nvSpPr>
          <p:cNvPr id="4" name="Slide Number Placeholder 3"/>
          <p:cNvSpPr>
            <a:spLocks noGrp="1"/>
          </p:cNvSpPr>
          <p:nvPr>
            <p:ph type="sldNum" sz="quarter" idx="12"/>
          </p:nvPr>
        </p:nvSpPr>
        <p:spPr/>
        <p:txBody>
          <a:bodyPr/>
          <a:lstStyle/>
          <a:p>
            <a:fld id="{71E78CC2-B628-4171-83C0-080D5028C4C7}" type="slidenum">
              <a:rPr lang="en-US" smtClean="0"/>
              <a:pPr/>
              <a:t>14</a:t>
            </a:fld>
            <a:endParaRPr lang="en-US" dirty="0"/>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2900359" y="3966616"/>
            <a:ext cx="6153496" cy="2897219"/>
          </a:xfrm>
          <a:prstGeom prst="rect">
            <a:avLst/>
          </a:prstGeom>
        </p:spPr>
      </p:pic>
      <p:sp>
        <p:nvSpPr>
          <p:cNvPr id="6" name="Rectangle 5"/>
          <p:cNvSpPr/>
          <p:nvPr/>
        </p:nvSpPr>
        <p:spPr>
          <a:xfrm>
            <a:off x="5977107" y="6618405"/>
            <a:ext cx="1039067"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study.com</a:t>
            </a:r>
            <a:endParaRPr lang="en-US" sz="800" i="1" dirty="0"/>
          </a:p>
        </p:txBody>
      </p:sp>
    </p:spTree>
    <p:extLst>
      <p:ext uri="{BB962C8B-B14F-4D97-AF65-F5344CB8AC3E}">
        <p14:creationId xmlns:p14="http://schemas.microsoft.com/office/powerpoint/2010/main" val="1055591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22552" y="3858488"/>
            <a:ext cx="4962525" cy="2952750"/>
          </a:xfrm>
          <a:prstGeom prst="rect">
            <a:avLst/>
          </a:prstGeom>
        </p:spPr>
      </p:pic>
      <p:sp>
        <p:nvSpPr>
          <p:cNvPr id="2" name="Title 1"/>
          <p:cNvSpPr>
            <a:spLocks noGrp="1"/>
          </p:cNvSpPr>
          <p:nvPr>
            <p:ph type="title"/>
          </p:nvPr>
        </p:nvSpPr>
        <p:spPr/>
        <p:txBody>
          <a:bodyPr/>
          <a:lstStyle/>
          <a:p>
            <a:r>
              <a:rPr lang="en-US" dirty="0" smtClean="0"/>
              <a:t>Switching Bases</a:t>
            </a:r>
            <a:endParaRPr lang="en-US" dirty="0"/>
          </a:p>
        </p:txBody>
      </p:sp>
      <p:sp>
        <p:nvSpPr>
          <p:cNvPr id="3" name="Content Placeholder 2"/>
          <p:cNvSpPr>
            <a:spLocks noGrp="1"/>
          </p:cNvSpPr>
          <p:nvPr>
            <p:ph idx="1"/>
          </p:nvPr>
        </p:nvSpPr>
        <p:spPr>
          <a:xfrm>
            <a:off x="428625" y="1078608"/>
            <a:ext cx="8451272" cy="5460737"/>
          </a:xfrm>
        </p:spPr>
        <p:txBody>
          <a:bodyPr>
            <a:normAutofit fontScale="62500" lnSpcReduction="20000"/>
          </a:bodyPr>
          <a:lstStyle/>
          <a:p>
            <a:r>
              <a:rPr lang="en-US" dirty="0"/>
              <a:t>In most cases, what was a functional protein will </a:t>
            </a:r>
            <a:r>
              <a:rPr lang="en-US" dirty="0" smtClean="0"/>
              <a:t>become </a:t>
            </a:r>
            <a:r>
              <a:rPr lang="en-US" dirty="0"/>
              <a:t>a dysfunctional protein simply because one base in the DNA gene was changed for a different base. </a:t>
            </a:r>
          </a:p>
          <a:p>
            <a:pPr lvl="1"/>
            <a:r>
              <a:rPr lang="en-US" dirty="0"/>
              <a:t>Because the DNA has </a:t>
            </a:r>
            <a:r>
              <a:rPr lang="en-US" dirty="0" smtClean="0"/>
              <a:t>change, its mRNA copies will also change, resulting in changes to the order of amino acids and the shape/structure of the protein. </a:t>
            </a:r>
            <a:endParaRPr lang="en-US" dirty="0"/>
          </a:p>
          <a:p>
            <a:pPr lvl="1"/>
            <a:r>
              <a:rPr lang="en-US" dirty="0"/>
              <a:t>This often results in impaired function and may even prevent the </a:t>
            </a:r>
            <a:r>
              <a:rPr lang="en-US" dirty="0" smtClean="0"/>
              <a:t>cell or entire organism from </a:t>
            </a:r>
            <a:r>
              <a:rPr lang="en-US" dirty="0"/>
              <a:t>functioning </a:t>
            </a:r>
            <a:r>
              <a:rPr lang="en-US" dirty="0" smtClean="0"/>
              <a:t>at all. </a:t>
            </a:r>
            <a:endParaRPr lang="en-US" dirty="0"/>
          </a:p>
          <a:p>
            <a:r>
              <a:rPr lang="en-US" dirty="0"/>
              <a:t>If every cell contains the </a:t>
            </a:r>
            <a:r>
              <a:rPr lang="en-US" dirty="0" smtClean="0"/>
              <a:t/>
            </a:r>
            <a:br>
              <a:rPr lang="en-US" dirty="0" smtClean="0"/>
            </a:br>
            <a:r>
              <a:rPr lang="en-US" dirty="0" smtClean="0"/>
              <a:t>mutated DNA</a:t>
            </a:r>
            <a:r>
              <a:rPr lang="en-US" dirty="0"/>
              <a:t>, the entire </a:t>
            </a:r>
            <a:r>
              <a:rPr lang="en-US" dirty="0" smtClean="0"/>
              <a:t/>
            </a:r>
            <a:br>
              <a:rPr lang="en-US" dirty="0" smtClean="0"/>
            </a:br>
            <a:r>
              <a:rPr lang="en-US" dirty="0" smtClean="0"/>
              <a:t>organism </a:t>
            </a:r>
            <a:r>
              <a:rPr lang="en-US" dirty="0"/>
              <a:t>may be </a:t>
            </a:r>
            <a:r>
              <a:rPr lang="en-US" dirty="0" smtClean="0"/>
              <a:t>unable </a:t>
            </a:r>
            <a:br>
              <a:rPr lang="en-US" dirty="0" smtClean="0"/>
            </a:br>
            <a:r>
              <a:rPr lang="en-US" dirty="0" smtClean="0"/>
              <a:t>to </a:t>
            </a:r>
            <a:r>
              <a:rPr lang="en-US" dirty="0"/>
              <a:t>function because of a </a:t>
            </a:r>
            <a:r>
              <a:rPr lang="en-US" dirty="0" smtClean="0"/>
              <a:t/>
            </a:r>
            <a:br>
              <a:rPr lang="en-US" dirty="0" smtClean="0"/>
            </a:br>
            <a:r>
              <a:rPr lang="en-US" dirty="0" smtClean="0"/>
              <a:t>change </a:t>
            </a:r>
            <a:r>
              <a:rPr lang="en-US" dirty="0"/>
              <a:t>to </a:t>
            </a:r>
            <a:r>
              <a:rPr lang="en-US" i="1" dirty="0"/>
              <a:t>one</a:t>
            </a:r>
            <a:r>
              <a:rPr lang="en-US" dirty="0"/>
              <a:t> base (out </a:t>
            </a:r>
            <a:r>
              <a:rPr lang="en-US" dirty="0" smtClean="0"/>
              <a:t/>
            </a:r>
            <a:br>
              <a:rPr lang="en-US" dirty="0" smtClean="0"/>
            </a:br>
            <a:r>
              <a:rPr lang="en-US" dirty="0" smtClean="0"/>
              <a:t>of </a:t>
            </a:r>
            <a:r>
              <a:rPr lang="en-US" dirty="0"/>
              <a:t>billions </a:t>
            </a:r>
            <a:r>
              <a:rPr lang="en-US" dirty="0" smtClean="0"/>
              <a:t>of </a:t>
            </a:r>
            <a:r>
              <a:rPr lang="en-US" dirty="0"/>
              <a:t>bases in the </a:t>
            </a:r>
            <a:r>
              <a:rPr lang="en-US" dirty="0" smtClean="0"/>
              <a:t/>
            </a:r>
            <a:br>
              <a:rPr lang="en-US" dirty="0" smtClean="0"/>
            </a:br>
            <a:r>
              <a:rPr lang="en-US" dirty="0" smtClean="0"/>
              <a:t>DNA </a:t>
            </a:r>
            <a:r>
              <a:rPr lang="en-US" dirty="0"/>
              <a:t>of that organism). </a:t>
            </a:r>
          </a:p>
          <a:p>
            <a:endParaRPr lang="en-US" dirty="0"/>
          </a:p>
        </p:txBody>
      </p:sp>
      <p:sp>
        <p:nvSpPr>
          <p:cNvPr id="4" name="Slide Number Placeholder 3"/>
          <p:cNvSpPr>
            <a:spLocks noGrp="1"/>
          </p:cNvSpPr>
          <p:nvPr>
            <p:ph type="sldNum" sz="quarter" idx="12"/>
          </p:nvPr>
        </p:nvSpPr>
        <p:spPr/>
        <p:txBody>
          <a:bodyPr/>
          <a:lstStyle/>
          <a:p>
            <a:fld id="{71E78CC2-B628-4171-83C0-080D5028C4C7}" type="slidenum">
              <a:rPr lang="en-US" smtClean="0"/>
              <a:pPr/>
              <a:t>15</a:t>
            </a:fld>
            <a:endParaRPr lang="en-US" dirty="0"/>
          </a:p>
        </p:txBody>
      </p:sp>
      <p:sp>
        <p:nvSpPr>
          <p:cNvPr id="11" name="Rectangle 10"/>
          <p:cNvSpPr/>
          <p:nvPr/>
        </p:nvSpPr>
        <p:spPr>
          <a:xfrm>
            <a:off x="3077710" y="6642556"/>
            <a:ext cx="1175322"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www.sec.gov</a:t>
            </a:r>
            <a:endParaRPr lang="en-US" sz="800" i="1" dirty="0"/>
          </a:p>
        </p:txBody>
      </p:sp>
    </p:spTree>
    <p:extLst>
      <p:ext uri="{BB962C8B-B14F-4D97-AF65-F5344CB8AC3E}">
        <p14:creationId xmlns:p14="http://schemas.microsoft.com/office/powerpoint/2010/main" val="1611021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Frameshift Mutations</a:t>
            </a:r>
            <a:endParaRPr lang="en-US" dirty="0"/>
          </a:p>
        </p:txBody>
      </p:sp>
      <p:sp>
        <p:nvSpPr>
          <p:cNvPr id="3" name="Content Placeholder 2"/>
          <p:cNvSpPr>
            <a:spLocks noGrp="1"/>
          </p:cNvSpPr>
          <p:nvPr>
            <p:ph idx="1"/>
          </p:nvPr>
        </p:nvSpPr>
        <p:spPr>
          <a:xfrm>
            <a:off x="457201" y="1078608"/>
            <a:ext cx="8451272" cy="5657472"/>
          </a:xfrm>
        </p:spPr>
        <p:txBody>
          <a:bodyPr>
            <a:normAutofit fontScale="55000" lnSpcReduction="20000"/>
          </a:bodyPr>
          <a:lstStyle/>
          <a:p>
            <a:r>
              <a:rPr lang="en-US" dirty="0"/>
              <a:t>While a substitution mutation </a:t>
            </a:r>
            <a:r>
              <a:rPr lang="en-US" dirty="0" smtClean="0"/>
              <a:t>changes only </a:t>
            </a:r>
            <a:r>
              <a:rPr lang="en-US" dirty="0"/>
              <a:t>one codon </a:t>
            </a:r>
            <a:r>
              <a:rPr lang="en-US" dirty="0" smtClean="0"/>
              <a:t>in the mRNA (and only one </a:t>
            </a:r>
            <a:r>
              <a:rPr lang="en-US" dirty="0"/>
              <a:t>amino acid in the </a:t>
            </a:r>
            <a:r>
              <a:rPr lang="en-US" dirty="0" smtClean="0"/>
              <a:t>protein), </a:t>
            </a:r>
            <a:r>
              <a:rPr lang="en-US" dirty="0"/>
              <a:t>a deletion or an insertion mutation will usually change many codons and many amino acids in the protein. </a:t>
            </a:r>
          </a:p>
          <a:p>
            <a:pPr lvl="1"/>
            <a:r>
              <a:rPr lang="en-US" dirty="0"/>
              <a:t>Because mRNA is always read in groups of three bases, adding or removing a base will change </a:t>
            </a:r>
            <a:r>
              <a:rPr lang="en-US" i="1" dirty="0"/>
              <a:t>every single </a:t>
            </a:r>
            <a:r>
              <a:rPr lang="en-US" dirty="0"/>
              <a:t>group of three downstream from that change. </a:t>
            </a:r>
          </a:p>
          <a:p>
            <a:pPr lvl="1"/>
            <a:r>
              <a:rPr lang="en-US" dirty="0"/>
              <a:t>Because an insertion or a deletion insertion changes every codon that occurs after the mutation, these mutations are known as </a:t>
            </a:r>
            <a:r>
              <a:rPr lang="en-US" u="sng" dirty="0"/>
              <a:t>frameshift mutations</a:t>
            </a:r>
            <a:r>
              <a:rPr lang="en-US" dirty="0"/>
              <a:t>. </a:t>
            </a:r>
          </a:p>
          <a:p>
            <a:r>
              <a:rPr lang="en-US" dirty="0"/>
              <a:t>For example, imagine that a portion of a gene is: </a:t>
            </a:r>
            <a:r>
              <a:rPr lang="en-US" dirty="0" smtClean="0"/>
              <a:t/>
            </a:r>
            <a:br>
              <a:rPr lang="en-US" dirty="0" smtClean="0"/>
            </a:br>
            <a:r>
              <a:rPr lang="en-US" dirty="0" smtClean="0"/>
              <a:t>AAA </a:t>
            </a:r>
            <a:r>
              <a:rPr lang="en-US" dirty="0"/>
              <a:t>- GGG - CCC - UUU . </a:t>
            </a:r>
          </a:p>
          <a:p>
            <a:pPr lvl="1"/>
            <a:r>
              <a:rPr lang="en-US" dirty="0"/>
              <a:t>Now imagine an extra C is inserted in the first codon. </a:t>
            </a:r>
          </a:p>
          <a:p>
            <a:r>
              <a:rPr lang="en-US" dirty="0"/>
              <a:t>Now the gene will be read as: </a:t>
            </a:r>
            <a:r>
              <a:rPr lang="en-US" dirty="0" smtClean="0"/>
              <a:t/>
            </a:r>
            <a:br>
              <a:rPr lang="en-US" dirty="0" smtClean="0"/>
            </a:br>
            <a:r>
              <a:rPr lang="en-US" dirty="0" smtClean="0"/>
              <a:t>A</a:t>
            </a:r>
            <a:r>
              <a:rPr lang="en-US" u="sng" dirty="0" smtClean="0"/>
              <a:t>C</a:t>
            </a:r>
            <a:r>
              <a:rPr lang="en-US" dirty="0" smtClean="0"/>
              <a:t>A </a:t>
            </a:r>
            <a:r>
              <a:rPr lang="en-US" dirty="0"/>
              <a:t>- AGG - GCC - CUU - </a:t>
            </a:r>
            <a:r>
              <a:rPr lang="en-US" dirty="0" smtClean="0"/>
              <a:t>U.... </a:t>
            </a:r>
            <a:r>
              <a:rPr lang="en-US" dirty="0"/>
              <a:t>and so on. </a:t>
            </a:r>
          </a:p>
          <a:p>
            <a:pPr lvl="1"/>
            <a:r>
              <a:rPr lang="en-US" dirty="0"/>
              <a:t>Every codon changed after the C was inserted because every base was "shifted down" one space. </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71E78CC2-B628-4171-83C0-080D5028C4C7}" type="slidenum">
              <a:rPr lang="en-US" smtClean="0"/>
              <a:pPr/>
              <a:t>16</a:t>
            </a:fld>
            <a:endParaRPr lang="en-US" dirty="0"/>
          </a:p>
        </p:txBody>
      </p:sp>
    </p:spTree>
    <p:extLst>
      <p:ext uri="{BB962C8B-B14F-4D97-AF65-F5344CB8AC3E}">
        <p14:creationId xmlns:p14="http://schemas.microsoft.com/office/powerpoint/2010/main" val="1711501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Frameshift Mutations</a:t>
            </a:r>
            <a:endParaRPr lang="en-US" dirty="0"/>
          </a:p>
        </p:txBody>
      </p:sp>
      <p:sp>
        <p:nvSpPr>
          <p:cNvPr id="3" name="Content Placeholder 2"/>
          <p:cNvSpPr>
            <a:spLocks noGrp="1"/>
          </p:cNvSpPr>
          <p:nvPr>
            <p:ph idx="1"/>
          </p:nvPr>
        </p:nvSpPr>
        <p:spPr>
          <a:xfrm>
            <a:off x="457199" y="1078608"/>
            <a:ext cx="8451272" cy="4499232"/>
          </a:xfrm>
        </p:spPr>
        <p:txBody>
          <a:bodyPr>
            <a:normAutofit fontScale="55000" lnSpcReduction="20000"/>
          </a:bodyPr>
          <a:lstStyle/>
          <a:p>
            <a:r>
              <a:rPr lang="en-US" dirty="0"/>
              <a:t>Because every codon shifts after this mutation, every codon now codes for a completely different amino acid. </a:t>
            </a:r>
          </a:p>
          <a:p>
            <a:pPr lvl="1"/>
            <a:r>
              <a:rPr lang="en-US" dirty="0"/>
              <a:t>Because every amino acid changes after the mutation, the new polypeptide will have completely different combinations of charges, hydrophobicity, hydrogen bonding, and </a:t>
            </a:r>
            <a:r>
              <a:rPr lang="en-US" dirty="0" err="1"/>
              <a:t>cysteines</a:t>
            </a:r>
            <a:r>
              <a:rPr lang="en-US" dirty="0"/>
              <a:t>. </a:t>
            </a:r>
          </a:p>
          <a:p>
            <a:pPr lvl="1"/>
            <a:r>
              <a:rPr lang="en-US" dirty="0"/>
              <a:t>As a result, the shape of the polypeptide (and the protein it helps to make) will be completely different. </a:t>
            </a:r>
          </a:p>
          <a:p>
            <a:r>
              <a:rPr lang="en-US" dirty="0"/>
              <a:t>Whereas the substitution mutation only caused one codon and one amino acid to change (and had a limited impact on how the shape of the protein changed), a frameshift mutation (insertion or deletion) will have catastrophic impacts on the final shape of the protein. </a:t>
            </a:r>
          </a:p>
          <a:p>
            <a:endParaRPr lang="en-US" dirty="0"/>
          </a:p>
        </p:txBody>
      </p:sp>
      <p:sp>
        <p:nvSpPr>
          <p:cNvPr id="4" name="Slide Number Placeholder 3"/>
          <p:cNvSpPr>
            <a:spLocks noGrp="1"/>
          </p:cNvSpPr>
          <p:nvPr>
            <p:ph type="sldNum" sz="quarter" idx="12"/>
          </p:nvPr>
        </p:nvSpPr>
        <p:spPr/>
        <p:txBody>
          <a:bodyPr/>
          <a:lstStyle/>
          <a:p>
            <a:fld id="{71E78CC2-B628-4171-83C0-080D5028C4C7}" type="slidenum">
              <a:rPr lang="en-US" smtClean="0"/>
              <a:pPr/>
              <a:t>17</a:t>
            </a:fld>
            <a:endParaRPr lang="en-US" dirty="0"/>
          </a:p>
        </p:txBody>
      </p:sp>
      <p:pic>
        <p:nvPicPr>
          <p:cNvPr id="4098" name="Picture 2" descr="http://study.com/cimages/multimages/16/insertion_mutations1.png"/>
          <p:cNvPicPr>
            <a:picLocks noChangeAspect="1" noChangeArrowheads="1"/>
          </p:cNvPicPr>
          <p:nvPr/>
        </p:nvPicPr>
        <p:blipFill rotWithShape="1">
          <a:blip r:embed="rId2">
            <a:extLst>
              <a:ext uri="{28A0092B-C50C-407E-A947-70E740481C1C}">
                <a14:useLocalDpi xmlns:a14="http://schemas.microsoft.com/office/drawing/2010/main" val="0"/>
              </a:ext>
            </a:extLst>
          </a:blip>
          <a:srcRect b="26716"/>
          <a:stretch/>
        </p:blipFill>
        <p:spPr bwMode="auto">
          <a:xfrm>
            <a:off x="457199" y="4639384"/>
            <a:ext cx="8378826" cy="21014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141858" y="6642556"/>
            <a:ext cx="1039067"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study.com</a:t>
            </a:r>
            <a:endParaRPr lang="en-US" sz="800" i="1" dirty="0"/>
          </a:p>
        </p:txBody>
      </p:sp>
    </p:spTree>
    <p:extLst>
      <p:ext uri="{BB962C8B-B14F-4D97-AF65-F5344CB8AC3E}">
        <p14:creationId xmlns:p14="http://schemas.microsoft.com/office/powerpoint/2010/main" val="477583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Mutagens</a:t>
            </a:r>
            <a:endParaRPr lang="en-US" dirty="0"/>
          </a:p>
        </p:txBody>
      </p:sp>
      <p:sp>
        <p:nvSpPr>
          <p:cNvPr id="3" name="Content Placeholder 2"/>
          <p:cNvSpPr>
            <a:spLocks noGrp="1"/>
          </p:cNvSpPr>
          <p:nvPr>
            <p:ph idx="1"/>
          </p:nvPr>
        </p:nvSpPr>
        <p:spPr/>
        <p:txBody>
          <a:bodyPr>
            <a:normAutofit fontScale="55000" lnSpcReduction="20000"/>
          </a:bodyPr>
          <a:lstStyle/>
          <a:p>
            <a:r>
              <a:rPr lang="en-US" dirty="0"/>
              <a:t>A substance that causes a mutation is called a </a:t>
            </a:r>
            <a:r>
              <a:rPr lang="en-US" u="sng" dirty="0"/>
              <a:t>mutagen</a:t>
            </a:r>
            <a:r>
              <a:rPr lang="en-US" dirty="0"/>
              <a:t>. </a:t>
            </a:r>
          </a:p>
          <a:p>
            <a:pPr lvl="1"/>
            <a:r>
              <a:rPr lang="en-US" dirty="0"/>
              <a:t>There are many, many kinds of mutagens that exist. </a:t>
            </a:r>
          </a:p>
          <a:p>
            <a:pPr lvl="1"/>
            <a:r>
              <a:rPr lang="en-US" dirty="0"/>
              <a:t>UV radiation from the sun, substances in cigarette smoke and automobile exhaust, and even burnt hamburger can all cause mutations. </a:t>
            </a:r>
          </a:p>
          <a:p>
            <a:r>
              <a:rPr lang="en-US" dirty="0"/>
              <a:t>Sometimes mutations just occur randomly.</a:t>
            </a:r>
          </a:p>
          <a:p>
            <a:pPr lvl="1"/>
            <a:r>
              <a:rPr lang="en-US" dirty="0"/>
              <a:t>Polymerase can make an error when copying DNA, or a base can even just 'fall out' of the strand of DNA. </a:t>
            </a:r>
          </a:p>
          <a:p>
            <a:r>
              <a:rPr lang="en-US" dirty="0"/>
              <a:t>Usually mutations are very bad. </a:t>
            </a:r>
          </a:p>
          <a:p>
            <a:pPr lvl="1"/>
            <a:r>
              <a:rPr lang="en-US" dirty="0"/>
              <a:t>Any changes to the shape and function of a protein are usually disastrous, as each cell depends on the highly-complex interaction between tens of thousands of different proteins. </a:t>
            </a:r>
          </a:p>
          <a:p>
            <a:pPr lvl="1"/>
            <a:r>
              <a:rPr lang="en-US" dirty="0"/>
              <a:t>Changing the function of even one protein </a:t>
            </a:r>
            <a:r>
              <a:rPr lang="en-US" dirty="0" smtClean="0"/>
              <a:t/>
            </a:r>
            <a:br>
              <a:rPr lang="en-US" dirty="0" smtClean="0"/>
            </a:br>
            <a:r>
              <a:rPr lang="en-US" dirty="0" smtClean="0"/>
              <a:t>would </a:t>
            </a:r>
            <a:r>
              <a:rPr lang="en-US" dirty="0"/>
              <a:t>be like having </a:t>
            </a:r>
            <a:r>
              <a:rPr lang="en-US" dirty="0" smtClean="0"/>
              <a:t>just </a:t>
            </a:r>
            <a:r>
              <a:rPr lang="en-US" dirty="0"/>
              <a:t>one car cross the </a:t>
            </a:r>
            <a:r>
              <a:rPr lang="en-US" dirty="0" smtClean="0"/>
              <a:t/>
            </a:r>
            <a:br>
              <a:rPr lang="en-US" dirty="0" smtClean="0"/>
            </a:br>
            <a:r>
              <a:rPr lang="en-US" dirty="0" smtClean="0"/>
              <a:t>center </a:t>
            </a:r>
            <a:r>
              <a:rPr lang="en-US" dirty="0"/>
              <a:t>line of a busy highway - it wouldn't </a:t>
            </a:r>
            <a:r>
              <a:rPr lang="en-US" dirty="0" smtClean="0"/>
              <a:t/>
            </a:r>
            <a:br>
              <a:rPr lang="en-US" dirty="0" smtClean="0"/>
            </a:br>
            <a:r>
              <a:rPr lang="en-US" dirty="0" smtClean="0"/>
              <a:t>take </a:t>
            </a:r>
            <a:r>
              <a:rPr lang="en-US" dirty="0"/>
              <a:t>long for a disastrous accident to occur. </a:t>
            </a:r>
          </a:p>
          <a:p>
            <a:endParaRPr lang="en-US" dirty="0"/>
          </a:p>
        </p:txBody>
      </p:sp>
      <p:sp>
        <p:nvSpPr>
          <p:cNvPr id="4" name="Slide Number Placeholder 3"/>
          <p:cNvSpPr>
            <a:spLocks noGrp="1"/>
          </p:cNvSpPr>
          <p:nvPr>
            <p:ph type="sldNum" sz="quarter" idx="12"/>
          </p:nvPr>
        </p:nvSpPr>
        <p:spPr/>
        <p:txBody>
          <a:bodyPr/>
          <a:lstStyle/>
          <a:p>
            <a:fld id="{71E78CC2-B628-4171-83C0-080D5028C4C7}" type="slidenum">
              <a:rPr lang="en-US" smtClean="0"/>
              <a:pPr/>
              <a:t>18</a:t>
            </a:fld>
            <a:endParaRPr lang="en-US" dirty="0"/>
          </a:p>
        </p:txBody>
      </p:sp>
      <p:pic>
        <p:nvPicPr>
          <p:cNvPr id="5" name="Picture 2" descr="http://zorknot.com/wp-content/uploads/2011/09/DNAraddamage.jpg"/>
          <p:cNvPicPr>
            <a:picLocks noChangeAspect="1" noChangeArrowheads="1"/>
          </p:cNvPicPr>
          <p:nvPr/>
        </p:nvPicPr>
        <p:blipFill rotWithShape="1">
          <a:blip r:embed="rId2">
            <a:extLst>
              <a:ext uri="{28A0092B-C50C-407E-A947-70E740481C1C}">
                <a14:useLocalDpi xmlns:a14="http://schemas.microsoft.com/office/drawing/2010/main" val="0"/>
              </a:ext>
            </a:extLst>
          </a:blip>
          <a:srcRect t="9792" b="9792"/>
          <a:stretch/>
        </p:blipFill>
        <p:spPr bwMode="auto">
          <a:xfrm>
            <a:off x="6300788" y="5134491"/>
            <a:ext cx="2510702" cy="1512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6768812" y="6609804"/>
            <a:ext cx="1130438"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zorknot.com</a:t>
            </a:r>
            <a:endParaRPr lang="en-US" sz="800" i="1" dirty="0"/>
          </a:p>
        </p:txBody>
      </p:sp>
    </p:spTree>
    <p:extLst>
      <p:ext uri="{BB962C8B-B14F-4D97-AF65-F5344CB8AC3E}">
        <p14:creationId xmlns:p14="http://schemas.microsoft.com/office/powerpoint/2010/main" val="2352242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Diseases</a:t>
            </a:r>
            <a:endParaRPr lang="en-US" dirty="0"/>
          </a:p>
        </p:txBody>
      </p:sp>
      <p:sp>
        <p:nvSpPr>
          <p:cNvPr id="3" name="Content Placeholder 2"/>
          <p:cNvSpPr>
            <a:spLocks noGrp="1"/>
          </p:cNvSpPr>
          <p:nvPr>
            <p:ph idx="1"/>
          </p:nvPr>
        </p:nvSpPr>
        <p:spPr>
          <a:xfrm>
            <a:off x="457202" y="1078609"/>
            <a:ext cx="5600698" cy="5536504"/>
          </a:xfrm>
        </p:spPr>
        <p:txBody>
          <a:bodyPr>
            <a:normAutofit fontScale="92500" lnSpcReduction="10000"/>
          </a:bodyPr>
          <a:lstStyle/>
          <a:p>
            <a:r>
              <a:rPr lang="en-US" sz="2000" dirty="0"/>
              <a:t>Genetic diseases such as cancer, cystic fibrosis, </a:t>
            </a:r>
            <a:r>
              <a:rPr lang="en-US" sz="2000" dirty="0" err="1"/>
              <a:t>Tay-sachs</a:t>
            </a:r>
            <a:r>
              <a:rPr lang="en-US" sz="2000" dirty="0"/>
              <a:t> disease, and more </a:t>
            </a:r>
            <a:r>
              <a:rPr lang="en-US" sz="2000" dirty="0" smtClean="0"/>
              <a:t>are due </a:t>
            </a:r>
            <a:r>
              <a:rPr lang="en-US" sz="2000" dirty="0"/>
              <a:t>to harmful mutations that are inherited by an individual. </a:t>
            </a:r>
          </a:p>
          <a:p>
            <a:pPr lvl="1"/>
            <a:r>
              <a:rPr lang="en-US" sz="2000" dirty="0"/>
              <a:t>For example, sickle cell anemia is a genetic disease in which the red blood cells change from a donut-like shape to a crescent-moon shape. </a:t>
            </a:r>
          </a:p>
          <a:p>
            <a:pPr lvl="1"/>
            <a:r>
              <a:rPr lang="en-US" sz="2000" dirty="0"/>
              <a:t>This disease results from a single substitution mutation in the hemoglobin gene in which an A in the DNA is replaced by a T. </a:t>
            </a:r>
          </a:p>
          <a:p>
            <a:r>
              <a:rPr lang="en-US" sz="2000" dirty="0"/>
              <a:t>As a result of this single changed base, the red blood cells of infected individuals </a:t>
            </a:r>
            <a:r>
              <a:rPr lang="en-US" sz="2000" dirty="0" smtClean="0"/>
              <a:t>become </a:t>
            </a:r>
            <a:r>
              <a:rPr lang="en-US" sz="2000" dirty="0"/>
              <a:t>rigid and sticky and get stuck in small blood vessels, which causes blocked blood flow to parts of the body. </a:t>
            </a:r>
          </a:p>
          <a:p>
            <a:pPr lvl="1"/>
            <a:r>
              <a:rPr lang="en-US" sz="2000" dirty="0"/>
              <a:t>Without blood flow, these affected parts cannot get oxygen, resulting in pain and physical damage. </a:t>
            </a:r>
          </a:p>
          <a:p>
            <a:endParaRPr lang="en-US" sz="2000" dirty="0"/>
          </a:p>
        </p:txBody>
      </p:sp>
      <p:sp>
        <p:nvSpPr>
          <p:cNvPr id="4" name="Slide Number Placeholder 3"/>
          <p:cNvSpPr>
            <a:spLocks noGrp="1"/>
          </p:cNvSpPr>
          <p:nvPr>
            <p:ph type="sldNum" sz="quarter" idx="12"/>
          </p:nvPr>
        </p:nvSpPr>
        <p:spPr/>
        <p:txBody>
          <a:bodyPr/>
          <a:lstStyle/>
          <a:p>
            <a:fld id="{71E78CC2-B628-4171-83C0-080D5028C4C7}" type="slidenum">
              <a:rPr lang="en-US" smtClean="0"/>
              <a:pPr/>
              <a:t>19</a:t>
            </a:fld>
            <a:endParaRPr lang="en-US" dirty="0"/>
          </a:p>
        </p:txBody>
      </p:sp>
      <p:pic>
        <p:nvPicPr>
          <p:cNvPr id="6" name="Picture 5"/>
          <p:cNvPicPr>
            <a:picLocks noChangeAspect="1"/>
          </p:cNvPicPr>
          <p:nvPr/>
        </p:nvPicPr>
        <p:blipFill>
          <a:blip r:embed="rId2"/>
          <a:stretch>
            <a:fillRect/>
          </a:stretch>
        </p:blipFill>
        <p:spPr>
          <a:xfrm>
            <a:off x="6162674" y="1078609"/>
            <a:ext cx="2790825" cy="5248275"/>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6838208" y="6435674"/>
            <a:ext cx="1645002"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learn.genetics.utah.edu</a:t>
            </a:r>
            <a:endParaRPr lang="en-US" sz="800" i="1" dirty="0"/>
          </a:p>
        </p:txBody>
      </p:sp>
    </p:spTree>
    <p:extLst>
      <p:ext uri="{BB962C8B-B14F-4D97-AF65-F5344CB8AC3E}">
        <p14:creationId xmlns:p14="http://schemas.microsoft.com/office/powerpoint/2010/main" val="1251581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a:t>
            </a:r>
            <a:r>
              <a:rPr lang="en-US" dirty="0" err="1" smtClean="0"/>
              <a:t>REgulation</a:t>
            </a:r>
            <a:endParaRPr lang="en-US" dirty="0"/>
          </a:p>
        </p:txBody>
      </p:sp>
      <p:sp>
        <p:nvSpPr>
          <p:cNvPr id="3" name="Content Placeholder 2"/>
          <p:cNvSpPr>
            <a:spLocks noGrp="1"/>
          </p:cNvSpPr>
          <p:nvPr>
            <p:ph idx="1"/>
          </p:nvPr>
        </p:nvSpPr>
        <p:spPr>
          <a:xfrm>
            <a:off x="457201" y="1078609"/>
            <a:ext cx="8451272" cy="4579242"/>
          </a:xfrm>
        </p:spPr>
        <p:txBody>
          <a:bodyPr>
            <a:normAutofit fontScale="47500" lnSpcReduction="20000"/>
          </a:bodyPr>
          <a:lstStyle/>
          <a:p>
            <a:pPr lvl="0"/>
            <a:r>
              <a:rPr lang="en-US" dirty="0"/>
              <a:t>In human cells there are over 20,000 genes that are expressed as proteins. </a:t>
            </a:r>
          </a:p>
          <a:p>
            <a:pPr lvl="1"/>
            <a:r>
              <a:rPr lang="en-US" dirty="0"/>
              <a:t>In any cell, there are at least a thousand genes that are transcribed and translated into proteins. </a:t>
            </a:r>
          </a:p>
          <a:p>
            <a:pPr lvl="0"/>
            <a:r>
              <a:rPr lang="en-US" dirty="0"/>
              <a:t>For all species, some proteins need to be produced continuously, while some proteins are only needed at sporadic and unpredictable times. </a:t>
            </a:r>
          </a:p>
          <a:p>
            <a:pPr lvl="1"/>
            <a:r>
              <a:rPr lang="en-US" dirty="0"/>
              <a:t> Regulation by cells of what proteins are produced and when is a vital and complicated task that depends on a variety of factors at all levels of protein production.</a:t>
            </a:r>
          </a:p>
          <a:p>
            <a:pPr lvl="0"/>
            <a:r>
              <a:rPr lang="en-US" u="sng" dirty="0"/>
              <a:t>Prokaryotic</a:t>
            </a:r>
            <a:r>
              <a:rPr lang="en-US" dirty="0"/>
              <a:t> cells (those without organelles) and </a:t>
            </a:r>
            <a:r>
              <a:rPr lang="en-US" u="sng" dirty="0" smtClean="0"/>
              <a:t>eukaryotic</a:t>
            </a:r>
            <a:r>
              <a:rPr lang="en-US" dirty="0" smtClean="0"/>
              <a:t> </a:t>
            </a:r>
            <a:r>
              <a:rPr lang="en-US" dirty="0"/>
              <a:t>cells (those with organelles) both have to tightly regulate their production of proteins.</a:t>
            </a:r>
          </a:p>
          <a:p>
            <a:pPr lvl="1"/>
            <a:r>
              <a:rPr lang="en-US" dirty="0"/>
              <a:t>Each has evolved different strategies to regulate the production of the thousands of proteins and the genes that encode them. </a:t>
            </a:r>
          </a:p>
        </p:txBody>
      </p:sp>
      <p:sp>
        <p:nvSpPr>
          <p:cNvPr id="4" name="Slide Number Placeholder 3"/>
          <p:cNvSpPr>
            <a:spLocks noGrp="1"/>
          </p:cNvSpPr>
          <p:nvPr>
            <p:ph type="sldNum" sz="quarter" idx="12"/>
          </p:nvPr>
        </p:nvSpPr>
        <p:spPr/>
        <p:txBody>
          <a:bodyPr/>
          <a:lstStyle/>
          <a:p>
            <a:fld id="{71E78CC2-B628-4171-83C0-080D5028C4C7}" type="slidenum">
              <a:rPr lang="en-US" smtClean="0"/>
              <a:pPr/>
              <a:t>2</a:t>
            </a:fld>
            <a:endParaRPr lang="en-US" dirty="0"/>
          </a:p>
        </p:txBody>
      </p:sp>
      <p:pic>
        <p:nvPicPr>
          <p:cNvPr id="5" name="Picture 4"/>
          <p:cNvPicPr>
            <a:picLocks noChangeAspect="1"/>
          </p:cNvPicPr>
          <p:nvPr/>
        </p:nvPicPr>
        <p:blipFill>
          <a:blip r:embed="rId2"/>
          <a:stretch>
            <a:fillRect/>
          </a:stretch>
        </p:blipFill>
        <p:spPr>
          <a:xfrm>
            <a:off x="1982088" y="4580188"/>
            <a:ext cx="5704588" cy="2155326"/>
          </a:xfrm>
          <a:prstGeom prst="rect">
            <a:avLst/>
          </a:prstGeom>
        </p:spPr>
      </p:pic>
      <p:sp>
        <p:nvSpPr>
          <p:cNvPr id="6" name="Rectangle 5"/>
          <p:cNvSpPr/>
          <p:nvPr/>
        </p:nvSpPr>
        <p:spPr>
          <a:xfrm>
            <a:off x="1290277" y="6609804"/>
            <a:ext cx="1715534" cy="215444"/>
          </a:xfrm>
          <a:prstGeom prst="rect">
            <a:avLst/>
          </a:prstGeom>
        </p:spPr>
        <p:txBody>
          <a:bodyPr wrap="none">
            <a:spAutoFit/>
          </a:bodyPr>
          <a:lstStyle/>
          <a:p>
            <a:r>
              <a:rPr lang="en-US" sz="800" i="1" u="sng" dirty="0" smtClean="0">
                <a:solidFill>
                  <a:srgbClr val="D6D6D6"/>
                </a:solidFill>
                <a:latin typeface="arial" panose="020B0604020202020204" pitchFamily="34" charset="0"/>
                <a:hlinkClick r:id="rId3"/>
              </a:rPr>
              <a:t>Source: www.assignmenthelp.net</a:t>
            </a:r>
            <a:endParaRPr lang="en-US" sz="800" i="1" dirty="0"/>
          </a:p>
        </p:txBody>
      </p:sp>
    </p:spTree>
    <p:extLst>
      <p:ext uri="{BB962C8B-B14F-4D97-AF65-F5344CB8AC3E}">
        <p14:creationId xmlns:p14="http://schemas.microsoft.com/office/powerpoint/2010/main" val="843436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mutations</a:t>
            </a:r>
            <a:endParaRPr lang="en-US" dirty="0"/>
          </a:p>
        </p:txBody>
      </p:sp>
      <p:sp>
        <p:nvSpPr>
          <p:cNvPr id="3" name="Content Placeholder 2"/>
          <p:cNvSpPr>
            <a:spLocks noGrp="1"/>
          </p:cNvSpPr>
          <p:nvPr>
            <p:ph idx="1"/>
          </p:nvPr>
        </p:nvSpPr>
        <p:spPr/>
        <p:txBody>
          <a:bodyPr>
            <a:normAutofit fontScale="55000" lnSpcReduction="20000"/>
          </a:bodyPr>
          <a:lstStyle/>
          <a:p>
            <a:r>
              <a:rPr lang="en-US" dirty="0"/>
              <a:t>However, not all mutations are bad. </a:t>
            </a:r>
          </a:p>
          <a:p>
            <a:pPr lvl="1"/>
            <a:r>
              <a:rPr lang="en-US" dirty="0"/>
              <a:t>Some mutations have no impact whatsoever. </a:t>
            </a:r>
            <a:r>
              <a:rPr lang="en-US" dirty="0" smtClean="0"/>
              <a:t>These are called </a:t>
            </a:r>
            <a:r>
              <a:rPr lang="en-US" u="sng" dirty="0" smtClean="0"/>
              <a:t>silent mutations.</a:t>
            </a:r>
            <a:endParaRPr lang="en-US" dirty="0"/>
          </a:p>
          <a:p>
            <a:pPr lvl="1"/>
            <a:r>
              <a:rPr lang="en-US" dirty="0"/>
              <a:t>For example, if a substitution mutation occurs but the resulting codon codes for an amino acid that is similar (or even the same) as the original amino acid, there may be no change to the final shape of the polypeptide chain or the final protein that is made. </a:t>
            </a:r>
          </a:p>
          <a:p>
            <a:r>
              <a:rPr lang="en-US" dirty="0"/>
              <a:t>Or, the protein that results may change, but the changed function may not significantly impair the function of the cell or the organism. </a:t>
            </a:r>
          </a:p>
          <a:p>
            <a:pPr lvl="1"/>
            <a:r>
              <a:rPr lang="en-US" dirty="0"/>
              <a:t>For example, some people have </a:t>
            </a:r>
            <a:r>
              <a:rPr lang="en-US" dirty="0" smtClean="0"/>
              <a:t>connected </a:t>
            </a:r>
            <a:r>
              <a:rPr lang="en-US" dirty="0"/>
              <a:t>earlobes due to a </a:t>
            </a:r>
            <a:r>
              <a:rPr lang="en-US" dirty="0" smtClean="0"/>
              <a:t/>
            </a:r>
            <a:br>
              <a:rPr lang="en-US" dirty="0" smtClean="0"/>
            </a:br>
            <a:r>
              <a:rPr lang="en-US" dirty="0" smtClean="0"/>
              <a:t>mutation </a:t>
            </a:r>
            <a:r>
              <a:rPr lang="en-US" dirty="0"/>
              <a:t>that they inherited </a:t>
            </a:r>
            <a:r>
              <a:rPr lang="en-US" dirty="0" smtClean="0"/>
              <a:t/>
            </a:r>
            <a:br>
              <a:rPr lang="en-US" dirty="0" smtClean="0"/>
            </a:br>
            <a:r>
              <a:rPr lang="en-US" dirty="0" smtClean="0"/>
              <a:t>from </a:t>
            </a:r>
            <a:r>
              <a:rPr lang="en-US" dirty="0"/>
              <a:t>their parents. </a:t>
            </a:r>
          </a:p>
          <a:p>
            <a:pPr lvl="1"/>
            <a:r>
              <a:rPr lang="en-US" dirty="0"/>
              <a:t>However, whether or not you </a:t>
            </a:r>
            <a:r>
              <a:rPr lang="en-US" dirty="0" smtClean="0"/>
              <a:t/>
            </a:r>
            <a:br>
              <a:rPr lang="en-US" dirty="0" smtClean="0"/>
            </a:br>
            <a:r>
              <a:rPr lang="en-US" dirty="0" smtClean="0"/>
              <a:t>have </a:t>
            </a:r>
            <a:r>
              <a:rPr lang="en-US" dirty="0"/>
              <a:t>connected earlobes </a:t>
            </a:r>
            <a:r>
              <a:rPr lang="en-US" dirty="0" smtClean="0"/>
              <a:t/>
            </a:r>
            <a:br>
              <a:rPr lang="en-US" dirty="0" smtClean="0"/>
            </a:br>
            <a:r>
              <a:rPr lang="en-US" dirty="0" smtClean="0"/>
              <a:t>doesn't </a:t>
            </a:r>
            <a:r>
              <a:rPr lang="en-US" dirty="0"/>
              <a:t>really affect your </a:t>
            </a:r>
            <a:r>
              <a:rPr lang="en-US" dirty="0" smtClean="0"/>
              <a:t/>
            </a:r>
            <a:br>
              <a:rPr lang="en-US" dirty="0" smtClean="0"/>
            </a:br>
            <a:r>
              <a:rPr lang="en-US" dirty="0" smtClean="0"/>
              <a:t>ability to </a:t>
            </a:r>
            <a:r>
              <a:rPr lang="en-US" dirty="0"/>
              <a:t>function, survive, </a:t>
            </a:r>
            <a:r>
              <a:rPr lang="en-US" dirty="0" smtClean="0"/>
              <a:t/>
            </a:r>
            <a:br>
              <a:rPr lang="en-US" dirty="0" smtClean="0"/>
            </a:br>
            <a:r>
              <a:rPr lang="en-US" dirty="0" smtClean="0"/>
              <a:t>or </a:t>
            </a:r>
            <a:r>
              <a:rPr lang="en-US" dirty="0"/>
              <a:t>get a </a:t>
            </a:r>
            <a:r>
              <a:rPr lang="en-US" dirty="0" smtClean="0"/>
              <a:t>date </a:t>
            </a:r>
            <a:r>
              <a:rPr lang="en-US" dirty="0"/>
              <a:t>for prom. </a:t>
            </a:r>
          </a:p>
          <a:p>
            <a:endParaRPr lang="en-US" dirty="0"/>
          </a:p>
        </p:txBody>
      </p:sp>
      <p:sp>
        <p:nvSpPr>
          <p:cNvPr id="4" name="Slide Number Placeholder 3"/>
          <p:cNvSpPr>
            <a:spLocks noGrp="1"/>
          </p:cNvSpPr>
          <p:nvPr>
            <p:ph type="sldNum" sz="quarter" idx="12"/>
          </p:nvPr>
        </p:nvSpPr>
        <p:spPr/>
        <p:txBody>
          <a:bodyPr/>
          <a:lstStyle/>
          <a:p>
            <a:fld id="{71E78CC2-B628-4171-83C0-080D5028C4C7}" type="slidenum">
              <a:rPr lang="en-US" smtClean="0"/>
              <a:pPr/>
              <a:t>20</a:t>
            </a:fld>
            <a:endParaRPr lang="en-US" dirty="0"/>
          </a:p>
        </p:txBody>
      </p:sp>
      <p:pic>
        <p:nvPicPr>
          <p:cNvPr id="5" name="Picture 4"/>
          <p:cNvPicPr>
            <a:picLocks noChangeAspect="1"/>
          </p:cNvPicPr>
          <p:nvPr/>
        </p:nvPicPr>
        <p:blipFill>
          <a:blip r:embed="rId2"/>
          <a:stretch>
            <a:fillRect/>
          </a:stretch>
        </p:blipFill>
        <p:spPr>
          <a:xfrm>
            <a:off x="4812377" y="4324579"/>
            <a:ext cx="4081808" cy="2486381"/>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643770" y="6609804"/>
            <a:ext cx="1039067"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study.com</a:t>
            </a:r>
            <a:endParaRPr lang="en-US" sz="800" i="1" dirty="0"/>
          </a:p>
        </p:txBody>
      </p:sp>
      <p:cxnSp>
        <p:nvCxnSpPr>
          <p:cNvPr id="8" name="Curved Connector 7"/>
          <p:cNvCxnSpPr/>
          <p:nvPr/>
        </p:nvCxnSpPr>
        <p:spPr>
          <a:xfrm rot="16200000" flipH="1">
            <a:off x="8065140" y="3578225"/>
            <a:ext cx="1261335" cy="231369"/>
          </a:xfrm>
          <a:prstGeom prst="curvedConnector3">
            <a:avLst>
              <a:gd name="adj1" fmla="val -1954"/>
            </a:avLst>
          </a:prstGeom>
          <a:ln w="762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48594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Mutations</a:t>
            </a:r>
            <a:endParaRPr lang="en-US" dirty="0"/>
          </a:p>
        </p:txBody>
      </p:sp>
      <p:sp>
        <p:nvSpPr>
          <p:cNvPr id="3" name="Content Placeholder 2"/>
          <p:cNvSpPr>
            <a:spLocks noGrp="1"/>
          </p:cNvSpPr>
          <p:nvPr>
            <p:ph idx="1"/>
          </p:nvPr>
        </p:nvSpPr>
        <p:spPr>
          <a:xfrm>
            <a:off x="385761" y="1078608"/>
            <a:ext cx="8451272" cy="5460737"/>
          </a:xfrm>
        </p:spPr>
        <p:txBody>
          <a:bodyPr>
            <a:noAutofit/>
          </a:bodyPr>
          <a:lstStyle/>
          <a:p>
            <a:r>
              <a:rPr lang="en-US" sz="1900" dirty="0"/>
              <a:t>Sometimes, very rarely, a mutation can even be a good thing. </a:t>
            </a:r>
          </a:p>
          <a:p>
            <a:pPr lvl="1"/>
            <a:r>
              <a:rPr lang="en-US" sz="1900" dirty="0"/>
              <a:t>For example, modern vultures all carry a mutation for the protein that regulates the production of feathers on their heads. </a:t>
            </a:r>
          </a:p>
          <a:p>
            <a:pPr lvl="1"/>
            <a:r>
              <a:rPr lang="en-US" sz="1900" dirty="0" smtClean="0"/>
              <a:t>Due to a mutation to the gene </a:t>
            </a:r>
            <a:r>
              <a:rPr lang="en-US" sz="1900" dirty="0"/>
              <a:t>for this regulatory </a:t>
            </a:r>
            <a:r>
              <a:rPr lang="en-US" sz="1900" dirty="0" smtClean="0"/>
              <a:t>protein, </a:t>
            </a:r>
            <a:r>
              <a:rPr lang="en-US" sz="1900" dirty="0"/>
              <a:t>the protein cannot function and the vultures </a:t>
            </a:r>
            <a:r>
              <a:rPr lang="en-US" sz="1900" dirty="0" smtClean="0"/>
              <a:t>with this mutation lost </a:t>
            </a:r>
            <a:r>
              <a:rPr lang="en-US" sz="1900" dirty="0"/>
              <a:t>the feathers on their head. </a:t>
            </a:r>
          </a:p>
          <a:p>
            <a:r>
              <a:rPr lang="en-US" sz="1900" dirty="0"/>
              <a:t>However, this </a:t>
            </a:r>
            <a:r>
              <a:rPr lang="en-US" sz="1900" dirty="0" smtClean="0"/>
              <a:t>turns </a:t>
            </a:r>
            <a:r>
              <a:rPr lang="en-US" sz="1900" dirty="0"/>
              <a:t>out to be a really good thing for the vultures because it </a:t>
            </a:r>
            <a:r>
              <a:rPr lang="en-US" sz="1900" dirty="0" smtClean="0"/>
              <a:t>reduces </a:t>
            </a:r>
            <a:r>
              <a:rPr lang="en-US" sz="1900" dirty="0"/>
              <a:t>the amount of dead animal carcass that </a:t>
            </a:r>
            <a:r>
              <a:rPr lang="en-US" sz="1900" dirty="0" smtClean="0"/>
              <a:t>sticks </a:t>
            </a:r>
            <a:r>
              <a:rPr lang="en-US" sz="1900" dirty="0"/>
              <a:t>to their heads. </a:t>
            </a:r>
          </a:p>
          <a:p>
            <a:pPr lvl="1"/>
            <a:r>
              <a:rPr lang="en-US" sz="1900" dirty="0"/>
              <a:t>This </a:t>
            </a:r>
            <a:r>
              <a:rPr lang="en-US" sz="1900" dirty="0" smtClean="0"/>
              <a:t>reduces </a:t>
            </a:r>
            <a:r>
              <a:rPr lang="en-US" sz="1900" dirty="0"/>
              <a:t>their likelihood of contracting </a:t>
            </a:r>
            <a:r>
              <a:rPr lang="en-US" sz="1900" dirty="0" smtClean="0"/>
              <a:t/>
            </a:r>
            <a:br>
              <a:rPr lang="en-US" sz="1900" dirty="0" smtClean="0"/>
            </a:br>
            <a:r>
              <a:rPr lang="en-US" sz="1900" dirty="0" smtClean="0"/>
              <a:t>diseases </a:t>
            </a:r>
            <a:r>
              <a:rPr lang="en-US" sz="1900" dirty="0"/>
              <a:t>and </a:t>
            </a:r>
            <a:r>
              <a:rPr lang="en-US" sz="1900" dirty="0" smtClean="0"/>
              <a:t>improves </a:t>
            </a:r>
            <a:r>
              <a:rPr lang="en-US" sz="1900" dirty="0"/>
              <a:t>their ability to </a:t>
            </a:r>
            <a:r>
              <a:rPr lang="en-US" sz="1900" dirty="0" smtClean="0"/>
              <a:t/>
            </a:r>
            <a:br>
              <a:rPr lang="en-US" sz="1900" dirty="0" smtClean="0"/>
            </a:br>
            <a:r>
              <a:rPr lang="en-US" sz="1900" dirty="0" smtClean="0"/>
              <a:t>reproduce </a:t>
            </a:r>
            <a:r>
              <a:rPr lang="en-US" sz="1900" dirty="0"/>
              <a:t>if they </a:t>
            </a:r>
            <a:r>
              <a:rPr lang="en-US" sz="1900" dirty="0" smtClean="0"/>
              <a:t>have </a:t>
            </a:r>
            <a:r>
              <a:rPr lang="en-US" sz="1900" dirty="0"/>
              <a:t>this mutation. </a:t>
            </a:r>
          </a:p>
          <a:p>
            <a:pPr lvl="1"/>
            <a:r>
              <a:rPr lang="en-US" sz="1900" dirty="0"/>
              <a:t>Because the vultures with this mutation </a:t>
            </a:r>
            <a:r>
              <a:rPr lang="en-US" sz="1900" dirty="0" smtClean="0"/>
              <a:t/>
            </a:r>
            <a:br>
              <a:rPr lang="en-US" sz="1900" dirty="0" smtClean="0"/>
            </a:br>
            <a:r>
              <a:rPr lang="en-US" sz="1900" dirty="0" smtClean="0"/>
              <a:t>are </a:t>
            </a:r>
            <a:r>
              <a:rPr lang="en-US" sz="1900" dirty="0"/>
              <a:t>less likely to get sick and more likely </a:t>
            </a:r>
            <a:r>
              <a:rPr lang="en-US" sz="1900" dirty="0" smtClean="0"/>
              <a:t/>
            </a:r>
            <a:br>
              <a:rPr lang="en-US" sz="1900" dirty="0" smtClean="0"/>
            </a:br>
            <a:r>
              <a:rPr lang="en-US" sz="1900" dirty="0" smtClean="0"/>
              <a:t>to </a:t>
            </a:r>
            <a:r>
              <a:rPr lang="en-US" sz="1900" dirty="0"/>
              <a:t>reproduce, over time the </a:t>
            </a:r>
            <a:r>
              <a:rPr lang="en-US" sz="1900" dirty="0" smtClean="0"/>
              <a:t>bald-headed</a:t>
            </a:r>
            <a:br>
              <a:rPr lang="en-US" sz="1900" dirty="0" smtClean="0"/>
            </a:br>
            <a:r>
              <a:rPr lang="en-US" sz="1900" dirty="0" smtClean="0"/>
              <a:t> </a:t>
            </a:r>
            <a:r>
              <a:rPr lang="en-US" sz="1900" dirty="0"/>
              <a:t>vultures outcompeted the non-bald </a:t>
            </a:r>
            <a:r>
              <a:rPr lang="en-US" sz="1900" dirty="0" smtClean="0"/>
              <a:t/>
            </a:r>
            <a:br>
              <a:rPr lang="en-US" sz="1900" dirty="0" smtClean="0"/>
            </a:br>
            <a:r>
              <a:rPr lang="en-US" sz="1900" dirty="0" smtClean="0"/>
              <a:t>vultures </a:t>
            </a:r>
            <a:r>
              <a:rPr lang="en-US" sz="1900" dirty="0"/>
              <a:t>and today all vultures carry this </a:t>
            </a:r>
            <a:r>
              <a:rPr lang="en-US" sz="1900" dirty="0" smtClean="0"/>
              <a:t/>
            </a:r>
            <a:br>
              <a:rPr lang="en-US" sz="1900" dirty="0" smtClean="0"/>
            </a:br>
            <a:r>
              <a:rPr lang="en-US" sz="1900" dirty="0" smtClean="0"/>
              <a:t>mutated </a:t>
            </a:r>
            <a:r>
              <a:rPr lang="en-US" sz="1900" dirty="0"/>
              <a:t>gene. </a:t>
            </a:r>
          </a:p>
          <a:p>
            <a:endParaRPr lang="en-US" sz="1900" dirty="0"/>
          </a:p>
        </p:txBody>
      </p:sp>
      <p:sp>
        <p:nvSpPr>
          <p:cNvPr id="4" name="Slide Number Placeholder 3"/>
          <p:cNvSpPr>
            <a:spLocks noGrp="1"/>
          </p:cNvSpPr>
          <p:nvPr>
            <p:ph type="sldNum" sz="quarter" idx="12"/>
          </p:nvPr>
        </p:nvSpPr>
        <p:spPr/>
        <p:txBody>
          <a:bodyPr/>
          <a:lstStyle/>
          <a:p>
            <a:fld id="{71E78CC2-B628-4171-83C0-080D5028C4C7}" type="slidenum">
              <a:rPr lang="en-US" smtClean="0"/>
              <a:pPr/>
              <a:t>21</a:t>
            </a:fld>
            <a:endParaRPr lang="en-US" dirty="0"/>
          </a:p>
        </p:txBody>
      </p:sp>
      <p:pic>
        <p:nvPicPr>
          <p:cNvPr id="8196" name="Picture 4" descr="http://images.joelsartore.com/preview/B/BIR020-00055.jpg"/>
          <p:cNvPicPr>
            <a:picLocks noChangeAspect="1" noChangeArrowheads="1"/>
          </p:cNvPicPr>
          <p:nvPr/>
        </p:nvPicPr>
        <p:blipFill rotWithShape="1">
          <a:blip r:embed="rId2">
            <a:extLst>
              <a:ext uri="{28A0092B-C50C-407E-A947-70E740481C1C}">
                <a14:useLocalDpi xmlns:a14="http://schemas.microsoft.com/office/drawing/2010/main" val="0"/>
              </a:ext>
            </a:extLst>
          </a:blip>
          <a:srcRect l="7016" r="20059"/>
          <a:stretch/>
        </p:blipFill>
        <p:spPr bwMode="auto">
          <a:xfrm>
            <a:off x="5561349" y="3641007"/>
            <a:ext cx="3429167" cy="31280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61349" y="6553633"/>
            <a:ext cx="1523174"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www.joelsartore.com</a:t>
            </a:r>
            <a:endParaRPr lang="en-US" sz="800" i="1" dirty="0"/>
          </a:p>
        </p:txBody>
      </p:sp>
    </p:spTree>
    <p:extLst>
      <p:ext uri="{BB962C8B-B14F-4D97-AF65-F5344CB8AC3E}">
        <p14:creationId xmlns:p14="http://schemas.microsoft.com/office/powerpoint/2010/main" val="4046621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1" y="1078609"/>
            <a:ext cx="8451272" cy="5522216"/>
          </a:xfrm>
        </p:spPr>
        <p:txBody>
          <a:bodyPr>
            <a:normAutofit fontScale="55000" lnSpcReduction="20000"/>
          </a:bodyPr>
          <a:lstStyle/>
          <a:p>
            <a:r>
              <a:rPr lang="en-US" dirty="0"/>
              <a:t>The very fact that there are millions of different kinds of living species is due to the fact that very rarely, a random change will occur to DNA that actually helps that individual survive and reproduce. </a:t>
            </a:r>
          </a:p>
          <a:p>
            <a:pPr lvl="1"/>
            <a:r>
              <a:rPr lang="en-US" dirty="0"/>
              <a:t>If the individual can pass this random beneficial mutation to their offspring, those offspring who inherit the mutation will be more likely to reproduce and the mutation may become more prevalent in the population. </a:t>
            </a:r>
          </a:p>
          <a:p>
            <a:pPr lvl="1"/>
            <a:r>
              <a:rPr lang="en-US" dirty="0"/>
              <a:t>Over long periods of time, this mutation many become so prevalent that the entire species is changed. </a:t>
            </a:r>
          </a:p>
          <a:p>
            <a:pPr lvl="1"/>
            <a:r>
              <a:rPr lang="en-US" dirty="0"/>
              <a:t>If enough of these </a:t>
            </a:r>
            <a:r>
              <a:rPr lang="en-US" dirty="0" smtClean="0"/>
              <a:t/>
            </a:r>
            <a:br>
              <a:rPr lang="en-US" dirty="0" smtClean="0"/>
            </a:br>
            <a:r>
              <a:rPr lang="en-US" dirty="0" smtClean="0"/>
              <a:t>beneficial changes </a:t>
            </a:r>
            <a:br>
              <a:rPr lang="en-US" dirty="0" smtClean="0"/>
            </a:br>
            <a:r>
              <a:rPr lang="en-US" dirty="0" smtClean="0"/>
              <a:t>accumulate </a:t>
            </a:r>
            <a:r>
              <a:rPr lang="en-US" dirty="0"/>
              <a:t>in the </a:t>
            </a:r>
            <a:r>
              <a:rPr lang="en-US" dirty="0" smtClean="0"/>
              <a:t/>
            </a:r>
            <a:br>
              <a:rPr lang="en-US" dirty="0" smtClean="0"/>
            </a:br>
            <a:r>
              <a:rPr lang="en-US" dirty="0" smtClean="0"/>
              <a:t>individuals </a:t>
            </a:r>
            <a:r>
              <a:rPr lang="en-US" dirty="0"/>
              <a:t>of this </a:t>
            </a:r>
            <a:r>
              <a:rPr lang="en-US" dirty="0" smtClean="0"/>
              <a:t/>
            </a:r>
            <a:br>
              <a:rPr lang="en-US" dirty="0" smtClean="0"/>
            </a:br>
            <a:r>
              <a:rPr lang="en-US" dirty="0" smtClean="0"/>
              <a:t>species, </a:t>
            </a:r>
            <a:r>
              <a:rPr lang="en-US" dirty="0"/>
              <a:t>an entirely </a:t>
            </a:r>
            <a:r>
              <a:rPr lang="en-US" dirty="0" smtClean="0"/>
              <a:t/>
            </a:r>
            <a:br>
              <a:rPr lang="en-US" dirty="0" smtClean="0"/>
            </a:br>
            <a:r>
              <a:rPr lang="en-US" dirty="0" smtClean="0"/>
              <a:t>new </a:t>
            </a:r>
            <a:r>
              <a:rPr lang="en-US" dirty="0"/>
              <a:t>species </a:t>
            </a:r>
            <a:r>
              <a:rPr lang="en-US" dirty="0" smtClean="0"/>
              <a:t>may </a:t>
            </a:r>
            <a:br>
              <a:rPr lang="en-US" dirty="0" smtClean="0"/>
            </a:br>
            <a:r>
              <a:rPr lang="en-US" dirty="0" smtClean="0"/>
              <a:t>form </a:t>
            </a:r>
            <a:r>
              <a:rPr lang="en-US" dirty="0"/>
              <a:t>as a result. </a:t>
            </a:r>
          </a:p>
          <a:p>
            <a:endParaRPr lang="en-US" dirty="0"/>
          </a:p>
        </p:txBody>
      </p:sp>
      <p:sp>
        <p:nvSpPr>
          <p:cNvPr id="4" name="Title 1"/>
          <p:cNvSpPr txBox="1">
            <a:spLocks/>
          </p:cNvSpPr>
          <p:nvPr/>
        </p:nvSpPr>
        <p:spPr>
          <a:xfrm>
            <a:off x="554182" y="220953"/>
            <a:ext cx="8354291" cy="748866"/>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Genetic diversity</a:t>
            </a:r>
            <a:endParaRPr lang="en-US" dirty="0"/>
          </a:p>
        </p:txBody>
      </p:sp>
      <p:sp>
        <p:nvSpPr>
          <p:cNvPr id="5" name="Slide Number Placeholder 4"/>
          <p:cNvSpPr>
            <a:spLocks noGrp="1"/>
          </p:cNvSpPr>
          <p:nvPr>
            <p:ph type="sldNum" sz="quarter" idx="12"/>
          </p:nvPr>
        </p:nvSpPr>
        <p:spPr/>
        <p:txBody>
          <a:bodyPr/>
          <a:lstStyle/>
          <a:p>
            <a:fld id="{71E78CC2-B628-4171-83C0-080D5028C4C7}" type="slidenum">
              <a:rPr lang="en-US" smtClean="0"/>
              <a:pPr/>
              <a:t>22</a:t>
            </a:fld>
            <a:endParaRPr lang="en-US" dirty="0"/>
          </a:p>
        </p:txBody>
      </p:sp>
      <p:pic>
        <p:nvPicPr>
          <p:cNvPr id="6" name="Picture 5"/>
          <p:cNvPicPr>
            <a:picLocks noChangeAspect="1"/>
          </p:cNvPicPr>
          <p:nvPr/>
        </p:nvPicPr>
        <p:blipFill>
          <a:blip r:embed="rId2"/>
          <a:stretch>
            <a:fillRect/>
          </a:stretch>
        </p:blipFill>
        <p:spPr>
          <a:xfrm>
            <a:off x="3691368" y="3839717"/>
            <a:ext cx="5391225" cy="2869898"/>
          </a:xfrm>
          <a:prstGeom prst="rect">
            <a:avLst/>
          </a:prstGeom>
        </p:spPr>
      </p:pic>
      <p:sp>
        <p:nvSpPr>
          <p:cNvPr id="7" name="Rectangle 6"/>
          <p:cNvSpPr/>
          <p:nvPr/>
        </p:nvSpPr>
        <p:spPr>
          <a:xfrm>
            <a:off x="8104933" y="6493103"/>
            <a:ext cx="1039067"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study.com</a:t>
            </a:r>
            <a:endParaRPr lang="en-US" sz="800" i="1" dirty="0"/>
          </a:p>
        </p:txBody>
      </p:sp>
    </p:spTree>
    <p:extLst>
      <p:ext uri="{BB962C8B-B14F-4D97-AF65-F5344CB8AC3E}">
        <p14:creationId xmlns:p14="http://schemas.microsoft.com/office/powerpoint/2010/main" val="276692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Mutations and breeding</a:t>
            </a:r>
            <a:endParaRPr lang="en-US" dirty="0"/>
          </a:p>
        </p:txBody>
      </p:sp>
      <p:sp>
        <p:nvSpPr>
          <p:cNvPr id="3" name="Content Placeholder 2"/>
          <p:cNvSpPr>
            <a:spLocks noGrp="1"/>
          </p:cNvSpPr>
          <p:nvPr>
            <p:ph idx="1"/>
          </p:nvPr>
        </p:nvSpPr>
        <p:spPr>
          <a:xfrm>
            <a:off x="257172" y="1078608"/>
            <a:ext cx="8451272" cy="5460737"/>
          </a:xfrm>
        </p:spPr>
        <p:txBody>
          <a:bodyPr>
            <a:normAutofit fontScale="55000" lnSpcReduction="20000"/>
          </a:bodyPr>
          <a:lstStyle/>
          <a:p>
            <a:r>
              <a:rPr lang="en-US" dirty="0"/>
              <a:t>Mutations are also at the basis of the breeding decisions that enable improved agricultural productivity to occur. </a:t>
            </a:r>
          </a:p>
          <a:p>
            <a:pPr lvl="1"/>
            <a:r>
              <a:rPr lang="en-US" dirty="0"/>
              <a:t>In order to improve the productivity of plants and animals, agriculturalists have to select for traits that will enable this higher productivity. </a:t>
            </a:r>
          </a:p>
          <a:p>
            <a:pPr lvl="1"/>
            <a:r>
              <a:rPr lang="en-US" dirty="0"/>
              <a:t>Improvements to these traits ultimately result from random beneficial mutations that can be passed down to each generation. </a:t>
            </a:r>
          </a:p>
          <a:p>
            <a:r>
              <a:rPr lang="en-US" dirty="0"/>
              <a:t>By knowing how to identify these traits and by </a:t>
            </a:r>
            <a:r>
              <a:rPr lang="en-US" dirty="0" smtClean="0"/>
              <a:t>selecting for </a:t>
            </a:r>
            <a:r>
              <a:rPr lang="en-US" dirty="0"/>
              <a:t>individuals who possess these traits, agriculturalists can continuously improve the productivity of plants and animals. </a:t>
            </a:r>
          </a:p>
          <a:p>
            <a:pPr lvl="1"/>
            <a:r>
              <a:rPr lang="en-US" dirty="0"/>
              <a:t>Over time, agriculturalists </a:t>
            </a:r>
            <a:r>
              <a:rPr lang="en-US" dirty="0" smtClean="0"/>
              <a:t/>
            </a:r>
            <a:br>
              <a:rPr lang="en-US" dirty="0" smtClean="0"/>
            </a:br>
            <a:r>
              <a:rPr lang="en-US" dirty="0" smtClean="0"/>
              <a:t>may </a:t>
            </a:r>
            <a:r>
              <a:rPr lang="en-US" dirty="0"/>
              <a:t>be successful enough </a:t>
            </a:r>
            <a:r>
              <a:rPr lang="en-US" dirty="0" smtClean="0"/>
              <a:t/>
            </a:r>
            <a:br>
              <a:rPr lang="en-US" dirty="0" smtClean="0"/>
            </a:br>
            <a:r>
              <a:rPr lang="en-US" dirty="0" smtClean="0"/>
              <a:t>to </a:t>
            </a:r>
            <a:r>
              <a:rPr lang="en-US" dirty="0"/>
              <a:t>create a specific group </a:t>
            </a:r>
            <a:r>
              <a:rPr lang="en-US" dirty="0" smtClean="0"/>
              <a:t/>
            </a:r>
            <a:br>
              <a:rPr lang="en-US" dirty="0" smtClean="0"/>
            </a:br>
            <a:r>
              <a:rPr lang="en-US" dirty="0" smtClean="0"/>
              <a:t>of </a:t>
            </a:r>
            <a:r>
              <a:rPr lang="en-US" dirty="0"/>
              <a:t>individuals of a </a:t>
            </a:r>
            <a:r>
              <a:rPr lang="en-US" dirty="0" smtClean="0"/>
              <a:t>species</a:t>
            </a:r>
            <a:br>
              <a:rPr lang="en-US" dirty="0" smtClean="0"/>
            </a:br>
            <a:r>
              <a:rPr lang="en-US" dirty="0" smtClean="0"/>
              <a:t>that </a:t>
            </a:r>
            <a:r>
              <a:rPr lang="en-US" dirty="0"/>
              <a:t>can reliably possess </a:t>
            </a:r>
            <a:r>
              <a:rPr lang="en-US" dirty="0" smtClean="0"/>
              <a:t/>
            </a:r>
            <a:br>
              <a:rPr lang="en-US" dirty="0" smtClean="0"/>
            </a:br>
            <a:r>
              <a:rPr lang="en-US" dirty="0" smtClean="0"/>
              <a:t>desirable </a:t>
            </a:r>
            <a:r>
              <a:rPr lang="en-US" dirty="0"/>
              <a:t>traits and </a:t>
            </a:r>
            <a:r>
              <a:rPr lang="en-US" dirty="0" smtClean="0"/>
              <a:t/>
            </a:r>
            <a:br>
              <a:rPr lang="en-US" dirty="0" smtClean="0"/>
            </a:br>
            <a:r>
              <a:rPr lang="en-US" dirty="0" smtClean="0"/>
              <a:t>characteristics</a:t>
            </a:r>
            <a:r>
              <a:rPr lang="en-US" dirty="0"/>
              <a:t>. </a:t>
            </a:r>
          </a:p>
          <a:p>
            <a:endParaRPr lang="en-US" dirty="0"/>
          </a:p>
        </p:txBody>
      </p:sp>
      <p:sp>
        <p:nvSpPr>
          <p:cNvPr id="4" name="Slide Number Placeholder 3"/>
          <p:cNvSpPr>
            <a:spLocks noGrp="1"/>
          </p:cNvSpPr>
          <p:nvPr>
            <p:ph type="sldNum" sz="quarter" idx="12"/>
          </p:nvPr>
        </p:nvSpPr>
        <p:spPr/>
        <p:txBody>
          <a:bodyPr/>
          <a:lstStyle/>
          <a:p>
            <a:fld id="{71E78CC2-B628-4171-83C0-080D5028C4C7}" type="slidenum">
              <a:rPr lang="en-US" smtClean="0"/>
              <a:pPr/>
              <a:t>23</a:t>
            </a:fld>
            <a:endParaRPr lang="en-US" dirty="0"/>
          </a:p>
        </p:txBody>
      </p:sp>
      <p:pic>
        <p:nvPicPr>
          <p:cNvPr id="5" name="Picture 4"/>
          <p:cNvPicPr>
            <a:picLocks noChangeAspect="1"/>
          </p:cNvPicPr>
          <p:nvPr/>
        </p:nvPicPr>
        <p:blipFill rotWithShape="1">
          <a:blip r:embed="rId2"/>
          <a:srcRect r="5767"/>
          <a:stretch/>
        </p:blipFill>
        <p:spPr>
          <a:xfrm>
            <a:off x="4190993" y="4283191"/>
            <a:ext cx="4892302" cy="2364943"/>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5585645" y="6642556"/>
            <a:ext cx="1789272"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fred-de-vries.blogspot.com</a:t>
            </a:r>
            <a:endParaRPr lang="en-US" sz="800" i="1" dirty="0"/>
          </a:p>
        </p:txBody>
      </p:sp>
    </p:spTree>
    <p:extLst>
      <p:ext uri="{BB962C8B-B14F-4D97-AF65-F5344CB8AC3E}">
        <p14:creationId xmlns:p14="http://schemas.microsoft.com/office/powerpoint/2010/main" val="3921490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Breeds</a:t>
            </a:r>
            <a:endParaRPr lang="en-US" dirty="0"/>
          </a:p>
        </p:txBody>
      </p:sp>
      <p:sp>
        <p:nvSpPr>
          <p:cNvPr id="3" name="Content Placeholder 2"/>
          <p:cNvSpPr>
            <a:spLocks noGrp="1"/>
          </p:cNvSpPr>
          <p:nvPr>
            <p:ph idx="1"/>
          </p:nvPr>
        </p:nvSpPr>
        <p:spPr>
          <a:xfrm>
            <a:off x="457200" y="969820"/>
            <a:ext cx="6217920" cy="5569526"/>
          </a:xfrm>
        </p:spPr>
        <p:txBody>
          <a:bodyPr>
            <a:normAutofit fontScale="55000" lnSpcReduction="20000"/>
          </a:bodyPr>
          <a:lstStyle/>
          <a:p>
            <a:r>
              <a:rPr lang="en-US" dirty="0"/>
              <a:t>A group of individuals within a species that predictably possesses a known </a:t>
            </a:r>
            <a:r>
              <a:rPr lang="en-US" dirty="0" smtClean="0"/>
              <a:t/>
            </a:r>
            <a:br>
              <a:rPr lang="en-US" dirty="0" smtClean="0"/>
            </a:br>
            <a:r>
              <a:rPr lang="en-US" dirty="0" smtClean="0"/>
              <a:t>set </a:t>
            </a:r>
            <a:r>
              <a:rPr lang="en-US" dirty="0"/>
              <a:t>of desired characteristics is called </a:t>
            </a:r>
            <a:r>
              <a:rPr lang="en-US" dirty="0" smtClean="0"/>
              <a:t/>
            </a:r>
            <a:br>
              <a:rPr lang="en-US" dirty="0" smtClean="0"/>
            </a:br>
            <a:r>
              <a:rPr lang="en-US" dirty="0" smtClean="0"/>
              <a:t>a </a:t>
            </a:r>
            <a:r>
              <a:rPr lang="en-US" u="sng" dirty="0"/>
              <a:t>breed</a:t>
            </a:r>
            <a:r>
              <a:rPr lang="en-US" dirty="0"/>
              <a:t>. </a:t>
            </a:r>
          </a:p>
          <a:p>
            <a:pPr lvl="1"/>
            <a:r>
              <a:rPr lang="en-US" dirty="0"/>
              <a:t>For example, in dairy cattle the </a:t>
            </a:r>
            <a:r>
              <a:rPr lang="en-US" dirty="0" smtClean="0"/>
              <a:t>black </a:t>
            </a:r>
            <a:r>
              <a:rPr lang="en-US" dirty="0"/>
              <a:t>and white </a:t>
            </a:r>
            <a:r>
              <a:rPr lang="en-US" b="1" dirty="0"/>
              <a:t>Holstein</a:t>
            </a:r>
            <a:r>
              <a:rPr lang="en-US" dirty="0"/>
              <a:t> breed produces the greatest quantity </a:t>
            </a:r>
            <a:r>
              <a:rPr lang="en-US" dirty="0" smtClean="0"/>
              <a:t>of milk.</a:t>
            </a:r>
          </a:p>
          <a:p>
            <a:pPr lvl="1"/>
            <a:r>
              <a:rPr lang="en-US" dirty="0" smtClean="0"/>
              <a:t>The </a:t>
            </a:r>
            <a:r>
              <a:rPr lang="en-US" dirty="0"/>
              <a:t>light brown </a:t>
            </a:r>
            <a:r>
              <a:rPr lang="en-US" b="1" dirty="0" smtClean="0"/>
              <a:t>Jersey</a:t>
            </a:r>
            <a:r>
              <a:rPr lang="en-US" dirty="0" smtClean="0"/>
              <a:t> </a:t>
            </a:r>
            <a:r>
              <a:rPr lang="en-US" dirty="0"/>
              <a:t>cattle produce the richest milk that is highest in butterfat. </a:t>
            </a:r>
          </a:p>
          <a:p>
            <a:r>
              <a:rPr lang="en-US" dirty="0"/>
              <a:t>These </a:t>
            </a:r>
            <a:r>
              <a:rPr lang="en-US" dirty="0" smtClean="0"/>
              <a:t>traits for these breeds resulted from decades or centuries of mating only the cattle that demonstrated these specific traits.</a:t>
            </a:r>
            <a:r>
              <a:rPr lang="en-US" dirty="0"/>
              <a:t> </a:t>
            </a:r>
            <a:endParaRPr lang="en-US" dirty="0" smtClean="0"/>
          </a:p>
          <a:p>
            <a:pPr lvl="1"/>
            <a:r>
              <a:rPr lang="en-US" dirty="0" smtClean="0"/>
              <a:t>While the traits occurred because of random beneficial mutations, they became prevalent in these domesticated breeds because of the selective breeding of only the animals that possessed the desired traits.</a:t>
            </a:r>
            <a:endParaRPr lang="en-US" dirty="0"/>
          </a:p>
          <a:p>
            <a:endParaRPr lang="en-US" dirty="0"/>
          </a:p>
        </p:txBody>
      </p:sp>
      <p:sp>
        <p:nvSpPr>
          <p:cNvPr id="4" name="Slide Number Placeholder 3"/>
          <p:cNvSpPr>
            <a:spLocks noGrp="1"/>
          </p:cNvSpPr>
          <p:nvPr>
            <p:ph type="sldNum" sz="quarter" idx="12"/>
          </p:nvPr>
        </p:nvSpPr>
        <p:spPr/>
        <p:txBody>
          <a:bodyPr/>
          <a:lstStyle/>
          <a:p>
            <a:fld id="{71E78CC2-B628-4171-83C0-080D5028C4C7}" type="slidenum">
              <a:rPr lang="en-US" smtClean="0"/>
              <a:pPr/>
              <a:t>24</a:t>
            </a:fld>
            <a:endParaRPr lang="en-US" dirty="0"/>
          </a:p>
        </p:txBody>
      </p:sp>
      <p:pic>
        <p:nvPicPr>
          <p:cNvPr id="6" name="Picture 2" descr="http://www.ansi.okstate.edu/breeds/cattle/holstein/images/holstein-web-1.jpg"/>
          <p:cNvPicPr>
            <a:picLocks noChangeAspect="1" noChangeArrowheads="1"/>
          </p:cNvPicPr>
          <p:nvPr/>
        </p:nvPicPr>
        <p:blipFill rotWithShape="1">
          <a:blip r:embed="rId2">
            <a:extLst>
              <a:ext uri="{28A0092B-C50C-407E-A947-70E740481C1C}">
                <a14:useLocalDpi xmlns:a14="http://schemas.microsoft.com/office/drawing/2010/main" val="0"/>
              </a:ext>
            </a:extLst>
          </a:blip>
          <a:srcRect r="6290"/>
          <a:stretch/>
        </p:blipFill>
        <p:spPr bwMode="auto">
          <a:xfrm>
            <a:off x="6662903" y="2829754"/>
            <a:ext cx="2493314" cy="20132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ansi.okstate.edu/breeds/cattle/jersey/images/jersey-web-1.jpg"/>
          <p:cNvPicPr>
            <a:picLocks noChangeAspect="1" noChangeArrowheads="1"/>
          </p:cNvPicPr>
          <p:nvPr/>
        </p:nvPicPr>
        <p:blipFill rotWithShape="1">
          <a:blip r:embed="rId3">
            <a:extLst>
              <a:ext uri="{28A0092B-C50C-407E-A947-70E740481C1C}">
                <a14:useLocalDpi xmlns:a14="http://schemas.microsoft.com/office/drawing/2010/main" val="0"/>
              </a:ext>
            </a:extLst>
          </a:blip>
          <a:srcRect r="4947"/>
          <a:stretch/>
        </p:blipFill>
        <p:spPr bwMode="auto">
          <a:xfrm>
            <a:off x="6614964" y="4842984"/>
            <a:ext cx="2529036" cy="20132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547918" y="816524"/>
            <a:ext cx="2492091" cy="1926158"/>
          </a:xfrm>
          <a:prstGeom prst="rect">
            <a:avLst/>
          </a:prstGeom>
        </p:spPr>
      </p:pic>
      <p:sp>
        <p:nvSpPr>
          <p:cNvPr id="8" name="Rectangle 7"/>
          <p:cNvSpPr/>
          <p:nvPr/>
        </p:nvSpPr>
        <p:spPr>
          <a:xfrm>
            <a:off x="7793963" y="665266"/>
            <a:ext cx="1415772" cy="215444"/>
          </a:xfrm>
          <a:prstGeom prst="rect">
            <a:avLst/>
          </a:prstGeom>
        </p:spPr>
        <p:txBody>
          <a:bodyPr wrap="none">
            <a:spAutoFit/>
          </a:bodyPr>
          <a:lstStyle/>
          <a:p>
            <a:r>
              <a:rPr lang="en-US" sz="800" i="1" u="sng" dirty="0" smtClean="0">
                <a:solidFill>
                  <a:srgbClr val="D6D6D6"/>
                </a:solidFill>
                <a:latin typeface="arial" panose="020B0604020202020204" pitchFamily="34" charset="0"/>
                <a:hlinkClick r:id="rId5"/>
              </a:rPr>
              <a:t>Source: www.petermaas.nl</a:t>
            </a:r>
            <a:endParaRPr lang="en-US" sz="800" i="1" dirty="0"/>
          </a:p>
        </p:txBody>
      </p:sp>
    </p:spTree>
    <p:extLst>
      <p:ext uri="{BB962C8B-B14F-4D97-AF65-F5344CB8AC3E}">
        <p14:creationId xmlns:p14="http://schemas.microsoft.com/office/powerpoint/2010/main" val="1673283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Prokaryotic Regulation</a:t>
            </a:r>
            <a:endParaRPr lang="en-US" dirty="0"/>
          </a:p>
        </p:txBody>
      </p:sp>
      <p:sp>
        <p:nvSpPr>
          <p:cNvPr id="3" name="Content Placeholder 2"/>
          <p:cNvSpPr>
            <a:spLocks noGrp="1"/>
          </p:cNvSpPr>
          <p:nvPr>
            <p:ph idx="1"/>
          </p:nvPr>
        </p:nvSpPr>
        <p:spPr>
          <a:xfrm>
            <a:off x="457201" y="1007168"/>
            <a:ext cx="8451272" cy="4607817"/>
          </a:xfrm>
        </p:spPr>
        <p:txBody>
          <a:bodyPr>
            <a:normAutofit fontScale="55000" lnSpcReduction="20000"/>
          </a:bodyPr>
          <a:lstStyle/>
          <a:p>
            <a:r>
              <a:rPr lang="en-US" dirty="0"/>
              <a:t>Bacteria depend on their environment to provide them with direct access to needed substances, such as the sugars they use for cellular respiration.</a:t>
            </a:r>
          </a:p>
          <a:p>
            <a:pPr lvl="1"/>
            <a:r>
              <a:rPr lang="en-US" dirty="0"/>
              <a:t>Because of this, it makes sense to undergo transcription and translation of proteins for the metabolism of these substances only when these substances are available. </a:t>
            </a:r>
          </a:p>
          <a:p>
            <a:pPr lvl="1"/>
            <a:r>
              <a:rPr lang="en-US" dirty="0"/>
              <a:t>Production of these proteins when they are not needed would waste large amounts of cellular energy. </a:t>
            </a:r>
          </a:p>
          <a:p>
            <a:r>
              <a:rPr lang="en-US" dirty="0" smtClean="0"/>
              <a:t>Regulation of protein production in prokaryotic </a:t>
            </a:r>
            <a:r>
              <a:rPr lang="en-US" dirty="0"/>
              <a:t>bacterial cells </a:t>
            </a:r>
            <a:r>
              <a:rPr lang="en-US" dirty="0" smtClean="0"/>
              <a:t>mostly depends </a:t>
            </a:r>
            <a:r>
              <a:rPr lang="en-US" dirty="0"/>
              <a:t>on regulatory proteins that bind to specific DNA </a:t>
            </a:r>
            <a:r>
              <a:rPr lang="en-US" dirty="0" smtClean="0"/>
              <a:t>sequences.</a:t>
            </a:r>
          </a:p>
          <a:p>
            <a:pPr lvl="1"/>
            <a:r>
              <a:rPr lang="en-US" dirty="0" smtClean="0"/>
              <a:t>These proteins, called </a:t>
            </a:r>
            <a:r>
              <a:rPr lang="en-US" u="sng" dirty="0" smtClean="0"/>
              <a:t>transcription factors,</a:t>
            </a:r>
            <a:r>
              <a:rPr lang="en-US" dirty="0" smtClean="0"/>
              <a:t> prevent or enable the </a:t>
            </a:r>
            <a:br>
              <a:rPr lang="en-US" dirty="0" smtClean="0"/>
            </a:br>
            <a:r>
              <a:rPr lang="en-US" dirty="0" smtClean="0"/>
              <a:t>transcription of a specific sequence of DNA into mRNA during transcription. </a:t>
            </a:r>
          </a:p>
          <a:p>
            <a:endParaRPr lang="en-US" dirty="0"/>
          </a:p>
        </p:txBody>
      </p:sp>
      <p:sp>
        <p:nvSpPr>
          <p:cNvPr id="4" name="Slide Number Placeholder 3"/>
          <p:cNvSpPr>
            <a:spLocks noGrp="1"/>
          </p:cNvSpPr>
          <p:nvPr>
            <p:ph type="sldNum" sz="quarter" idx="12"/>
          </p:nvPr>
        </p:nvSpPr>
        <p:spPr/>
        <p:txBody>
          <a:bodyPr/>
          <a:lstStyle/>
          <a:p>
            <a:fld id="{71E78CC2-B628-4171-83C0-080D5028C4C7}" type="slidenum">
              <a:rPr lang="en-US" smtClean="0"/>
              <a:pPr/>
              <a:t>3</a:t>
            </a:fld>
            <a:endParaRPr lang="en-US" dirty="0"/>
          </a:p>
        </p:txBody>
      </p:sp>
      <p:sp>
        <p:nvSpPr>
          <p:cNvPr id="5" name="Rectangle 4"/>
          <p:cNvSpPr/>
          <p:nvPr/>
        </p:nvSpPr>
        <p:spPr>
          <a:xfrm>
            <a:off x="7746705" y="4899631"/>
            <a:ext cx="907621"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2"/>
              </a:rPr>
              <a:t>Source: cnx.org</a:t>
            </a:r>
            <a:endParaRPr lang="en-US" sz="800" i="1" dirty="0"/>
          </a:p>
        </p:txBody>
      </p:sp>
      <p:pic>
        <p:nvPicPr>
          <p:cNvPr id="6" name="Picture 5"/>
          <p:cNvPicPr>
            <a:picLocks noChangeAspect="1"/>
          </p:cNvPicPr>
          <p:nvPr/>
        </p:nvPicPr>
        <p:blipFill>
          <a:blip r:embed="rId3"/>
          <a:stretch>
            <a:fillRect/>
          </a:stretch>
        </p:blipFill>
        <p:spPr>
          <a:xfrm>
            <a:off x="948601" y="5115075"/>
            <a:ext cx="7705725" cy="1685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6898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 Operon</a:t>
            </a:r>
            <a:endParaRPr lang="en-US" dirty="0"/>
          </a:p>
        </p:txBody>
      </p:sp>
      <p:sp>
        <p:nvSpPr>
          <p:cNvPr id="3" name="Content Placeholder 2"/>
          <p:cNvSpPr>
            <a:spLocks noGrp="1"/>
          </p:cNvSpPr>
          <p:nvPr>
            <p:ph idx="1"/>
          </p:nvPr>
        </p:nvSpPr>
        <p:spPr>
          <a:xfrm>
            <a:off x="457201" y="964307"/>
            <a:ext cx="8451272" cy="3850580"/>
          </a:xfrm>
        </p:spPr>
        <p:txBody>
          <a:bodyPr>
            <a:normAutofit fontScale="62500" lnSpcReduction="20000"/>
          </a:bodyPr>
          <a:lstStyle/>
          <a:p>
            <a:pPr lvl="0"/>
            <a:r>
              <a:rPr lang="en-US" dirty="0"/>
              <a:t>For example, one of the most widely studied examples of transcription- and translation-regulation is the breakdown of lactose sugar by </a:t>
            </a:r>
            <a:r>
              <a:rPr lang="en-US" i="1" dirty="0"/>
              <a:t>E. coli </a:t>
            </a:r>
            <a:r>
              <a:rPr lang="en-US" dirty="0"/>
              <a:t>bacteria.</a:t>
            </a:r>
          </a:p>
          <a:p>
            <a:pPr lvl="1"/>
            <a:r>
              <a:rPr lang="en-US" dirty="0"/>
              <a:t>All the genes needed for producing the proteins used to break down lactose are located next to each other on the chromosome in </a:t>
            </a:r>
            <a:r>
              <a:rPr lang="en-US" i="1" dirty="0"/>
              <a:t>E. coli </a:t>
            </a:r>
            <a:r>
              <a:rPr lang="en-US" dirty="0"/>
              <a:t>cells. </a:t>
            </a:r>
          </a:p>
          <a:p>
            <a:pPr lvl="1"/>
            <a:r>
              <a:rPr lang="en-US" dirty="0"/>
              <a:t>A cluster of closely-grouped genes on a chromosome that are all related to a single function is called an </a:t>
            </a:r>
            <a:r>
              <a:rPr lang="en-US" u="sng" dirty="0"/>
              <a:t>operon</a:t>
            </a:r>
            <a:r>
              <a:rPr lang="en-US" dirty="0"/>
              <a:t>.</a:t>
            </a:r>
          </a:p>
          <a:p>
            <a:pPr lvl="1"/>
            <a:r>
              <a:rPr lang="en-US" dirty="0"/>
              <a:t>The genes of </a:t>
            </a:r>
            <a:r>
              <a:rPr lang="en-US" i="1" dirty="0"/>
              <a:t>E. coli </a:t>
            </a:r>
            <a:r>
              <a:rPr lang="en-US" dirty="0"/>
              <a:t>that are used to break down lactose are grouped into an operon called the </a:t>
            </a:r>
            <a:r>
              <a:rPr lang="en-US" i="1" dirty="0"/>
              <a:t>lac operon. </a:t>
            </a:r>
          </a:p>
          <a:p>
            <a:endParaRPr lang="en-US" dirty="0"/>
          </a:p>
        </p:txBody>
      </p:sp>
      <p:sp>
        <p:nvSpPr>
          <p:cNvPr id="4" name="Slide Number Placeholder 3"/>
          <p:cNvSpPr>
            <a:spLocks noGrp="1"/>
          </p:cNvSpPr>
          <p:nvPr>
            <p:ph type="sldNum" sz="quarter" idx="12"/>
          </p:nvPr>
        </p:nvSpPr>
        <p:spPr/>
        <p:txBody>
          <a:bodyPr/>
          <a:lstStyle/>
          <a:p>
            <a:fld id="{71E78CC2-B628-4171-83C0-080D5028C4C7}"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504870" y="4486273"/>
            <a:ext cx="8539116" cy="2284214"/>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7201815" y="6655058"/>
            <a:ext cx="1842171" cy="215444"/>
          </a:xfrm>
          <a:prstGeom prst="rect">
            <a:avLst/>
          </a:prstGeom>
        </p:spPr>
        <p:txBody>
          <a:bodyPr wrap="none">
            <a:spAutoFit/>
          </a:bodyPr>
          <a:lstStyle/>
          <a:p>
            <a:r>
              <a:rPr lang="en-US" sz="800" i="1" u="sng" dirty="0" smtClean="0">
                <a:solidFill>
                  <a:srgbClr val="D6D6D6"/>
                </a:solidFill>
                <a:latin typeface="arial" panose="020B0604020202020204" pitchFamily="34" charset="0"/>
                <a:hlinkClick r:id="rId3"/>
              </a:rPr>
              <a:t>Source: biomoocnews.blogspot.com</a:t>
            </a:r>
            <a:endParaRPr lang="en-US" sz="800" i="1" dirty="0"/>
          </a:p>
        </p:txBody>
      </p:sp>
    </p:spTree>
    <p:extLst>
      <p:ext uri="{BB962C8B-B14F-4D97-AF65-F5344CB8AC3E}">
        <p14:creationId xmlns:p14="http://schemas.microsoft.com/office/powerpoint/2010/main" val="2780519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Lac Operon Six</a:t>
            </a:r>
            <a:endParaRPr lang="en-US" dirty="0"/>
          </a:p>
        </p:txBody>
      </p:sp>
      <p:sp>
        <p:nvSpPr>
          <p:cNvPr id="3" name="Content Placeholder 2"/>
          <p:cNvSpPr>
            <a:spLocks noGrp="1"/>
          </p:cNvSpPr>
          <p:nvPr>
            <p:ph idx="1"/>
          </p:nvPr>
        </p:nvSpPr>
        <p:spPr>
          <a:xfrm>
            <a:off x="39682" y="1078608"/>
            <a:ext cx="8868791" cy="5460737"/>
          </a:xfrm>
        </p:spPr>
        <p:txBody>
          <a:bodyPr>
            <a:normAutofit fontScale="55000" lnSpcReduction="20000"/>
          </a:bodyPr>
          <a:lstStyle/>
          <a:p>
            <a:pPr lvl="0"/>
            <a:r>
              <a:rPr lang="en-US" dirty="0"/>
              <a:t>There are six genes on the E. coli lac operon.</a:t>
            </a:r>
          </a:p>
          <a:p>
            <a:pPr lvl="1"/>
            <a:r>
              <a:rPr lang="en-US" u="sng" dirty="0"/>
              <a:t>A repressor </a:t>
            </a:r>
            <a:r>
              <a:rPr lang="en-US" u="sng" dirty="0" smtClean="0"/>
              <a:t>gene (</a:t>
            </a:r>
            <a:r>
              <a:rPr lang="en-US" i="1" u="sng" dirty="0" err="1" smtClean="0"/>
              <a:t>lacl</a:t>
            </a:r>
            <a:r>
              <a:rPr lang="en-US" u="sng" dirty="0" smtClean="0"/>
              <a:t>)</a:t>
            </a:r>
            <a:r>
              <a:rPr lang="en-US" dirty="0" smtClean="0"/>
              <a:t>: this gene codes for a protein that binds to the </a:t>
            </a:r>
            <a:r>
              <a:rPr lang="en-US" i="1" dirty="0" smtClean="0"/>
              <a:t>lac operon</a:t>
            </a:r>
            <a:r>
              <a:rPr lang="en-US" dirty="0" smtClean="0"/>
              <a:t> and stops the production of the proteins these genes code for.</a:t>
            </a:r>
            <a:endParaRPr lang="en-US" dirty="0"/>
          </a:p>
          <a:p>
            <a:pPr lvl="1"/>
            <a:r>
              <a:rPr lang="en-US" u="sng" dirty="0"/>
              <a:t>A promoter </a:t>
            </a:r>
            <a:r>
              <a:rPr lang="en-US" u="sng" dirty="0" smtClean="0"/>
              <a:t>gene</a:t>
            </a:r>
            <a:r>
              <a:rPr lang="en-US" dirty="0" smtClean="0"/>
              <a:t>: this is the section of the </a:t>
            </a:r>
            <a:r>
              <a:rPr lang="en-US" i="1" dirty="0" smtClean="0"/>
              <a:t>lac operon </a:t>
            </a:r>
            <a:r>
              <a:rPr lang="en-US" dirty="0" smtClean="0"/>
              <a:t>that polymerase would attach to produce the mRNA copy during transcription.</a:t>
            </a:r>
            <a:endParaRPr lang="en-US" dirty="0"/>
          </a:p>
          <a:p>
            <a:pPr lvl="1"/>
            <a:r>
              <a:rPr lang="en-US" u="sng" dirty="0"/>
              <a:t>An operator </a:t>
            </a:r>
            <a:r>
              <a:rPr lang="en-US" u="sng" dirty="0" smtClean="0"/>
              <a:t>gene</a:t>
            </a:r>
            <a:r>
              <a:rPr lang="en-US" dirty="0" smtClean="0"/>
              <a:t>: if the repressor protein binds to this section of the </a:t>
            </a:r>
            <a:r>
              <a:rPr lang="en-US" i="1" dirty="0" smtClean="0"/>
              <a:t>lac operon</a:t>
            </a:r>
            <a:r>
              <a:rPr lang="en-US" dirty="0" smtClean="0"/>
              <a:t>, polymerase cannot produce the </a:t>
            </a:r>
            <a:r>
              <a:rPr lang="en-US" i="1" dirty="0" smtClean="0"/>
              <a:t>lac operon </a:t>
            </a:r>
            <a:r>
              <a:rPr lang="en-US" dirty="0" smtClean="0"/>
              <a:t>proteins. </a:t>
            </a:r>
            <a:endParaRPr lang="en-US" dirty="0"/>
          </a:p>
          <a:p>
            <a:pPr lvl="1"/>
            <a:r>
              <a:rPr lang="en-US" u="sng" dirty="0" smtClean="0"/>
              <a:t>Beta-galactosidase (</a:t>
            </a:r>
            <a:r>
              <a:rPr lang="en-US" i="1" u="sng" dirty="0" err="1" smtClean="0"/>
              <a:t>lacZ</a:t>
            </a:r>
            <a:r>
              <a:rPr lang="en-US" u="sng" dirty="0" smtClean="0"/>
              <a:t>)</a:t>
            </a:r>
            <a:r>
              <a:rPr lang="en-US" dirty="0" smtClean="0"/>
              <a:t>: this is the protein that breaks down lactose </a:t>
            </a:r>
            <a:r>
              <a:rPr lang="en-US" dirty="0"/>
              <a:t>into glucose and galactose so that it can be used for ATP production.</a:t>
            </a:r>
          </a:p>
          <a:p>
            <a:pPr lvl="1"/>
            <a:r>
              <a:rPr lang="en-US" u="sng" dirty="0" smtClean="0"/>
              <a:t>Beta-</a:t>
            </a:r>
            <a:r>
              <a:rPr lang="en-US" u="sng" dirty="0" err="1" smtClean="0"/>
              <a:t>galactoside</a:t>
            </a:r>
            <a:r>
              <a:rPr lang="en-US" u="sng" dirty="0" smtClean="0"/>
              <a:t> </a:t>
            </a:r>
            <a:r>
              <a:rPr lang="en-US" u="sng" dirty="0" err="1" smtClean="0"/>
              <a:t>permease</a:t>
            </a:r>
            <a:r>
              <a:rPr lang="en-US" u="sng" dirty="0" smtClean="0"/>
              <a:t> (</a:t>
            </a:r>
            <a:r>
              <a:rPr lang="en-US" i="1" u="sng" dirty="0" err="1"/>
              <a:t>l</a:t>
            </a:r>
            <a:r>
              <a:rPr lang="en-US" i="1" u="sng" dirty="0" err="1" smtClean="0"/>
              <a:t>acY</a:t>
            </a:r>
            <a:r>
              <a:rPr lang="en-US" u="sng" dirty="0" smtClean="0"/>
              <a:t>)</a:t>
            </a:r>
            <a:r>
              <a:rPr lang="en-US" dirty="0" smtClean="0"/>
              <a:t>: codes for the protein that pumps lactose </a:t>
            </a:r>
            <a:r>
              <a:rPr lang="en-US" dirty="0"/>
              <a:t>into the E. coli cell.</a:t>
            </a:r>
          </a:p>
          <a:p>
            <a:pPr lvl="1"/>
            <a:r>
              <a:rPr lang="en-US" u="sng" dirty="0" smtClean="0"/>
              <a:t>Beta-</a:t>
            </a:r>
            <a:r>
              <a:rPr lang="en-US" u="sng" dirty="0" err="1" smtClean="0"/>
              <a:t>galactoside</a:t>
            </a:r>
            <a:r>
              <a:rPr lang="en-US" u="sng" dirty="0" smtClean="0"/>
              <a:t> </a:t>
            </a:r>
            <a:r>
              <a:rPr lang="en-US" u="sng" dirty="0" err="1" smtClean="0"/>
              <a:t>transacetylase</a:t>
            </a:r>
            <a:r>
              <a:rPr lang="en-US" u="sng" dirty="0" smtClean="0"/>
              <a:t> </a:t>
            </a:r>
            <a:br>
              <a:rPr lang="en-US" u="sng" dirty="0" smtClean="0"/>
            </a:br>
            <a:r>
              <a:rPr lang="en-US" u="sng" dirty="0" smtClean="0"/>
              <a:t>(</a:t>
            </a:r>
            <a:r>
              <a:rPr lang="en-US" i="1" u="sng" dirty="0" err="1" smtClean="0"/>
              <a:t>lacA</a:t>
            </a:r>
            <a:r>
              <a:rPr lang="en-US" u="sng" dirty="0" smtClean="0"/>
              <a:t>)</a:t>
            </a:r>
            <a:r>
              <a:rPr lang="en-US" dirty="0" smtClean="0"/>
              <a:t>: has a known function but </a:t>
            </a:r>
            <a:br>
              <a:rPr lang="en-US" dirty="0" smtClean="0"/>
            </a:br>
            <a:r>
              <a:rPr lang="en-US" dirty="0" smtClean="0"/>
              <a:t>is not essential to the function </a:t>
            </a:r>
            <a:br>
              <a:rPr lang="en-US" dirty="0" smtClean="0"/>
            </a:br>
            <a:r>
              <a:rPr lang="en-US" dirty="0" smtClean="0"/>
              <a:t>of these genes/proteins. </a:t>
            </a:r>
            <a:br>
              <a:rPr lang="en-US" dirty="0" smtClean="0"/>
            </a:br>
            <a:r>
              <a:rPr lang="en-US" dirty="0" smtClean="0"/>
              <a:t>(</a:t>
            </a:r>
            <a:r>
              <a:rPr lang="en-US" i="1" dirty="0" smtClean="0"/>
              <a:t>i.e. don’t worry about it</a:t>
            </a:r>
            <a:r>
              <a:rPr lang="en-US" dirty="0" smtClean="0"/>
              <a:t>). </a:t>
            </a:r>
          </a:p>
        </p:txBody>
      </p:sp>
      <p:sp>
        <p:nvSpPr>
          <p:cNvPr id="4" name="Slide Number Placeholder 3"/>
          <p:cNvSpPr>
            <a:spLocks noGrp="1"/>
          </p:cNvSpPr>
          <p:nvPr>
            <p:ph type="sldNum" sz="quarter" idx="12"/>
          </p:nvPr>
        </p:nvSpPr>
        <p:spPr/>
        <p:txBody>
          <a:bodyPr/>
          <a:lstStyle/>
          <a:p>
            <a:fld id="{71E78CC2-B628-4171-83C0-080D5028C4C7}" type="slidenum">
              <a:rPr lang="en-US" smtClean="0"/>
              <a:pPr/>
              <a:t>5</a:t>
            </a:fld>
            <a:endParaRPr lang="en-US" dirty="0"/>
          </a:p>
        </p:txBody>
      </p:sp>
      <p:pic>
        <p:nvPicPr>
          <p:cNvPr id="2050" name="Picture 2" descr="http://www.schenectady.k12.ny.us/putman/biology/data/images/lacoperon/nolact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86313" y="4739430"/>
            <a:ext cx="4743449" cy="19592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3157" y="6609804"/>
            <a:ext cx="4572000" cy="215444"/>
          </a:xfrm>
          <a:prstGeom prst="rect">
            <a:avLst/>
          </a:prstGeom>
        </p:spPr>
        <p:txBody>
          <a:bodyPr>
            <a:spAutoFit/>
          </a:bodyPr>
          <a:lstStyle/>
          <a:p>
            <a:r>
              <a:rPr lang="en-US" sz="800" i="1" dirty="0" smtClean="0"/>
              <a:t>Source: http</a:t>
            </a:r>
            <a:r>
              <a:rPr lang="en-US" sz="800" i="1" dirty="0"/>
              <a:t>://www.schenectady.k12.ny.us/putman/biology/data/lacoperon/protein.html</a:t>
            </a:r>
          </a:p>
        </p:txBody>
      </p:sp>
    </p:spTree>
    <p:extLst>
      <p:ext uri="{BB962C8B-B14F-4D97-AF65-F5344CB8AC3E}">
        <p14:creationId xmlns:p14="http://schemas.microsoft.com/office/powerpoint/2010/main" val="4066594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24134" y="4515951"/>
            <a:ext cx="7917402" cy="2354551"/>
          </a:xfrm>
          <a:prstGeom prst="rect">
            <a:avLst/>
          </a:prstGeom>
        </p:spPr>
      </p:pic>
      <p:sp>
        <p:nvSpPr>
          <p:cNvPr id="2" name="Title 1"/>
          <p:cNvSpPr>
            <a:spLocks noGrp="1"/>
          </p:cNvSpPr>
          <p:nvPr>
            <p:ph type="title"/>
          </p:nvPr>
        </p:nvSpPr>
        <p:spPr/>
        <p:txBody>
          <a:bodyPr/>
          <a:lstStyle/>
          <a:p>
            <a:r>
              <a:rPr lang="en-US" sz="4000" dirty="0" smtClean="0"/>
              <a:t>Regulation of Protein Production</a:t>
            </a:r>
            <a:endParaRPr lang="en-US" sz="4000" dirty="0"/>
          </a:p>
        </p:txBody>
      </p:sp>
      <p:sp>
        <p:nvSpPr>
          <p:cNvPr id="3" name="Content Placeholder 2"/>
          <p:cNvSpPr>
            <a:spLocks noGrp="1"/>
          </p:cNvSpPr>
          <p:nvPr>
            <p:ph idx="1"/>
          </p:nvPr>
        </p:nvSpPr>
        <p:spPr>
          <a:xfrm>
            <a:off x="457199" y="969820"/>
            <a:ext cx="8451272" cy="3575652"/>
          </a:xfrm>
        </p:spPr>
        <p:txBody>
          <a:bodyPr>
            <a:normAutofit fontScale="47500" lnSpcReduction="20000"/>
          </a:bodyPr>
          <a:lstStyle/>
          <a:p>
            <a:r>
              <a:rPr lang="en-US" dirty="0"/>
              <a:t>If lactose is not available, the repressor protein will bind to the genes in the lac operon and prevent the polymerase enzyme from making mRNA copies. </a:t>
            </a:r>
          </a:p>
          <a:p>
            <a:pPr lvl="1"/>
            <a:r>
              <a:rPr lang="en-US" dirty="0"/>
              <a:t>This prevents the lac operon genes from producing these proteins when they are not </a:t>
            </a:r>
            <a:r>
              <a:rPr lang="en-US" dirty="0" smtClean="0"/>
              <a:t>needed (</a:t>
            </a:r>
            <a:r>
              <a:rPr lang="en-US" i="1" dirty="0"/>
              <a:t>s</a:t>
            </a:r>
            <a:r>
              <a:rPr lang="en-US" i="1" dirty="0" smtClean="0"/>
              <a:t>ee (X) below</a:t>
            </a:r>
            <a:r>
              <a:rPr lang="en-US" dirty="0" smtClean="0"/>
              <a:t>).</a:t>
            </a:r>
            <a:endParaRPr lang="en-US" dirty="0"/>
          </a:p>
          <a:p>
            <a:r>
              <a:rPr lang="en-US" dirty="0" smtClean="0"/>
              <a:t>When </a:t>
            </a:r>
            <a:r>
              <a:rPr lang="en-US" dirty="0"/>
              <a:t>lactose sugar </a:t>
            </a:r>
            <a:r>
              <a:rPr lang="en-US" i="1" dirty="0"/>
              <a:t>is</a:t>
            </a:r>
            <a:r>
              <a:rPr lang="en-US" dirty="0"/>
              <a:t> present</a:t>
            </a:r>
            <a:r>
              <a:rPr lang="en-US" dirty="0" smtClean="0"/>
              <a:t>, these sugar molecules will bind </a:t>
            </a:r>
            <a:r>
              <a:rPr lang="en-US" dirty="0"/>
              <a:t>to the repressor </a:t>
            </a:r>
            <a:r>
              <a:rPr lang="en-US" dirty="0" smtClean="0"/>
              <a:t>proteins </a:t>
            </a:r>
            <a:r>
              <a:rPr lang="en-US" i="1" dirty="0" smtClean="0"/>
              <a:t>(see (Y) below).</a:t>
            </a:r>
            <a:endParaRPr lang="en-US" i="1" dirty="0"/>
          </a:p>
          <a:p>
            <a:pPr lvl="1"/>
            <a:r>
              <a:rPr lang="en-US" dirty="0"/>
              <a:t>This </a:t>
            </a:r>
            <a:r>
              <a:rPr lang="en-US" dirty="0" smtClean="0"/>
              <a:t>stops </a:t>
            </a:r>
            <a:r>
              <a:rPr lang="en-US" dirty="0"/>
              <a:t>the repressor protein from </a:t>
            </a:r>
            <a:r>
              <a:rPr lang="en-US" dirty="0" smtClean="0"/>
              <a:t>blocking </a:t>
            </a:r>
            <a:r>
              <a:rPr lang="en-US" dirty="0"/>
              <a:t>the lac operon </a:t>
            </a:r>
            <a:r>
              <a:rPr lang="en-US" dirty="0" smtClean="0"/>
              <a:t>genes. </a:t>
            </a:r>
            <a:endParaRPr lang="en-US" dirty="0"/>
          </a:p>
          <a:p>
            <a:r>
              <a:rPr lang="en-US" dirty="0" smtClean="0"/>
              <a:t>The presence/absence of lactose determines whether or not the repressor binds to the operon, which determines if these proteins are produced. </a:t>
            </a:r>
            <a:endParaRPr lang="en-US" dirty="0"/>
          </a:p>
          <a:p>
            <a:pPr lvl="1"/>
            <a:r>
              <a:rPr lang="en-US" dirty="0" smtClean="0"/>
              <a:t>By transcribing the </a:t>
            </a:r>
            <a:r>
              <a:rPr lang="en-US" i="1" dirty="0" smtClean="0"/>
              <a:t>lac operon</a:t>
            </a:r>
            <a:r>
              <a:rPr lang="en-US" dirty="0"/>
              <a:t> </a:t>
            </a:r>
            <a:r>
              <a:rPr lang="en-US" dirty="0" smtClean="0"/>
              <a:t>genes only when lactose is present (and by preventing transcription of the </a:t>
            </a:r>
            <a:r>
              <a:rPr lang="en-US" i="1" dirty="0" smtClean="0"/>
              <a:t>lac operon</a:t>
            </a:r>
            <a:r>
              <a:rPr lang="en-US" dirty="0" smtClean="0"/>
              <a:t> genes when lactose is absent), these proteins are made only when they can be used.</a:t>
            </a:r>
          </a:p>
        </p:txBody>
      </p:sp>
      <p:sp>
        <p:nvSpPr>
          <p:cNvPr id="4" name="Slide Number Placeholder 3"/>
          <p:cNvSpPr>
            <a:spLocks noGrp="1"/>
          </p:cNvSpPr>
          <p:nvPr>
            <p:ph type="sldNum" sz="quarter" idx="12"/>
          </p:nvPr>
        </p:nvSpPr>
        <p:spPr/>
        <p:txBody>
          <a:bodyPr/>
          <a:lstStyle/>
          <a:p>
            <a:fld id="{71E78CC2-B628-4171-83C0-080D5028C4C7}" type="slidenum">
              <a:rPr lang="en-US" smtClean="0"/>
              <a:pPr/>
              <a:t>6</a:t>
            </a:fld>
            <a:endParaRPr lang="en-US" dirty="0"/>
          </a:p>
        </p:txBody>
      </p:sp>
      <p:sp>
        <p:nvSpPr>
          <p:cNvPr id="8" name="Rectangle 7"/>
          <p:cNvSpPr/>
          <p:nvPr/>
        </p:nvSpPr>
        <p:spPr>
          <a:xfrm>
            <a:off x="7201815" y="6655058"/>
            <a:ext cx="1842171" cy="215444"/>
          </a:xfrm>
          <a:prstGeom prst="rect">
            <a:avLst/>
          </a:prstGeom>
        </p:spPr>
        <p:txBody>
          <a:bodyPr wrap="none">
            <a:spAutoFit/>
          </a:bodyPr>
          <a:lstStyle/>
          <a:p>
            <a:r>
              <a:rPr lang="en-US" sz="800" i="1" u="sng" dirty="0" smtClean="0">
                <a:solidFill>
                  <a:srgbClr val="D6D6D6"/>
                </a:solidFill>
                <a:latin typeface="arial" panose="020B0604020202020204" pitchFamily="34" charset="0"/>
                <a:hlinkClick r:id="rId3"/>
              </a:rPr>
              <a:t>Source: biomoocnews.blogspot.com</a:t>
            </a:r>
            <a:endParaRPr lang="en-US" sz="800" i="1" dirty="0"/>
          </a:p>
        </p:txBody>
      </p:sp>
    </p:spTree>
    <p:extLst>
      <p:ext uri="{BB962C8B-B14F-4D97-AF65-F5344CB8AC3E}">
        <p14:creationId xmlns:p14="http://schemas.microsoft.com/office/powerpoint/2010/main" val="1589228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Eukaryotic Protein Regulation</a:t>
            </a:r>
            <a:endParaRPr lang="en-US" dirty="0"/>
          </a:p>
        </p:txBody>
      </p:sp>
      <p:sp>
        <p:nvSpPr>
          <p:cNvPr id="3" name="Content Placeholder 2"/>
          <p:cNvSpPr>
            <a:spLocks noGrp="1"/>
          </p:cNvSpPr>
          <p:nvPr>
            <p:ph idx="1"/>
          </p:nvPr>
        </p:nvSpPr>
        <p:spPr>
          <a:xfrm>
            <a:off x="457201" y="1078609"/>
            <a:ext cx="8451272" cy="4636392"/>
          </a:xfrm>
        </p:spPr>
        <p:txBody>
          <a:bodyPr>
            <a:normAutofit fontScale="47500" lnSpcReduction="20000"/>
          </a:bodyPr>
          <a:lstStyle/>
          <a:p>
            <a:r>
              <a:rPr lang="en-US" dirty="0" smtClean="0"/>
              <a:t>Eukaryotic cells regulate protein production in ways that are similar to prokaryotic cells. </a:t>
            </a:r>
          </a:p>
          <a:p>
            <a:pPr lvl="1"/>
            <a:r>
              <a:rPr lang="en-US" dirty="0" smtClean="0"/>
              <a:t>However, because eukaryotic cells are more complex, they have a greater dependence on even </a:t>
            </a:r>
            <a:r>
              <a:rPr lang="en-US" i="1" dirty="0" smtClean="0"/>
              <a:t>more</a:t>
            </a:r>
            <a:r>
              <a:rPr lang="en-US" dirty="0" smtClean="0"/>
              <a:t> regulatory processes to ensure that the right proteins are made at the right time. </a:t>
            </a:r>
          </a:p>
          <a:p>
            <a:r>
              <a:rPr lang="en-US" dirty="0" smtClean="0"/>
              <a:t>Transcription factors play a greater role in eukaryotic protein regulation than they do in prokaryotes. </a:t>
            </a:r>
          </a:p>
          <a:p>
            <a:pPr lvl="1"/>
            <a:r>
              <a:rPr lang="en-US" dirty="0" smtClean="0"/>
              <a:t>Often multiple transcription factor proteins need to interact to control when a protein is produced, and also control the rate of protein production. </a:t>
            </a:r>
          </a:p>
          <a:p>
            <a:pPr lvl="1"/>
            <a:r>
              <a:rPr lang="en-US" dirty="0" smtClean="0"/>
              <a:t>By using multiple transcription factors, these regulatory processes function less like an on/off switch and more like a dimmer switch. </a:t>
            </a:r>
          </a:p>
          <a:p>
            <a:r>
              <a:rPr lang="en-US" dirty="0"/>
              <a:t>Besides transcription factors, eukaryotic cells also depend </a:t>
            </a:r>
            <a:r>
              <a:rPr lang="en-US" dirty="0" smtClean="0"/>
              <a:t>upon histones, mRNA packaging, and mRNA degradation enzymes to regulate protein production (next slide). </a:t>
            </a:r>
            <a:endParaRPr lang="en-US" dirty="0"/>
          </a:p>
          <a:p>
            <a:endParaRPr lang="en-US" dirty="0"/>
          </a:p>
          <a:p>
            <a:pPr lvl="1"/>
            <a:endParaRPr lang="en-US" dirty="0"/>
          </a:p>
        </p:txBody>
      </p:sp>
      <p:sp>
        <p:nvSpPr>
          <p:cNvPr id="4" name="Slide Number Placeholder 3"/>
          <p:cNvSpPr>
            <a:spLocks noGrp="1"/>
          </p:cNvSpPr>
          <p:nvPr>
            <p:ph type="sldNum" sz="quarter" idx="12"/>
          </p:nvPr>
        </p:nvSpPr>
        <p:spPr/>
        <p:txBody>
          <a:bodyPr/>
          <a:lstStyle/>
          <a:p>
            <a:fld id="{71E78CC2-B628-4171-83C0-080D5028C4C7}" type="slidenum">
              <a:rPr lang="en-US" smtClean="0"/>
              <a:pPr/>
              <a:t>7</a:t>
            </a:fld>
            <a:endParaRPr lang="en-US" dirty="0"/>
          </a:p>
        </p:txBody>
      </p:sp>
      <p:pic>
        <p:nvPicPr>
          <p:cNvPr id="5" name="Picture 4"/>
          <p:cNvPicPr>
            <a:picLocks noChangeAspect="1"/>
          </p:cNvPicPr>
          <p:nvPr/>
        </p:nvPicPr>
        <p:blipFill>
          <a:blip r:embed="rId2"/>
          <a:stretch>
            <a:fillRect/>
          </a:stretch>
        </p:blipFill>
        <p:spPr>
          <a:xfrm>
            <a:off x="1582449" y="5029201"/>
            <a:ext cx="6232813" cy="1809526"/>
          </a:xfrm>
          <a:prstGeom prst="rect">
            <a:avLst/>
          </a:prstGeom>
        </p:spPr>
      </p:pic>
    </p:spTree>
    <p:extLst>
      <p:ext uri="{BB962C8B-B14F-4D97-AF65-F5344CB8AC3E}">
        <p14:creationId xmlns:p14="http://schemas.microsoft.com/office/powerpoint/2010/main" val="1367993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Eukaryotic </a:t>
            </a:r>
            <a:r>
              <a:rPr lang="en-US" dirty="0" smtClean="0"/>
              <a:t>Regulation</a:t>
            </a:r>
            <a:endParaRPr lang="en-US" dirty="0"/>
          </a:p>
        </p:txBody>
      </p:sp>
      <p:sp>
        <p:nvSpPr>
          <p:cNvPr id="3" name="Content Placeholder 2"/>
          <p:cNvSpPr>
            <a:spLocks noGrp="1"/>
          </p:cNvSpPr>
          <p:nvPr>
            <p:ph idx="1"/>
          </p:nvPr>
        </p:nvSpPr>
        <p:spPr>
          <a:xfrm>
            <a:off x="228600" y="1078608"/>
            <a:ext cx="8729663" cy="5460737"/>
          </a:xfrm>
        </p:spPr>
        <p:txBody>
          <a:bodyPr>
            <a:normAutofit fontScale="47500" lnSpcReduction="20000"/>
          </a:bodyPr>
          <a:lstStyle/>
          <a:p>
            <a:r>
              <a:rPr lang="en-US" u="sng" dirty="0" smtClean="0"/>
              <a:t>Histones</a:t>
            </a:r>
            <a:r>
              <a:rPr lang="en-US" dirty="0"/>
              <a:t> </a:t>
            </a:r>
            <a:r>
              <a:rPr lang="en-US" dirty="0" smtClean="0"/>
              <a:t>are proteins that are used to condense DNA into tight </a:t>
            </a:r>
            <a:br>
              <a:rPr lang="en-US" dirty="0" smtClean="0"/>
            </a:br>
            <a:r>
              <a:rPr lang="en-US" dirty="0" smtClean="0"/>
              <a:t>bundles. </a:t>
            </a:r>
          </a:p>
          <a:p>
            <a:pPr lvl="1"/>
            <a:r>
              <a:rPr lang="en-US" dirty="0" smtClean="0"/>
              <a:t>Histones </a:t>
            </a:r>
            <a:r>
              <a:rPr lang="en-US" dirty="0" smtClean="0"/>
              <a:t>are like </a:t>
            </a:r>
            <a:r>
              <a:rPr lang="en-US" dirty="0" smtClean="0"/>
              <a:t>spools </a:t>
            </a:r>
            <a:r>
              <a:rPr lang="en-US" dirty="0" smtClean="0"/>
              <a:t>for </a:t>
            </a:r>
            <a:r>
              <a:rPr lang="en-US" dirty="0" smtClean="0"/>
              <a:t>thread-like DNA; the DNA is wrapped </a:t>
            </a:r>
            <a:br>
              <a:rPr lang="en-US" dirty="0" smtClean="0"/>
            </a:br>
            <a:r>
              <a:rPr lang="en-US" dirty="0" smtClean="0"/>
              <a:t>tightly around a histone to package it into a chromosome. </a:t>
            </a:r>
          </a:p>
          <a:p>
            <a:pPr lvl="1"/>
            <a:r>
              <a:rPr lang="en-US" dirty="0" smtClean="0"/>
              <a:t>The more that DNA is packed and wound by histones, the</a:t>
            </a:r>
            <a:br>
              <a:rPr lang="en-US" dirty="0" smtClean="0"/>
            </a:br>
            <a:r>
              <a:rPr lang="en-US" dirty="0" smtClean="0"/>
              <a:t>less accessible it is for transcription/translation. </a:t>
            </a:r>
          </a:p>
          <a:p>
            <a:r>
              <a:rPr lang="en-US" u="sng" dirty="0" smtClean="0"/>
              <a:t>mRNA Packaging</a:t>
            </a:r>
            <a:r>
              <a:rPr lang="en-US" dirty="0" smtClean="0"/>
              <a:t>: once mRNA is produced, it must be </a:t>
            </a:r>
            <a:br>
              <a:rPr lang="en-US" dirty="0" smtClean="0"/>
            </a:br>
            <a:r>
              <a:rPr lang="en-US" dirty="0" smtClean="0"/>
              <a:t>‘packaged’ before begin sent to the cytosol. </a:t>
            </a:r>
          </a:p>
          <a:p>
            <a:pPr lvl="1"/>
            <a:r>
              <a:rPr lang="en-US" dirty="0" smtClean="0"/>
              <a:t>The addition of modifications such as a ‘cap’ to help the </a:t>
            </a:r>
            <a:br>
              <a:rPr lang="en-US" dirty="0" smtClean="0"/>
            </a:br>
            <a:r>
              <a:rPr lang="en-US" dirty="0" smtClean="0"/>
              <a:t>ribosome bind to the mRNA, and a ‘tail’ to stabilize the </a:t>
            </a:r>
            <a:br>
              <a:rPr lang="en-US" dirty="0" smtClean="0"/>
            </a:br>
            <a:r>
              <a:rPr lang="en-US" dirty="0" smtClean="0"/>
              <a:t>mRNA affect the rate at which the mRNA is transcribed </a:t>
            </a:r>
            <a:br>
              <a:rPr lang="en-US" dirty="0" smtClean="0"/>
            </a:br>
            <a:r>
              <a:rPr lang="en-US" dirty="0" smtClean="0"/>
              <a:t>and translated into a protein (</a:t>
            </a:r>
            <a:r>
              <a:rPr lang="en-US" i="1" dirty="0" smtClean="0"/>
              <a:t>see lower right</a:t>
            </a:r>
            <a:r>
              <a:rPr lang="en-US" dirty="0" smtClean="0"/>
              <a:t>). </a:t>
            </a:r>
          </a:p>
          <a:p>
            <a:r>
              <a:rPr lang="en-US" u="sng" dirty="0" smtClean="0"/>
              <a:t>Degradation of mRNA</a:t>
            </a:r>
            <a:r>
              <a:rPr lang="en-US" dirty="0" smtClean="0"/>
              <a:t>: </a:t>
            </a:r>
          </a:p>
          <a:p>
            <a:pPr lvl="1"/>
            <a:r>
              <a:rPr lang="en-US" dirty="0" smtClean="0"/>
              <a:t>Protein enzymes are used to degrade mRNA </a:t>
            </a:r>
            <a:br>
              <a:rPr lang="en-US" dirty="0" smtClean="0"/>
            </a:br>
            <a:r>
              <a:rPr lang="en-US" dirty="0" smtClean="0"/>
              <a:t>after it has been translated by a ribosome. </a:t>
            </a:r>
          </a:p>
          <a:p>
            <a:pPr lvl="1"/>
            <a:r>
              <a:rPr lang="en-US" dirty="0" smtClean="0"/>
              <a:t>If mRNA is degraded too quickly, it may be </a:t>
            </a:r>
            <a:br>
              <a:rPr lang="en-US" dirty="0" smtClean="0"/>
            </a:br>
            <a:r>
              <a:rPr lang="en-US" dirty="0" smtClean="0"/>
              <a:t>destroyed before it can be transcribed by a </a:t>
            </a:r>
            <a:br>
              <a:rPr lang="en-US" dirty="0" smtClean="0"/>
            </a:br>
            <a:r>
              <a:rPr lang="en-US" dirty="0" smtClean="0"/>
              <a:t>ribosome. </a:t>
            </a:r>
          </a:p>
        </p:txBody>
      </p:sp>
      <p:sp>
        <p:nvSpPr>
          <p:cNvPr id="4" name="Slide Number Placeholder 3"/>
          <p:cNvSpPr>
            <a:spLocks noGrp="1"/>
          </p:cNvSpPr>
          <p:nvPr>
            <p:ph type="sldNum" sz="quarter" idx="12"/>
          </p:nvPr>
        </p:nvSpPr>
        <p:spPr/>
        <p:txBody>
          <a:bodyPr/>
          <a:lstStyle/>
          <a:p>
            <a:fld id="{71E78CC2-B628-4171-83C0-080D5028C4C7}" type="slidenum">
              <a:rPr lang="en-US" smtClean="0"/>
              <a:pPr/>
              <a:t>8</a:t>
            </a:fld>
            <a:endParaRPr lang="en-US" dirty="0"/>
          </a:p>
        </p:txBody>
      </p:sp>
      <p:pic>
        <p:nvPicPr>
          <p:cNvPr id="9" name="Picture 8"/>
          <p:cNvPicPr>
            <a:picLocks noChangeAspect="1"/>
          </p:cNvPicPr>
          <p:nvPr/>
        </p:nvPicPr>
        <p:blipFill>
          <a:blip r:embed="rId2"/>
          <a:stretch>
            <a:fillRect/>
          </a:stretch>
        </p:blipFill>
        <p:spPr>
          <a:xfrm>
            <a:off x="5586915" y="4983204"/>
            <a:ext cx="3600956" cy="1626600"/>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7870630" y="6648134"/>
            <a:ext cx="1284326" cy="215444"/>
          </a:xfrm>
          <a:prstGeom prst="rect">
            <a:avLst/>
          </a:prstGeom>
        </p:spPr>
        <p:txBody>
          <a:bodyPr wrap="none">
            <a:spAutoFit/>
          </a:bodyPr>
          <a:lstStyle/>
          <a:p>
            <a:r>
              <a:rPr lang="en-US" sz="800" dirty="0" smtClean="0">
                <a:solidFill>
                  <a:srgbClr val="7D7D7D"/>
                </a:solidFill>
                <a:latin typeface="arial" panose="020B0604020202020204" pitchFamily="34" charset="0"/>
                <a:hlinkClick r:id="rId3"/>
              </a:rPr>
              <a:t>Source: slideplayer.com</a:t>
            </a:r>
            <a:endParaRPr lang="en-US" sz="800" dirty="0"/>
          </a:p>
        </p:txBody>
      </p:sp>
      <p:cxnSp>
        <p:nvCxnSpPr>
          <p:cNvPr id="8" name="Straight Arrow Connector 7"/>
          <p:cNvCxnSpPr/>
          <p:nvPr/>
        </p:nvCxnSpPr>
        <p:spPr>
          <a:xfrm>
            <a:off x="5586915" y="4282221"/>
            <a:ext cx="428123" cy="84699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5" name="Picture 4"/>
          <p:cNvPicPr>
            <a:picLocks noChangeAspect="1"/>
          </p:cNvPicPr>
          <p:nvPr/>
        </p:nvPicPr>
        <p:blipFill rotWithShape="1">
          <a:blip r:embed="rId4">
            <a:clrChange>
              <a:clrFrom>
                <a:srgbClr val="EAEAE8"/>
              </a:clrFrom>
              <a:clrTo>
                <a:srgbClr val="EAEAE8">
                  <a:alpha val="0"/>
                </a:srgbClr>
              </a:clrTo>
            </a:clrChange>
          </a:blip>
          <a:srcRect t="15778" b="-277"/>
          <a:stretch/>
        </p:blipFill>
        <p:spPr>
          <a:xfrm>
            <a:off x="6534044" y="23012"/>
            <a:ext cx="2620912" cy="4643323"/>
          </a:xfrm>
          <a:prstGeom prst="rect">
            <a:avLst/>
          </a:prstGeom>
        </p:spPr>
      </p:pic>
      <p:sp>
        <p:nvSpPr>
          <p:cNvPr id="11" name="Rectangle 10"/>
          <p:cNvSpPr/>
          <p:nvPr/>
        </p:nvSpPr>
        <p:spPr>
          <a:xfrm>
            <a:off x="7908463" y="23014"/>
            <a:ext cx="1164101" cy="215444"/>
          </a:xfrm>
          <a:prstGeom prst="rect">
            <a:avLst/>
          </a:prstGeom>
        </p:spPr>
        <p:txBody>
          <a:bodyPr wrap="none">
            <a:spAutoFit/>
          </a:bodyPr>
          <a:lstStyle/>
          <a:p>
            <a:r>
              <a:rPr lang="en-US" sz="800" i="1" u="sng" dirty="0" smtClean="0">
                <a:solidFill>
                  <a:srgbClr val="D6D6D6"/>
                </a:solidFill>
                <a:latin typeface="arial" panose="020B0604020202020204" pitchFamily="34" charset="0"/>
                <a:hlinkClick r:id="rId5"/>
              </a:rPr>
              <a:t>Source: www.pbs.org</a:t>
            </a:r>
            <a:endParaRPr lang="en-US" sz="800" i="1" dirty="0"/>
          </a:p>
        </p:txBody>
      </p:sp>
    </p:spTree>
    <p:extLst>
      <p:ext uri="{BB962C8B-B14F-4D97-AF65-F5344CB8AC3E}">
        <p14:creationId xmlns:p14="http://schemas.microsoft.com/office/powerpoint/2010/main" val="2915393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Methylation </a:t>
            </a:r>
            <a:endParaRPr lang="en-US" dirty="0"/>
          </a:p>
        </p:txBody>
      </p:sp>
      <p:sp>
        <p:nvSpPr>
          <p:cNvPr id="3" name="Content Placeholder 2"/>
          <p:cNvSpPr>
            <a:spLocks noGrp="1"/>
          </p:cNvSpPr>
          <p:nvPr>
            <p:ph idx="1"/>
          </p:nvPr>
        </p:nvSpPr>
        <p:spPr>
          <a:xfrm>
            <a:off x="152400" y="1078608"/>
            <a:ext cx="8756073" cy="5460737"/>
          </a:xfrm>
        </p:spPr>
        <p:txBody>
          <a:bodyPr>
            <a:normAutofit fontScale="47500" lnSpcReduction="20000"/>
          </a:bodyPr>
          <a:lstStyle/>
          <a:p>
            <a:r>
              <a:rPr lang="en-US" dirty="0" smtClean="0"/>
              <a:t>In order to have cells with different functions, multi-celled organisms must turn on genes in some cells and turn off those same genes in other cells. </a:t>
            </a:r>
          </a:p>
          <a:p>
            <a:pPr lvl="1"/>
            <a:r>
              <a:rPr lang="en-US" dirty="0" smtClean="0"/>
              <a:t>Except for sperm and egg cells, all cells of an organism contain the same DNA. However, different types of cells must perform different functions.</a:t>
            </a:r>
          </a:p>
          <a:p>
            <a:pPr lvl="1"/>
            <a:r>
              <a:rPr lang="en-US" dirty="0" smtClean="0"/>
              <a:t>For this to be possible, cells must be able to control which genes are expressed.</a:t>
            </a:r>
          </a:p>
          <a:p>
            <a:r>
              <a:rPr lang="en-US" dirty="0" smtClean="0"/>
              <a:t>One of the most common methods for turning genes on or off in eukaryotic cells is called methylation.</a:t>
            </a:r>
          </a:p>
          <a:p>
            <a:pPr lvl="1"/>
            <a:r>
              <a:rPr lang="en-US" u="sng" dirty="0" smtClean="0"/>
              <a:t>Methylation</a:t>
            </a:r>
            <a:r>
              <a:rPr lang="en-US" dirty="0" smtClean="0"/>
              <a:t> is a form of chemical regulation of DNA in which small methyl molecules (CH</a:t>
            </a:r>
            <a:r>
              <a:rPr lang="en-US" baseline="-25000" dirty="0" smtClean="0"/>
              <a:t>3</a:t>
            </a:r>
            <a:r>
              <a:rPr lang="en-US" dirty="0" smtClean="0"/>
              <a:t>) are attached to DNA to prevent it from undergoing transcription and translation. </a:t>
            </a:r>
          </a:p>
          <a:p>
            <a:pPr lvl="1"/>
            <a:r>
              <a:rPr lang="en-US" dirty="0" smtClean="0"/>
              <a:t>Usually these CH</a:t>
            </a:r>
            <a:r>
              <a:rPr lang="en-US" baseline="-25000" dirty="0" smtClean="0"/>
              <a:t>3</a:t>
            </a:r>
            <a:r>
              <a:rPr lang="en-US" dirty="0" smtClean="0"/>
              <a:t> molecules are </a:t>
            </a:r>
            <a:br>
              <a:rPr lang="en-US" dirty="0" smtClean="0"/>
            </a:br>
            <a:r>
              <a:rPr lang="en-US" dirty="0" smtClean="0"/>
              <a:t>attached to the 5</a:t>
            </a:r>
            <a:r>
              <a:rPr lang="en-US" baseline="30000" dirty="0" smtClean="0"/>
              <a:t>th</a:t>
            </a:r>
            <a:r>
              <a:rPr lang="en-US" dirty="0" smtClean="0"/>
              <a:t> carbon on the </a:t>
            </a:r>
            <a:br>
              <a:rPr lang="en-US" dirty="0" smtClean="0"/>
            </a:br>
            <a:r>
              <a:rPr lang="en-US" dirty="0" smtClean="0"/>
              <a:t>sugar molecule of cytosine (the </a:t>
            </a:r>
            <a:br>
              <a:rPr lang="en-US" dirty="0" smtClean="0"/>
            </a:br>
            <a:r>
              <a:rPr lang="en-US" dirty="0" smtClean="0"/>
              <a:t>“C” base) in DNA. </a:t>
            </a:r>
          </a:p>
          <a:p>
            <a:r>
              <a:rPr lang="en-US" dirty="0" smtClean="0"/>
              <a:t>Methylated DNA is DNA that has been ‘silenced’ or ‘turned off’ and cannot be used to produce a protein. </a:t>
            </a:r>
          </a:p>
          <a:p>
            <a:pPr lvl="1"/>
            <a:r>
              <a:rPr lang="en-US" dirty="0" smtClean="0"/>
              <a:t>As cells become specialized to perform a specific job, the DNA that is not needed for their ultimate function is methylated to prevent those genes from being expressed. </a:t>
            </a:r>
            <a:endParaRPr lang="en-US" dirty="0"/>
          </a:p>
        </p:txBody>
      </p:sp>
      <p:sp>
        <p:nvSpPr>
          <p:cNvPr id="4" name="Slide Number Placeholder 3"/>
          <p:cNvSpPr>
            <a:spLocks noGrp="1"/>
          </p:cNvSpPr>
          <p:nvPr>
            <p:ph type="sldNum" sz="quarter" idx="12"/>
          </p:nvPr>
        </p:nvSpPr>
        <p:spPr/>
        <p:txBody>
          <a:bodyPr/>
          <a:lstStyle/>
          <a:p>
            <a:fld id="{71E78CC2-B628-4171-83C0-080D5028C4C7}" type="slidenum">
              <a:rPr lang="en-US" smtClean="0"/>
              <a:pPr/>
              <a:t>9</a:t>
            </a:fld>
            <a:endParaRPr lang="en-US" dirty="0"/>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4750472" y="3733800"/>
            <a:ext cx="3189047" cy="1360170"/>
          </a:xfrm>
          <a:prstGeom prst="rect">
            <a:avLst/>
          </a:prstGeom>
        </p:spPr>
      </p:pic>
      <p:sp>
        <p:nvSpPr>
          <p:cNvPr id="9" name="Rectangle 8"/>
          <p:cNvSpPr/>
          <p:nvPr/>
        </p:nvSpPr>
        <p:spPr>
          <a:xfrm rot="16200000">
            <a:off x="8184329" y="3930878"/>
            <a:ext cx="1619354"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www.sigmaaldrich.com</a:t>
            </a:r>
            <a:endParaRPr lang="en-US" sz="800" i="1" dirty="0"/>
          </a:p>
        </p:txBody>
      </p:sp>
    </p:spTree>
    <p:extLst>
      <p:ext uri="{BB962C8B-B14F-4D97-AF65-F5344CB8AC3E}">
        <p14:creationId xmlns:p14="http://schemas.microsoft.com/office/powerpoint/2010/main" val="3916320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1395</TotalTime>
  <Words>2263</Words>
  <Application>Microsoft Office PowerPoint</Application>
  <PresentationFormat>On-screen Show (4:3)</PresentationFormat>
  <Paragraphs>208</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vt:lpstr>
      <vt:lpstr>Calibri</vt:lpstr>
      <vt:lpstr>Calibri Light</vt:lpstr>
      <vt:lpstr>Celestial</vt:lpstr>
      <vt:lpstr>Protein Regulation &amp; Mutations</vt:lpstr>
      <vt:lpstr>Gene REgulation</vt:lpstr>
      <vt:lpstr>Prokaryotic Regulation</vt:lpstr>
      <vt:lpstr>Lac Operon</vt:lpstr>
      <vt:lpstr>The Lac Operon Six</vt:lpstr>
      <vt:lpstr>Regulation of Protein Production</vt:lpstr>
      <vt:lpstr>Eukaryotic Protein Regulation</vt:lpstr>
      <vt:lpstr>Eukaryotic Regulation</vt:lpstr>
      <vt:lpstr>Methylation </vt:lpstr>
      <vt:lpstr>Epigenetics</vt:lpstr>
      <vt:lpstr>Methylation &amp; Disease</vt:lpstr>
      <vt:lpstr>Cancer and Mutations</vt:lpstr>
      <vt:lpstr>Kinds of Mutations</vt:lpstr>
      <vt:lpstr>Transcription and Translation</vt:lpstr>
      <vt:lpstr>Switching Bases</vt:lpstr>
      <vt:lpstr>Frameshift Mutations</vt:lpstr>
      <vt:lpstr>Frameshift Mutations</vt:lpstr>
      <vt:lpstr>Mutagens</vt:lpstr>
      <vt:lpstr>Genetic Diseases</vt:lpstr>
      <vt:lpstr>Good mutations</vt:lpstr>
      <vt:lpstr>Good Mutations</vt:lpstr>
      <vt:lpstr>  </vt:lpstr>
      <vt:lpstr>Mutations and breeding</vt:lpstr>
      <vt:lpstr>Breeds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 Regulation &amp; Mutations</dc:title>
  <dc:creator>Mr. Craig A. Kohn</dc:creator>
  <cp:lastModifiedBy>Mr. Craig A. Kohn</cp:lastModifiedBy>
  <cp:revision>120</cp:revision>
  <cp:lastPrinted>2016-01-29T13:05:12Z</cp:lastPrinted>
  <dcterms:created xsi:type="dcterms:W3CDTF">2016-01-25T17:49:14Z</dcterms:created>
  <dcterms:modified xsi:type="dcterms:W3CDTF">2016-02-01T21:54:01Z</dcterms:modified>
</cp:coreProperties>
</file>