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01EAA-02B2-4236-9096-F4BE5FE0881A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A46B86-5CE5-4C06-AEBE-E307F35C91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94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A46B86-5CE5-4C06-AEBE-E307F35C91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35C7CB-0515-4D18-8889-E6A7BFDB8E52}" type="datetimeFigureOut">
              <a:rPr lang="en-US" smtClean="0"/>
              <a:pPr/>
              <a:t>5/2/2012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60BC0-C74B-4CFD-96B1-CA83500D61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9.xml"/><Relationship Id="rId13" Type="http://schemas.openxmlformats.org/officeDocument/2006/relationships/slide" Target="slide25.xml"/><Relationship Id="rId18" Type="http://schemas.openxmlformats.org/officeDocument/2006/relationships/slide" Target="slide21.xml"/><Relationship Id="rId26" Type="http://schemas.openxmlformats.org/officeDocument/2006/relationships/slide" Target="slide32.xml"/><Relationship Id="rId3" Type="http://schemas.openxmlformats.org/officeDocument/2006/relationships/slide" Target="slide4.xml"/><Relationship Id="rId21" Type="http://schemas.openxmlformats.org/officeDocument/2006/relationships/slide" Target="slide7.xml"/><Relationship Id="rId7" Type="http://schemas.openxmlformats.org/officeDocument/2006/relationships/slide" Target="slide24.xml"/><Relationship Id="rId12" Type="http://schemas.openxmlformats.org/officeDocument/2006/relationships/slide" Target="slide20.xml"/><Relationship Id="rId17" Type="http://schemas.openxmlformats.org/officeDocument/2006/relationships/slide" Target="slide16.xml"/><Relationship Id="rId25" Type="http://schemas.openxmlformats.org/officeDocument/2006/relationships/slide" Target="slide27.xml"/><Relationship Id="rId33" Type="http://schemas.openxmlformats.org/officeDocument/2006/relationships/slide" Target="slide34.xml"/><Relationship Id="rId2" Type="http://schemas.openxmlformats.org/officeDocument/2006/relationships/notesSlide" Target="../notesSlides/notesSlide3.xml"/><Relationship Id="rId16" Type="http://schemas.openxmlformats.org/officeDocument/2006/relationships/slide" Target="slide11.xml"/><Relationship Id="rId20" Type="http://schemas.openxmlformats.org/officeDocument/2006/relationships/slide" Target="slide31.xml"/><Relationship Id="rId29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15.xml"/><Relationship Id="rId24" Type="http://schemas.openxmlformats.org/officeDocument/2006/relationships/slide" Target="slide22.xml"/><Relationship Id="rId32" Type="http://schemas.openxmlformats.org/officeDocument/2006/relationships/slide" Target="slide33.xml"/><Relationship Id="rId5" Type="http://schemas.openxmlformats.org/officeDocument/2006/relationships/slide" Target="slide14.xml"/><Relationship Id="rId15" Type="http://schemas.openxmlformats.org/officeDocument/2006/relationships/slide" Target="slide6.xml"/><Relationship Id="rId23" Type="http://schemas.openxmlformats.org/officeDocument/2006/relationships/slide" Target="slide17.xml"/><Relationship Id="rId28" Type="http://schemas.openxmlformats.org/officeDocument/2006/relationships/slide" Target="slide13.xml"/><Relationship Id="rId10" Type="http://schemas.openxmlformats.org/officeDocument/2006/relationships/slide" Target="slide10.xml"/><Relationship Id="rId19" Type="http://schemas.openxmlformats.org/officeDocument/2006/relationships/slide" Target="slide26.xml"/><Relationship Id="rId31" Type="http://schemas.openxmlformats.org/officeDocument/2006/relationships/slide" Target="slide28.xml"/><Relationship Id="rId4" Type="http://schemas.openxmlformats.org/officeDocument/2006/relationships/slide" Target="slide9.xml"/><Relationship Id="rId9" Type="http://schemas.openxmlformats.org/officeDocument/2006/relationships/slide" Target="slide5.xml"/><Relationship Id="rId14" Type="http://schemas.openxmlformats.org/officeDocument/2006/relationships/slide" Target="slide30.xml"/><Relationship Id="rId22" Type="http://schemas.openxmlformats.org/officeDocument/2006/relationships/slide" Target="slide12.xml"/><Relationship Id="rId27" Type="http://schemas.openxmlformats.org/officeDocument/2006/relationships/slide" Target="slide8.xml"/><Relationship Id="rId30" Type="http://schemas.openxmlformats.org/officeDocument/2006/relationships/slide" Target="slide2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Repro Jeopardy!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Waterford Union High School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These cells produce </a:t>
            </a:r>
            <a:r>
              <a:rPr lang="en-US" dirty="0" smtClean="0"/>
              <a:t>testosterone </a:t>
            </a:r>
          </a:p>
          <a:p>
            <a:r>
              <a:rPr lang="en-US" dirty="0" smtClean="0"/>
              <a:t>Leydig Cells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protects sperm from degradation by the blood</a:t>
            </a:r>
          </a:p>
          <a:p>
            <a:r>
              <a:rPr lang="en-US" dirty="0" smtClean="0"/>
              <a:t>Blood Testis Barrier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where sperm is matured</a:t>
            </a:r>
          </a:p>
          <a:p>
            <a:r>
              <a:rPr lang="en-US" dirty="0" err="1" smtClean="0"/>
              <a:t>Epididymus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gland adds fluid that provides energy for the sperm cells</a:t>
            </a:r>
          </a:p>
          <a:p>
            <a:r>
              <a:rPr lang="en-US" dirty="0" smtClean="0"/>
              <a:t>Seminal vesicle </a:t>
            </a:r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hormone is released by the corpus </a:t>
            </a:r>
            <a:r>
              <a:rPr lang="en-US" dirty="0" err="1" smtClean="0"/>
              <a:t>luteum</a:t>
            </a:r>
            <a:r>
              <a:rPr lang="en-US" dirty="0" smtClean="0"/>
              <a:t> and prevents estrus from occurring if the cow is pregnant</a:t>
            </a:r>
          </a:p>
          <a:p>
            <a:r>
              <a:rPr lang="en-US" dirty="0" err="1" smtClean="0"/>
              <a:t>Progresterone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hormone produces most of the physical characteristics associated with estrus</a:t>
            </a:r>
          </a:p>
          <a:p>
            <a:r>
              <a:rPr lang="en-US" dirty="0" smtClean="0"/>
              <a:t>Estrogen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hormone creates a new follicle during each estrus cycle so that a mature egg is ready at each ovulation</a:t>
            </a:r>
          </a:p>
          <a:p>
            <a:r>
              <a:rPr lang="en-US" dirty="0" smtClean="0"/>
              <a:t>FSH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hormone is released from the hypothalamus and causes the release of all </a:t>
            </a:r>
            <a:r>
              <a:rPr lang="en-US" dirty="0" smtClean="0"/>
              <a:t>other reproductive hormones</a:t>
            </a:r>
          </a:p>
          <a:p>
            <a:r>
              <a:rPr lang="en-US" dirty="0" err="1" smtClean="0"/>
              <a:t>GnRH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Repro Hormones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This hormone ends an estrus cycle</a:t>
            </a:r>
          </a:p>
          <a:p>
            <a:r>
              <a:rPr lang="en-US" dirty="0"/>
              <a:t>PGF2α </a:t>
            </a:r>
            <a:br>
              <a:rPr lang="en-US" dirty="0"/>
            </a:b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/>
              <a:t>the term for a growth on the reproductive tract that affects the primary hormone-producing organ</a:t>
            </a:r>
            <a:r>
              <a:rPr lang="en-US" dirty="0" smtClean="0"/>
              <a:t>?</a:t>
            </a:r>
          </a:p>
          <a:p>
            <a:r>
              <a:rPr lang="en-US" dirty="0" smtClean="0"/>
              <a:t>Ovarian cyst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Each team sends one person per turn.  They </a:t>
            </a:r>
            <a:r>
              <a:rPr lang="en-US" i="1" dirty="0" smtClean="0"/>
              <a:t>cannot </a:t>
            </a:r>
            <a:r>
              <a:rPr lang="en-US" dirty="0" smtClean="0"/>
              <a:t>get help from their team</a:t>
            </a:r>
          </a:p>
          <a:p>
            <a:r>
              <a:rPr lang="en-US" dirty="0" smtClean="0"/>
              <a:t>First to  “buzz” in gets 15 seconds to answer. </a:t>
            </a:r>
          </a:p>
          <a:p>
            <a:r>
              <a:rPr lang="en-US" dirty="0" smtClean="0"/>
              <a:t>If the first person to buzz cannot get the answer, the second team can buzz in.  Once they buzz in, they too have 15 seconds.  They also cannot get help.</a:t>
            </a:r>
          </a:p>
          <a:p>
            <a:r>
              <a:rPr lang="en-US" dirty="0" smtClean="0"/>
              <a:t>You either gain or lose points on each turn.</a:t>
            </a:r>
          </a:p>
          <a:p>
            <a:r>
              <a:rPr lang="en-US" dirty="0" smtClean="0"/>
              <a:t>If no team buzzes within 10 seconds, the question ends and the answer is given.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What is the term for when the vagina is physically separated from the uterus, causing infertility?</a:t>
            </a:r>
          </a:p>
          <a:p>
            <a:r>
              <a:rPr lang="en-US" dirty="0" smtClean="0"/>
              <a:t>Blind cervix (or closed cervix)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infection of the uterus</a:t>
            </a:r>
          </a:p>
          <a:p>
            <a:r>
              <a:rPr lang="en-US" dirty="0" err="1" smtClean="0"/>
              <a:t>Metritis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/>
              <a:t>the term for when the protective sac of the calf does not leave the uterus after </a:t>
            </a:r>
            <a:r>
              <a:rPr lang="en-US" dirty="0" smtClean="0"/>
              <a:t>calving</a:t>
            </a:r>
          </a:p>
          <a:p>
            <a:r>
              <a:rPr lang="en-US" dirty="0" smtClean="0"/>
              <a:t>Retained Placenta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&amp;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an infertile female usually because of the presence of a male twin </a:t>
            </a:r>
          </a:p>
          <a:p>
            <a:r>
              <a:rPr lang="en-US" dirty="0" smtClean="0"/>
              <a:t>Free Martin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PGF2α is the main component of this treatment used for ending an estrus cycle</a:t>
            </a:r>
          </a:p>
          <a:p>
            <a:r>
              <a:rPr lang="en-US" dirty="0" err="1" smtClean="0"/>
              <a:t>Lutalyse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treatment prolongs estrus so that all cows can be bred on the same day. </a:t>
            </a:r>
          </a:p>
          <a:p>
            <a:r>
              <a:rPr lang="en-US" dirty="0" smtClean="0"/>
              <a:t>CIDR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treatment enables a producer to cause a cow to come in heat on a specific day. </a:t>
            </a:r>
          </a:p>
          <a:p>
            <a:r>
              <a:rPr lang="en-US" dirty="0" err="1" smtClean="0"/>
              <a:t>Ovsynch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are the two hormones used in </a:t>
            </a:r>
            <a:r>
              <a:rPr lang="en-US" dirty="0" err="1" smtClean="0"/>
              <a:t>Ovsynch</a:t>
            </a:r>
            <a:endParaRPr lang="en-US" dirty="0" smtClean="0"/>
          </a:p>
          <a:p>
            <a:r>
              <a:rPr lang="en-US" dirty="0" err="1" smtClean="0"/>
              <a:t>GnRH</a:t>
            </a:r>
            <a:r>
              <a:rPr lang="en-US" dirty="0" smtClean="0"/>
              <a:t> and </a:t>
            </a:r>
            <a:r>
              <a:rPr lang="en-US" dirty="0"/>
              <a:t>PGF2α 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 Therapies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main hormone used in CIDR</a:t>
            </a:r>
          </a:p>
          <a:p>
            <a:r>
              <a:rPr lang="en-US" dirty="0" smtClean="0"/>
              <a:t>Progesterone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&amp;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This is a gland </a:t>
            </a:r>
            <a:r>
              <a:rPr lang="en-US" dirty="0"/>
              <a:t>that secretes a substance into a bodily </a:t>
            </a:r>
            <a:r>
              <a:rPr lang="en-US" dirty="0" smtClean="0"/>
              <a:t>fluid</a:t>
            </a:r>
            <a:endParaRPr lang="en-US" dirty="0"/>
          </a:p>
          <a:p>
            <a:r>
              <a:rPr lang="en-US" dirty="0" smtClean="0"/>
              <a:t>Endocrine Gland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3" action="ppaction://hlinksldjump"/>
          </p:cNvPr>
          <p:cNvSpPr txBox="1"/>
          <p:nvPr/>
        </p:nvSpPr>
        <p:spPr>
          <a:xfrm>
            <a:off x="5334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5" name="TextBox 4">
            <a:hlinkClick r:id="rId4" action="ppaction://hlinksldjump"/>
          </p:cNvPr>
          <p:cNvSpPr txBox="1"/>
          <p:nvPr/>
        </p:nvSpPr>
        <p:spPr>
          <a:xfrm>
            <a:off x="19050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6" name="TextBox 5">
            <a:hlinkClick r:id="rId5" action="ppaction://hlinksldjump"/>
          </p:cNvPr>
          <p:cNvSpPr txBox="1"/>
          <p:nvPr/>
        </p:nvSpPr>
        <p:spPr>
          <a:xfrm>
            <a:off x="32766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7" name="TextBox 6">
            <a:hlinkClick r:id="rId6" action="ppaction://hlinksldjump"/>
          </p:cNvPr>
          <p:cNvSpPr txBox="1"/>
          <p:nvPr/>
        </p:nvSpPr>
        <p:spPr>
          <a:xfrm>
            <a:off x="4648200" y="13043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8" name="TextBox 7">
            <a:hlinkClick r:id="rId7" action="ppaction://hlinksldjump"/>
          </p:cNvPr>
          <p:cNvSpPr txBox="1"/>
          <p:nvPr/>
        </p:nvSpPr>
        <p:spPr>
          <a:xfrm>
            <a:off x="60198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0" name="TextBox 9">
            <a:hlinkClick r:id="rId8" action="ppaction://hlinksldjump"/>
          </p:cNvPr>
          <p:cNvSpPr txBox="1"/>
          <p:nvPr/>
        </p:nvSpPr>
        <p:spPr>
          <a:xfrm>
            <a:off x="7391400" y="12954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$100</a:t>
            </a:r>
          </a:p>
          <a:p>
            <a:pPr algn="ctr"/>
            <a:endParaRPr lang="en-US" b="1" dirty="0"/>
          </a:p>
        </p:txBody>
      </p:sp>
      <p:sp>
        <p:nvSpPr>
          <p:cNvPr id="11" name="TextBox 10">
            <a:hlinkClick r:id="rId9" action="ppaction://hlinksldjump"/>
          </p:cNvPr>
          <p:cNvSpPr txBox="1"/>
          <p:nvPr/>
        </p:nvSpPr>
        <p:spPr>
          <a:xfrm>
            <a:off x="5334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2" name="TextBox 11">
            <a:hlinkClick r:id="rId10" action="ppaction://hlinksldjump"/>
          </p:cNvPr>
          <p:cNvSpPr txBox="1"/>
          <p:nvPr/>
        </p:nvSpPr>
        <p:spPr>
          <a:xfrm>
            <a:off x="19050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3" name="TextBox 12">
            <a:hlinkClick r:id="rId11" action="ppaction://hlinksldjump"/>
          </p:cNvPr>
          <p:cNvSpPr txBox="1"/>
          <p:nvPr/>
        </p:nvSpPr>
        <p:spPr>
          <a:xfrm>
            <a:off x="32766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4" name="TextBox 13">
            <a:hlinkClick r:id="rId12" action="ppaction://hlinksldjump"/>
          </p:cNvPr>
          <p:cNvSpPr txBox="1"/>
          <p:nvPr/>
        </p:nvSpPr>
        <p:spPr>
          <a:xfrm>
            <a:off x="4648200" y="23622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5" name="TextBox 14">
            <a:hlinkClick r:id="rId13" action="ppaction://hlinksldjump"/>
          </p:cNvPr>
          <p:cNvSpPr txBox="1"/>
          <p:nvPr/>
        </p:nvSpPr>
        <p:spPr>
          <a:xfrm>
            <a:off x="60198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6" name="TextBox 15">
            <a:hlinkClick r:id="rId14" action="ppaction://hlinksldjump"/>
          </p:cNvPr>
          <p:cNvSpPr txBox="1"/>
          <p:nvPr/>
        </p:nvSpPr>
        <p:spPr>
          <a:xfrm>
            <a:off x="7391400" y="23532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$200</a:t>
            </a:r>
          </a:p>
          <a:p>
            <a:pPr algn="ctr"/>
            <a:endParaRPr lang="en-US" b="1" dirty="0"/>
          </a:p>
        </p:txBody>
      </p:sp>
      <p:sp>
        <p:nvSpPr>
          <p:cNvPr id="17" name="TextBox 16">
            <a:hlinkClick r:id="rId15" action="ppaction://hlinksldjump"/>
          </p:cNvPr>
          <p:cNvSpPr txBox="1"/>
          <p:nvPr/>
        </p:nvSpPr>
        <p:spPr>
          <a:xfrm>
            <a:off x="5334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8" name="TextBox 17">
            <a:hlinkClick r:id="rId16" action="ppaction://hlinksldjump"/>
          </p:cNvPr>
          <p:cNvSpPr txBox="1"/>
          <p:nvPr/>
        </p:nvSpPr>
        <p:spPr>
          <a:xfrm>
            <a:off x="19050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19" name="TextBox 18">
            <a:hlinkClick r:id="rId17" action="ppaction://hlinksldjump"/>
          </p:cNvPr>
          <p:cNvSpPr txBox="1"/>
          <p:nvPr/>
        </p:nvSpPr>
        <p:spPr>
          <a:xfrm>
            <a:off x="32766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0" name="TextBox 19">
            <a:hlinkClick r:id="rId18" action="ppaction://hlinksldjump"/>
          </p:cNvPr>
          <p:cNvSpPr txBox="1"/>
          <p:nvPr/>
        </p:nvSpPr>
        <p:spPr>
          <a:xfrm>
            <a:off x="4648200" y="343793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1" name="TextBox 20">
            <a:hlinkClick r:id="rId19" action="ppaction://hlinksldjump"/>
          </p:cNvPr>
          <p:cNvSpPr txBox="1"/>
          <p:nvPr/>
        </p:nvSpPr>
        <p:spPr>
          <a:xfrm>
            <a:off x="60198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2" name="TextBox 21">
            <a:hlinkClick r:id="rId20" action="ppaction://hlinksldjump"/>
          </p:cNvPr>
          <p:cNvSpPr txBox="1"/>
          <p:nvPr/>
        </p:nvSpPr>
        <p:spPr>
          <a:xfrm>
            <a:off x="7391400" y="3429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$300</a:t>
            </a:r>
          </a:p>
          <a:p>
            <a:pPr algn="ctr"/>
            <a:endParaRPr lang="en-US" b="1" dirty="0"/>
          </a:p>
        </p:txBody>
      </p:sp>
      <p:sp>
        <p:nvSpPr>
          <p:cNvPr id="23" name="TextBox 22">
            <a:hlinkClick r:id="rId21" action="ppaction://hlinksldjump"/>
          </p:cNvPr>
          <p:cNvSpPr txBox="1"/>
          <p:nvPr/>
        </p:nvSpPr>
        <p:spPr>
          <a:xfrm>
            <a:off x="5334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4" name="TextBox 23">
            <a:hlinkClick r:id="rId22" action="ppaction://hlinksldjump"/>
          </p:cNvPr>
          <p:cNvSpPr txBox="1"/>
          <p:nvPr/>
        </p:nvSpPr>
        <p:spPr>
          <a:xfrm>
            <a:off x="19050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5" name="TextBox 24">
            <a:hlinkClick r:id="rId23" action="ppaction://hlinksldjump"/>
          </p:cNvPr>
          <p:cNvSpPr txBox="1"/>
          <p:nvPr/>
        </p:nvSpPr>
        <p:spPr>
          <a:xfrm>
            <a:off x="32766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6" name="TextBox 25">
            <a:hlinkClick r:id="rId24" action="ppaction://hlinksldjump"/>
          </p:cNvPr>
          <p:cNvSpPr txBox="1"/>
          <p:nvPr/>
        </p:nvSpPr>
        <p:spPr>
          <a:xfrm>
            <a:off x="4648200" y="45720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7" name="TextBox 26">
            <a:hlinkClick r:id="rId25" action="ppaction://hlinksldjump"/>
          </p:cNvPr>
          <p:cNvSpPr txBox="1"/>
          <p:nvPr/>
        </p:nvSpPr>
        <p:spPr>
          <a:xfrm>
            <a:off x="60198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8" name="TextBox 27">
            <a:hlinkClick r:id="rId26" action="ppaction://hlinksldjump"/>
          </p:cNvPr>
          <p:cNvSpPr txBox="1"/>
          <p:nvPr/>
        </p:nvSpPr>
        <p:spPr>
          <a:xfrm>
            <a:off x="7391400" y="45630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$400</a:t>
            </a:r>
          </a:p>
          <a:p>
            <a:pPr algn="ctr"/>
            <a:endParaRPr lang="en-US" b="1" dirty="0"/>
          </a:p>
        </p:txBody>
      </p:sp>
      <p:sp>
        <p:nvSpPr>
          <p:cNvPr id="29" name="TextBox 28">
            <a:hlinkClick r:id="rId27" action="ppaction://hlinksldjump"/>
          </p:cNvPr>
          <p:cNvSpPr txBox="1"/>
          <p:nvPr/>
        </p:nvSpPr>
        <p:spPr>
          <a:xfrm>
            <a:off x="5334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0" name="TextBox 29">
            <a:hlinkClick r:id="rId28" action="ppaction://hlinksldjump"/>
          </p:cNvPr>
          <p:cNvSpPr txBox="1"/>
          <p:nvPr/>
        </p:nvSpPr>
        <p:spPr>
          <a:xfrm>
            <a:off x="19050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1" name="TextBox 30">
            <a:hlinkClick r:id="rId29" action="ppaction://hlinksldjump"/>
          </p:cNvPr>
          <p:cNvSpPr txBox="1"/>
          <p:nvPr/>
        </p:nvSpPr>
        <p:spPr>
          <a:xfrm>
            <a:off x="32766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2" name="TextBox 31">
            <a:hlinkClick r:id="rId30" action="ppaction://hlinksldjump"/>
          </p:cNvPr>
          <p:cNvSpPr txBox="1"/>
          <p:nvPr/>
        </p:nvSpPr>
        <p:spPr>
          <a:xfrm>
            <a:off x="4648200" y="563880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3" name="TextBox 32">
            <a:hlinkClick r:id="rId31" action="ppaction://hlinksldjump"/>
          </p:cNvPr>
          <p:cNvSpPr txBox="1"/>
          <p:nvPr/>
        </p:nvSpPr>
        <p:spPr>
          <a:xfrm>
            <a:off x="60198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4" name="TextBox 33">
            <a:hlinkClick r:id="rId32" action="ppaction://hlinksldjump"/>
          </p:cNvPr>
          <p:cNvSpPr txBox="1"/>
          <p:nvPr/>
        </p:nvSpPr>
        <p:spPr>
          <a:xfrm>
            <a:off x="7391400" y="5629870"/>
            <a:ext cx="1219200" cy="923330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$500</a:t>
            </a:r>
          </a:p>
          <a:p>
            <a:pPr algn="ctr"/>
            <a:endParaRPr lang="en-US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Female Anatomy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9050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Male</a:t>
            </a:r>
            <a:br>
              <a:rPr lang="en-US" b="1" dirty="0" smtClean="0"/>
            </a:br>
            <a:r>
              <a:rPr lang="en-US" b="1" dirty="0" smtClean="0"/>
              <a:t>Anatomy</a:t>
            </a:r>
            <a:endParaRPr lang="en-US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2766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Repro</a:t>
            </a:r>
            <a:br>
              <a:rPr lang="en-US" b="1" dirty="0" smtClean="0"/>
            </a:br>
            <a:r>
              <a:rPr lang="en-US" b="1" dirty="0" smtClean="0"/>
              <a:t>Hormones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648200" y="49666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Disease &amp; Disorder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0198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Hormone</a:t>
            </a:r>
            <a:br>
              <a:rPr lang="en-US" b="1" dirty="0" smtClean="0"/>
            </a:br>
            <a:r>
              <a:rPr lang="en-US" b="1" dirty="0" smtClean="0"/>
              <a:t>Therapies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391400" y="487739"/>
            <a:ext cx="1219200" cy="64633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This &amp; </a:t>
            </a:r>
            <a:br>
              <a:rPr lang="en-US" b="1" dirty="0" smtClean="0"/>
            </a:br>
            <a:r>
              <a:rPr lang="en-US" b="1" dirty="0" smtClean="0"/>
              <a:t>That</a:t>
            </a:r>
            <a:endParaRPr lang="en-US" b="1" dirty="0"/>
          </a:p>
        </p:txBody>
      </p:sp>
      <p:sp>
        <p:nvSpPr>
          <p:cNvPr id="41" name="Isosceles Triangle 40">
            <a:hlinkClick r:id="rId33" action="ppaction://hlinksldjump"/>
          </p:cNvPr>
          <p:cNvSpPr/>
          <p:nvPr/>
        </p:nvSpPr>
        <p:spPr>
          <a:xfrm>
            <a:off x="8763000" y="6553200"/>
            <a:ext cx="381000" cy="3048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&amp;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</a:t>
            </a:r>
            <a:r>
              <a:rPr lang="en-US" dirty="0"/>
              <a:t>a</a:t>
            </a:r>
            <a:r>
              <a:rPr lang="en-US" dirty="0" smtClean="0"/>
              <a:t>ny </a:t>
            </a:r>
            <a:r>
              <a:rPr lang="en-US" dirty="0"/>
              <a:t>organ that absorbs a hormone in question</a:t>
            </a:r>
            <a:endParaRPr lang="en-US" dirty="0" smtClean="0"/>
          </a:p>
          <a:p>
            <a:r>
              <a:rPr lang="en-US" dirty="0" smtClean="0"/>
              <a:t>Target Tissue</a:t>
            </a:r>
          </a:p>
          <a:p>
            <a:pPr>
              <a:buNone/>
            </a:pPr>
            <a:r>
              <a:rPr lang="en-US" dirty="0"/>
              <a:t>.</a:t>
            </a:r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&amp;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how long it would take for symptoms of infertility to be noticed after the injury</a:t>
            </a:r>
          </a:p>
          <a:p>
            <a:r>
              <a:rPr lang="en-US" dirty="0" smtClean="0"/>
              <a:t>6-10 weeks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&amp;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Along with amino acids and protein, this is a possible precursor used by the body to make hormones </a:t>
            </a:r>
          </a:p>
          <a:p>
            <a:r>
              <a:rPr lang="en-US" dirty="0" smtClean="0"/>
              <a:t>Cholesterol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&amp; That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structure that forms from the follicle on the ovary after the egg is released</a:t>
            </a:r>
          </a:p>
          <a:p>
            <a:r>
              <a:rPr lang="en-US" dirty="0" smtClean="0"/>
              <a:t>Corpus </a:t>
            </a:r>
            <a:r>
              <a:rPr lang="en-US" dirty="0" err="1" smtClean="0"/>
              <a:t>luteum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JEOPARDY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your wagers!</a:t>
            </a:r>
          </a:p>
          <a:p>
            <a:endParaRPr lang="en-US" dirty="0"/>
          </a:p>
          <a:p>
            <a:r>
              <a:rPr lang="en-US" dirty="0" smtClean="0"/>
              <a:t>What are the two kinds of messenger systems in the body and why are two needed?</a:t>
            </a:r>
          </a:p>
          <a:p>
            <a:endParaRPr lang="en-US" dirty="0" smtClean="0"/>
          </a:p>
          <a:p>
            <a:r>
              <a:rPr lang="en-US" dirty="0" smtClean="0"/>
              <a:t>Nervous system and endocrine system; one is for short term responses and one is for long </a:t>
            </a:r>
            <a:r>
              <a:rPr lang="en-US" smtClean="0"/>
              <a:t>term responses.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is only open during birthing and estrus</a:t>
            </a:r>
          </a:p>
          <a:p>
            <a:r>
              <a:rPr lang="en-US" dirty="0" smtClean="0"/>
              <a:t>Cervix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is only open during estrus 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Oviducts (or fallopian tubes)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is the only one visible from the </a:t>
            </a:r>
            <a:r>
              <a:rPr lang="en-US" dirty="0" smtClean="0"/>
              <a:t>outside.</a:t>
            </a:r>
          </a:p>
          <a:p>
            <a:r>
              <a:rPr lang="en-US" dirty="0" smtClean="0"/>
              <a:t>Vulva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structure will produce excess mucus during estrus to flush out </a:t>
            </a:r>
            <a:r>
              <a:rPr lang="en-US" dirty="0" smtClean="0"/>
              <a:t>bacteria</a:t>
            </a:r>
          </a:p>
          <a:p>
            <a:r>
              <a:rPr lang="en-US" dirty="0" smtClean="0"/>
              <a:t>Vagina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where fertilization of the egg by sperm occurs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Oviduct (or fallopian tube)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Male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These are the cells of the male reproductive tract that actually produce the sperm</a:t>
            </a:r>
          </a:p>
          <a:p>
            <a:r>
              <a:rPr lang="en-US" dirty="0" smtClean="0"/>
              <a:t>Sertoli Cells</a:t>
            </a:r>
            <a:endParaRPr lang="en-US" dirty="0"/>
          </a:p>
        </p:txBody>
      </p:sp>
      <p:sp>
        <p:nvSpPr>
          <p:cNvPr id="4" name="Left Arrow 3">
            <a:hlinkClick r:id="rId3" action="ppaction://hlinksldjump"/>
          </p:cNvPr>
          <p:cNvSpPr/>
          <p:nvPr/>
        </p:nvSpPr>
        <p:spPr>
          <a:xfrm>
            <a:off x="304800" y="5791200"/>
            <a:ext cx="914400" cy="7620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755</Words>
  <Application>Microsoft Office PowerPoint</Application>
  <PresentationFormat>On-screen Show (4:3)</PresentationFormat>
  <Paragraphs>205</Paragraphs>
  <Slides>34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Repro Jeopardy!</vt:lpstr>
      <vt:lpstr>Rules</vt:lpstr>
      <vt:lpstr>PowerPoint Presentation</vt:lpstr>
      <vt:lpstr>Female Anatomy</vt:lpstr>
      <vt:lpstr>Female Anatomy</vt:lpstr>
      <vt:lpstr>Female Anatomy</vt:lpstr>
      <vt:lpstr>Female Anatomy</vt:lpstr>
      <vt:lpstr>Female Anatomy</vt:lpstr>
      <vt:lpstr>Male Anatomy</vt:lpstr>
      <vt:lpstr>Male Anatomy</vt:lpstr>
      <vt:lpstr>Male Anatomy</vt:lpstr>
      <vt:lpstr>Male Anatomy</vt:lpstr>
      <vt:lpstr>Male Anatomy</vt:lpstr>
      <vt:lpstr>Repro Hormones</vt:lpstr>
      <vt:lpstr>Repro Hormones</vt:lpstr>
      <vt:lpstr>Repro Hormones</vt:lpstr>
      <vt:lpstr>Repro Hormones</vt:lpstr>
      <vt:lpstr>Repro Hormones</vt:lpstr>
      <vt:lpstr>Diseases &amp; Disorders</vt:lpstr>
      <vt:lpstr>Diseases &amp; Disorders</vt:lpstr>
      <vt:lpstr>Diseases &amp; Disorders</vt:lpstr>
      <vt:lpstr>Diseases &amp; Disorders</vt:lpstr>
      <vt:lpstr>Diseases &amp; Disorders</vt:lpstr>
      <vt:lpstr>Hormone Therapies</vt:lpstr>
      <vt:lpstr>Hormone Therapies</vt:lpstr>
      <vt:lpstr>Hormone Therapies</vt:lpstr>
      <vt:lpstr>Hormone Therapies</vt:lpstr>
      <vt:lpstr>Hormone Therapies</vt:lpstr>
      <vt:lpstr>This &amp; That</vt:lpstr>
      <vt:lpstr>This &amp; That</vt:lpstr>
      <vt:lpstr>This &amp; That</vt:lpstr>
      <vt:lpstr>This &amp; That</vt:lpstr>
      <vt:lpstr>This &amp; That</vt:lpstr>
      <vt:lpstr>FINAL JEOPARDY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Mr. Craig Kohn</dc:creator>
  <cp:lastModifiedBy>Mr. Craig A. Kohn</cp:lastModifiedBy>
  <cp:revision>34</cp:revision>
  <dcterms:created xsi:type="dcterms:W3CDTF">2009-02-23T01:49:31Z</dcterms:created>
  <dcterms:modified xsi:type="dcterms:W3CDTF">2012-05-02T14:52:11Z</dcterms:modified>
</cp:coreProperties>
</file>