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81" r:id="rId12"/>
    <p:sldId id="279" r:id="rId13"/>
    <p:sldId id="267" r:id="rId14"/>
    <p:sldId id="280" r:id="rId15"/>
    <p:sldId id="269" r:id="rId16"/>
    <p:sldId id="276" r:id="rId17"/>
    <p:sldId id="270" r:id="rId18"/>
    <p:sldId id="271" r:id="rId19"/>
    <p:sldId id="273" r:id="rId20"/>
    <p:sldId id="274" r:id="rId21"/>
    <p:sldId id="282" r:id="rId22"/>
    <p:sldId id="283"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2" d="100"/>
          <a:sy n="52" d="100"/>
        </p:scale>
        <p:origin x="12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spc="30" baseline="0">
                <a:solidFill>
                  <a:schemeClr val="tx1">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3429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45F19587-EBFA-497B-94EB-04E5BD533811}"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984AD-F340-4FDA-9FE6-C5A39A11A0DB}" type="slidenum">
              <a:rPr lang="en-US" smtClean="0"/>
              <a:t>‹#›</a:t>
            </a:fld>
            <a:endParaRPr lang="en-US"/>
          </a:p>
        </p:txBody>
      </p:sp>
    </p:spTree>
    <p:extLst>
      <p:ext uri="{BB962C8B-B14F-4D97-AF65-F5344CB8AC3E}">
        <p14:creationId xmlns:p14="http://schemas.microsoft.com/office/powerpoint/2010/main" val="428541409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F19587-EBFA-497B-94EB-04E5BD533811}"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984AD-F340-4FDA-9FE6-C5A39A11A0DB}" type="slidenum">
              <a:rPr lang="en-US" smtClean="0"/>
              <a:t>‹#›</a:t>
            </a:fld>
            <a:endParaRPr 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4638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F19587-EBFA-497B-94EB-04E5BD533811}"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984AD-F340-4FDA-9FE6-C5A39A11A0DB}" type="slidenum">
              <a:rPr lang="en-US" smtClean="0"/>
              <a:t>‹#›</a:t>
            </a:fld>
            <a:endParaRPr 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7993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3004" y="99060"/>
            <a:ext cx="7867396" cy="61214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13004" y="838201"/>
            <a:ext cx="7778496" cy="5803899"/>
          </a:xfrm>
        </p:spPr>
        <p:txBody>
          <a:bodyPr>
            <a:normAutofit/>
          </a:bodyPr>
          <a:lstStyle>
            <a:lvl1pPr>
              <a:defRPr sz="3200" b="1"/>
            </a:lvl1pPr>
            <a:lvl2pPr>
              <a:defRPr sz="2800"/>
            </a:lvl2pPr>
            <a:lvl3pPr>
              <a:defRPr sz="2400" i="1"/>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rot="16200000">
            <a:off x="8218806" y="1431526"/>
            <a:ext cx="1130300" cy="273845"/>
          </a:xfrm>
        </p:spPr>
        <p:txBody>
          <a:bodyPr/>
          <a:lstStyle/>
          <a:p>
            <a:fld id="{45F19587-EBFA-497B-94EB-04E5BD533811}"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984AD-F340-4FDA-9FE6-C5A39A11A0DB}" type="slidenum">
              <a:rPr lang="en-US" smtClean="0"/>
              <a:t>‹#›</a:t>
            </a:fld>
            <a:endParaRPr 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userDrawn="1"/>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16415" r="16415"/>
          <a:stretch/>
        </p:blipFill>
        <p:spPr>
          <a:xfrm>
            <a:off x="8450998" y="-16739"/>
            <a:ext cx="693002" cy="922474"/>
          </a:xfrm>
          <a:prstGeom prst="rect">
            <a:avLst/>
          </a:prstGeom>
        </p:spPr>
      </p:pic>
    </p:spTree>
    <p:extLst>
      <p:ext uri="{BB962C8B-B14F-4D97-AF65-F5344CB8AC3E}">
        <p14:creationId xmlns:p14="http://schemas.microsoft.com/office/powerpoint/2010/main" val="214844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200" b="1"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F19587-EBFA-497B-94EB-04E5BD533811}"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984AD-F340-4FDA-9FE6-C5A39A11A0DB}" type="slidenum">
              <a:rPr lang="en-US" smtClean="0"/>
              <a:t>‹#›</a:t>
            </a:fld>
            <a:endParaRPr 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9431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F19587-EBFA-497B-94EB-04E5BD533811}"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984AD-F340-4FDA-9FE6-C5A39A11A0DB}" type="slidenum">
              <a:rPr lang="en-US" smtClean="0"/>
              <a:t>‹#›</a:t>
            </a:fld>
            <a:endParaRPr lang="en-US"/>
          </a:p>
        </p:txBody>
      </p:sp>
      <p:sp>
        <p:nvSpPr>
          <p:cNvPr id="8" name="Rectangle 7"/>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8177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6404" y="1713655"/>
            <a:ext cx="336042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94860" y="1713655"/>
            <a:ext cx="336042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F19587-EBFA-497B-94EB-04E5BD533811}" type="datetimeFigureOut">
              <a:rPr lang="en-US" smtClean="0"/>
              <a:t>1/30/2015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D984AD-F340-4FDA-9FE6-C5A39A11A0DB}" type="slidenum">
              <a:rPr lang="en-US" smtClean="0"/>
              <a:t>‹#›</a:t>
            </a:fld>
            <a:endParaRPr lang="en-US"/>
          </a:p>
        </p:txBody>
      </p:sp>
      <p:sp>
        <p:nvSpPr>
          <p:cNvPr id="11" name="Rectangle 10"/>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74717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F19587-EBFA-497B-94EB-04E5BD533811}" type="datetimeFigureOut">
              <a:rPr lang="en-US" smtClean="0"/>
              <a:t>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D984AD-F340-4FDA-9FE6-C5A39A11A0DB}" type="slidenum">
              <a:rPr lang="en-US" smtClean="0"/>
              <a:t>‹#›</a:t>
            </a:fld>
            <a:endParaRPr 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67178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19587-EBFA-497B-94EB-04E5BD533811}" type="datetimeFigureOut">
              <a:rPr lang="en-US" smtClean="0"/>
              <a:t>1/30/2015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D984AD-F340-4FDA-9FE6-C5A39A11A0DB}" type="slidenum">
              <a:rPr lang="en-US" smtClean="0"/>
              <a:t>‹#›</a:t>
            </a:fld>
            <a:endParaRPr lang="en-US"/>
          </a:p>
        </p:txBody>
      </p:sp>
      <p:sp>
        <p:nvSpPr>
          <p:cNvPr id="5" name="Rectangle 4"/>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20230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1" baseline="0"/>
            </a:lvl1pPr>
          </a:lstStyle>
          <a:p>
            <a:r>
              <a:rPr lang="en-US" smtClean="0"/>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F19587-EBFA-497B-94EB-04E5BD533811}"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984AD-F340-4FDA-9FE6-C5A39A11A0DB}" type="slidenum">
              <a:rPr lang="en-US" smtClean="0"/>
              <a:t>‹#›</a:t>
            </a:fld>
            <a:endParaRPr lang="en-US"/>
          </a:p>
        </p:txBody>
      </p:sp>
    </p:spTree>
    <p:extLst>
      <p:ext uri="{BB962C8B-B14F-4D97-AF65-F5344CB8AC3E}">
        <p14:creationId xmlns:p14="http://schemas.microsoft.com/office/powerpoint/2010/main" val="3604887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1">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846963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40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F19587-EBFA-497B-94EB-04E5BD533811}"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984AD-F340-4FDA-9FE6-C5A39A11A0DB}" type="slidenum">
              <a:rPr lang="en-US" smtClean="0"/>
              <a:t>‹#›</a:t>
            </a:fld>
            <a:endParaRPr lang="en-US"/>
          </a:p>
        </p:txBody>
      </p:sp>
    </p:spTree>
    <p:extLst>
      <p:ext uri="{BB962C8B-B14F-4D97-AF65-F5344CB8AC3E}">
        <p14:creationId xmlns:p14="http://schemas.microsoft.com/office/powerpoint/2010/main" val="414215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45F19587-EBFA-497B-94EB-04E5BD533811}" type="datetimeFigureOut">
              <a:rPr lang="en-US" smtClean="0"/>
              <a:t>1/30/2015</a:t>
            </a:fld>
            <a:endParaRPr lang="en-US"/>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en-US"/>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accent1">
                    <a:lumMod val="60000"/>
                    <a:lumOff val="40000"/>
                  </a:schemeClr>
                </a:solidFill>
                <a:latin typeface="+mj-lt"/>
              </a:defRPr>
            </a:lvl1pPr>
          </a:lstStyle>
          <a:p>
            <a:fld id="{36D984AD-F340-4FDA-9FE6-C5A39A11A0DB}" type="slidenum">
              <a:rPr lang="en-US" smtClean="0"/>
              <a:t>‹#›</a:t>
            </a:fld>
            <a:endParaRPr lang="en-US"/>
          </a:p>
        </p:txBody>
      </p:sp>
    </p:spTree>
    <p:extLst>
      <p:ext uri="{BB962C8B-B14F-4D97-AF65-F5344CB8AC3E}">
        <p14:creationId xmlns:p14="http://schemas.microsoft.com/office/powerpoint/2010/main" val="325731367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000" b="1" kern="1200" spc="-7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ygmygoat.info/Library/TabId/164/ArtMID/1011/ArticleID/90/ProstaglandinLutalyse.aspx"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hoards.com/youth/Madison" TargetMode="External"/><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nsci.wisc.edu/jjp1/ansci_repro/lec/lec_12_lut/lec12bout.html"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tozvetsupply.com/Eazi-Breed-CIDR-p/866-pfz14.htm"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beefrepro.unl.edu/pdfs/estrouscycle.pdf" TargetMode="External"/><Relationship Id="rId7" Type="http://schemas.openxmlformats.org/officeDocument/2006/relationships/hyperlink" Target="http://beefmagazine.com/mag/beef_using_mga" TargetMode="External"/><Relationship Id="rId2" Type="http://schemas.openxmlformats.org/officeDocument/2006/relationships/hyperlink" Target="http://beef.unl.edu/learning/estrussynch.shtml" TargetMode="External"/><Relationship Id="rId1" Type="http://schemas.openxmlformats.org/officeDocument/2006/relationships/slideLayout" Target="../slideLayouts/slideLayout2.xml"/><Relationship Id="rId6" Type="http://schemas.openxmlformats.org/officeDocument/2006/relationships/hyperlink" Target="http://beefmagazine.com/mag/beef_understanding_cidr" TargetMode="External"/><Relationship Id="rId5" Type="http://schemas.openxmlformats.org/officeDocument/2006/relationships/hyperlink" Target="http://www.vivo.colostate.edu/hbooks/pathphys/endocrine/hypopit/lhfsh.html" TargetMode="External"/><Relationship Id="rId4" Type="http://schemas.openxmlformats.org/officeDocument/2006/relationships/hyperlink" Target="http://www.uwyo.edu/wjm/repro/estrous.h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2.estrellamountain.edu/faculty/farabee/BIOBK/biobookendocr.html" TargetMode="External"/><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lideshare.net/jayswan/chapter-45-endocrine-system-and-hormones"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jonbarron.org/article/endocrine-system-hypothalamus-pituitary-pineal-glands"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research.vet.upenn.edu/Dairy/Reproduction/EstrousCycle/EstrousCycleFollicularWaves/tabid/3965/Default.aspx"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280" y="940158"/>
            <a:ext cx="7063740" cy="4041648"/>
          </a:xfrm>
        </p:spPr>
        <p:txBody>
          <a:bodyPr/>
          <a:lstStyle/>
          <a:p>
            <a:r>
              <a:rPr lang="en-US" dirty="0" smtClean="0"/>
              <a:t>Reproductive Hormones</a:t>
            </a:r>
            <a:endParaRPr lang="en-US" dirty="0"/>
          </a:p>
        </p:txBody>
      </p:sp>
      <p:sp>
        <p:nvSpPr>
          <p:cNvPr id="3" name="Subtitle 2"/>
          <p:cNvSpPr>
            <a:spLocks noGrp="1"/>
          </p:cNvSpPr>
          <p:nvPr>
            <p:ph type="subTitle" idx="1"/>
          </p:nvPr>
        </p:nvSpPr>
        <p:spPr>
          <a:xfrm>
            <a:off x="534280" y="4981806"/>
            <a:ext cx="7063740" cy="1691640"/>
          </a:xfrm>
        </p:spPr>
        <p:txBody>
          <a:bodyPr>
            <a:normAutofit/>
          </a:bodyPr>
          <a:lstStyle/>
          <a:p>
            <a:r>
              <a:rPr lang="en-US" dirty="0" smtClean="0"/>
              <a:t>By C. Kohn</a:t>
            </a:r>
          </a:p>
          <a:p>
            <a:r>
              <a:rPr lang="en-US" dirty="0" smtClean="0"/>
              <a:t>Agricultural Sciences</a:t>
            </a:r>
          </a:p>
          <a:p>
            <a:r>
              <a:rPr lang="en-US" dirty="0" smtClean="0"/>
              <a:t>Waterford, WI</a:t>
            </a:r>
            <a:endParaRPr lang="en-US" dirty="0"/>
          </a:p>
        </p:txBody>
      </p:sp>
      <p:pic>
        <p:nvPicPr>
          <p:cNvPr id="5" name="Picture 4"/>
          <p:cNvPicPr>
            <a:picLocks noChangeAspect="1"/>
          </p:cNvPicPr>
          <p:nvPr/>
        </p:nvPicPr>
        <p:blipFill>
          <a:blip r:embed="rId2">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931832" y="658099"/>
            <a:ext cx="4880062" cy="2476070"/>
          </a:xfrm>
          <a:prstGeom prst="rect">
            <a:avLst/>
          </a:prstGeom>
        </p:spPr>
      </p:pic>
    </p:spTree>
    <p:extLst>
      <p:ext uri="{BB962C8B-B14F-4D97-AF65-F5344CB8AC3E}">
        <p14:creationId xmlns:p14="http://schemas.microsoft.com/office/powerpoint/2010/main" val="1651803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Progesterone &amp; </a:t>
            </a:r>
            <a:r>
              <a:rPr lang="en-US" dirty="0"/>
              <a:t>PGF</a:t>
            </a:r>
            <a:r>
              <a:rPr lang="en-US" baseline="-25000" dirty="0"/>
              <a:t>2α</a:t>
            </a:r>
            <a:endParaRPr lang="en-US" dirty="0"/>
          </a:p>
        </p:txBody>
      </p:sp>
      <p:sp>
        <p:nvSpPr>
          <p:cNvPr id="3" name="Content Placeholder 2"/>
          <p:cNvSpPr>
            <a:spLocks noGrp="1"/>
          </p:cNvSpPr>
          <p:nvPr>
            <p:ph idx="1"/>
          </p:nvPr>
        </p:nvSpPr>
        <p:spPr/>
        <p:txBody>
          <a:bodyPr>
            <a:normAutofit fontScale="62500" lnSpcReduction="20000"/>
          </a:bodyPr>
          <a:lstStyle/>
          <a:p>
            <a:pPr lvl="0"/>
            <a:r>
              <a:rPr lang="en-US" u="sng" dirty="0"/>
              <a:t>Progesterone</a:t>
            </a:r>
            <a:r>
              <a:rPr lang="en-US" dirty="0"/>
              <a:t> is a hormone released by the corpus luteum and is necessary for pregnancy. </a:t>
            </a:r>
          </a:p>
          <a:p>
            <a:pPr lvl="1"/>
            <a:r>
              <a:rPr lang="en-US" dirty="0"/>
              <a:t>Progesterone prevents the cow from going into heat during pregnancy and prevents the development of new follicles by regulating the release of FSH and LH. </a:t>
            </a:r>
          </a:p>
          <a:p>
            <a:pPr lvl="1"/>
            <a:r>
              <a:rPr lang="en-US" dirty="0"/>
              <a:t>Progesterone stimulates the production of the uterine lining. </a:t>
            </a:r>
          </a:p>
          <a:p>
            <a:pPr lvl="1"/>
            <a:r>
              <a:rPr lang="en-US" dirty="0"/>
              <a:t>Progesterone also causes a thick mucus plug to form in the cervix; this prevents bacteria or viruses from getting into the uterus.</a:t>
            </a:r>
            <a:br>
              <a:rPr lang="en-US" dirty="0"/>
            </a:br>
            <a:endParaRPr lang="en-US" dirty="0"/>
          </a:p>
          <a:p>
            <a:pPr lvl="0"/>
            <a:r>
              <a:rPr lang="en-US" u="sng" dirty="0"/>
              <a:t>PGF</a:t>
            </a:r>
            <a:r>
              <a:rPr lang="en-US" u="sng" baseline="-25000" dirty="0"/>
              <a:t>2α</a:t>
            </a:r>
            <a:r>
              <a:rPr lang="en-US" dirty="0"/>
              <a:t> (</a:t>
            </a:r>
            <a:r>
              <a:rPr lang="en-US" i="1" dirty="0"/>
              <a:t>pronounced </a:t>
            </a:r>
            <a:r>
              <a:rPr lang="en-US" i="1" dirty="0" smtClean="0"/>
              <a:t>“P-G-F-TWO-ALPHA”</a:t>
            </a:r>
            <a:r>
              <a:rPr lang="en-US" dirty="0" smtClean="0"/>
              <a:t>) </a:t>
            </a:r>
            <a:r>
              <a:rPr lang="en-US" dirty="0"/>
              <a:t>is released by the endometrium in the uterus if the egg was not fertilized </a:t>
            </a:r>
            <a:r>
              <a:rPr lang="en-US" dirty="0" smtClean="0"/>
              <a:t>and ends </a:t>
            </a:r>
            <a:r>
              <a:rPr lang="en-US" dirty="0"/>
              <a:t>the estrous cycle. </a:t>
            </a:r>
          </a:p>
          <a:p>
            <a:pPr lvl="1"/>
            <a:r>
              <a:rPr lang="en-US" dirty="0" smtClean="0"/>
              <a:t>PGF</a:t>
            </a:r>
            <a:r>
              <a:rPr lang="en-US" baseline="-25000" dirty="0" smtClean="0"/>
              <a:t>2α</a:t>
            </a:r>
            <a:r>
              <a:rPr lang="en-US" dirty="0" smtClean="0"/>
              <a:t> causes </a:t>
            </a:r>
            <a:r>
              <a:rPr lang="en-US" dirty="0"/>
              <a:t>the corpus luteum to regress and </a:t>
            </a:r>
            <a:r>
              <a:rPr lang="en-US" dirty="0" smtClean="0"/>
              <a:t>stops it from </a:t>
            </a:r>
            <a:r>
              <a:rPr lang="en-US" dirty="0"/>
              <a:t>releasing progesterone. </a:t>
            </a:r>
          </a:p>
          <a:p>
            <a:pPr lvl="1"/>
            <a:r>
              <a:rPr lang="en-US" dirty="0"/>
              <a:t>This enables the cow to degrade the uterine lining, which </a:t>
            </a:r>
            <a:r>
              <a:rPr lang="en-US" dirty="0" smtClean="0"/>
              <a:t>will </a:t>
            </a:r>
            <a:r>
              <a:rPr lang="en-US" dirty="0"/>
              <a:t>be broken down and absorbed back into the body along with the unfertilized egg. </a:t>
            </a:r>
          </a:p>
          <a:p>
            <a:pPr lvl="1"/>
            <a:r>
              <a:rPr lang="en-US" dirty="0"/>
              <a:t>PGF</a:t>
            </a:r>
            <a:r>
              <a:rPr lang="en-US" baseline="-25000" dirty="0"/>
              <a:t>2α </a:t>
            </a:r>
            <a:r>
              <a:rPr lang="en-US" dirty="0"/>
              <a:t>is necessary to ensure that a cow can get pregnant again if she is not fertilized during the current estrous cycle. </a:t>
            </a:r>
          </a:p>
          <a:p>
            <a:pPr lvl="1"/>
            <a:r>
              <a:rPr lang="en-US" dirty="0"/>
              <a:t>In a pregnant cow, the embryo will block the release of PGF</a:t>
            </a:r>
            <a:r>
              <a:rPr lang="en-US" baseline="-25000" dirty="0"/>
              <a:t>2α</a:t>
            </a:r>
            <a:r>
              <a:rPr lang="en-US" dirty="0"/>
              <a:t>, ensuring that the pregnancy can continue and that progesterone can continue to be released. </a:t>
            </a:r>
          </a:p>
        </p:txBody>
      </p:sp>
    </p:spTree>
    <p:extLst>
      <p:ext uri="{BB962C8B-B14F-4D97-AF65-F5344CB8AC3E}">
        <p14:creationId xmlns:p14="http://schemas.microsoft.com/office/powerpoint/2010/main" val="3710968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71335" y="3876540"/>
            <a:ext cx="8087053" cy="2981459"/>
          </a:xfrm>
          <a:prstGeom prst="rect">
            <a:avLst/>
          </a:prstGeom>
        </p:spPr>
        <p:txBody>
          <a:bodyPr vert="horz" lIns="91440" tIns="45720" rIns="91440" bIns="45720" rtlCol="0">
            <a:normAutofit fontScale="625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3200" b="1"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2400" i="1"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20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20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dirty="0" smtClean="0"/>
              <a:t>This graphic shows how hormone levels fluctuate over the course of the estrus cycle. </a:t>
            </a:r>
          </a:p>
          <a:p>
            <a:pPr lvl="1"/>
            <a:r>
              <a:rPr lang="en-US" dirty="0" smtClean="0"/>
              <a:t>Just prior to ovulation, </a:t>
            </a:r>
            <a:r>
              <a:rPr lang="en-US" b="1" u="sng" dirty="0" smtClean="0"/>
              <a:t>e</a:t>
            </a:r>
            <a:r>
              <a:rPr lang="en-US" b="1" dirty="0" smtClean="0"/>
              <a:t>stradiol</a:t>
            </a:r>
            <a:r>
              <a:rPr lang="en-US" dirty="0" smtClean="0"/>
              <a:t> will peak, causing the signs and behaviors associated with estrus. </a:t>
            </a:r>
          </a:p>
          <a:p>
            <a:pPr lvl="1"/>
            <a:r>
              <a:rPr lang="en-US" dirty="0" smtClean="0"/>
              <a:t>After ovulation, </a:t>
            </a:r>
            <a:r>
              <a:rPr lang="en-US" b="1" u="sng" dirty="0" smtClean="0"/>
              <a:t>L</a:t>
            </a:r>
            <a:r>
              <a:rPr lang="en-US" b="1" dirty="0" smtClean="0"/>
              <a:t>H</a:t>
            </a:r>
            <a:r>
              <a:rPr lang="en-US" dirty="0" smtClean="0"/>
              <a:t> will surge, causing ovulation and the formation of the corpus luteum. </a:t>
            </a:r>
          </a:p>
          <a:p>
            <a:pPr lvl="1"/>
            <a:r>
              <a:rPr lang="en-US" b="1" u="sng" dirty="0" smtClean="0"/>
              <a:t>F</a:t>
            </a:r>
            <a:r>
              <a:rPr lang="en-US" b="1" dirty="0" smtClean="0"/>
              <a:t>SH</a:t>
            </a:r>
            <a:r>
              <a:rPr lang="en-US" dirty="0" smtClean="0"/>
              <a:t> is the next to surge, causing the formation of a new follicle. FSH will peak once more during the cycle to form the </a:t>
            </a:r>
            <a:r>
              <a:rPr lang="en-US" dirty="0" err="1" smtClean="0"/>
              <a:t>preovulatory</a:t>
            </a:r>
            <a:r>
              <a:rPr lang="en-US" dirty="0" smtClean="0"/>
              <a:t> follicle. </a:t>
            </a:r>
          </a:p>
          <a:p>
            <a:pPr lvl="1"/>
            <a:r>
              <a:rPr lang="en-US" b="1" u="sng" dirty="0" err="1" smtClean="0"/>
              <a:t>P</a:t>
            </a:r>
            <a:r>
              <a:rPr lang="en-US" b="1" dirty="0" err="1" smtClean="0"/>
              <a:t>rogresterone</a:t>
            </a:r>
            <a:r>
              <a:rPr lang="en-US" dirty="0" smtClean="0"/>
              <a:t> will plateau as the corpus luteum matures. </a:t>
            </a:r>
          </a:p>
          <a:p>
            <a:pPr lvl="1"/>
            <a:r>
              <a:rPr lang="en-US" b="1" u="sng" dirty="0" smtClean="0"/>
              <a:t>P</a:t>
            </a:r>
            <a:r>
              <a:rPr lang="en-US" b="1" dirty="0" smtClean="0"/>
              <a:t>GF</a:t>
            </a:r>
            <a:r>
              <a:rPr lang="en-US" b="1" baseline="-25000" dirty="0" smtClean="0"/>
              <a:t>2α</a:t>
            </a:r>
            <a:r>
              <a:rPr lang="en-US" dirty="0" smtClean="0"/>
              <a:t> will then peak (if the egg was not fertilized), ending the estrous cycle by regressing the corpus luteum and ending the release of progesterone. Estradiol will begin to peak prior to estrus beginning. </a:t>
            </a:r>
          </a:p>
        </p:txBody>
      </p:sp>
      <p:pic>
        <p:nvPicPr>
          <p:cNvPr id="2" name="Picture 1"/>
          <p:cNvPicPr>
            <a:picLocks noChangeAspect="1"/>
          </p:cNvPicPr>
          <p:nvPr/>
        </p:nvPicPr>
        <p:blipFill>
          <a:blip r:embed="rId2"/>
          <a:stretch>
            <a:fillRect/>
          </a:stretch>
        </p:blipFill>
        <p:spPr>
          <a:xfrm>
            <a:off x="0" y="0"/>
            <a:ext cx="9153525" cy="3629025"/>
          </a:xfrm>
          <a:prstGeom prst="rect">
            <a:avLst/>
          </a:prstGeom>
        </p:spPr>
      </p:pic>
      <p:pic>
        <p:nvPicPr>
          <p:cNvPr id="4" name="Picture 3" descr="http://drawception.com/pub/panels/2012/12-14/Dp3EamDZC5-12.png"/>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0400" t="44800" r="18667" b="11200"/>
          <a:stretch/>
        </p:blipFill>
        <p:spPr bwMode="auto">
          <a:xfrm>
            <a:off x="8450827" y="5509631"/>
            <a:ext cx="769436" cy="1348369"/>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8434651" y="4524746"/>
            <a:ext cx="785612" cy="984885"/>
          </a:xfrm>
          <a:prstGeom prst="rect">
            <a:avLst/>
          </a:prstGeom>
          <a:noFill/>
        </p:spPr>
        <p:txBody>
          <a:bodyPr wrap="square" rtlCol="0">
            <a:spAutoFit/>
          </a:bodyPr>
          <a:lstStyle/>
          <a:p>
            <a:r>
              <a:rPr lang="en-US" sz="1600" b="1" u="sng" dirty="0" smtClean="0"/>
              <a:t>Hint</a:t>
            </a:r>
            <a:r>
              <a:rPr lang="en-US" sz="1400" dirty="0" smtClean="0"/>
              <a:t>: </a:t>
            </a:r>
            <a:r>
              <a:rPr lang="en-US" sz="1400" i="1" dirty="0" smtClean="0"/>
              <a:t>think</a:t>
            </a:r>
            <a:r>
              <a:rPr lang="en-US" sz="1400" dirty="0" smtClean="0"/>
              <a:t> ELF PP</a:t>
            </a:r>
            <a:endParaRPr lang="en-US" sz="1400" dirty="0"/>
          </a:p>
        </p:txBody>
      </p:sp>
    </p:spTree>
    <p:extLst>
      <p:ext uri="{BB962C8B-B14F-4D97-AF65-F5344CB8AC3E}">
        <p14:creationId xmlns:p14="http://schemas.microsoft.com/office/powerpoint/2010/main" val="3414053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Periods of Activity</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The 21-day estrous cycle in cattle is highlighted by four distinct periods of activity. </a:t>
            </a:r>
            <a:r>
              <a:rPr lang="en-US" dirty="0" smtClean="0"/>
              <a:t/>
            </a:r>
            <a:br>
              <a:rPr lang="en-US" dirty="0" smtClean="0"/>
            </a:br>
            <a:endParaRPr lang="en-US" dirty="0"/>
          </a:p>
          <a:p>
            <a:pPr lvl="0"/>
            <a:r>
              <a:rPr lang="en-US" u="sng" dirty="0" smtClean="0"/>
              <a:t>Estrus</a:t>
            </a:r>
            <a:r>
              <a:rPr lang="en-US" dirty="0" smtClean="0"/>
              <a:t> (Day 0), </a:t>
            </a:r>
            <a:r>
              <a:rPr lang="en-US" dirty="0"/>
              <a:t>is when the cow will experience peak behavioral and physiological changes due to the effects of </a:t>
            </a:r>
            <a:r>
              <a:rPr lang="en-US" dirty="0" smtClean="0"/>
              <a:t>peaking levels of estradiol</a:t>
            </a:r>
            <a:r>
              <a:rPr lang="en-US" dirty="0"/>
              <a:t>. </a:t>
            </a:r>
          </a:p>
          <a:p>
            <a:pPr lvl="1"/>
            <a:r>
              <a:rPr lang="en-US" dirty="0"/>
              <a:t>During this time, the cow will stand to be mounted, and her reproductive tract will have an open cervix and oviducts in order to ensure fertilization can happen. </a:t>
            </a:r>
          </a:p>
          <a:p>
            <a:pPr lvl="1"/>
            <a:r>
              <a:rPr lang="en-US" dirty="0"/>
              <a:t>Estrus will also stimulate the release </a:t>
            </a:r>
            <a:r>
              <a:rPr lang="en-US" dirty="0" err="1"/>
              <a:t>GnRH</a:t>
            </a:r>
            <a:r>
              <a:rPr lang="en-US" dirty="0"/>
              <a:t>, triggering the cascade of hormones necessary for the rest of the estrous cycle to occur. </a:t>
            </a:r>
          </a:p>
          <a:p>
            <a:pPr lvl="1"/>
            <a:r>
              <a:rPr lang="en-US" dirty="0" smtClean="0"/>
              <a:t>The reproductive tract will be very receptive to sperm, and will have muscle contractions to move sperm from the uterus into the oviducts. </a:t>
            </a:r>
          </a:p>
          <a:p>
            <a:pPr lvl="0"/>
            <a:r>
              <a:rPr lang="en-US" u="sng" dirty="0" err="1"/>
              <a:t>Metestrus</a:t>
            </a:r>
            <a:r>
              <a:rPr lang="en-US" dirty="0"/>
              <a:t> (Days 1-4): as the estradiol levels decrease, LH and FSH levels will peak, causing ovulation. </a:t>
            </a:r>
          </a:p>
          <a:p>
            <a:pPr lvl="1"/>
            <a:r>
              <a:rPr lang="en-US" dirty="0"/>
              <a:t>As the egg is released from the follicle, the follicle will gradually turn into a corpus luteum. </a:t>
            </a:r>
          </a:p>
          <a:p>
            <a:pPr lvl="1"/>
            <a:r>
              <a:rPr lang="en-US" dirty="0"/>
              <a:t>The egg, regardless of if it was fertilized or not, will remain in the oviduct until the corpus luteum is matured. </a:t>
            </a:r>
          </a:p>
          <a:p>
            <a:pPr lvl="1"/>
            <a:r>
              <a:rPr lang="en-US" dirty="0"/>
              <a:t>Increased FSH levels will trigger the growth of new follicles.</a:t>
            </a:r>
            <a:br>
              <a:rPr lang="en-US" dirty="0"/>
            </a:br>
            <a:endParaRPr lang="en-US" dirty="0"/>
          </a:p>
        </p:txBody>
      </p:sp>
    </p:spTree>
    <p:extLst>
      <p:ext uri="{BB962C8B-B14F-4D97-AF65-F5344CB8AC3E}">
        <p14:creationId xmlns:p14="http://schemas.microsoft.com/office/powerpoint/2010/main" val="2584787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Periods of Activity</a:t>
            </a:r>
          </a:p>
        </p:txBody>
      </p:sp>
      <p:sp>
        <p:nvSpPr>
          <p:cNvPr id="3" name="Content Placeholder 2"/>
          <p:cNvSpPr>
            <a:spLocks noGrp="1"/>
          </p:cNvSpPr>
          <p:nvPr>
            <p:ph idx="1"/>
          </p:nvPr>
        </p:nvSpPr>
        <p:spPr/>
        <p:txBody>
          <a:bodyPr>
            <a:normAutofit fontScale="70000" lnSpcReduction="20000"/>
          </a:bodyPr>
          <a:lstStyle/>
          <a:p>
            <a:pPr lvl="0"/>
            <a:r>
              <a:rPr lang="en-US" u="sng" dirty="0" err="1" smtClean="0"/>
              <a:t>Diestrus</a:t>
            </a:r>
            <a:r>
              <a:rPr lang="en-US" dirty="0" smtClean="0"/>
              <a:t> (Days 5-17): progesterone levels will peak as the corpus luteum becomes fully formed. </a:t>
            </a:r>
          </a:p>
          <a:p>
            <a:pPr lvl="1"/>
            <a:r>
              <a:rPr lang="en-US" dirty="0" smtClean="0"/>
              <a:t>All other hormone levels will remain relatively low with the exception of a brief peak in FSH to cause the growth of a </a:t>
            </a:r>
            <a:r>
              <a:rPr lang="en-US" dirty="0" err="1" smtClean="0"/>
              <a:t>preovulatory</a:t>
            </a:r>
            <a:r>
              <a:rPr lang="en-US" dirty="0" smtClean="0"/>
              <a:t> follicle. </a:t>
            </a:r>
          </a:p>
          <a:p>
            <a:pPr lvl="1"/>
            <a:r>
              <a:rPr lang="en-US" dirty="0" smtClean="0"/>
              <a:t>A </a:t>
            </a:r>
            <a:r>
              <a:rPr lang="en-US" dirty="0" err="1" smtClean="0"/>
              <a:t>preovulatory</a:t>
            </a:r>
            <a:r>
              <a:rPr lang="en-US" dirty="0" smtClean="0"/>
              <a:t> follicle is necessary so that a follicle will be ready to be matured in future ovulations. </a:t>
            </a:r>
          </a:p>
          <a:p>
            <a:pPr lvl="1"/>
            <a:r>
              <a:rPr lang="en-US" dirty="0" smtClean="0"/>
              <a:t>If the egg is not fertilized, the corpus luteum will regress at the end of </a:t>
            </a:r>
            <a:r>
              <a:rPr lang="en-US" dirty="0" err="1" smtClean="0"/>
              <a:t>diestrus</a:t>
            </a:r>
            <a:r>
              <a:rPr lang="en-US" dirty="0" smtClean="0"/>
              <a:t>. </a:t>
            </a:r>
            <a:r>
              <a:rPr lang="en-US" dirty="0"/>
              <a:t/>
            </a:r>
            <a:br>
              <a:rPr lang="en-US" dirty="0"/>
            </a:br>
            <a:endParaRPr lang="en-US" dirty="0"/>
          </a:p>
          <a:p>
            <a:pPr lvl="0"/>
            <a:r>
              <a:rPr lang="en-US" u="sng" dirty="0" err="1" smtClean="0"/>
              <a:t>Proestrus</a:t>
            </a:r>
            <a:r>
              <a:rPr lang="en-US" dirty="0" smtClean="0"/>
              <a:t> (Days 17-21; a.k.a. period </a:t>
            </a:r>
            <a:r>
              <a:rPr lang="en-US" dirty="0"/>
              <a:t>of maternal recognition): if the egg was successfully fertilized, the embryo will block the release of PGF</a:t>
            </a:r>
            <a:r>
              <a:rPr lang="en-US" baseline="-25000" dirty="0"/>
              <a:t>2α</a:t>
            </a:r>
            <a:r>
              <a:rPr lang="en-US" dirty="0"/>
              <a:t>, and progesterone will continue to be released from the corpus luteum. </a:t>
            </a:r>
          </a:p>
          <a:p>
            <a:pPr lvl="1"/>
            <a:r>
              <a:rPr lang="en-US" dirty="0"/>
              <a:t>However, if the egg was not fertilized, PGF</a:t>
            </a:r>
            <a:r>
              <a:rPr lang="en-US" baseline="-25000" dirty="0"/>
              <a:t>2α</a:t>
            </a:r>
            <a:r>
              <a:rPr lang="en-US" dirty="0"/>
              <a:t> will be released by the uterus.</a:t>
            </a:r>
          </a:p>
          <a:p>
            <a:pPr lvl="1"/>
            <a:r>
              <a:rPr lang="en-US" dirty="0"/>
              <a:t>This will cause the regression of the corpus luteum, reducing the progesterone levels in order to prepare the reproductive tract for the next estrous cycle</a:t>
            </a:r>
            <a:r>
              <a:rPr lang="en-US" dirty="0" smtClean="0"/>
              <a:t>.</a:t>
            </a:r>
          </a:p>
          <a:p>
            <a:pPr lvl="1"/>
            <a:r>
              <a:rPr lang="en-US" dirty="0" smtClean="0"/>
              <a:t>A new follicle will become enlarged and estradiol levels will increase in preparation for the next estrus. </a:t>
            </a:r>
            <a:endParaRPr lang="en-US" dirty="0"/>
          </a:p>
        </p:txBody>
      </p:sp>
    </p:spTree>
    <p:extLst>
      <p:ext uri="{BB962C8B-B14F-4D97-AF65-F5344CB8AC3E}">
        <p14:creationId xmlns:p14="http://schemas.microsoft.com/office/powerpoint/2010/main" val="2648507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71335" y="3709116"/>
            <a:ext cx="8087053" cy="3148884"/>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3200" b="1"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2400" i="1"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20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20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dirty="0" smtClean="0"/>
              <a:t>This graphic also shows how the changing hormone levels correspond to the four stages of the estrous cycle (</a:t>
            </a:r>
            <a:r>
              <a:rPr lang="en-US" b="0" u="sng" dirty="0" smtClean="0"/>
              <a:t>the stage is underlined</a:t>
            </a:r>
            <a:r>
              <a:rPr lang="en-US" dirty="0" smtClean="0"/>
              <a:t>; </a:t>
            </a:r>
            <a:r>
              <a:rPr lang="en-US" b="0" dirty="0" smtClean="0"/>
              <a:t>hormones are </a:t>
            </a:r>
            <a:r>
              <a:rPr lang="en-US" dirty="0" smtClean="0"/>
              <a:t>bold). </a:t>
            </a:r>
          </a:p>
          <a:p>
            <a:pPr lvl="1"/>
            <a:r>
              <a:rPr lang="en-US" u="sng" dirty="0" smtClean="0"/>
              <a:t>Estrus</a:t>
            </a:r>
            <a:r>
              <a:rPr lang="en-US" dirty="0" smtClean="0"/>
              <a:t> occurs at day 0 just after the </a:t>
            </a:r>
            <a:r>
              <a:rPr lang="en-US" b="1" dirty="0" smtClean="0"/>
              <a:t>peak in estradiol </a:t>
            </a:r>
            <a:r>
              <a:rPr lang="en-US" dirty="0" smtClean="0"/>
              <a:t>but before the peak in LH. </a:t>
            </a:r>
          </a:p>
          <a:p>
            <a:pPr lvl="1"/>
            <a:r>
              <a:rPr lang="en-US" dirty="0" smtClean="0"/>
              <a:t>Ovulation starts </a:t>
            </a:r>
            <a:r>
              <a:rPr lang="en-US" u="sng" dirty="0" err="1" smtClean="0"/>
              <a:t>metestrus</a:t>
            </a:r>
            <a:r>
              <a:rPr lang="en-US" dirty="0" smtClean="0"/>
              <a:t>, and ovulation is caused by </a:t>
            </a:r>
            <a:r>
              <a:rPr lang="en-US" b="1" dirty="0" smtClean="0"/>
              <a:t>the LH surge</a:t>
            </a:r>
            <a:r>
              <a:rPr lang="en-US" dirty="0" smtClean="0"/>
              <a:t>. </a:t>
            </a:r>
          </a:p>
          <a:p>
            <a:pPr lvl="1"/>
            <a:r>
              <a:rPr lang="en-US" dirty="0" smtClean="0"/>
              <a:t>The </a:t>
            </a:r>
            <a:r>
              <a:rPr lang="en-US" b="1" dirty="0" smtClean="0"/>
              <a:t>plateau of peak progesterone </a:t>
            </a:r>
            <a:r>
              <a:rPr lang="en-US" dirty="0" smtClean="0"/>
              <a:t>levels marks the </a:t>
            </a:r>
            <a:r>
              <a:rPr lang="en-US" u="sng" dirty="0" err="1" smtClean="0"/>
              <a:t>diestrus</a:t>
            </a:r>
            <a:r>
              <a:rPr lang="en-US" dirty="0" smtClean="0"/>
              <a:t> phase. </a:t>
            </a:r>
          </a:p>
          <a:p>
            <a:pPr lvl="1"/>
            <a:r>
              <a:rPr lang="en-US" u="sng" dirty="0" err="1" smtClean="0"/>
              <a:t>Proestrus</a:t>
            </a:r>
            <a:r>
              <a:rPr lang="en-US" dirty="0" smtClean="0"/>
              <a:t> occurs after the surge in PGF</a:t>
            </a:r>
            <a:r>
              <a:rPr lang="en-US" baseline="-25000" dirty="0" smtClean="0"/>
              <a:t>2α</a:t>
            </a:r>
            <a:r>
              <a:rPr lang="en-US" dirty="0" smtClean="0"/>
              <a:t>, when </a:t>
            </a:r>
            <a:r>
              <a:rPr lang="en-US" b="1" dirty="0" smtClean="0"/>
              <a:t>progesterone levels drop</a:t>
            </a:r>
            <a:r>
              <a:rPr lang="en-US" dirty="0" smtClean="0"/>
              <a:t> and </a:t>
            </a:r>
            <a:r>
              <a:rPr lang="en-US" b="1" dirty="0" smtClean="0"/>
              <a:t>estradiol levels rise </a:t>
            </a:r>
            <a:r>
              <a:rPr lang="en-US" dirty="0" smtClean="0"/>
              <a:t>for the next estrus (if the egg was not fertilized. </a:t>
            </a:r>
          </a:p>
        </p:txBody>
      </p:sp>
      <p:pic>
        <p:nvPicPr>
          <p:cNvPr id="12" name="Picture 11"/>
          <p:cNvPicPr>
            <a:picLocks noChangeAspect="1"/>
          </p:cNvPicPr>
          <p:nvPr/>
        </p:nvPicPr>
        <p:blipFill>
          <a:blip r:embed="rId2"/>
          <a:stretch>
            <a:fillRect/>
          </a:stretch>
        </p:blipFill>
        <p:spPr>
          <a:xfrm>
            <a:off x="-9525" y="0"/>
            <a:ext cx="9153525" cy="3629025"/>
          </a:xfrm>
          <a:prstGeom prst="rect">
            <a:avLst/>
          </a:prstGeom>
        </p:spPr>
      </p:pic>
    </p:spTree>
    <p:extLst>
      <p:ext uri="{BB962C8B-B14F-4D97-AF65-F5344CB8AC3E}">
        <p14:creationId xmlns:p14="http://schemas.microsoft.com/office/powerpoint/2010/main" val="122178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Knowledge of reproductive hormones has resulted in the creation of numerous pharmaceuticals that aid in regulating, adjusting, or terminating the estrus cycle</a:t>
            </a:r>
          </a:p>
          <a:p>
            <a:pPr lvl="1"/>
            <a:r>
              <a:rPr lang="en-US" dirty="0" smtClean="0"/>
              <a:t>This can be of great advantage to the producer because it allows them to control when and how the estrus cycle occurs in order to minimize losses without adversely affecting the health of the cow.</a:t>
            </a:r>
            <a:br>
              <a:rPr lang="en-US" dirty="0" smtClean="0"/>
            </a:br>
            <a:endParaRPr lang="en-US" dirty="0" smtClean="0"/>
          </a:p>
          <a:p>
            <a:r>
              <a:rPr lang="en-US" dirty="0" smtClean="0"/>
              <a:t>All treatments must be thoroughly researched and extensively tested to determine whether or not they are safe for administration to animals and must show that they cause no harmful effects </a:t>
            </a:r>
            <a:br>
              <a:rPr lang="en-US" dirty="0" smtClean="0"/>
            </a:br>
            <a:r>
              <a:rPr lang="en-US" dirty="0" smtClean="0"/>
              <a:t>in humans who consume products </a:t>
            </a:r>
            <a:br>
              <a:rPr lang="en-US" dirty="0" smtClean="0"/>
            </a:br>
            <a:r>
              <a:rPr lang="en-US" dirty="0" smtClean="0"/>
              <a:t>from those animals</a:t>
            </a:r>
          </a:p>
          <a:p>
            <a:pPr lvl="1"/>
            <a:r>
              <a:rPr lang="en-US" dirty="0" smtClean="0"/>
              <a:t>All of these products available for </a:t>
            </a:r>
            <a:br>
              <a:rPr lang="en-US" dirty="0" smtClean="0"/>
            </a:br>
            <a:r>
              <a:rPr lang="en-US" dirty="0" smtClean="0"/>
              <a:t>sale must be FDA approved. </a:t>
            </a:r>
            <a:endParaRPr lang="en-US" dirty="0"/>
          </a:p>
        </p:txBody>
      </p:sp>
      <p:sp>
        <p:nvSpPr>
          <p:cNvPr id="3" name="Title 2"/>
          <p:cNvSpPr>
            <a:spLocks noGrp="1"/>
          </p:cNvSpPr>
          <p:nvPr>
            <p:ph type="title"/>
          </p:nvPr>
        </p:nvSpPr>
        <p:spPr/>
        <p:txBody>
          <a:bodyPr>
            <a:normAutofit fontScale="90000"/>
          </a:bodyPr>
          <a:lstStyle/>
          <a:p>
            <a:r>
              <a:rPr lang="en-US" dirty="0" smtClean="0"/>
              <a:t>Artificial Hormone Therapies</a:t>
            </a:r>
            <a:endParaRPr lang="en-US" dirty="0"/>
          </a:p>
        </p:txBody>
      </p:sp>
      <p:pic>
        <p:nvPicPr>
          <p:cNvPr id="4098" name="Picture 2" descr="https://salsa3.salsalabs.com/o/1881/images/FDA-U-S-Food-and-Drug-Administratio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370" b="17370"/>
          <a:stretch/>
        </p:blipFill>
        <p:spPr bwMode="auto">
          <a:xfrm>
            <a:off x="7008183" y="5485607"/>
            <a:ext cx="2003336" cy="125399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864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3004" y="838201"/>
            <a:ext cx="6129464" cy="5803899"/>
          </a:xfrm>
        </p:spPr>
        <p:txBody>
          <a:bodyPr>
            <a:normAutofit fontScale="70000" lnSpcReduction="20000"/>
          </a:bodyPr>
          <a:lstStyle/>
          <a:p>
            <a:r>
              <a:rPr lang="en-US" dirty="0" smtClean="0"/>
              <a:t>PGF</a:t>
            </a:r>
            <a:r>
              <a:rPr lang="en-US" baseline="-25000" dirty="0" smtClean="0"/>
              <a:t>2</a:t>
            </a:r>
            <a:r>
              <a:rPr lang="el-GR" baseline="-25000" dirty="0" smtClean="0"/>
              <a:t>α</a:t>
            </a:r>
            <a:r>
              <a:rPr lang="en-US" dirty="0" smtClean="0"/>
              <a:t> can be administered as an injection to regulated and restart a cow’s estrous cycle. </a:t>
            </a:r>
          </a:p>
          <a:p>
            <a:pPr lvl="1"/>
            <a:r>
              <a:rPr lang="en-US" dirty="0" err="1"/>
              <a:t>Lutalyse</a:t>
            </a:r>
            <a:r>
              <a:rPr lang="en-US" dirty="0"/>
              <a:t> is </a:t>
            </a:r>
            <a:r>
              <a:rPr lang="en-US" dirty="0" smtClean="0"/>
              <a:t>a common </a:t>
            </a:r>
            <a:r>
              <a:rPr lang="en-US" dirty="0"/>
              <a:t>veterinary pharmaceutical brand </a:t>
            </a:r>
            <a:r>
              <a:rPr lang="en-US" dirty="0" smtClean="0"/>
              <a:t>name of </a:t>
            </a:r>
            <a:r>
              <a:rPr lang="en-US" dirty="0"/>
              <a:t>PGF</a:t>
            </a:r>
            <a:r>
              <a:rPr lang="en-US" baseline="-25000" dirty="0"/>
              <a:t>2</a:t>
            </a:r>
            <a:r>
              <a:rPr lang="el-GR" baseline="-25000" dirty="0"/>
              <a:t>α</a:t>
            </a:r>
            <a:r>
              <a:rPr lang="en-US" dirty="0" smtClean="0"/>
              <a:t>.</a:t>
            </a:r>
            <a:br>
              <a:rPr lang="en-US" dirty="0" smtClean="0"/>
            </a:br>
            <a:endParaRPr lang="en-US" dirty="0"/>
          </a:p>
          <a:p>
            <a:r>
              <a:rPr lang="en-US" dirty="0" smtClean="0"/>
              <a:t>If an animal is known to be open (i.e. her ovulated egg was not successfully inseminated), a shot of </a:t>
            </a:r>
            <a:r>
              <a:rPr lang="en-US" dirty="0" err="1" smtClean="0"/>
              <a:t>Lutalyse</a:t>
            </a:r>
            <a:r>
              <a:rPr lang="en-US" dirty="0" smtClean="0"/>
              <a:t> will end the cycle and start a new one. </a:t>
            </a:r>
          </a:p>
          <a:p>
            <a:pPr lvl="1"/>
            <a:r>
              <a:rPr lang="en-US" dirty="0" err="1" smtClean="0"/>
              <a:t>Lutalyse</a:t>
            </a:r>
            <a:r>
              <a:rPr lang="en-US" dirty="0" smtClean="0"/>
              <a:t>/ PGF</a:t>
            </a:r>
            <a:r>
              <a:rPr lang="en-US" baseline="-25000" dirty="0" smtClean="0"/>
              <a:t>2</a:t>
            </a:r>
            <a:r>
              <a:rPr lang="el-GR" baseline="-25000" dirty="0" smtClean="0"/>
              <a:t>α</a:t>
            </a:r>
            <a:r>
              <a:rPr lang="en-US" baseline="-25000" dirty="0" smtClean="0"/>
              <a:t> </a:t>
            </a:r>
            <a:r>
              <a:rPr lang="en-US" dirty="0" smtClean="0"/>
              <a:t> will cause the death of </a:t>
            </a:r>
            <a:br>
              <a:rPr lang="en-US" dirty="0" smtClean="0"/>
            </a:br>
            <a:r>
              <a:rPr lang="en-US" dirty="0" smtClean="0"/>
              <a:t>the corpus luteum, resulting in reduced </a:t>
            </a:r>
            <a:br>
              <a:rPr lang="en-US" dirty="0" smtClean="0"/>
            </a:br>
            <a:r>
              <a:rPr lang="en-US" dirty="0" smtClean="0"/>
              <a:t>progesterone production. </a:t>
            </a:r>
          </a:p>
          <a:p>
            <a:pPr lvl="1"/>
            <a:r>
              <a:rPr lang="en-US" dirty="0" smtClean="0"/>
              <a:t>This injection will cause most treated animals to go into heat within 2-5 days. </a:t>
            </a:r>
            <a:br>
              <a:rPr lang="en-US" dirty="0" smtClean="0"/>
            </a:br>
            <a:endParaRPr lang="en-US" dirty="0" smtClean="0"/>
          </a:p>
          <a:p>
            <a:r>
              <a:rPr lang="en-US" dirty="0" err="1" smtClean="0"/>
              <a:t>Lutalyse</a:t>
            </a:r>
            <a:r>
              <a:rPr lang="en-US" dirty="0" smtClean="0"/>
              <a:t> does not work with an anestrous animal (a cow that does not go into heat). </a:t>
            </a:r>
          </a:p>
          <a:p>
            <a:pPr lvl="1"/>
            <a:r>
              <a:rPr lang="en-US" dirty="0" smtClean="0"/>
              <a:t>This is because an anestrous cow will not have a corpus luteum </a:t>
            </a:r>
            <a:r>
              <a:rPr lang="en-US" dirty="0"/>
              <a:t>that PGF</a:t>
            </a:r>
            <a:r>
              <a:rPr lang="en-US" baseline="-25000" dirty="0"/>
              <a:t>2</a:t>
            </a:r>
            <a:r>
              <a:rPr lang="el-GR" baseline="-25000" dirty="0"/>
              <a:t>α</a:t>
            </a:r>
            <a:r>
              <a:rPr lang="en-US" baseline="-25000" dirty="0"/>
              <a:t> </a:t>
            </a:r>
            <a:r>
              <a:rPr lang="en-US" dirty="0" smtClean="0"/>
              <a:t>could regress. </a:t>
            </a:r>
            <a:endParaRPr lang="en-US" dirty="0"/>
          </a:p>
        </p:txBody>
      </p:sp>
      <p:sp>
        <p:nvSpPr>
          <p:cNvPr id="3" name="Title 2"/>
          <p:cNvSpPr>
            <a:spLocks noGrp="1"/>
          </p:cNvSpPr>
          <p:nvPr>
            <p:ph type="title"/>
          </p:nvPr>
        </p:nvSpPr>
        <p:spPr/>
        <p:txBody>
          <a:bodyPr>
            <a:normAutofit fontScale="90000"/>
          </a:bodyPr>
          <a:lstStyle/>
          <a:p>
            <a:r>
              <a:rPr lang="en-US" dirty="0" err="1" smtClean="0"/>
              <a:t>Lutalyse</a:t>
            </a:r>
            <a:r>
              <a:rPr lang="en-US" dirty="0" smtClean="0"/>
              <a:t> </a:t>
            </a:r>
            <a:endParaRPr lang="en-US" dirty="0"/>
          </a:p>
        </p:txBody>
      </p:sp>
      <p:pic>
        <p:nvPicPr>
          <p:cNvPr id="4" name="Picture 2" descr="http://www.valleyvet.com/swatches/225RX_L_vvs_000.jpg"/>
          <p:cNvPicPr>
            <a:picLocks noChangeAspect="1" noChangeArrowheads="1"/>
          </p:cNvPicPr>
          <p:nvPr/>
        </p:nvPicPr>
        <p:blipFill>
          <a:blip r:embed="rId2" cstate="print"/>
          <a:srcRect/>
          <a:stretch>
            <a:fillRect/>
          </a:stretch>
        </p:blipFill>
        <p:spPr bwMode="auto">
          <a:xfrm>
            <a:off x="6542468" y="3254376"/>
            <a:ext cx="2327409" cy="3514725"/>
          </a:xfrm>
          <a:prstGeom prst="rect">
            <a:avLst/>
          </a:prstGeom>
          <a:noFill/>
        </p:spPr>
      </p:pic>
      <p:sp>
        <p:nvSpPr>
          <p:cNvPr id="5" name="Rectangle 4"/>
          <p:cNvSpPr/>
          <p:nvPr/>
        </p:nvSpPr>
        <p:spPr>
          <a:xfrm>
            <a:off x="7624032" y="6642100"/>
            <a:ext cx="1519968"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www.pygmygoat.info</a:t>
            </a:r>
            <a:endParaRPr lang="en-US" sz="800" i="1" dirty="0"/>
          </a:p>
        </p:txBody>
      </p:sp>
    </p:spTree>
    <p:extLst>
      <p:ext uri="{BB962C8B-B14F-4D97-AF65-F5344CB8AC3E}">
        <p14:creationId xmlns:p14="http://schemas.microsoft.com/office/powerpoint/2010/main" val="2579920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If a producer misses a cow in heat, or if the heats are not easily detectable, profits can quickly be lost if the cow is not bred in a timely fashion.</a:t>
            </a:r>
          </a:p>
          <a:p>
            <a:pPr lvl="1"/>
            <a:r>
              <a:rPr lang="en-US" dirty="0"/>
              <a:t>Reproductive failure is one of the most significant factors that limit animal productivity and profitability and result in millions of dollars in lost profits annually. </a:t>
            </a:r>
            <a:endParaRPr lang="en-US" dirty="0" smtClean="0"/>
          </a:p>
          <a:p>
            <a:pPr lvl="1"/>
            <a:r>
              <a:rPr lang="en-US" dirty="0" smtClean="0"/>
              <a:t>While a shot of </a:t>
            </a:r>
            <a:r>
              <a:rPr lang="en-US" dirty="0" err="1"/>
              <a:t>Lutalyse</a:t>
            </a:r>
            <a:r>
              <a:rPr lang="en-US" dirty="0"/>
              <a:t>/ PGF</a:t>
            </a:r>
            <a:r>
              <a:rPr lang="en-US" baseline="-25000" dirty="0"/>
              <a:t>2</a:t>
            </a:r>
            <a:r>
              <a:rPr lang="el-GR" baseline="-25000" dirty="0"/>
              <a:t>α</a:t>
            </a:r>
            <a:r>
              <a:rPr lang="en-US" baseline="-25000" dirty="0"/>
              <a:t> </a:t>
            </a:r>
            <a:r>
              <a:rPr lang="en-US" dirty="0" smtClean="0"/>
              <a:t>will end a current estrous cycle, it does not allow a producer to easily predict or schedule the next occurrence of estrus. </a:t>
            </a:r>
            <a:endParaRPr lang="en-US" dirty="0"/>
          </a:p>
          <a:p>
            <a:pPr marL="274320" lvl="1" indent="0">
              <a:buNone/>
            </a:pPr>
            <a:endParaRPr lang="en-US" dirty="0" smtClean="0"/>
          </a:p>
          <a:p>
            <a:r>
              <a:rPr lang="en-US" dirty="0" smtClean="0"/>
              <a:t>Research at UW-Madison led to the creation of </a:t>
            </a:r>
            <a:r>
              <a:rPr lang="en-US" dirty="0" err="1" smtClean="0"/>
              <a:t>Ovsynch</a:t>
            </a:r>
            <a:r>
              <a:rPr lang="en-US" dirty="0" smtClean="0"/>
              <a:t>, a hormone therapy treatment to synchronize ovulation and allow for predictable, timed inseminations. </a:t>
            </a:r>
          </a:p>
          <a:p>
            <a:pPr lvl="1"/>
            <a:r>
              <a:rPr lang="en-US" dirty="0" smtClean="0"/>
              <a:t>In short, we can use this treatment to make a </a:t>
            </a:r>
            <a:br>
              <a:rPr lang="en-US" dirty="0" smtClean="0"/>
            </a:br>
            <a:r>
              <a:rPr lang="en-US" dirty="0" smtClean="0"/>
              <a:t>cow go into heat at a specific time that is </a:t>
            </a:r>
            <a:br>
              <a:rPr lang="en-US" dirty="0" smtClean="0"/>
            </a:br>
            <a:r>
              <a:rPr lang="en-US" dirty="0" smtClean="0"/>
              <a:t>known in advance and can be scheduled. </a:t>
            </a:r>
          </a:p>
          <a:p>
            <a:pPr lvl="1"/>
            <a:r>
              <a:rPr lang="en-US" dirty="0" smtClean="0"/>
              <a:t>For cows for which it is difficult to detect</a:t>
            </a:r>
            <a:br>
              <a:rPr lang="en-US" dirty="0" smtClean="0"/>
            </a:br>
            <a:r>
              <a:rPr lang="en-US" dirty="0" smtClean="0"/>
              <a:t>a heat naturally, this treatment can ensure</a:t>
            </a:r>
            <a:br>
              <a:rPr lang="en-US" dirty="0" smtClean="0"/>
            </a:br>
            <a:r>
              <a:rPr lang="en-US" dirty="0" smtClean="0"/>
              <a:t>that their insemination and conception rates</a:t>
            </a:r>
            <a:br>
              <a:rPr lang="en-US" dirty="0" smtClean="0"/>
            </a:br>
            <a:r>
              <a:rPr lang="en-US" dirty="0" smtClean="0"/>
              <a:t>are similar to those of other cows.</a:t>
            </a:r>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err="1" smtClean="0"/>
              <a:t>Ovsynch</a:t>
            </a:r>
            <a:endParaRPr lang="en-US" dirty="0"/>
          </a:p>
        </p:txBody>
      </p:sp>
      <p:pic>
        <p:nvPicPr>
          <p:cNvPr id="1026" name="Picture 2" descr="http://www.hoards.com/sites/default/files/UWMadison.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6731" y="4275786"/>
            <a:ext cx="2412932" cy="25577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01955" y="6618051"/>
            <a:ext cx="1358064"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www.hoards.com</a:t>
            </a:r>
            <a:endParaRPr lang="en-US" sz="800" i="1" dirty="0"/>
          </a:p>
        </p:txBody>
      </p:sp>
    </p:spTree>
    <p:extLst>
      <p:ext uri="{BB962C8B-B14F-4D97-AF65-F5344CB8AC3E}">
        <p14:creationId xmlns:p14="http://schemas.microsoft.com/office/powerpoint/2010/main" val="2606861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nsci.wisc.edu/jjp1/ansci_repro/lec/lec_12_lut/ovsynch_2013.jpg"/>
          <p:cNvPicPr>
            <a:picLocks noChangeAspect="1" noChangeArrowheads="1"/>
          </p:cNvPicPr>
          <p:nvPr/>
        </p:nvPicPr>
        <p:blipFill rotWithShape="1">
          <a:blip r:embed="rId2">
            <a:extLst>
              <a:ext uri="{28A0092B-C50C-407E-A947-70E740481C1C}">
                <a14:useLocalDpi xmlns:a14="http://schemas.microsoft.com/office/drawing/2010/main" val="0"/>
              </a:ext>
            </a:extLst>
          </a:blip>
          <a:srcRect b="25152"/>
          <a:stretch/>
        </p:blipFill>
        <p:spPr bwMode="auto">
          <a:xfrm>
            <a:off x="4888902" y="4468761"/>
            <a:ext cx="4255098" cy="238864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13004" y="838201"/>
            <a:ext cx="5266579" cy="5803899"/>
          </a:xfrm>
        </p:spPr>
        <p:txBody>
          <a:bodyPr>
            <a:normAutofit fontScale="62500" lnSpcReduction="20000"/>
          </a:bodyPr>
          <a:lstStyle/>
          <a:p>
            <a:r>
              <a:rPr lang="en-US" dirty="0" err="1" smtClean="0"/>
              <a:t>Ovsynch</a:t>
            </a:r>
            <a:r>
              <a:rPr lang="en-US" dirty="0" smtClean="0"/>
              <a:t> uses two hormones: PGF</a:t>
            </a:r>
            <a:r>
              <a:rPr lang="en-US" baseline="-25000" dirty="0" smtClean="0"/>
              <a:t>2</a:t>
            </a:r>
            <a:r>
              <a:rPr lang="el-GR" baseline="-25000" dirty="0" smtClean="0"/>
              <a:t>α</a:t>
            </a:r>
            <a:r>
              <a:rPr lang="en-US" baseline="-25000" dirty="0" smtClean="0"/>
              <a:t> </a:t>
            </a:r>
            <a:r>
              <a:rPr lang="en-US" dirty="0" smtClean="0"/>
              <a:t> and </a:t>
            </a:r>
            <a:r>
              <a:rPr lang="en-US" dirty="0" err="1" smtClean="0"/>
              <a:t>GnRH</a:t>
            </a:r>
            <a:r>
              <a:rPr lang="en-US" baseline="30000" dirty="0" smtClean="0"/>
              <a:t> </a:t>
            </a:r>
            <a:r>
              <a:rPr lang="en-US" dirty="0" smtClean="0"/>
              <a:t>.</a:t>
            </a:r>
          </a:p>
          <a:p>
            <a:pPr lvl="1"/>
            <a:r>
              <a:rPr lang="en-US" dirty="0" smtClean="0"/>
              <a:t>Two shots of </a:t>
            </a:r>
            <a:r>
              <a:rPr lang="en-US" dirty="0" err="1" smtClean="0"/>
              <a:t>GnRH</a:t>
            </a:r>
            <a:r>
              <a:rPr lang="en-US" dirty="0" smtClean="0"/>
              <a:t> and one shot of PGF</a:t>
            </a:r>
            <a:r>
              <a:rPr lang="en-US" baseline="-25000" dirty="0" smtClean="0"/>
              <a:t>2</a:t>
            </a:r>
            <a:r>
              <a:rPr lang="el-GR" baseline="-25000" dirty="0" smtClean="0"/>
              <a:t>α</a:t>
            </a:r>
            <a:r>
              <a:rPr lang="en-US" baseline="-25000" dirty="0" smtClean="0"/>
              <a:t> </a:t>
            </a:r>
            <a:r>
              <a:rPr lang="en-US" dirty="0" smtClean="0"/>
              <a:t>are administered as part of this therapy. </a:t>
            </a:r>
          </a:p>
          <a:p>
            <a:pPr lvl="1"/>
            <a:r>
              <a:rPr lang="en-US" dirty="0" smtClean="0"/>
              <a:t>The </a:t>
            </a:r>
            <a:r>
              <a:rPr lang="en-US" dirty="0" err="1" smtClean="0"/>
              <a:t>GnRH</a:t>
            </a:r>
            <a:r>
              <a:rPr lang="en-US" dirty="0" smtClean="0"/>
              <a:t> shots are necessary for the release of FSH (to stimulate the production of a follicle and mature an egg) and LH (to cause ovulation of that egg and stimulate the formation of a corpus luteum). </a:t>
            </a:r>
          </a:p>
          <a:p>
            <a:pPr lvl="1"/>
            <a:r>
              <a:rPr lang="en-US" dirty="0" smtClean="0"/>
              <a:t>The </a:t>
            </a:r>
            <a:r>
              <a:rPr lang="en-US" dirty="0"/>
              <a:t>PGF</a:t>
            </a:r>
            <a:r>
              <a:rPr lang="en-US" baseline="-25000" dirty="0"/>
              <a:t>2</a:t>
            </a:r>
            <a:r>
              <a:rPr lang="el-GR" baseline="-25000" dirty="0"/>
              <a:t>α</a:t>
            </a:r>
            <a:r>
              <a:rPr lang="en-US" baseline="-25000" dirty="0"/>
              <a:t> </a:t>
            </a:r>
            <a:r>
              <a:rPr lang="en-US" dirty="0" smtClean="0"/>
              <a:t>is necessary to end the existing estrous cycle. </a:t>
            </a:r>
            <a:br>
              <a:rPr lang="en-US" dirty="0" smtClean="0"/>
            </a:br>
            <a:endParaRPr lang="en-US" dirty="0" smtClean="0"/>
          </a:p>
          <a:p>
            <a:r>
              <a:rPr lang="en-US" dirty="0" smtClean="0"/>
              <a:t>The </a:t>
            </a:r>
            <a:r>
              <a:rPr lang="en-US" dirty="0" err="1" smtClean="0"/>
              <a:t>Ovsynch</a:t>
            </a:r>
            <a:r>
              <a:rPr lang="en-US" dirty="0" smtClean="0"/>
              <a:t> protocol occurs in four stages:</a:t>
            </a:r>
          </a:p>
          <a:p>
            <a:pPr lvl="1"/>
            <a:r>
              <a:rPr lang="en-US" dirty="0" smtClean="0"/>
              <a:t>Day 0 - Stage 1: </a:t>
            </a:r>
            <a:r>
              <a:rPr lang="en-US" dirty="0" err="1" smtClean="0"/>
              <a:t>GnRH</a:t>
            </a:r>
            <a:r>
              <a:rPr lang="en-US" dirty="0" smtClean="0"/>
              <a:t> injection to create a new follicle.</a:t>
            </a:r>
          </a:p>
          <a:p>
            <a:pPr lvl="1"/>
            <a:r>
              <a:rPr lang="en-US" dirty="0" smtClean="0"/>
              <a:t>Day 7 - Stage 2: PGF</a:t>
            </a:r>
            <a:r>
              <a:rPr lang="en-US" baseline="-25000" dirty="0" smtClean="0"/>
              <a:t>2</a:t>
            </a:r>
            <a:r>
              <a:rPr lang="el-GR" baseline="-25000" dirty="0" smtClean="0"/>
              <a:t>α</a:t>
            </a:r>
            <a:r>
              <a:rPr lang="en-US" baseline="-25000" dirty="0" smtClean="0"/>
              <a:t> </a:t>
            </a:r>
            <a:r>
              <a:rPr lang="en-US" dirty="0" smtClean="0"/>
              <a:t>injection to end the current estrus cycle and regress the </a:t>
            </a:r>
            <a:br>
              <a:rPr lang="en-US" dirty="0" smtClean="0"/>
            </a:br>
            <a:r>
              <a:rPr lang="en-US" dirty="0" smtClean="0"/>
              <a:t>corpus luteum.</a:t>
            </a:r>
          </a:p>
          <a:p>
            <a:pPr lvl="1"/>
            <a:r>
              <a:rPr lang="en-US" dirty="0" smtClean="0"/>
              <a:t>Day 9 – Stage 3: Second </a:t>
            </a:r>
            <a:r>
              <a:rPr lang="en-US" dirty="0" err="1" smtClean="0"/>
              <a:t>GnRH</a:t>
            </a:r>
            <a:r>
              <a:rPr lang="en-US" dirty="0" smtClean="0"/>
              <a:t> </a:t>
            </a:r>
            <a:br>
              <a:rPr lang="en-US" dirty="0" smtClean="0"/>
            </a:br>
            <a:r>
              <a:rPr lang="en-US" dirty="0" smtClean="0"/>
              <a:t>injection to cause the new follicle </a:t>
            </a:r>
            <a:br>
              <a:rPr lang="en-US" dirty="0" smtClean="0"/>
            </a:br>
            <a:r>
              <a:rPr lang="en-US" dirty="0" smtClean="0"/>
              <a:t>to ovulate and release the egg. </a:t>
            </a:r>
          </a:p>
          <a:p>
            <a:pPr lvl="2"/>
            <a:r>
              <a:rPr lang="en-US" dirty="0" smtClean="0"/>
              <a:t>All cows will ovulate 24-32 hours </a:t>
            </a:r>
            <a:br>
              <a:rPr lang="en-US" dirty="0" smtClean="0"/>
            </a:br>
            <a:r>
              <a:rPr lang="en-US" dirty="0" smtClean="0"/>
              <a:t>after the second </a:t>
            </a:r>
            <a:r>
              <a:rPr lang="en-US" dirty="0" err="1" smtClean="0"/>
              <a:t>GnRH</a:t>
            </a:r>
            <a:r>
              <a:rPr lang="en-US" dirty="0" smtClean="0"/>
              <a:t> injection. </a:t>
            </a:r>
          </a:p>
          <a:p>
            <a:pPr lvl="1"/>
            <a:r>
              <a:rPr lang="en-US" dirty="0" smtClean="0"/>
              <a:t>Day 10 – Insemination. </a:t>
            </a:r>
          </a:p>
        </p:txBody>
      </p:sp>
      <p:sp>
        <p:nvSpPr>
          <p:cNvPr id="3" name="Title 2"/>
          <p:cNvSpPr>
            <a:spLocks noGrp="1"/>
          </p:cNvSpPr>
          <p:nvPr>
            <p:ph type="title"/>
          </p:nvPr>
        </p:nvSpPr>
        <p:spPr/>
        <p:txBody>
          <a:bodyPr>
            <a:normAutofit fontScale="90000"/>
          </a:bodyPr>
          <a:lstStyle/>
          <a:p>
            <a:r>
              <a:rPr lang="en-US" dirty="0" err="1" smtClean="0"/>
              <a:t>Ovsynch</a:t>
            </a:r>
            <a:endParaRPr lang="en-US" dirty="0"/>
          </a:p>
        </p:txBody>
      </p:sp>
      <p:sp>
        <p:nvSpPr>
          <p:cNvPr id="5" name="Rectangle 4"/>
          <p:cNvSpPr/>
          <p:nvPr/>
        </p:nvSpPr>
        <p:spPr>
          <a:xfrm>
            <a:off x="7353300" y="6626575"/>
            <a:ext cx="1673856" cy="230832"/>
          </a:xfrm>
          <a:prstGeom prst="rect">
            <a:avLst/>
          </a:prstGeom>
        </p:spPr>
        <p:txBody>
          <a:bodyPr wrap="none">
            <a:spAutoFit/>
          </a:bodyPr>
          <a:lstStyle/>
          <a:p>
            <a:r>
              <a:rPr lang="en-US" sz="900" i="1" dirty="0" smtClean="0"/>
              <a:t>Source:</a:t>
            </a:r>
            <a:r>
              <a:rPr lang="en-US" sz="900" dirty="0">
                <a:hlinkClick r:id="rId3"/>
              </a:rPr>
              <a:t> www.ansci.wisc.edu</a:t>
            </a:r>
            <a:endParaRPr lang="en-US" sz="900" i="1" dirty="0"/>
          </a:p>
        </p:txBody>
      </p:sp>
      <p:pic>
        <p:nvPicPr>
          <p:cNvPr id="7170" name="Picture 2" descr="http://images.crinet.com/Genex-Cooperative-Inc/Learning-Center/Ovsync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1131938"/>
            <a:ext cx="3581400" cy="23216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940734" y="3444179"/>
            <a:ext cx="1412566" cy="230832"/>
          </a:xfrm>
          <a:prstGeom prst="rect">
            <a:avLst/>
          </a:prstGeom>
        </p:spPr>
        <p:txBody>
          <a:bodyPr wrap="none">
            <a:spAutoFit/>
          </a:bodyPr>
          <a:lstStyle/>
          <a:p>
            <a:r>
              <a:rPr lang="en-US" sz="900" i="1" dirty="0" smtClean="0"/>
              <a:t>Source: genex.crinet.com</a:t>
            </a:r>
            <a:endParaRPr lang="en-US" sz="900" i="1" dirty="0"/>
          </a:p>
        </p:txBody>
      </p:sp>
    </p:spTree>
    <p:extLst>
      <p:ext uri="{BB962C8B-B14F-4D97-AF65-F5344CB8AC3E}">
        <p14:creationId xmlns:p14="http://schemas.microsoft.com/office/powerpoint/2010/main" val="2355545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smtClean="0"/>
              <a:t>CIDRs (</a:t>
            </a:r>
            <a:r>
              <a:rPr lang="en-US" b="1" dirty="0" smtClean="0"/>
              <a:t>C</a:t>
            </a:r>
            <a:r>
              <a:rPr lang="en-US" dirty="0" smtClean="0"/>
              <a:t>ontrolled </a:t>
            </a:r>
            <a:r>
              <a:rPr lang="en-US" b="1" dirty="0" smtClean="0"/>
              <a:t>I</a:t>
            </a:r>
            <a:r>
              <a:rPr lang="en-US" dirty="0" smtClean="0"/>
              <a:t>nternal </a:t>
            </a:r>
            <a:r>
              <a:rPr lang="en-US" b="1" dirty="0" smtClean="0"/>
              <a:t>D</a:t>
            </a:r>
            <a:r>
              <a:rPr lang="en-US" dirty="0" smtClean="0"/>
              <a:t>rug </a:t>
            </a:r>
            <a:r>
              <a:rPr lang="en-US" b="1" dirty="0" smtClean="0"/>
              <a:t>R</a:t>
            </a:r>
            <a:r>
              <a:rPr lang="en-US" dirty="0" smtClean="0"/>
              <a:t>elease; pronounced </a:t>
            </a:r>
            <a:r>
              <a:rPr lang="en-US" i="1" dirty="0" smtClean="0"/>
              <a:t>See-</a:t>
            </a:r>
            <a:r>
              <a:rPr lang="en-US" i="1" dirty="0" err="1" smtClean="0"/>
              <a:t>durhs</a:t>
            </a:r>
            <a:r>
              <a:rPr lang="en-US" dirty="0" smtClean="0"/>
              <a:t>) are an intravaginal progesterone insert used in the beef cattle, dairy cattle, goat and sheep industries. </a:t>
            </a:r>
          </a:p>
          <a:p>
            <a:pPr lvl="1"/>
            <a:r>
              <a:rPr lang="en-US" dirty="0" smtClean="0"/>
              <a:t>The progesterone is released at a controlled rate into the bloodstream after insertion. </a:t>
            </a:r>
            <a:endParaRPr lang="en-US" dirty="0"/>
          </a:p>
          <a:p>
            <a:r>
              <a:rPr lang="en-US" dirty="0"/>
              <a:t>CIDRs </a:t>
            </a:r>
            <a:r>
              <a:rPr lang="en-US" dirty="0" smtClean="0"/>
              <a:t>are an option for </a:t>
            </a:r>
            <a:r>
              <a:rPr lang="en-US" dirty="0"/>
              <a:t>producers with </a:t>
            </a:r>
            <a:r>
              <a:rPr lang="en-US" dirty="0" smtClean="0"/>
              <a:t>the </a:t>
            </a:r>
            <a:r>
              <a:rPr lang="en-US" dirty="0"/>
              <a:t>following breeding </a:t>
            </a:r>
            <a:r>
              <a:rPr lang="en-US" dirty="0" smtClean="0"/>
              <a:t>problems:</a:t>
            </a:r>
          </a:p>
          <a:p>
            <a:pPr lvl="1"/>
            <a:r>
              <a:rPr lang="en-US" b="0" dirty="0" smtClean="0"/>
              <a:t>Inefficient </a:t>
            </a:r>
            <a:r>
              <a:rPr lang="en-US" b="0" dirty="0"/>
              <a:t>heat </a:t>
            </a:r>
            <a:r>
              <a:rPr lang="en-US" b="0" dirty="0" smtClean="0"/>
              <a:t>detection or inability to detect heat in an animal.</a:t>
            </a:r>
          </a:p>
          <a:p>
            <a:pPr lvl="1"/>
            <a:r>
              <a:rPr lang="en-US" b="0" dirty="0" smtClean="0"/>
              <a:t>Cows </a:t>
            </a:r>
            <a:r>
              <a:rPr lang="en-US" b="0" dirty="0"/>
              <a:t>with </a:t>
            </a:r>
            <a:r>
              <a:rPr lang="en-US" b="0" dirty="0" smtClean="0"/>
              <a:t>likelihoods of insemination using traditional methods.</a:t>
            </a:r>
          </a:p>
          <a:p>
            <a:pPr lvl="1"/>
            <a:r>
              <a:rPr lang="en-US" b="0" dirty="0" smtClean="0"/>
              <a:t>Cows </a:t>
            </a:r>
            <a:r>
              <a:rPr lang="en-US" b="0" dirty="0"/>
              <a:t>and heifers in the wrong stage of their estrus cycles to initiate </a:t>
            </a:r>
            <a:r>
              <a:rPr lang="en-US" b="0" dirty="0" smtClean="0"/>
              <a:t>breeding</a:t>
            </a:r>
            <a:r>
              <a:rPr lang="en-US" dirty="0" smtClean="0"/>
              <a:t>.</a:t>
            </a:r>
          </a:p>
          <a:p>
            <a:pPr lvl="1"/>
            <a:r>
              <a:rPr lang="en-US" b="0" dirty="0" smtClean="0"/>
              <a:t>Heifers that aren’t having an estrus cycle even if they are the appropriate age.</a:t>
            </a:r>
            <a:endParaRPr lang="en-US" b="0" dirty="0"/>
          </a:p>
          <a:p>
            <a:r>
              <a:rPr lang="en-US" dirty="0" smtClean="0"/>
              <a:t>In all species, CIDRs are used to synchronize the</a:t>
            </a:r>
            <a:br>
              <a:rPr lang="en-US" dirty="0" smtClean="0"/>
            </a:br>
            <a:r>
              <a:rPr lang="en-US" dirty="0" smtClean="0"/>
              <a:t>estrus</a:t>
            </a:r>
            <a:r>
              <a:rPr lang="en-US" dirty="0"/>
              <a:t> </a:t>
            </a:r>
            <a:r>
              <a:rPr lang="en-US" dirty="0" smtClean="0"/>
              <a:t>cycle of one or more animals. </a:t>
            </a:r>
          </a:p>
          <a:p>
            <a:pPr lvl="1"/>
            <a:r>
              <a:rPr lang="en-US" dirty="0" smtClean="0"/>
              <a:t>This can be highly beneficial in large herds because with </a:t>
            </a:r>
            <a:br>
              <a:rPr lang="en-US" dirty="0" smtClean="0"/>
            </a:br>
            <a:r>
              <a:rPr lang="en-US" dirty="0" smtClean="0"/>
              <a:t>the synchronization of estrus, groups of cows and </a:t>
            </a:r>
            <a:br>
              <a:rPr lang="en-US" dirty="0" smtClean="0"/>
            </a:br>
            <a:r>
              <a:rPr lang="en-US" dirty="0" smtClean="0"/>
              <a:t>heifers can be bred at the same time in a narrow </a:t>
            </a:r>
            <a:br>
              <a:rPr lang="en-US" dirty="0" smtClean="0"/>
            </a:br>
            <a:r>
              <a:rPr lang="en-US" dirty="0" smtClean="0"/>
              <a:t>window of time.   </a:t>
            </a:r>
          </a:p>
          <a:p>
            <a:pPr lvl="1"/>
            <a:endParaRPr lang="en-US" dirty="0" smtClean="0"/>
          </a:p>
          <a:p>
            <a:pPr>
              <a:buNone/>
            </a:pPr>
            <a:endParaRPr lang="en-US" dirty="0" smtClean="0"/>
          </a:p>
        </p:txBody>
      </p:sp>
      <p:sp>
        <p:nvSpPr>
          <p:cNvPr id="3" name="Title 2"/>
          <p:cNvSpPr>
            <a:spLocks noGrp="1"/>
          </p:cNvSpPr>
          <p:nvPr>
            <p:ph type="title"/>
          </p:nvPr>
        </p:nvSpPr>
        <p:spPr/>
        <p:txBody>
          <a:bodyPr>
            <a:normAutofit fontScale="90000"/>
          </a:bodyPr>
          <a:lstStyle/>
          <a:p>
            <a:r>
              <a:rPr lang="en-US" b="1" dirty="0" smtClean="0"/>
              <a:t>CIDR - </a:t>
            </a:r>
            <a:r>
              <a:rPr lang="en-US" i="1" dirty="0" smtClean="0"/>
              <a:t>Source</a:t>
            </a:r>
            <a:r>
              <a:rPr lang="en-US" dirty="0" smtClean="0"/>
              <a:t>: ansci.wisc.edu	</a:t>
            </a:r>
            <a:endParaRPr lang="en-US" dirty="0"/>
          </a:p>
        </p:txBody>
      </p:sp>
      <p:pic>
        <p:nvPicPr>
          <p:cNvPr id="6146" name="Picture 2" descr="http://www.northsbreedingsolutions.com.au/images/Eazi-Breed-CIDR.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6571" y="4546242"/>
            <a:ext cx="2407429" cy="18577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19800" y="6467476"/>
            <a:ext cx="2161169" cy="230832"/>
          </a:xfrm>
          <a:prstGeom prst="rect">
            <a:avLst/>
          </a:prstGeom>
        </p:spPr>
        <p:txBody>
          <a:bodyPr wrap="none">
            <a:spAutoFit/>
          </a:bodyPr>
          <a:lstStyle/>
          <a:p>
            <a:r>
              <a:rPr lang="en-US" sz="900" i="1" dirty="0" smtClean="0"/>
              <a:t>Source: northsbreedingsolutions.com.au</a:t>
            </a:r>
            <a:endParaRPr lang="en-US" sz="900" i="1" dirty="0"/>
          </a:p>
        </p:txBody>
      </p:sp>
    </p:spTree>
    <p:extLst>
      <p:ext uri="{BB962C8B-B14F-4D97-AF65-F5344CB8AC3E}">
        <p14:creationId xmlns:p14="http://schemas.microsoft.com/office/powerpoint/2010/main" val="474162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Reproductive Hormones</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smtClean="0"/>
              <a:t>Regular changes will occur in a </a:t>
            </a:r>
            <a:r>
              <a:rPr lang="en-US" dirty="0"/>
              <a:t>cow’s reproductive tract </a:t>
            </a:r>
            <a:r>
              <a:rPr lang="en-US" dirty="0" smtClean="0"/>
              <a:t>due </a:t>
            </a:r>
            <a:r>
              <a:rPr lang="en-US" dirty="0"/>
              <a:t>to </a:t>
            </a:r>
            <a:r>
              <a:rPr lang="en-US" dirty="0" smtClean="0"/>
              <a:t>constantly cycling </a:t>
            </a:r>
            <a:r>
              <a:rPr lang="en-US" dirty="0"/>
              <a:t>hormone levels. </a:t>
            </a:r>
          </a:p>
          <a:p>
            <a:pPr lvl="1"/>
            <a:r>
              <a:rPr lang="en-US" dirty="0" smtClean="0"/>
              <a:t>The </a:t>
            </a:r>
            <a:r>
              <a:rPr lang="en-US" u="sng" dirty="0"/>
              <a:t>estrous </a:t>
            </a:r>
            <a:r>
              <a:rPr lang="en-US" u="sng" dirty="0" smtClean="0"/>
              <a:t>cycle</a:t>
            </a:r>
            <a:r>
              <a:rPr lang="en-US" dirty="0" smtClean="0"/>
              <a:t> consists of cycling hormonal levels that cause physiologic </a:t>
            </a:r>
            <a:r>
              <a:rPr lang="en-US" dirty="0"/>
              <a:t>and behavioral changes </a:t>
            </a:r>
            <a:r>
              <a:rPr lang="en-US" dirty="0" smtClean="0"/>
              <a:t>in </a:t>
            </a:r>
            <a:r>
              <a:rPr lang="en-US" dirty="0"/>
              <a:t>order to mature and release an egg and enable fertilization of that </a:t>
            </a:r>
            <a:r>
              <a:rPr lang="en-US" dirty="0" smtClean="0"/>
              <a:t>egg. </a:t>
            </a:r>
            <a:endParaRPr lang="en-US" dirty="0"/>
          </a:p>
          <a:p>
            <a:pPr lvl="1"/>
            <a:r>
              <a:rPr lang="en-US" dirty="0"/>
              <a:t>In cattle, this estrous cycle lasts 18-21 days. </a:t>
            </a:r>
          </a:p>
          <a:p>
            <a:pPr lvl="1"/>
            <a:r>
              <a:rPr lang="en-US" dirty="0"/>
              <a:t>During the estrus cycle, hormones control signs of heat, the release of the egg from the ovary, maintain pregnancy, and regulate almost all aspects of reproduction</a:t>
            </a:r>
            <a:r>
              <a:rPr lang="en-US" dirty="0" smtClean="0"/>
              <a:t>.</a:t>
            </a:r>
          </a:p>
          <a:p>
            <a:pPr lvl="2"/>
            <a:r>
              <a:rPr lang="en-US" dirty="0" smtClean="0"/>
              <a:t>Note: “</a:t>
            </a:r>
            <a:r>
              <a:rPr lang="en-US" i="1" dirty="0" smtClean="0"/>
              <a:t>estrus”</a:t>
            </a:r>
            <a:r>
              <a:rPr lang="en-US" dirty="0" smtClean="0"/>
              <a:t> is when a cow goes into heat; “</a:t>
            </a:r>
            <a:r>
              <a:rPr lang="en-US" i="1" dirty="0" smtClean="0"/>
              <a:t>estrous”</a:t>
            </a:r>
            <a:r>
              <a:rPr lang="en-US" dirty="0" smtClean="0"/>
              <a:t> refers to the cycle. </a:t>
            </a:r>
            <a:r>
              <a:rPr lang="en-US" dirty="0"/>
              <a:t/>
            </a:r>
            <a:br>
              <a:rPr lang="en-US" dirty="0"/>
            </a:br>
            <a:endParaRPr lang="en-US" dirty="0"/>
          </a:p>
          <a:p>
            <a:pPr lvl="0"/>
            <a:r>
              <a:rPr lang="en-US" u="sng" dirty="0"/>
              <a:t>Hormones</a:t>
            </a:r>
            <a:r>
              <a:rPr lang="en-US" dirty="0"/>
              <a:t> are chemical messengers that are transported by the bloodstream from an endocrine gland to a target tissue. </a:t>
            </a:r>
          </a:p>
          <a:p>
            <a:pPr lvl="1"/>
            <a:r>
              <a:rPr lang="en-US" dirty="0"/>
              <a:t>An </a:t>
            </a:r>
            <a:r>
              <a:rPr lang="en-US" u="sng" dirty="0"/>
              <a:t>endocrine gland</a:t>
            </a:r>
            <a:r>
              <a:rPr lang="en-US" dirty="0"/>
              <a:t> is the particular gland that releases a specific hormone. </a:t>
            </a:r>
          </a:p>
          <a:p>
            <a:pPr lvl="1"/>
            <a:r>
              <a:rPr lang="en-US" dirty="0"/>
              <a:t>There is no one organ that is the “endocrine gland</a:t>
            </a:r>
            <a:r>
              <a:rPr lang="en-US" dirty="0" smtClean="0"/>
              <a:t>”. Any </a:t>
            </a:r>
            <a:r>
              <a:rPr lang="en-US" dirty="0"/>
              <a:t>tissue that releases the hormone in question is the </a:t>
            </a:r>
            <a:r>
              <a:rPr lang="en-US" dirty="0" smtClean="0"/>
              <a:t>endocrine gland</a:t>
            </a:r>
            <a:r>
              <a:rPr lang="en-US" dirty="0"/>
              <a:t>. </a:t>
            </a:r>
          </a:p>
          <a:p>
            <a:pPr lvl="1"/>
            <a:r>
              <a:rPr lang="en-US" dirty="0"/>
              <a:t>A </a:t>
            </a:r>
            <a:r>
              <a:rPr lang="en-US" u="sng" dirty="0"/>
              <a:t>target tissue</a:t>
            </a:r>
            <a:r>
              <a:rPr lang="en-US" dirty="0"/>
              <a:t> is the tissue that has receptors and can be activated by a specific hormone. </a:t>
            </a:r>
          </a:p>
          <a:p>
            <a:pPr lvl="1"/>
            <a:r>
              <a:rPr lang="en-US" dirty="0"/>
              <a:t>Similarly, there are many kinds of target tissues in the body depending on which hormone is the focus. Any tissue that has a receptor for a particular hormone is the target tissue. </a:t>
            </a:r>
            <a:br>
              <a:rPr lang="en-US" dirty="0"/>
            </a:br>
            <a:endParaRPr lang="en-US" dirty="0"/>
          </a:p>
          <a:p>
            <a:endParaRPr lang="en-US" dirty="0"/>
          </a:p>
        </p:txBody>
      </p:sp>
    </p:spTree>
    <p:extLst>
      <p:ext uri="{BB962C8B-B14F-4D97-AF65-F5344CB8AC3E}">
        <p14:creationId xmlns:p14="http://schemas.microsoft.com/office/powerpoint/2010/main" val="948783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3004" y="838201"/>
            <a:ext cx="4997196" cy="5803899"/>
          </a:xfrm>
        </p:spPr>
        <p:txBody>
          <a:bodyPr>
            <a:normAutofit fontScale="62500" lnSpcReduction="20000"/>
          </a:bodyPr>
          <a:lstStyle/>
          <a:p>
            <a:r>
              <a:rPr lang="en-US" dirty="0" smtClean="0"/>
              <a:t>CIDRs are a t-shaped rode coated with progesterone.  </a:t>
            </a:r>
          </a:p>
          <a:p>
            <a:pPr lvl="1"/>
            <a:r>
              <a:rPr lang="en-US" dirty="0" smtClean="0"/>
              <a:t>Progesterone will prevent the animal from going into heat.</a:t>
            </a:r>
          </a:p>
          <a:p>
            <a:pPr lvl="1"/>
            <a:r>
              <a:rPr lang="en-US" dirty="0" smtClean="0"/>
              <a:t>While the CIDR remains in the animal, that animal will be unable to have an estrous cycle or go into heat. </a:t>
            </a:r>
          </a:p>
          <a:p>
            <a:pPr lvl="1"/>
            <a:r>
              <a:rPr lang="en-US" dirty="0" smtClean="0"/>
              <a:t>CIDRs are usually left in place for 7 days. </a:t>
            </a:r>
          </a:p>
          <a:p>
            <a:pPr lvl="1"/>
            <a:r>
              <a:rPr lang="en-US" dirty="0" smtClean="0"/>
              <a:t>This extends the </a:t>
            </a:r>
            <a:r>
              <a:rPr lang="en-US" dirty="0" err="1" smtClean="0"/>
              <a:t>diestrus</a:t>
            </a:r>
            <a:r>
              <a:rPr lang="en-US" dirty="0" smtClean="0"/>
              <a:t> phase for an extra week, synchronizing the estrous cycles of all treated animals. </a:t>
            </a:r>
            <a:br>
              <a:rPr lang="en-US" dirty="0" smtClean="0"/>
            </a:br>
            <a:endParaRPr lang="en-US" dirty="0" smtClean="0"/>
          </a:p>
          <a:p>
            <a:r>
              <a:rPr lang="en-US" dirty="0" smtClean="0"/>
              <a:t>When the CIDR is removed at </a:t>
            </a:r>
            <a:br>
              <a:rPr lang="en-US" dirty="0" smtClean="0"/>
            </a:br>
            <a:r>
              <a:rPr lang="en-US" dirty="0" smtClean="0"/>
              <a:t>the end of the treatment period, </a:t>
            </a:r>
            <a:br>
              <a:rPr lang="en-US" dirty="0" smtClean="0"/>
            </a:br>
            <a:r>
              <a:rPr lang="en-US" dirty="0" smtClean="0"/>
              <a:t>the progesterone production also </a:t>
            </a:r>
            <a:br>
              <a:rPr lang="en-US" dirty="0" smtClean="0"/>
            </a:br>
            <a:r>
              <a:rPr lang="en-US" dirty="0" smtClean="0"/>
              <a:t>immediately stops.</a:t>
            </a:r>
          </a:p>
          <a:p>
            <a:pPr lvl="1"/>
            <a:r>
              <a:rPr lang="en-US" dirty="0" smtClean="0"/>
              <a:t>This enables ovulation to occur. </a:t>
            </a:r>
          </a:p>
          <a:p>
            <a:pPr lvl="1"/>
            <a:r>
              <a:rPr lang="en-US" dirty="0" smtClean="0"/>
              <a:t>Because the CIDR implants are usually all removed at the same time, all of the animals in the herd that were implanted will go into heat around the same time. </a:t>
            </a:r>
          </a:p>
          <a:p>
            <a:pPr lvl="1"/>
            <a:r>
              <a:rPr lang="en-US" dirty="0" smtClean="0"/>
              <a:t>This enables a producer to inseminate an entire herd all at once. </a:t>
            </a:r>
          </a:p>
        </p:txBody>
      </p:sp>
      <p:sp>
        <p:nvSpPr>
          <p:cNvPr id="3" name="Title 2"/>
          <p:cNvSpPr>
            <a:spLocks noGrp="1"/>
          </p:cNvSpPr>
          <p:nvPr>
            <p:ph type="title"/>
          </p:nvPr>
        </p:nvSpPr>
        <p:spPr/>
        <p:txBody>
          <a:bodyPr>
            <a:normAutofit fontScale="90000"/>
          </a:bodyPr>
          <a:lstStyle/>
          <a:p>
            <a:r>
              <a:rPr lang="en-US" dirty="0" smtClean="0"/>
              <a:t>How CIDR Works</a:t>
            </a:r>
            <a:endParaRPr lang="en-US" dirty="0"/>
          </a:p>
        </p:txBody>
      </p:sp>
      <p:pic>
        <p:nvPicPr>
          <p:cNvPr id="8194" name="Picture 2" descr="http://ladyofag.files.wordpress.com/2011/05/emmet-inserting-cid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933052"/>
            <a:ext cx="3581400" cy="26860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58050" y="6627168"/>
            <a:ext cx="1760418" cy="230832"/>
          </a:xfrm>
          <a:prstGeom prst="rect">
            <a:avLst/>
          </a:prstGeom>
        </p:spPr>
        <p:txBody>
          <a:bodyPr wrap="none">
            <a:spAutoFit/>
          </a:bodyPr>
          <a:lstStyle/>
          <a:p>
            <a:r>
              <a:rPr lang="en-US" sz="900" i="1" dirty="0" smtClean="0"/>
              <a:t>Source: ladyofag.wordpress.com</a:t>
            </a:r>
            <a:endParaRPr lang="en-US" sz="900" i="1" dirty="0"/>
          </a:p>
        </p:txBody>
      </p:sp>
      <p:pic>
        <p:nvPicPr>
          <p:cNvPr id="6" name="Picture 2" descr="http://images.ddccdn.com/vet/images/1198441_1198441.png"/>
          <p:cNvPicPr>
            <a:picLocks noChangeAspect="1" noChangeArrowheads="1"/>
          </p:cNvPicPr>
          <p:nvPr/>
        </p:nvPicPr>
        <p:blipFill rotWithShape="1">
          <a:blip r:embed="rId3">
            <a:extLst>
              <a:ext uri="{28A0092B-C50C-407E-A947-70E740481C1C}">
                <a14:useLocalDpi xmlns:a14="http://schemas.microsoft.com/office/drawing/2010/main" val="0"/>
              </a:ext>
            </a:extLst>
          </a:blip>
          <a:srcRect r="29283" b="4029"/>
          <a:stretch/>
        </p:blipFill>
        <p:spPr bwMode="auto">
          <a:xfrm>
            <a:off x="5391150" y="165724"/>
            <a:ext cx="3733800" cy="36077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979040" y="3702220"/>
            <a:ext cx="1088760" cy="230832"/>
          </a:xfrm>
          <a:prstGeom prst="rect">
            <a:avLst/>
          </a:prstGeom>
        </p:spPr>
        <p:txBody>
          <a:bodyPr wrap="none">
            <a:spAutoFit/>
          </a:bodyPr>
          <a:lstStyle/>
          <a:p>
            <a:r>
              <a:rPr lang="en-US" sz="900" i="1" dirty="0" smtClean="0"/>
              <a:t>Source: drugs.com</a:t>
            </a:r>
            <a:endParaRPr lang="en-US" sz="900" i="1" dirty="0"/>
          </a:p>
        </p:txBody>
      </p:sp>
    </p:spTree>
    <p:extLst>
      <p:ext uri="{BB962C8B-B14F-4D97-AF65-F5344CB8AC3E}">
        <p14:creationId xmlns:p14="http://schemas.microsoft.com/office/powerpoint/2010/main" val="2162411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tozvetsupply.com/v/vspfiles/assets/images/pic2.jpg"/>
          <p:cNvPicPr>
            <a:picLocks noChangeAspect="1" noChangeArrowheads="1"/>
          </p:cNvPicPr>
          <p:nvPr/>
        </p:nvPicPr>
        <p:blipFill rotWithShape="1">
          <a:blip r:embed="rId2">
            <a:extLst>
              <a:ext uri="{28A0092B-C50C-407E-A947-70E740481C1C}">
                <a14:useLocalDpi xmlns:a14="http://schemas.microsoft.com/office/drawing/2010/main" val="0"/>
              </a:ext>
            </a:extLst>
          </a:blip>
          <a:srcRect r="12290"/>
          <a:stretch/>
        </p:blipFill>
        <p:spPr bwMode="auto">
          <a:xfrm>
            <a:off x="6732799" y="3598607"/>
            <a:ext cx="2411201" cy="32593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CIDR Protocols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CIDRs are usually paired with other hormonal treatments to maximize the likelihood of insemination. </a:t>
            </a:r>
          </a:p>
          <a:p>
            <a:pPr lvl="1"/>
            <a:r>
              <a:rPr lang="en-US" dirty="0" smtClean="0"/>
              <a:t>In all cattle treated with a CIDR</a:t>
            </a:r>
            <a:r>
              <a:rPr lang="en-US" dirty="0"/>
              <a:t> </a:t>
            </a:r>
            <a:r>
              <a:rPr lang="en-US" dirty="0" smtClean="0"/>
              <a:t>implant, a </a:t>
            </a:r>
            <a:r>
              <a:rPr lang="en-US" dirty="0" err="1" smtClean="0"/>
              <a:t>GnRH</a:t>
            </a:r>
            <a:r>
              <a:rPr lang="en-US" dirty="0" smtClean="0"/>
              <a:t> injection is usually given at the same time the CIDR is administered. </a:t>
            </a:r>
          </a:p>
          <a:p>
            <a:pPr lvl="1"/>
            <a:r>
              <a:rPr lang="en-US" dirty="0" smtClean="0"/>
              <a:t>This will cause the release of FSH will stimulate the production of a new follicle and mature egg. </a:t>
            </a:r>
          </a:p>
          <a:p>
            <a:pPr lvl="1"/>
            <a:r>
              <a:rPr lang="en-US" dirty="0" smtClean="0"/>
              <a:t>When the CIDR is removed 7 days later, an injection of PGF</a:t>
            </a:r>
            <a:r>
              <a:rPr lang="en-US" baseline="-25000" dirty="0" smtClean="0"/>
              <a:t>2α</a:t>
            </a:r>
            <a:r>
              <a:rPr lang="en-US" dirty="0"/>
              <a:t> </a:t>
            </a:r>
            <a:r>
              <a:rPr lang="en-US" dirty="0" smtClean="0"/>
              <a:t>is also given. </a:t>
            </a:r>
          </a:p>
          <a:p>
            <a:pPr lvl="1"/>
            <a:r>
              <a:rPr lang="en-US" dirty="0" smtClean="0"/>
              <a:t>This will cause the end of the existing cycle, ensuring that the cow will go into heat roughly 60 hours later. </a:t>
            </a:r>
            <a:br>
              <a:rPr lang="en-US" dirty="0" smtClean="0"/>
            </a:br>
            <a:endParaRPr lang="en-US" dirty="0" smtClean="0"/>
          </a:p>
          <a:p>
            <a:r>
              <a:rPr lang="en-US" dirty="0" smtClean="0"/>
              <a:t>CIDR treatments may cause a slightly </a:t>
            </a:r>
            <a:br>
              <a:rPr lang="en-US" dirty="0" smtClean="0"/>
            </a:br>
            <a:r>
              <a:rPr lang="en-US" dirty="0" smtClean="0"/>
              <a:t>increased risk of vaginal infection. </a:t>
            </a:r>
          </a:p>
          <a:p>
            <a:pPr lvl="1"/>
            <a:r>
              <a:rPr lang="en-US" dirty="0" smtClean="0"/>
              <a:t>For this reason it is very important that producers administering the treatment take additional </a:t>
            </a:r>
            <a:br>
              <a:rPr lang="en-US" dirty="0" smtClean="0"/>
            </a:br>
            <a:r>
              <a:rPr lang="en-US" dirty="0" smtClean="0"/>
              <a:t>protocols to ensure sterility. </a:t>
            </a:r>
          </a:p>
          <a:p>
            <a:pPr lvl="1"/>
            <a:r>
              <a:rPr lang="en-US" dirty="0" smtClean="0"/>
              <a:t>This includes the use of latex or nitrile gloves and </a:t>
            </a:r>
            <a:br>
              <a:rPr lang="en-US" dirty="0" smtClean="0"/>
            </a:br>
            <a:r>
              <a:rPr lang="en-US" dirty="0" smtClean="0"/>
              <a:t>a clean treatment area. </a:t>
            </a:r>
          </a:p>
          <a:p>
            <a:pPr lvl="1"/>
            <a:r>
              <a:rPr lang="en-US" dirty="0" smtClean="0"/>
              <a:t>CIDR inserts should never be used more than </a:t>
            </a:r>
            <a:r>
              <a:rPr lang="en-US" dirty="0" smtClean="0"/>
              <a:t>once</a:t>
            </a:r>
            <a:br>
              <a:rPr lang="en-US" dirty="0" smtClean="0"/>
            </a:br>
            <a:r>
              <a:rPr lang="en-US" smtClean="0"/>
              <a:t>unless effectively treated </a:t>
            </a:r>
            <a:r>
              <a:rPr lang="en-US" dirty="0" smtClean="0"/>
              <a:t>to ensure their sterility. </a:t>
            </a:r>
            <a:endParaRPr lang="en-US" dirty="0" smtClean="0"/>
          </a:p>
        </p:txBody>
      </p:sp>
      <p:sp>
        <p:nvSpPr>
          <p:cNvPr id="4" name="Rectangle 3"/>
          <p:cNvSpPr/>
          <p:nvPr/>
        </p:nvSpPr>
        <p:spPr>
          <a:xfrm>
            <a:off x="7578366" y="6661379"/>
            <a:ext cx="1673856"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www.atozvetsupply.com</a:t>
            </a:r>
            <a:endParaRPr lang="en-US" sz="800" i="1" dirty="0"/>
          </a:p>
        </p:txBody>
      </p:sp>
    </p:spTree>
    <p:extLst>
      <p:ext uri="{BB962C8B-B14F-4D97-AF65-F5344CB8AC3E}">
        <p14:creationId xmlns:p14="http://schemas.microsoft.com/office/powerpoint/2010/main" val="28943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MGA</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Producers can also control the estrous cycle of cattle through feeding practices. </a:t>
            </a:r>
          </a:p>
          <a:p>
            <a:pPr lvl="1"/>
            <a:r>
              <a:rPr lang="en-US" dirty="0" smtClean="0"/>
              <a:t>One of the more widely used practices is the use of </a:t>
            </a:r>
            <a:r>
              <a:rPr lang="en-US" dirty="0" err="1"/>
              <a:t>m</a:t>
            </a:r>
            <a:r>
              <a:rPr lang="en-US" dirty="0" err="1" smtClean="0"/>
              <a:t>elengestrol</a:t>
            </a:r>
            <a:r>
              <a:rPr lang="en-US" dirty="0" smtClean="0"/>
              <a:t> acetate (or MGA). </a:t>
            </a:r>
          </a:p>
          <a:p>
            <a:pPr lvl="1"/>
            <a:r>
              <a:rPr lang="en-US" dirty="0" smtClean="0"/>
              <a:t>MGA suppresses estrus and prevents ovulation in cows and heifers. </a:t>
            </a:r>
          </a:p>
          <a:p>
            <a:pPr lvl="1"/>
            <a:r>
              <a:rPr lang="en-US" dirty="0" smtClean="0"/>
              <a:t>MGA is often fed with grain or protein in the cow’s diet. </a:t>
            </a:r>
          </a:p>
          <a:p>
            <a:pPr lvl="1"/>
            <a:r>
              <a:rPr lang="en-US" dirty="0" smtClean="0"/>
              <a:t>48 hours after MGA is removed from their diet, cattle will begin to go into estrus. </a:t>
            </a:r>
          </a:p>
          <a:p>
            <a:r>
              <a:rPr lang="en-US" dirty="0" smtClean="0"/>
              <a:t>MGA is often paired with other hormonal treatments to increase its efficacy. Three common combinations include: </a:t>
            </a:r>
          </a:p>
          <a:p>
            <a:pPr lvl="1"/>
            <a:r>
              <a:rPr lang="en-US" u="sng" dirty="0" smtClean="0"/>
              <a:t>MGA + PGF</a:t>
            </a:r>
            <a:r>
              <a:rPr lang="en-US" u="sng" baseline="-25000" dirty="0" smtClean="0"/>
              <a:t>2α</a:t>
            </a:r>
            <a:r>
              <a:rPr lang="en-US" dirty="0" smtClean="0"/>
              <a:t>: in this combination, </a:t>
            </a:r>
            <a:r>
              <a:rPr lang="en-US" dirty="0"/>
              <a:t>PGF</a:t>
            </a:r>
            <a:r>
              <a:rPr lang="en-US" baseline="-25000" dirty="0"/>
              <a:t>2α</a:t>
            </a:r>
            <a:r>
              <a:rPr lang="en-US" dirty="0"/>
              <a:t> is </a:t>
            </a:r>
            <a:r>
              <a:rPr lang="en-US" dirty="0" smtClean="0"/>
              <a:t>administered 19 days after MGA is stopped, ensuring that all or most cattle into heat at the same time one estrus cycle after MGA is stopped. </a:t>
            </a:r>
          </a:p>
          <a:p>
            <a:pPr lvl="1"/>
            <a:r>
              <a:rPr lang="en-US" u="sng" dirty="0" smtClean="0"/>
              <a:t>MGA Select </a:t>
            </a:r>
            <a:r>
              <a:rPr lang="en-US" dirty="0" smtClean="0"/>
              <a:t>(MGA + </a:t>
            </a:r>
            <a:r>
              <a:rPr lang="en-US" dirty="0" err="1" smtClean="0"/>
              <a:t>GnRH</a:t>
            </a:r>
            <a:r>
              <a:rPr lang="en-US" dirty="0" smtClean="0"/>
              <a:t> + PGF</a:t>
            </a:r>
            <a:r>
              <a:rPr lang="en-US" baseline="-25000" dirty="0" smtClean="0"/>
              <a:t>2α</a:t>
            </a:r>
            <a:r>
              <a:rPr lang="en-US" dirty="0" smtClean="0"/>
              <a:t>): in this combination, </a:t>
            </a:r>
            <a:br>
              <a:rPr lang="en-US" dirty="0" smtClean="0"/>
            </a:br>
            <a:r>
              <a:rPr lang="en-US" dirty="0" smtClean="0"/>
              <a:t>MGA is combined with a treatment similar to </a:t>
            </a:r>
            <a:r>
              <a:rPr lang="en-US" dirty="0" err="1" smtClean="0"/>
              <a:t>Ovsynch</a:t>
            </a:r>
            <a:r>
              <a:rPr lang="en-US" dirty="0" smtClean="0"/>
              <a:t> to </a:t>
            </a:r>
            <a:br>
              <a:rPr lang="en-US" dirty="0" smtClean="0"/>
            </a:br>
            <a:r>
              <a:rPr lang="en-US" dirty="0" smtClean="0"/>
              <a:t>further increase the likelihood of insemination. </a:t>
            </a:r>
          </a:p>
          <a:p>
            <a:pPr lvl="1"/>
            <a:r>
              <a:rPr lang="en-US" u="sng" dirty="0" smtClean="0"/>
              <a:t>7-11 Synch</a:t>
            </a:r>
            <a:r>
              <a:rPr lang="en-US" dirty="0" smtClean="0"/>
              <a:t>: in this treatment, MGA is only fed for seven </a:t>
            </a:r>
            <a:br>
              <a:rPr lang="en-US" dirty="0" smtClean="0"/>
            </a:br>
            <a:r>
              <a:rPr lang="en-US" dirty="0" smtClean="0"/>
              <a:t>days; </a:t>
            </a:r>
            <a:r>
              <a:rPr lang="en-US" dirty="0"/>
              <a:t>PGF</a:t>
            </a:r>
            <a:r>
              <a:rPr lang="en-US" baseline="-25000" dirty="0"/>
              <a:t>2α</a:t>
            </a:r>
            <a:r>
              <a:rPr lang="en-US" dirty="0"/>
              <a:t> is </a:t>
            </a:r>
            <a:r>
              <a:rPr lang="en-US" dirty="0" smtClean="0"/>
              <a:t>administered on the last day of MGA </a:t>
            </a:r>
            <a:br>
              <a:rPr lang="en-US" dirty="0" smtClean="0"/>
            </a:br>
            <a:r>
              <a:rPr lang="en-US" dirty="0" smtClean="0"/>
              <a:t>feeding. A shot of </a:t>
            </a:r>
            <a:r>
              <a:rPr lang="en-US" dirty="0" err="1" smtClean="0"/>
              <a:t>GnRH</a:t>
            </a:r>
            <a:r>
              <a:rPr lang="en-US" dirty="0" smtClean="0"/>
              <a:t> is given four days after the last </a:t>
            </a:r>
            <a:br>
              <a:rPr lang="en-US" dirty="0" smtClean="0"/>
            </a:br>
            <a:r>
              <a:rPr lang="en-US" dirty="0" smtClean="0"/>
              <a:t>MGA feeding. </a:t>
            </a:r>
            <a:r>
              <a:rPr lang="en-US" dirty="0"/>
              <a:t>PGF</a:t>
            </a:r>
            <a:r>
              <a:rPr lang="en-US" baseline="-25000" dirty="0"/>
              <a:t>2α</a:t>
            </a:r>
            <a:r>
              <a:rPr lang="en-US" dirty="0"/>
              <a:t> </a:t>
            </a:r>
            <a:r>
              <a:rPr lang="en-US" dirty="0" smtClean="0"/>
              <a:t>is given seven days after this. </a:t>
            </a:r>
          </a:p>
          <a:p>
            <a:pPr lvl="2"/>
            <a:r>
              <a:rPr lang="en-US" dirty="0" smtClean="0"/>
              <a:t>This allows for a shortened estrus cycle while still allowing for </a:t>
            </a:r>
            <a:br>
              <a:rPr lang="en-US" dirty="0" smtClean="0"/>
            </a:br>
            <a:r>
              <a:rPr lang="en-US" dirty="0" smtClean="0"/>
              <a:t>a follicle and mature egg to develop. </a:t>
            </a:r>
            <a:endParaRPr lang="en-US" dirty="0"/>
          </a:p>
        </p:txBody>
      </p:sp>
      <p:sp>
        <p:nvSpPr>
          <p:cNvPr id="5" name="AutoShape 4" descr="https://www.zoetisus.com/_locale-assets/mcm-portal-assets/products/publishingimages/mga200_0316_cmyk.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26488"/>
          <a:stretch/>
        </p:blipFill>
        <p:spPr>
          <a:xfrm>
            <a:off x="6833420" y="4296697"/>
            <a:ext cx="1927122" cy="2621490"/>
          </a:xfrm>
          <a:prstGeom prst="rect">
            <a:avLst/>
          </a:prstGeom>
        </p:spPr>
      </p:pic>
      <p:sp>
        <p:nvSpPr>
          <p:cNvPr id="9" name="Rectangle 8"/>
          <p:cNvSpPr/>
          <p:nvPr/>
        </p:nvSpPr>
        <p:spPr>
          <a:xfrm>
            <a:off x="5761544" y="6661379"/>
            <a:ext cx="1412566" cy="215444"/>
          </a:xfrm>
          <a:prstGeom prst="rect">
            <a:avLst/>
          </a:prstGeom>
        </p:spPr>
        <p:txBody>
          <a:bodyPr wrap="none">
            <a:spAutoFit/>
          </a:bodyPr>
          <a:lstStyle/>
          <a:p>
            <a:r>
              <a:rPr lang="en-US" sz="800" i="1" dirty="0" smtClean="0"/>
              <a:t>Source: www.zoetisus.com</a:t>
            </a:r>
            <a:endParaRPr lang="en-US" sz="800" i="1" dirty="0"/>
          </a:p>
        </p:txBody>
      </p:sp>
    </p:spTree>
    <p:extLst>
      <p:ext uri="{BB962C8B-B14F-4D97-AF65-F5344CB8AC3E}">
        <p14:creationId xmlns:p14="http://schemas.microsoft.com/office/powerpoint/2010/main" val="3781188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 Cited</a:t>
            </a:r>
            <a:endParaRPr lang="en-US" dirty="0"/>
          </a:p>
        </p:txBody>
      </p:sp>
      <p:sp>
        <p:nvSpPr>
          <p:cNvPr id="3" name="Content Placeholder 2"/>
          <p:cNvSpPr>
            <a:spLocks noGrp="1"/>
          </p:cNvSpPr>
          <p:nvPr>
            <p:ph idx="1"/>
          </p:nvPr>
        </p:nvSpPr>
        <p:spPr/>
        <p:txBody>
          <a:bodyPr>
            <a:normAutofit fontScale="70000" lnSpcReduction="20000"/>
          </a:bodyPr>
          <a:lstStyle/>
          <a:p>
            <a:r>
              <a:rPr lang="en-US" dirty="0">
                <a:hlinkClick r:id="rId2"/>
              </a:rPr>
              <a:t>http://</a:t>
            </a:r>
            <a:r>
              <a:rPr lang="en-US" dirty="0" smtClean="0">
                <a:hlinkClick r:id="rId2"/>
              </a:rPr>
              <a:t>www.selectsires.com/resources/fertilitydocs/reproductive_anatomy.pdf</a:t>
            </a:r>
          </a:p>
          <a:p>
            <a:r>
              <a:rPr lang="en-US" dirty="0">
                <a:hlinkClick r:id="rId2"/>
              </a:rPr>
              <a:t>http://www.dcrcouncil.org/media/Public/Back%20to%20the%20Basics_Explaining%20the%20Estrous%20Cycle.pdf</a:t>
            </a:r>
          </a:p>
          <a:p>
            <a:r>
              <a:rPr lang="en-US" dirty="0">
                <a:hlinkClick r:id="rId2"/>
              </a:rPr>
              <a:t>http://www.ansci.wisc.edu/jjp1/ansci_repro/lec/lec9/lec9out.html</a:t>
            </a:r>
          </a:p>
          <a:p>
            <a:r>
              <a:rPr lang="en-US" dirty="0" smtClean="0">
                <a:hlinkClick r:id="rId2"/>
              </a:rPr>
              <a:t>http</a:t>
            </a:r>
            <a:r>
              <a:rPr lang="en-US" dirty="0">
                <a:hlinkClick r:id="rId2"/>
              </a:rPr>
              <a:t>://</a:t>
            </a:r>
            <a:r>
              <a:rPr lang="en-US" dirty="0" smtClean="0">
                <a:hlinkClick r:id="rId2"/>
              </a:rPr>
              <a:t>beef.unl.edu/learning/estrussynch.shtml</a:t>
            </a:r>
            <a:endParaRPr lang="en-US" dirty="0" smtClean="0"/>
          </a:p>
          <a:p>
            <a:r>
              <a:rPr lang="en-US" dirty="0">
                <a:hlinkClick r:id="rId3"/>
              </a:rPr>
              <a:t>http://</a:t>
            </a:r>
            <a:r>
              <a:rPr lang="en-US" dirty="0" smtClean="0">
                <a:hlinkClick r:id="rId3"/>
              </a:rPr>
              <a:t>beefrepro.unl.edu/pdfs/estrouscycle.pdf</a:t>
            </a:r>
            <a:endParaRPr lang="en-US" dirty="0" smtClean="0"/>
          </a:p>
          <a:p>
            <a:r>
              <a:rPr lang="en-US" dirty="0">
                <a:hlinkClick r:id="rId4"/>
              </a:rPr>
              <a:t>http://</a:t>
            </a:r>
            <a:r>
              <a:rPr lang="en-US" dirty="0" smtClean="0">
                <a:hlinkClick r:id="rId4"/>
              </a:rPr>
              <a:t>www.uwyo.edu/wjm/repro/estrous.htm</a:t>
            </a:r>
            <a:endParaRPr lang="en-US" dirty="0" smtClean="0"/>
          </a:p>
          <a:p>
            <a:r>
              <a:rPr lang="en-US" dirty="0">
                <a:hlinkClick r:id="rId5"/>
              </a:rPr>
              <a:t>http://</a:t>
            </a:r>
            <a:r>
              <a:rPr lang="en-US" dirty="0" smtClean="0">
                <a:hlinkClick r:id="rId5"/>
              </a:rPr>
              <a:t>www.vivo.colostate.edu/hbooks/pathphys/endocrine/hypopit/lhfsh.html</a:t>
            </a:r>
            <a:endParaRPr lang="en-US" dirty="0" smtClean="0"/>
          </a:p>
          <a:p>
            <a:r>
              <a:rPr lang="en-US" dirty="0">
                <a:hlinkClick r:id="rId6"/>
              </a:rPr>
              <a:t>http://</a:t>
            </a:r>
            <a:r>
              <a:rPr lang="en-US" dirty="0" smtClean="0">
                <a:hlinkClick r:id="rId6"/>
              </a:rPr>
              <a:t>beefmagazine.com/mag/beef_understanding_cidr</a:t>
            </a:r>
            <a:endParaRPr lang="en-US" dirty="0" smtClean="0"/>
          </a:p>
          <a:p>
            <a:r>
              <a:rPr lang="en-US" dirty="0">
                <a:hlinkClick r:id="rId7"/>
              </a:rPr>
              <a:t>http://</a:t>
            </a:r>
            <a:r>
              <a:rPr lang="en-US" dirty="0" smtClean="0">
                <a:hlinkClick r:id="rId7"/>
              </a:rPr>
              <a:t>beefmagazine.com/mag/beef_using_mga</a:t>
            </a:r>
            <a:endParaRPr lang="en-US" dirty="0" smtClean="0"/>
          </a:p>
          <a:p>
            <a:endParaRPr lang="en-US" dirty="0" smtClean="0"/>
          </a:p>
          <a:p>
            <a:endParaRPr lang="en-US" dirty="0"/>
          </a:p>
        </p:txBody>
      </p:sp>
    </p:spTree>
    <p:extLst>
      <p:ext uri="{BB962C8B-B14F-4D97-AF65-F5344CB8AC3E}">
        <p14:creationId xmlns:p14="http://schemas.microsoft.com/office/powerpoint/2010/main" val="3062314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Endocrine Gland, Target Tissues</a:t>
            </a:r>
            <a:endParaRPr lang="en-US" dirty="0"/>
          </a:p>
        </p:txBody>
      </p:sp>
      <p:sp>
        <p:nvSpPr>
          <p:cNvPr id="3" name="Content Placeholder 2"/>
          <p:cNvSpPr>
            <a:spLocks noGrp="1"/>
          </p:cNvSpPr>
          <p:nvPr>
            <p:ph idx="1"/>
          </p:nvPr>
        </p:nvSpPr>
        <p:spPr>
          <a:xfrm>
            <a:off x="413004" y="825322"/>
            <a:ext cx="7778496" cy="3926982"/>
          </a:xfrm>
        </p:spPr>
        <p:txBody>
          <a:bodyPr>
            <a:normAutofit fontScale="70000" lnSpcReduction="20000"/>
          </a:bodyPr>
          <a:lstStyle/>
          <a:p>
            <a:pPr lvl="0"/>
            <a:r>
              <a:rPr lang="en-US" dirty="0"/>
              <a:t>The organ that is the endocrine organ and the organ that is the target tissue is different depending on which hormone is in question. </a:t>
            </a:r>
          </a:p>
          <a:p>
            <a:pPr lvl="1"/>
            <a:r>
              <a:rPr lang="en-US" dirty="0"/>
              <a:t>For example, for both the Follicle Stimulating Hormone (FSH) and the Luteinizing Hormone (LH), the endocrine gland that releases them is the pituitary gland in the brain, and the target tissue is the ovary. </a:t>
            </a:r>
          </a:p>
          <a:p>
            <a:pPr lvl="1"/>
            <a:r>
              <a:rPr lang="en-US" dirty="0"/>
              <a:t>However, for estrogen and progesterone, the endocrine gland that releases them is the ovary. </a:t>
            </a:r>
          </a:p>
          <a:p>
            <a:pPr lvl="1"/>
            <a:r>
              <a:rPr lang="en-US" dirty="0"/>
              <a:t>Estrogen has many different target tissues including the pituitary gland, oviduct, uterus, cervix, vagina, and vulva. </a:t>
            </a:r>
          </a:p>
          <a:p>
            <a:pPr lvl="1"/>
            <a:r>
              <a:rPr lang="en-US" dirty="0"/>
              <a:t>Progesterone also has multiple target tissues, including the pituitary and the uterus. </a:t>
            </a:r>
            <a:br>
              <a:rPr lang="en-US" dirty="0"/>
            </a:br>
            <a:endParaRPr lang="en-US" dirty="0"/>
          </a:p>
        </p:txBody>
      </p:sp>
      <p:pic>
        <p:nvPicPr>
          <p:cNvPr id="1026" name="Picture 2" descr="http://www2.estrellamountain.edu/faculty/farabee/BIOBK/hormone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081" y="4175102"/>
            <a:ext cx="4895850" cy="25050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64899" y="6642556"/>
            <a:ext cx="1835759"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www2.estrellamountain.edu</a:t>
            </a:r>
            <a:endParaRPr lang="en-US" sz="800" i="1" dirty="0"/>
          </a:p>
        </p:txBody>
      </p:sp>
    </p:spTree>
    <p:extLst>
      <p:ext uri="{BB962C8B-B14F-4D97-AF65-F5344CB8AC3E}">
        <p14:creationId xmlns:p14="http://schemas.microsoft.com/office/powerpoint/2010/main" val="3799368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Signaling Systems </a:t>
            </a:r>
            <a:endParaRPr lang="en-US" dirty="0"/>
          </a:p>
        </p:txBody>
      </p:sp>
      <p:sp>
        <p:nvSpPr>
          <p:cNvPr id="3" name="Content Placeholder 2"/>
          <p:cNvSpPr>
            <a:spLocks noGrp="1"/>
          </p:cNvSpPr>
          <p:nvPr>
            <p:ph idx="1"/>
          </p:nvPr>
        </p:nvSpPr>
        <p:spPr>
          <a:xfrm>
            <a:off x="413004" y="838202"/>
            <a:ext cx="7867396" cy="5794418"/>
          </a:xfrm>
        </p:spPr>
        <p:txBody>
          <a:bodyPr>
            <a:normAutofit fontScale="92500" lnSpcReduction="20000"/>
          </a:bodyPr>
          <a:lstStyle/>
          <a:p>
            <a:pPr lvl="0"/>
            <a:r>
              <a:rPr lang="en-US" dirty="0"/>
              <a:t>The </a:t>
            </a:r>
            <a:r>
              <a:rPr lang="en-US" u="sng" dirty="0"/>
              <a:t>endocrine system</a:t>
            </a:r>
            <a:r>
              <a:rPr lang="en-US" dirty="0"/>
              <a:t> is comprised of all of the glands and target tissues that secrete or are responsive to hormones. </a:t>
            </a:r>
          </a:p>
          <a:p>
            <a:pPr lvl="1"/>
            <a:r>
              <a:rPr lang="en-US" dirty="0"/>
              <a:t>The endocrine system and the nervous system are the two signaling systems of the body. </a:t>
            </a:r>
          </a:p>
          <a:p>
            <a:pPr lvl="1"/>
            <a:r>
              <a:rPr lang="en-US" dirty="0"/>
              <a:t>The </a:t>
            </a:r>
            <a:r>
              <a:rPr lang="en-US" u="sng" dirty="0"/>
              <a:t>nervous system</a:t>
            </a:r>
            <a:r>
              <a:rPr lang="en-US" dirty="0"/>
              <a:t> involves </a:t>
            </a:r>
            <a:r>
              <a:rPr lang="en-US" dirty="0" smtClean="0"/>
              <a:t>immediate</a:t>
            </a:r>
            <a:r>
              <a:rPr lang="en-US" dirty="0"/>
              <a:t>, short-term signaling </a:t>
            </a:r>
            <a:r>
              <a:rPr lang="en-US" dirty="0" smtClean="0"/>
              <a:t>and </a:t>
            </a:r>
            <a:r>
              <a:rPr lang="en-US" dirty="0"/>
              <a:t>uses electrical signals in </a:t>
            </a:r>
            <a:r>
              <a:rPr lang="en-US" dirty="0" smtClean="0"/>
              <a:t/>
            </a:r>
            <a:br>
              <a:rPr lang="en-US" dirty="0" smtClean="0"/>
            </a:br>
            <a:r>
              <a:rPr lang="en-US" dirty="0" smtClean="0"/>
              <a:t>neurons </a:t>
            </a:r>
            <a:r>
              <a:rPr lang="en-US" dirty="0"/>
              <a:t>and nerves to </a:t>
            </a:r>
            <a:r>
              <a:rPr lang="en-US" dirty="0" smtClean="0"/>
              <a:t/>
            </a:r>
            <a:br>
              <a:rPr lang="en-US" dirty="0" smtClean="0"/>
            </a:br>
            <a:r>
              <a:rPr lang="en-US" dirty="0" smtClean="0"/>
              <a:t>create a </a:t>
            </a:r>
            <a:r>
              <a:rPr lang="en-US" dirty="0"/>
              <a:t>response. </a:t>
            </a:r>
          </a:p>
          <a:p>
            <a:pPr lvl="1"/>
            <a:r>
              <a:rPr lang="en-US" dirty="0"/>
              <a:t>The endocrine system </a:t>
            </a:r>
            <a:r>
              <a:rPr lang="en-US" dirty="0" smtClean="0"/>
              <a:t/>
            </a:r>
            <a:br>
              <a:rPr lang="en-US" dirty="0" smtClean="0"/>
            </a:br>
            <a:r>
              <a:rPr lang="en-US" dirty="0" smtClean="0"/>
              <a:t>usually involves long-</a:t>
            </a:r>
            <a:br>
              <a:rPr lang="en-US" dirty="0" smtClean="0"/>
            </a:br>
            <a:r>
              <a:rPr lang="en-US" dirty="0" smtClean="0"/>
              <a:t>term</a:t>
            </a:r>
            <a:r>
              <a:rPr lang="en-US" dirty="0"/>
              <a:t>, slow </a:t>
            </a:r>
            <a:r>
              <a:rPr lang="en-US" dirty="0" smtClean="0"/>
              <a:t>reactions </a:t>
            </a:r>
            <a:br>
              <a:rPr lang="en-US" dirty="0" smtClean="0"/>
            </a:br>
            <a:r>
              <a:rPr lang="en-US" dirty="0" smtClean="0"/>
              <a:t>using </a:t>
            </a:r>
            <a:r>
              <a:rPr lang="en-US" dirty="0"/>
              <a:t>chemical </a:t>
            </a:r>
            <a:r>
              <a:rPr lang="en-US" dirty="0" smtClean="0"/>
              <a:t>signals </a:t>
            </a:r>
            <a:br>
              <a:rPr lang="en-US" dirty="0" smtClean="0"/>
            </a:br>
            <a:r>
              <a:rPr lang="en-US" dirty="0" smtClean="0"/>
              <a:t>from </a:t>
            </a:r>
            <a:r>
              <a:rPr lang="en-US" dirty="0"/>
              <a:t>endocrine glands </a:t>
            </a:r>
            <a:r>
              <a:rPr lang="en-US" dirty="0" smtClean="0"/>
              <a:t/>
            </a:r>
            <a:br>
              <a:rPr lang="en-US" dirty="0" smtClean="0"/>
            </a:br>
            <a:r>
              <a:rPr lang="en-US" dirty="0" smtClean="0"/>
              <a:t>that </a:t>
            </a:r>
            <a:r>
              <a:rPr lang="en-US" dirty="0"/>
              <a:t>are carried by the </a:t>
            </a:r>
            <a:r>
              <a:rPr lang="en-US" dirty="0" smtClean="0"/>
              <a:t/>
            </a:r>
            <a:br>
              <a:rPr lang="en-US" dirty="0" smtClean="0"/>
            </a:br>
            <a:r>
              <a:rPr lang="en-US" dirty="0" smtClean="0"/>
              <a:t>blood to </a:t>
            </a:r>
            <a:r>
              <a:rPr lang="en-US" dirty="0"/>
              <a:t>target tissues. </a:t>
            </a:r>
          </a:p>
        </p:txBody>
      </p:sp>
      <p:pic>
        <p:nvPicPr>
          <p:cNvPr id="2050" name="Picture 2" descr="http://image.slidesharecdn.com/chapter45-111213085703-phpapp02/95/chapter-45-endocrine-system-and-hormones-3-728.jpg?cb=1323790605"/>
          <p:cNvPicPr>
            <a:picLocks noChangeAspect="1" noChangeArrowheads="1"/>
          </p:cNvPicPr>
          <p:nvPr/>
        </p:nvPicPr>
        <p:blipFill rotWithShape="1">
          <a:blip r:embed="rId2">
            <a:extLst>
              <a:ext uri="{28A0092B-C50C-407E-A947-70E740481C1C}">
                <a14:useLocalDpi xmlns:a14="http://schemas.microsoft.com/office/drawing/2010/main" val="0"/>
              </a:ext>
            </a:extLst>
          </a:blip>
          <a:srcRect t="9127"/>
          <a:stretch/>
        </p:blipFill>
        <p:spPr bwMode="auto">
          <a:xfrm>
            <a:off x="4537656" y="3633629"/>
            <a:ext cx="4586626" cy="31259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44872" y="6632620"/>
            <a:ext cx="1462260"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www.slideshare.net</a:t>
            </a:r>
            <a:endParaRPr lang="en-US" sz="800" i="1" dirty="0"/>
          </a:p>
        </p:txBody>
      </p:sp>
    </p:spTree>
    <p:extLst>
      <p:ext uri="{BB962C8B-B14F-4D97-AF65-F5344CB8AC3E}">
        <p14:creationId xmlns:p14="http://schemas.microsoft.com/office/powerpoint/2010/main" val="935432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Lock and Key</a:t>
            </a:r>
            <a:endParaRPr lang="en-US" dirty="0"/>
          </a:p>
        </p:txBody>
      </p:sp>
      <p:sp>
        <p:nvSpPr>
          <p:cNvPr id="3" name="Content Placeholder 2"/>
          <p:cNvSpPr>
            <a:spLocks noGrp="1"/>
          </p:cNvSpPr>
          <p:nvPr>
            <p:ph idx="1"/>
          </p:nvPr>
        </p:nvSpPr>
        <p:spPr>
          <a:xfrm>
            <a:off x="413004" y="838202"/>
            <a:ext cx="7778496" cy="3991375"/>
          </a:xfrm>
        </p:spPr>
        <p:txBody>
          <a:bodyPr>
            <a:normAutofit fontScale="70000" lnSpcReduction="20000"/>
          </a:bodyPr>
          <a:lstStyle/>
          <a:p>
            <a:pPr lvl="0"/>
            <a:r>
              <a:rPr lang="en-US" dirty="0"/>
              <a:t>Hormones and target tissues work similarly to a lock and a key. </a:t>
            </a:r>
          </a:p>
          <a:p>
            <a:pPr lvl="1"/>
            <a:r>
              <a:rPr lang="en-US" dirty="0"/>
              <a:t>When a hormone is released into the blood, it will be carried throughout the body. </a:t>
            </a:r>
          </a:p>
          <a:p>
            <a:pPr lvl="1"/>
            <a:r>
              <a:rPr lang="en-US" dirty="0"/>
              <a:t>If an organ’s tissue has receptors for that organ, and if that organ can bind to the receptors on that tissue, it will induce a response. </a:t>
            </a:r>
          </a:p>
          <a:p>
            <a:pPr lvl="1"/>
            <a:r>
              <a:rPr lang="en-US" dirty="0"/>
              <a:t>For example, when estrogen is released from the ovary, it will travel throughout the entire body, coming in contact with every kind of tissue. </a:t>
            </a:r>
          </a:p>
          <a:p>
            <a:pPr lvl="1"/>
            <a:r>
              <a:rPr lang="en-US" dirty="0"/>
              <a:t>However, only the brain and reproductive tract have receptors for this hormone, and so only these organs can serve as target tissues for estrogen (even though all other organs will also come in contact with estrogen). </a:t>
            </a:r>
          </a:p>
          <a:p>
            <a:pPr lvl="1"/>
            <a:r>
              <a:rPr lang="en-US" dirty="0"/>
              <a:t>Just like a key can only open a lock in which it fits, a hormone can only affect a tissue that has receptors for it. </a:t>
            </a:r>
          </a:p>
          <a:p>
            <a:endParaRPr lang="en-US" dirty="0"/>
          </a:p>
        </p:txBody>
      </p:sp>
      <p:pic>
        <p:nvPicPr>
          <p:cNvPr id="3074" name="Picture 2" descr="http://jonbarron.org/sites/default/files/images/nl/target-ce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1362" y="4781572"/>
            <a:ext cx="3630679" cy="19089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2859110" y="6642556"/>
            <a:ext cx="1183337"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jonbarron.org</a:t>
            </a:r>
            <a:endParaRPr lang="en-US" sz="800" i="1" dirty="0"/>
          </a:p>
        </p:txBody>
      </p:sp>
      <p:pic>
        <p:nvPicPr>
          <p:cNvPr id="3078" name="Picture 6" descr="http://rampages.us/dean/wp-content/uploads/sites/667/2014/09/lock-key.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2750" t="33832" r="8429"/>
          <a:stretch/>
        </p:blipFill>
        <p:spPr bwMode="auto">
          <a:xfrm rot="1935717" flipH="1">
            <a:off x="361093" y="4874331"/>
            <a:ext cx="1893195" cy="24201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rampages.us/dean/wp-content/uploads/sites/667/2014/09/lock-key.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007" t="18339" r="53588" b="21449"/>
          <a:stretch/>
        </p:blipFill>
        <p:spPr bwMode="auto">
          <a:xfrm flipH="1">
            <a:off x="6489789" y="4634922"/>
            <a:ext cx="1970468" cy="220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195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Hormones</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Both plants and animals produce a wide array of hormones, and these hormones regulate many different aspects of plants and animals. </a:t>
            </a:r>
          </a:p>
          <a:p>
            <a:pPr lvl="1"/>
            <a:r>
              <a:rPr lang="en-US" dirty="0"/>
              <a:t>Besides reproduction in animals, hormones can also control bodily growth </a:t>
            </a:r>
            <a:r>
              <a:rPr lang="en-US" dirty="0" smtClean="0"/>
              <a:t>(e.g. somatotropin</a:t>
            </a:r>
            <a:r>
              <a:rPr lang="en-US" dirty="0"/>
              <a:t>), glucose uptake (e.g. insulin), kidney function (e.g. vasopressin), heart </a:t>
            </a:r>
            <a:r>
              <a:rPr lang="en-US" dirty="0" smtClean="0"/>
              <a:t>rate </a:t>
            </a:r>
            <a:r>
              <a:rPr lang="en-US" dirty="0"/>
              <a:t>and blood pressure (e.g. epinephrine), and inflammation </a:t>
            </a:r>
            <a:r>
              <a:rPr lang="en-US" dirty="0" smtClean="0"/>
              <a:t>(</a:t>
            </a:r>
            <a:r>
              <a:rPr lang="en-US" dirty="0"/>
              <a:t>e.g. histamines). </a:t>
            </a:r>
          </a:p>
          <a:p>
            <a:pPr lvl="0"/>
            <a:r>
              <a:rPr lang="en-US" dirty="0"/>
              <a:t>Animal hormones can be placed </a:t>
            </a:r>
            <a:r>
              <a:rPr lang="en-US" dirty="0" smtClean="0"/>
              <a:t>into </a:t>
            </a:r>
            <a:r>
              <a:rPr lang="en-US" dirty="0"/>
              <a:t>one of two categories: </a:t>
            </a:r>
          </a:p>
          <a:p>
            <a:pPr lvl="1"/>
            <a:r>
              <a:rPr lang="en-US" u="sng" dirty="0"/>
              <a:t>Endocrine hormones</a:t>
            </a:r>
            <a:r>
              <a:rPr lang="en-US" dirty="0"/>
              <a:t> are those that </a:t>
            </a:r>
            <a:r>
              <a:rPr lang="en-US" dirty="0" smtClean="0"/>
              <a:t/>
            </a:r>
            <a:br>
              <a:rPr lang="en-US" dirty="0" smtClean="0"/>
            </a:br>
            <a:r>
              <a:rPr lang="en-US" dirty="0" smtClean="0"/>
              <a:t>travel </a:t>
            </a:r>
            <a:r>
              <a:rPr lang="en-US" dirty="0"/>
              <a:t>throughout the body in the </a:t>
            </a:r>
            <a:r>
              <a:rPr lang="en-US" dirty="0" smtClean="0"/>
              <a:t/>
            </a:r>
            <a:br>
              <a:rPr lang="en-US" dirty="0" smtClean="0"/>
            </a:br>
            <a:r>
              <a:rPr lang="en-US" dirty="0" smtClean="0"/>
              <a:t>blood</a:t>
            </a:r>
            <a:r>
              <a:rPr lang="en-US" dirty="0"/>
              <a:t>.</a:t>
            </a:r>
          </a:p>
          <a:p>
            <a:pPr lvl="1"/>
            <a:r>
              <a:rPr lang="en-US" u="sng" dirty="0"/>
              <a:t>Paracrine hormones</a:t>
            </a:r>
            <a:r>
              <a:rPr lang="en-US" dirty="0"/>
              <a:t> are released </a:t>
            </a:r>
            <a:r>
              <a:rPr lang="en-US" dirty="0" smtClean="0"/>
              <a:t/>
            </a:r>
            <a:br>
              <a:rPr lang="en-US" dirty="0" smtClean="0"/>
            </a:br>
            <a:r>
              <a:rPr lang="en-US" dirty="0" smtClean="0"/>
              <a:t>by </a:t>
            </a:r>
            <a:r>
              <a:rPr lang="en-US" dirty="0"/>
              <a:t>a cell and only acts on cells </a:t>
            </a:r>
            <a:r>
              <a:rPr lang="en-US" dirty="0" smtClean="0"/>
              <a:t/>
            </a:r>
            <a:br>
              <a:rPr lang="en-US" dirty="0" smtClean="0"/>
            </a:br>
            <a:r>
              <a:rPr lang="en-US" dirty="0" smtClean="0"/>
              <a:t>immediately </a:t>
            </a:r>
            <a:r>
              <a:rPr lang="en-US" dirty="0"/>
              <a:t>around that cell</a:t>
            </a:r>
            <a:r>
              <a:rPr lang="en-US" dirty="0" smtClean="0"/>
              <a:t>.</a:t>
            </a:r>
            <a:endParaRPr lang="en-US" dirty="0"/>
          </a:p>
          <a:p>
            <a:pPr lvl="0"/>
            <a:r>
              <a:rPr lang="en-US" dirty="0"/>
              <a:t>Hormones in animals can be </a:t>
            </a:r>
            <a:r>
              <a:rPr lang="en-US" dirty="0" smtClean="0"/>
              <a:t/>
            </a:r>
            <a:br>
              <a:rPr lang="en-US" dirty="0" smtClean="0"/>
            </a:br>
            <a:r>
              <a:rPr lang="en-US" dirty="0" smtClean="0"/>
              <a:t>produced </a:t>
            </a:r>
            <a:r>
              <a:rPr lang="en-US" dirty="0"/>
              <a:t>from four different </a:t>
            </a:r>
            <a:r>
              <a:rPr lang="en-US" dirty="0" smtClean="0"/>
              <a:t/>
            </a:r>
            <a:br>
              <a:rPr lang="en-US" dirty="0" smtClean="0"/>
            </a:br>
            <a:r>
              <a:rPr lang="en-US" dirty="0" smtClean="0"/>
              <a:t>classes based on their sources.</a:t>
            </a:r>
          </a:p>
          <a:p>
            <a:pPr lvl="1"/>
            <a:r>
              <a:rPr lang="en-US" dirty="0" smtClean="0"/>
              <a:t>These classes include amine </a:t>
            </a:r>
            <a:br>
              <a:rPr lang="en-US" dirty="0" smtClean="0"/>
            </a:br>
            <a:r>
              <a:rPr lang="en-US" dirty="0" smtClean="0"/>
              <a:t>hormones ,peptide hormones, </a:t>
            </a:r>
            <a:br>
              <a:rPr lang="en-US" dirty="0" smtClean="0"/>
            </a:br>
            <a:r>
              <a:rPr lang="en-US" dirty="0" smtClean="0"/>
              <a:t>protein hormones, and steroid </a:t>
            </a:r>
            <a:br>
              <a:rPr lang="en-US" dirty="0" smtClean="0"/>
            </a:br>
            <a:r>
              <a:rPr lang="en-US" dirty="0" smtClean="0"/>
              <a:t>hormones. </a:t>
            </a:r>
          </a:p>
          <a:p>
            <a:pPr lvl="1"/>
            <a:r>
              <a:rPr lang="en-US" dirty="0" smtClean="0"/>
              <a:t>See the table to the right </a:t>
            </a:r>
            <a:r>
              <a:rPr lang="en-US" dirty="0" smtClean="0">
                <a:sym typeface="Wingdings" panose="05000000000000000000" pitchFamily="2" charset="2"/>
              </a:rPr>
              <a:t> </a:t>
            </a:r>
            <a:r>
              <a:rPr lang="en-US" dirty="0"/>
              <a:t/>
            </a:r>
            <a:br>
              <a:rPr lang="en-US" dirty="0"/>
            </a:br>
            <a:endParaRPr lang="en-US" dirty="0"/>
          </a:p>
        </p:txBody>
      </p:sp>
      <p:pic>
        <p:nvPicPr>
          <p:cNvPr id="5" name="Picture 4"/>
          <p:cNvPicPr>
            <a:picLocks noChangeAspect="1"/>
          </p:cNvPicPr>
          <p:nvPr/>
        </p:nvPicPr>
        <p:blipFill>
          <a:blip r:embed="rId2"/>
          <a:stretch>
            <a:fillRect/>
          </a:stretch>
        </p:blipFill>
        <p:spPr>
          <a:xfrm>
            <a:off x="4823820" y="2920054"/>
            <a:ext cx="4230027" cy="38490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2102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reproductive hormones</a:t>
            </a:r>
            <a:endParaRPr lang="en-US" dirty="0"/>
          </a:p>
        </p:txBody>
      </p:sp>
      <p:sp>
        <p:nvSpPr>
          <p:cNvPr id="3" name="Content Placeholder 2"/>
          <p:cNvSpPr>
            <a:spLocks noGrp="1"/>
          </p:cNvSpPr>
          <p:nvPr>
            <p:ph idx="1"/>
          </p:nvPr>
        </p:nvSpPr>
        <p:spPr>
          <a:xfrm>
            <a:off x="413004" y="711200"/>
            <a:ext cx="7778496" cy="3630768"/>
          </a:xfrm>
        </p:spPr>
        <p:txBody>
          <a:bodyPr>
            <a:normAutofit fontScale="70000" lnSpcReduction="20000"/>
          </a:bodyPr>
          <a:lstStyle/>
          <a:p>
            <a:pPr lvl="0"/>
            <a:r>
              <a:rPr lang="en-US" dirty="0"/>
              <a:t>Reproduction in cattle is controlled by multiple hormones produced by multiple endocrine glands. </a:t>
            </a:r>
          </a:p>
          <a:p>
            <a:pPr lvl="1"/>
            <a:r>
              <a:rPr lang="en-US" dirty="0"/>
              <a:t>All of the major reproductive hormones in cattle are endocrine hormones and will travel throughout the body in the blood. </a:t>
            </a:r>
          </a:p>
          <a:p>
            <a:pPr lvl="1"/>
            <a:r>
              <a:rPr lang="en-US" dirty="0" smtClean="0"/>
              <a:t>Each </a:t>
            </a:r>
            <a:r>
              <a:rPr lang="en-US" dirty="0"/>
              <a:t>reproductive hormone plays a significant role in ensuring that an egg is matured and released, that the reproductive tissues enable ovulation, fertilization, and the growth of a fertilized egg, and that a cow’s behavior changes in order to enable and promote fertilization. </a:t>
            </a:r>
          </a:p>
          <a:p>
            <a:pPr lvl="1"/>
            <a:r>
              <a:rPr lang="en-US" dirty="0"/>
              <a:t>The major reproductive hormones include estradiol, </a:t>
            </a:r>
            <a:r>
              <a:rPr lang="en-US" dirty="0" err="1"/>
              <a:t>GnRH</a:t>
            </a:r>
            <a:r>
              <a:rPr lang="en-US" dirty="0"/>
              <a:t>, LH, FSH, Progesterone, and PGF</a:t>
            </a:r>
            <a:r>
              <a:rPr lang="en-US" baseline="-25000" dirty="0"/>
              <a:t>2α</a:t>
            </a:r>
            <a:r>
              <a:rPr lang="en-US" dirty="0"/>
              <a:t>.</a:t>
            </a:r>
            <a:br>
              <a:rPr lang="en-US" dirty="0"/>
            </a:br>
            <a:endParaRPr lang="en-US" dirty="0"/>
          </a:p>
          <a:p>
            <a:endParaRPr lang="en-US" dirty="0"/>
          </a:p>
        </p:txBody>
      </p:sp>
      <p:pic>
        <p:nvPicPr>
          <p:cNvPr id="5122" name="Picture 2" descr="http://research.vet.upenn.edu/Portals/62/images/dairy/repro/Graph2.jpg"/>
          <p:cNvPicPr>
            <a:picLocks noChangeAspect="1" noChangeArrowheads="1"/>
          </p:cNvPicPr>
          <p:nvPr/>
        </p:nvPicPr>
        <p:blipFill rotWithShape="1">
          <a:blip r:embed="rId2">
            <a:clrChange>
              <a:clrFrom>
                <a:srgbClr val="FCF8F7"/>
              </a:clrFrom>
              <a:clrTo>
                <a:srgbClr val="FCF8F7">
                  <a:alpha val="0"/>
                </a:srgbClr>
              </a:clrTo>
            </a:clrChange>
            <a:extLst>
              <a:ext uri="{28A0092B-C50C-407E-A947-70E740481C1C}">
                <a14:useLocalDpi xmlns:a14="http://schemas.microsoft.com/office/drawing/2010/main" val="0"/>
              </a:ext>
            </a:extLst>
          </a:blip>
          <a:srcRect t="15035" b="6396"/>
          <a:stretch/>
        </p:blipFill>
        <p:spPr bwMode="auto">
          <a:xfrm>
            <a:off x="1348025" y="3610201"/>
            <a:ext cx="6095963" cy="32220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3004" y="6642556"/>
            <a:ext cx="1656223"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research.vet.upenn.edu</a:t>
            </a:r>
            <a:endParaRPr lang="en-US" sz="800" i="1" dirty="0"/>
          </a:p>
        </p:txBody>
      </p:sp>
    </p:spTree>
    <p:extLst>
      <p:ext uri="{BB962C8B-B14F-4D97-AF65-F5344CB8AC3E}">
        <p14:creationId xmlns:p14="http://schemas.microsoft.com/office/powerpoint/2010/main" val="758469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Estradiol &amp; </a:t>
            </a:r>
            <a:r>
              <a:rPr lang="en-US" dirty="0" err="1" smtClean="0"/>
              <a:t>GnRH</a:t>
            </a:r>
            <a:endParaRPr lang="en-US" dirty="0"/>
          </a:p>
        </p:txBody>
      </p:sp>
      <p:sp>
        <p:nvSpPr>
          <p:cNvPr id="3" name="Content Placeholder 2"/>
          <p:cNvSpPr>
            <a:spLocks noGrp="1"/>
          </p:cNvSpPr>
          <p:nvPr>
            <p:ph idx="1"/>
          </p:nvPr>
        </p:nvSpPr>
        <p:spPr>
          <a:xfrm>
            <a:off x="413004" y="711200"/>
            <a:ext cx="7867396" cy="5998693"/>
          </a:xfrm>
        </p:spPr>
        <p:txBody>
          <a:bodyPr>
            <a:normAutofit fontScale="70000" lnSpcReduction="20000"/>
          </a:bodyPr>
          <a:lstStyle/>
          <a:p>
            <a:pPr lvl="0"/>
            <a:r>
              <a:rPr lang="en-US" u="sng" dirty="0"/>
              <a:t>Estradiol</a:t>
            </a:r>
            <a:r>
              <a:rPr lang="en-US" dirty="0"/>
              <a:t> is </a:t>
            </a:r>
            <a:r>
              <a:rPr lang="en-US" dirty="0" smtClean="0"/>
              <a:t>a type of </a:t>
            </a:r>
            <a:r>
              <a:rPr lang="en-US" dirty="0"/>
              <a:t>estrogen hormone that is released by the </a:t>
            </a:r>
            <a:r>
              <a:rPr lang="en-US" dirty="0" smtClean="0"/>
              <a:t>follicle cells on </a:t>
            </a:r>
            <a:r>
              <a:rPr lang="en-US" dirty="0"/>
              <a:t>the ovary. </a:t>
            </a:r>
          </a:p>
          <a:p>
            <a:pPr lvl="1"/>
            <a:r>
              <a:rPr lang="en-US" dirty="0" smtClean="0"/>
              <a:t>Estradiol’s primary </a:t>
            </a:r>
            <a:r>
              <a:rPr lang="en-US" dirty="0"/>
              <a:t>job is to induce behavioral changes in the cow (get her “in the mood” for reproduction) while also inducing the major physiological changes associated with estrus (heat). </a:t>
            </a:r>
          </a:p>
          <a:p>
            <a:pPr lvl="1"/>
            <a:r>
              <a:rPr lang="en-US" dirty="0"/>
              <a:t>These physiological changes include the muscular activity in the myometrium of the uterus (which helps propel sperm towards the oviduct), </a:t>
            </a:r>
            <a:r>
              <a:rPr lang="en-US" dirty="0" smtClean="0"/>
              <a:t>induced </a:t>
            </a:r>
            <a:r>
              <a:rPr lang="en-US" dirty="0"/>
              <a:t>mucus production </a:t>
            </a:r>
            <a:r>
              <a:rPr lang="en-US" dirty="0" smtClean="0"/>
              <a:t>into </a:t>
            </a:r>
            <a:r>
              <a:rPr lang="en-US" dirty="0"/>
              <a:t>the vagina for lubrication and to flush out bacteria, and </a:t>
            </a:r>
            <a:r>
              <a:rPr lang="en-US" dirty="0" smtClean="0"/>
              <a:t>swelling </a:t>
            </a:r>
            <a:r>
              <a:rPr lang="en-US" dirty="0"/>
              <a:t>and redness in the vulva.</a:t>
            </a:r>
          </a:p>
          <a:p>
            <a:pPr lvl="1"/>
            <a:r>
              <a:rPr lang="en-US" dirty="0"/>
              <a:t>Behavioral changes induced by </a:t>
            </a:r>
            <a:r>
              <a:rPr lang="en-US" dirty="0" smtClean="0"/>
              <a:t>estradiol include </a:t>
            </a:r>
            <a:r>
              <a:rPr lang="en-US" dirty="0"/>
              <a:t>willingness to be mounted by other </a:t>
            </a:r>
            <a:r>
              <a:rPr lang="en-US" dirty="0" smtClean="0"/>
              <a:t>cows, bellowing</a:t>
            </a:r>
            <a:r>
              <a:rPr lang="en-US" dirty="0"/>
              <a:t>, nudging, erect ears, nervousness, and many other signs. </a:t>
            </a:r>
          </a:p>
          <a:p>
            <a:pPr lvl="1"/>
            <a:r>
              <a:rPr lang="en-US" dirty="0" smtClean="0"/>
              <a:t>Estradiol also </a:t>
            </a:r>
            <a:r>
              <a:rPr lang="en-US" dirty="0"/>
              <a:t>causes the release of </a:t>
            </a:r>
            <a:r>
              <a:rPr lang="en-US" dirty="0" err="1"/>
              <a:t>GnRH</a:t>
            </a:r>
            <a:r>
              <a:rPr lang="en-US" dirty="0"/>
              <a:t>. </a:t>
            </a:r>
          </a:p>
          <a:p>
            <a:pPr lvl="0"/>
            <a:r>
              <a:rPr lang="en-US" u="sng" dirty="0" err="1"/>
              <a:t>GnRH</a:t>
            </a:r>
            <a:r>
              <a:rPr lang="en-US" dirty="0"/>
              <a:t> (or Gonadotropin Releasing Hormone), stimulates the release of FSH and LH. </a:t>
            </a:r>
          </a:p>
          <a:p>
            <a:pPr lvl="1"/>
            <a:r>
              <a:rPr lang="en-US" dirty="0"/>
              <a:t>This is pretty much the only job of </a:t>
            </a:r>
            <a:r>
              <a:rPr lang="en-US" dirty="0" err="1"/>
              <a:t>GnRH</a:t>
            </a:r>
            <a:r>
              <a:rPr lang="en-US" dirty="0"/>
              <a:t>, but the release of FSH and LH also creates the cascade of changes necessary for ovulation.</a:t>
            </a:r>
          </a:p>
          <a:p>
            <a:pPr lvl="1"/>
            <a:r>
              <a:rPr lang="en-US" dirty="0"/>
              <a:t>This makes </a:t>
            </a:r>
            <a:r>
              <a:rPr lang="en-US" dirty="0" err="1"/>
              <a:t>GnRH</a:t>
            </a:r>
            <a:r>
              <a:rPr lang="en-US" dirty="0"/>
              <a:t> a very important hormone for the estrous cycle.  </a:t>
            </a:r>
          </a:p>
        </p:txBody>
      </p:sp>
    </p:spTree>
    <p:extLst>
      <p:ext uri="{BB962C8B-B14F-4D97-AF65-F5344CB8AC3E}">
        <p14:creationId xmlns:p14="http://schemas.microsoft.com/office/powerpoint/2010/main" val="2267584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FSH &amp; LH</a:t>
            </a:r>
            <a:endParaRPr lang="en-US" dirty="0"/>
          </a:p>
        </p:txBody>
      </p:sp>
      <p:sp>
        <p:nvSpPr>
          <p:cNvPr id="3" name="Content Placeholder 2"/>
          <p:cNvSpPr>
            <a:spLocks noGrp="1"/>
          </p:cNvSpPr>
          <p:nvPr>
            <p:ph idx="1"/>
          </p:nvPr>
        </p:nvSpPr>
        <p:spPr/>
        <p:txBody>
          <a:bodyPr>
            <a:normAutofit fontScale="62500" lnSpcReduction="20000"/>
          </a:bodyPr>
          <a:lstStyle/>
          <a:p>
            <a:pPr lvl="0"/>
            <a:r>
              <a:rPr lang="en-US" u="sng" dirty="0"/>
              <a:t>FSH</a:t>
            </a:r>
            <a:r>
              <a:rPr lang="en-US" dirty="0"/>
              <a:t> (or Follicle Stimulating Hormone) is released from the pituitary gland in the brain once </a:t>
            </a:r>
            <a:r>
              <a:rPr lang="en-US" dirty="0" err="1"/>
              <a:t>GnRH</a:t>
            </a:r>
            <a:r>
              <a:rPr lang="en-US" dirty="0"/>
              <a:t> is released. </a:t>
            </a:r>
          </a:p>
          <a:p>
            <a:pPr lvl="1"/>
            <a:r>
              <a:rPr lang="en-US" dirty="0"/>
              <a:t>FSH, as its name implies, stimulates the growth and development of a follicle in which an egg will mature. </a:t>
            </a:r>
          </a:p>
          <a:p>
            <a:pPr lvl="1"/>
            <a:r>
              <a:rPr lang="en-US" dirty="0"/>
              <a:t>Without FSH, there would be no signal for a follicle to develop, and the eggs in the ovary would never undergo oogenesis and finish maturation. </a:t>
            </a:r>
          </a:p>
          <a:p>
            <a:pPr lvl="1"/>
            <a:r>
              <a:rPr lang="en-US" dirty="0" smtClean="0"/>
              <a:t>A dose of artificially-high levels of FSH can induce super-ovulation, or the production of more mature follicles than usual, for some reproductive therapies.</a:t>
            </a:r>
            <a:endParaRPr lang="en-US" dirty="0"/>
          </a:p>
          <a:p>
            <a:pPr lvl="0"/>
            <a:r>
              <a:rPr lang="en-US" u="sng" dirty="0"/>
              <a:t>LH</a:t>
            </a:r>
            <a:r>
              <a:rPr lang="en-US" dirty="0"/>
              <a:t> (or Luteinizing Hormone) is also released from the pituitary gland in the brain once </a:t>
            </a:r>
            <a:r>
              <a:rPr lang="en-US" dirty="0" err="1"/>
              <a:t>GnRH</a:t>
            </a:r>
            <a:r>
              <a:rPr lang="en-US" dirty="0"/>
              <a:t> is released. </a:t>
            </a:r>
          </a:p>
          <a:p>
            <a:pPr lvl="1"/>
            <a:r>
              <a:rPr lang="en-US" dirty="0"/>
              <a:t>LH is necessary for a follicle to rupture and release an egg. </a:t>
            </a:r>
          </a:p>
          <a:p>
            <a:pPr lvl="1"/>
            <a:r>
              <a:rPr lang="en-US" dirty="0"/>
              <a:t>Upon the release of an egg, LH enables the development of the corpus luteum on the surface of the ovary from the ruptured follicle. </a:t>
            </a:r>
          </a:p>
          <a:p>
            <a:pPr lvl="1"/>
            <a:r>
              <a:rPr lang="en-US" dirty="0"/>
              <a:t>The </a:t>
            </a:r>
            <a:r>
              <a:rPr lang="en-US" u="sng" dirty="0"/>
              <a:t>corpus luteum</a:t>
            </a:r>
            <a:r>
              <a:rPr lang="en-US" dirty="0"/>
              <a:t> is a yellow, Cheerio-shaped structure that forms on the ovary at the site of the ruptured follicle and is necessary for the release of hormones that support the egg after ovulation. </a:t>
            </a:r>
          </a:p>
          <a:p>
            <a:pPr lvl="1"/>
            <a:r>
              <a:rPr lang="en-US" dirty="0"/>
              <a:t>Without LH, a mature egg would not be </a:t>
            </a:r>
            <a:r>
              <a:rPr lang="en-US" dirty="0" smtClean="0"/>
              <a:t>released and </a:t>
            </a:r>
            <a:r>
              <a:rPr lang="en-US" dirty="0"/>
              <a:t>could not be fertilized. </a:t>
            </a:r>
            <a:r>
              <a:rPr lang="en-US" dirty="0" smtClean="0"/>
              <a:t>Even </a:t>
            </a:r>
            <a:r>
              <a:rPr lang="en-US" dirty="0"/>
              <a:t>if an egg could be released, without the formation of the corpus </a:t>
            </a:r>
            <a:r>
              <a:rPr lang="en-US" dirty="0" smtClean="0"/>
              <a:t>luteum, </a:t>
            </a:r>
            <a:r>
              <a:rPr lang="en-US" dirty="0"/>
              <a:t>the reproductive tract could not support or nourish the egg.</a:t>
            </a:r>
          </a:p>
        </p:txBody>
      </p:sp>
    </p:spTree>
    <p:extLst>
      <p:ext uri="{BB962C8B-B14F-4D97-AF65-F5344CB8AC3E}">
        <p14:creationId xmlns:p14="http://schemas.microsoft.com/office/powerpoint/2010/main" val="2924771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docProps/app.xml><?xml version="1.0" encoding="utf-8"?>
<Properties xmlns="http://schemas.openxmlformats.org/officeDocument/2006/extended-properties" xmlns:vt="http://schemas.openxmlformats.org/officeDocument/2006/docPropsVTypes">
  <Template>TM03457515[[fn=View]]</Template>
  <TotalTime>299</TotalTime>
  <Words>2229</Words>
  <Application>Microsoft Office PowerPoint</Application>
  <PresentationFormat>On-screen Show (4:3)</PresentationFormat>
  <Paragraphs>203</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vt:lpstr>
      <vt:lpstr>Century Schoolbook</vt:lpstr>
      <vt:lpstr>Wingdings</vt:lpstr>
      <vt:lpstr>Wingdings 2</vt:lpstr>
      <vt:lpstr>View</vt:lpstr>
      <vt:lpstr>Reproductive Hormones</vt:lpstr>
      <vt:lpstr>Reproductive Hormones</vt:lpstr>
      <vt:lpstr>Endocrine Gland, Target Tissues</vt:lpstr>
      <vt:lpstr>Signaling Systems </vt:lpstr>
      <vt:lpstr>Lock and Key</vt:lpstr>
      <vt:lpstr>Hormones</vt:lpstr>
      <vt:lpstr>Major reproductive hormones</vt:lpstr>
      <vt:lpstr>Estradiol &amp; GnRH</vt:lpstr>
      <vt:lpstr>FSH &amp; LH</vt:lpstr>
      <vt:lpstr>Progesterone &amp; PGF2α</vt:lpstr>
      <vt:lpstr>PowerPoint Presentation</vt:lpstr>
      <vt:lpstr>4 Periods of Activity</vt:lpstr>
      <vt:lpstr>4 Periods of Activity</vt:lpstr>
      <vt:lpstr>PowerPoint Presentation</vt:lpstr>
      <vt:lpstr>Artificial Hormone Therapies</vt:lpstr>
      <vt:lpstr>Lutalyse </vt:lpstr>
      <vt:lpstr>Ovsynch</vt:lpstr>
      <vt:lpstr>Ovsynch</vt:lpstr>
      <vt:lpstr>CIDR - Source: ansci.wisc.edu </vt:lpstr>
      <vt:lpstr>How CIDR Works</vt:lpstr>
      <vt:lpstr>CIDR Protocols</vt:lpstr>
      <vt:lpstr>MGA</vt:lpstr>
      <vt:lpstr>Works Cited</vt:lpstr>
    </vt:vector>
  </TitlesOfParts>
  <Company>Waterford Union 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Reproductive Hormones</dc:title>
  <dc:creator>Kohn Craig</dc:creator>
  <cp:lastModifiedBy>Kohn Craig</cp:lastModifiedBy>
  <cp:revision>78</cp:revision>
  <dcterms:created xsi:type="dcterms:W3CDTF">2015-01-12T21:14:23Z</dcterms:created>
  <dcterms:modified xsi:type="dcterms:W3CDTF">2015-01-30T21:17:56Z</dcterms:modified>
</cp:coreProperties>
</file>