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8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01EAA-02B2-4236-9096-F4BE5FE0881A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46B86-5CE5-4C06-AEBE-E307F35C9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94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5C7CB-0515-4D18-8889-E6A7BFDB8E52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13" Type="http://schemas.openxmlformats.org/officeDocument/2006/relationships/slide" Target="slide25.xml"/><Relationship Id="rId18" Type="http://schemas.openxmlformats.org/officeDocument/2006/relationships/slide" Target="slide21.xml"/><Relationship Id="rId26" Type="http://schemas.openxmlformats.org/officeDocument/2006/relationships/slide" Target="slide32.xml"/><Relationship Id="rId3" Type="http://schemas.openxmlformats.org/officeDocument/2006/relationships/slide" Target="slide4.xml"/><Relationship Id="rId21" Type="http://schemas.openxmlformats.org/officeDocument/2006/relationships/slide" Target="slide7.xml"/><Relationship Id="rId7" Type="http://schemas.openxmlformats.org/officeDocument/2006/relationships/slide" Target="slide24.xml"/><Relationship Id="rId12" Type="http://schemas.openxmlformats.org/officeDocument/2006/relationships/slide" Target="slide20.xml"/><Relationship Id="rId17" Type="http://schemas.openxmlformats.org/officeDocument/2006/relationships/slide" Target="slide16.xml"/><Relationship Id="rId25" Type="http://schemas.openxmlformats.org/officeDocument/2006/relationships/slide" Target="slide27.xml"/><Relationship Id="rId2" Type="http://schemas.openxmlformats.org/officeDocument/2006/relationships/notesSlide" Target="../notesSlides/notesSlide3.xml"/><Relationship Id="rId16" Type="http://schemas.openxmlformats.org/officeDocument/2006/relationships/slide" Target="slide11.xml"/><Relationship Id="rId20" Type="http://schemas.openxmlformats.org/officeDocument/2006/relationships/slide" Target="slide31.xml"/><Relationship Id="rId29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11" Type="http://schemas.openxmlformats.org/officeDocument/2006/relationships/slide" Target="slide15.xml"/><Relationship Id="rId24" Type="http://schemas.openxmlformats.org/officeDocument/2006/relationships/slide" Target="slide22.xml"/><Relationship Id="rId32" Type="http://schemas.openxmlformats.org/officeDocument/2006/relationships/slide" Target="slide33.xml"/><Relationship Id="rId5" Type="http://schemas.openxmlformats.org/officeDocument/2006/relationships/slide" Target="slide14.xml"/><Relationship Id="rId15" Type="http://schemas.openxmlformats.org/officeDocument/2006/relationships/slide" Target="slide6.xml"/><Relationship Id="rId23" Type="http://schemas.openxmlformats.org/officeDocument/2006/relationships/slide" Target="slide17.xml"/><Relationship Id="rId28" Type="http://schemas.openxmlformats.org/officeDocument/2006/relationships/slide" Target="slide13.xml"/><Relationship Id="rId10" Type="http://schemas.openxmlformats.org/officeDocument/2006/relationships/slide" Target="slide10.xml"/><Relationship Id="rId19" Type="http://schemas.openxmlformats.org/officeDocument/2006/relationships/slide" Target="slide26.xml"/><Relationship Id="rId31" Type="http://schemas.openxmlformats.org/officeDocument/2006/relationships/slide" Target="slide28.xml"/><Relationship Id="rId4" Type="http://schemas.openxmlformats.org/officeDocument/2006/relationships/slide" Target="slide9.xml"/><Relationship Id="rId9" Type="http://schemas.openxmlformats.org/officeDocument/2006/relationships/slide" Target="slide5.xml"/><Relationship Id="rId14" Type="http://schemas.openxmlformats.org/officeDocument/2006/relationships/slide" Target="slide30.xml"/><Relationship Id="rId22" Type="http://schemas.openxmlformats.org/officeDocument/2006/relationships/slide" Target="slide12.xml"/><Relationship Id="rId27" Type="http://schemas.openxmlformats.org/officeDocument/2006/relationships/slide" Target="slide8.xml"/><Relationship Id="rId30" Type="http://schemas.openxmlformats.org/officeDocument/2006/relationships/slide" Target="slide2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Ruminant </a:t>
            </a:r>
            <a:r>
              <a:rPr lang="en-US" dirty="0" smtClean="0"/>
              <a:t>Nutrition Jeopardy!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Waterford Union High School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Feeding 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lvl="0"/>
            <a:r>
              <a:rPr lang="fr-FR" dirty="0"/>
              <a:t>This stage of lactation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when</a:t>
            </a:r>
            <a:r>
              <a:rPr lang="fr-FR" dirty="0"/>
              <a:t> the </a:t>
            </a:r>
            <a:r>
              <a:rPr lang="fr-FR" dirty="0" err="1"/>
              <a:t>cow</a:t>
            </a:r>
            <a:r>
              <a:rPr lang="fr-FR" dirty="0"/>
              <a:t> stops </a:t>
            </a:r>
            <a:r>
              <a:rPr lang="fr-FR" dirty="0" err="1"/>
              <a:t>being</a:t>
            </a:r>
            <a:r>
              <a:rPr lang="fr-FR" dirty="0"/>
              <a:t> </a:t>
            </a:r>
            <a:r>
              <a:rPr lang="fr-FR" dirty="0" err="1"/>
              <a:t>milked</a:t>
            </a:r>
            <a:r>
              <a:rPr lang="fr-FR" dirty="0"/>
              <a:t>. </a:t>
            </a:r>
            <a:endParaRPr lang="en-US" dirty="0"/>
          </a:p>
          <a:p>
            <a:r>
              <a:rPr lang="en-US" dirty="0" smtClean="0"/>
              <a:t>Dry Period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Feeding 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This stage of lactation in </a:t>
            </a:r>
            <a:r>
              <a:rPr lang="fr-FR" dirty="0" err="1"/>
              <a:t>which</a:t>
            </a:r>
            <a:r>
              <a:rPr lang="fr-FR" dirty="0"/>
              <a:t> grain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fed</a:t>
            </a:r>
            <a:r>
              <a:rPr lang="fr-FR" dirty="0"/>
              <a:t> to </a:t>
            </a:r>
            <a:r>
              <a:rPr lang="fr-FR" dirty="0" err="1"/>
              <a:t>re-stimulate</a:t>
            </a:r>
            <a:r>
              <a:rPr lang="fr-FR" dirty="0"/>
              <a:t> the rumen. </a:t>
            </a:r>
            <a:endParaRPr lang="en-US" dirty="0"/>
          </a:p>
          <a:p>
            <a:r>
              <a:rPr lang="en-US" dirty="0" smtClean="0"/>
              <a:t>Transition period 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Feeding 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This stage of lactation </a:t>
            </a:r>
            <a:r>
              <a:rPr lang="fr-FR" dirty="0" err="1"/>
              <a:t>includes</a:t>
            </a:r>
            <a:r>
              <a:rPr lang="fr-FR" dirty="0"/>
              <a:t> the </a:t>
            </a:r>
            <a:r>
              <a:rPr lang="fr-FR" dirty="0" err="1"/>
              <a:t>peak</a:t>
            </a:r>
            <a:r>
              <a:rPr lang="fr-FR" dirty="0"/>
              <a:t> in </a:t>
            </a:r>
            <a:r>
              <a:rPr lang="fr-FR" dirty="0" err="1"/>
              <a:t>feed</a:t>
            </a:r>
            <a:r>
              <a:rPr lang="fr-FR" dirty="0"/>
              <a:t> </a:t>
            </a:r>
            <a:r>
              <a:rPr lang="fr-FR" dirty="0" err="1"/>
              <a:t>consumption</a:t>
            </a:r>
            <a:r>
              <a:rPr lang="fr-FR" dirty="0"/>
              <a:t> </a:t>
            </a:r>
            <a:endParaRPr lang="fr-FR" dirty="0" smtClean="0"/>
          </a:p>
          <a:p>
            <a:r>
              <a:rPr lang="en-US" dirty="0" smtClean="0"/>
              <a:t>Peak DM Intake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Feeding 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3946"/>
            <a:ext cx="8229600" cy="4525963"/>
          </a:xfrm>
        </p:spPr>
        <p:txBody>
          <a:bodyPr/>
          <a:lstStyle/>
          <a:p>
            <a:pPr lvl="0"/>
            <a:r>
              <a:rPr lang="fr-FR" dirty="0"/>
              <a:t>This stage of lactation in </a:t>
            </a:r>
            <a:r>
              <a:rPr lang="fr-FR" dirty="0" err="1"/>
              <a:t>which</a:t>
            </a:r>
            <a:r>
              <a:rPr lang="fr-FR" dirty="0"/>
              <a:t> the </a:t>
            </a:r>
            <a:r>
              <a:rPr lang="fr-FR" dirty="0" err="1"/>
              <a:t>cow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still</a:t>
            </a:r>
            <a:r>
              <a:rPr lang="fr-FR" dirty="0"/>
              <a:t> </a:t>
            </a:r>
            <a:r>
              <a:rPr lang="fr-FR" dirty="0" err="1"/>
              <a:t>producing</a:t>
            </a:r>
            <a:r>
              <a:rPr lang="fr-FR" dirty="0"/>
              <a:t> </a:t>
            </a:r>
            <a:r>
              <a:rPr lang="fr-FR" dirty="0" err="1"/>
              <a:t>milk</a:t>
            </a:r>
            <a:r>
              <a:rPr lang="fr-FR" dirty="0"/>
              <a:t> but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unlikely</a:t>
            </a:r>
            <a:r>
              <a:rPr lang="fr-FR" dirty="0"/>
              <a:t> to have </a:t>
            </a:r>
            <a:r>
              <a:rPr lang="fr-FR" dirty="0" err="1"/>
              <a:t>any</a:t>
            </a:r>
            <a:r>
              <a:rPr lang="fr-FR" dirty="0"/>
              <a:t> </a:t>
            </a:r>
            <a:r>
              <a:rPr lang="fr-FR" dirty="0" err="1"/>
              <a:t>nutritional</a:t>
            </a:r>
            <a:r>
              <a:rPr lang="fr-FR" dirty="0"/>
              <a:t> </a:t>
            </a:r>
            <a:r>
              <a:rPr lang="fr-FR" dirty="0" err="1"/>
              <a:t>problems</a:t>
            </a:r>
            <a:r>
              <a:rPr lang="fr-FR" dirty="0"/>
              <a:t>. </a:t>
            </a:r>
            <a:endParaRPr lang="en-US" dirty="0"/>
          </a:p>
          <a:p>
            <a:r>
              <a:rPr lang="en-US" dirty="0" smtClean="0"/>
              <a:t>Mid-Late Lactation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Digestive </a:t>
            </a:r>
            <a:r>
              <a:rPr lang="fr-FR" dirty="0" err="1" smtClean="0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class of animals has only a simple stomach that secretes acid. </a:t>
            </a:r>
            <a:endParaRPr lang="en-US" dirty="0" smtClean="0"/>
          </a:p>
          <a:p>
            <a:r>
              <a:rPr lang="en-US" dirty="0" err="1" smtClean="0"/>
              <a:t>Monogastrics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Digestive </a:t>
            </a:r>
            <a:r>
              <a:rPr lang="fr-FR" dirty="0" err="1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This class of animals has both a crop and a gizzard. </a:t>
            </a:r>
            <a:endParaRPr lang="en-US" dirty="0"/>
          </a:p>
          <a:p>
            <a:r>
              <a:rPr lang="en-US" dirty="0" smtClean="0"/>
              <a:t>Avian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Digestive </a:t>
            </a:r>
            <a:r>
              <a:rPr lang="fr-FR" dirty="0" err="1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This </a:t>
            </a:r>
            <a:r>
              <a:rPr lang="en-US" dirty="0" smtClean="0"/>
              <a:t>class of animals uses a cecum to break down plant matter</a:t>
            </a:r>
            <a:endParaRPr lang="en-US" dirty="0" smtClean="0"/>
          </a:p>
          <a:p>
            <a:pPr lvl="0"/>
            <a:r>
              <a:rPr lang="en-US" dirty="0" smtClean="0"/>
              <a:t>Post-gastric fermenters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Digestive </a:t>
            </a:r>
            <a:r>
              <a:rPr lang="fr-FR" dirty="0" err="1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class </a:t>
            </a:r>
            <a:r>
              <a:rPr lang="en-US" dirty="0"/>
              <a:t>of animals has a multi-chambered stomach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Ruminants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Digestive </a:t>
            </a:r>
            <a:r>
              <a:rPr lang="fr-FR" dirty="0" err="1" smtClean="0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Which of the following is the organ that uses stones or grit to break down food </a:t>
            </a:r>
            <a:endParaRPr lang="en-US" dirty="0" smtClean="0"/>
          </a:p>
          <a:p>
            <a:pPr lvl="0"/>
            <a:r>
              <a:rPr lang="en-US" dirty="0" smtClean="0"/>
              <a:t>Gizzard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4 </a:t>
            </a:r>
            <a:r>
              <a:rPr lang="en-US" b="1" dirty="0" smtClean="0"/>
              <a:t>Chambers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dirty="0" smtClean="0"/>
              <a:t>chamber is a filter and removes water from the digested matter</a:t>
            </a:r>
            <a:endParaRPr lang="en-US" dirty="0" smtClean="0"/>
          </a:p>
          <a:p>
            <a:r>
              <a:rPr lang="en-US" dirty="0" err="1" smtClean="0"/>
              <a:t>Omasum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Each team sends one person per turn.  They </a:t>
            </a:r>
            <a:r>
              <a:rPr lang="en-US" i="1" dirty="0" smtClean="0"/>
              <a:t>cannot </a:t>
            </a:r>
            <a:r>
              <a:rPr lang="en-US" dirty="0" smtClean="0"/>
              <a:t>get help from their team</a:t>
            </a:r>
          </a:p>
          <a:p>
            <a:r>
              <a:rPr lang="en-US" dirty="0" smtClean="0"/>
              <a:t>First to  “buzz” in gets 15 seconds to answer. </a:t>
            </a:r>
          </a:p>
          <a:p>
            <a:r>
              <a:rPr lang="en-US" dirty="0" smtClean="0"/>
              <a:t>If the first person to buzz cannot get the answer, the second team can buzz in.  Once they buzz in, they too have 15 seconds.  They also cannot get help.</a:t>
            </a:r>
          </a:p>
          <a:p>
            <a:r>
              <a:rPr lang="en-US" dirty="0" smtClean="0"/>
              <a:t>You either gain or lose points on each turn.</a:t>
            </a:r>
          </a:p>
          <a:p>
            <a:r>
              <a:rPr lang="en-US" dirty="0" smtClean="0"/>
              <a:t>If no team buzzes within 10 seconds, the question ends and the answer is given.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4 Chambers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This chamber is used for fermentation: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The rumen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4 Chambers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chamber is used to catch foreign objects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reticulum 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4 Chambers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chamber is most like our own stomachs</a:t>
            </a:r>
            <a:endParaRPr lang="en-US" dirty="0" smtClean="0"/>
          </a:p>
          <a:p>
            <a:r>
              <a:rPr lang="en-US" dirty="0" smtClean="0"/>
              <a:t>The abomasum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4 Chambers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chamber is the first of the four chambers</a:t>
            </a:r>
            <a:endParaRPr lang="en-US" dirty="0" smtClean="0"/>
          </a:p>
          <a:p>
            <a:r>
              <a:rPr lang="en-US" dirty="0" smtClean="0"/>
              <a:t>The rumen 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 &amp;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</a:t>
            </a:r>
            <a:r>
              <a:rPr lang="en-US" dirty="0" smtClean="0"/>
              <a:t>disease in which fat is broken down too quickly</a:t>
            </a:r>
            <a:endParaRPr lang="en-US" dirty="0" smtClean="0"/>
          </a:p>
          <a:p>
            <a:r>
              <a:rPr lang="en-US" dirty="0" smtClean="0"/>
              <a:t>Ketosis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Disease &amp;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disease where a piece of metal is in the reticulum </a:t>
            </a:r>
            <a:endParaRPr lang="en-US" dirty="0" smtClean="0"/>
          </a:p>
          <a:p>
            <a:r>
              <a:rPr lang="en-US" dirty="0" smtClean="0"/>
              <a:t>Hardware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Disease &amp;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disease where blood vessels in the hooves swell due to acidic conditions in the blood</a:t>
            </a:r>
            <a:endParaRPr lang="en-US" dirty="0" smtClean="0"/>
          </a:p>
          <a:p>
            <a:r>
              <a:rPr lang="en-US" dirty="0" smtClean="0"/>
              <a:t>Laminitis 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Disease &amp;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disease where low levels of bodily magnesium cause tremors and increased urination</a:t>
            </a:r>
            <a:endParaRPr lang="en-US" dirty="0" smtClean="0"/>
          </a:p>
          <a:p>
            <a:r>
              <a:rPr lang="en-US" dirty="0" smtClean="0"/>
              <a:t>Grass </a:t>
            </a:r>
            <a:r>
              <a:rPr lang="en-US" dirty="0" err="1" smtClean="0"/>
              <a:t>Tetany</a:t>
            </a:r>
            <a:r>
              <a:rPr lang="en-US" dirty="0" smtClean="0"/>
              <a:t> or </a:t>
            </a:r>
            <a:r>
              <a:rPr lang="en-US" dirty="0" err="1" smtClean="0"/>
              <a:t>Hypomagnesia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Disease &amp;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disease also known as milk fever</a:t>
            </a:r>
            <a:endParaRPr lang="en-US" dirty="0" smtClean="0"/>
          </a:p>
          <a:p>
            <a:r>
              <a:rPr lang="en-US" dirty="0" smtClean="0"/>
              <a:t>Hypocalcemia 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Feeding Ruminants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This </a:t>
            </a:r>
            <a:r>
              <a:rPr lang="en-US" dirty="0" smtClean="0"/>
              <a:t>should be done to </a:t>
            </a:r>
            <a:r>
              <a:rPr lang="en-US" dirty="0" err="1" smtClean="0"/>
              <a:t>waterers</a:t>
            </a:r>
            <a:r>
              <a:rPr lang="en-US" dirty="0" smtClean="0"/>
              <a:t> to prevent the contamination of fecal matter</a:t>
            </a:r>
            <a:endParaRPr lang="en-US" dirty="0"/>
          </a:p>
          <a:p>
            <a:r>
              <a:rPr lang="en-US" dirty="0" smtClean="0"/>
              <a:t>They should be elevated 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533400" y="13043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$100</a:t>
            </a:r>
          </a:p>
          <a:p>
            <a:pPr algn="ctr"/>
            <a:endParaRPr lang="en-US" b="1" dirty="0"/>
          </a:p>
        </p:txBody>
      </p:sp>
      <p:sp>
        <p:nvSpPr>
          <p:cNvPr id="5" name="TextBox 4">
            <a:hlinkClick r:id="rId4" action="ppaction://hlinksldjump"/>
          </p:cNvPr>
          <p:cNvSpPr txBox="1"/>
          <p:nvPr/>
        </p:nvSpPr>
        <p:spPr>
          <a:xfrm>
            <a:off x="1905000" y="13043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$100</a:t>
            </a:r>
          </a:p>
          <a:p>
            <a:pPr algn="ctr"/>
            <a:endParaRPr lang="en-US" b="1" dirty="0"/>
          </a:p>
        </p:txBody>
      </p:sp>
      <p:sp>
        <p:nvSpPr>
          <p:cNvPr id="6" name="TextBox 5">
            <a:hlinkClick r:id="rId5" action="ppaction://hlinksldjump"/>
          </p:cNvPr>
          <p:cNvSpPr txBox="1"/>
          <p:nvPr/>
        </p:nvSpPr>
        <p:spPr>
          <a:xfrm>
            <a:off x="3276600" y="13043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$100</a:t>
            </a:r>
          </a:p>
          <a:p>
            <a:pPr algn="ctr"/>
            <a:endParaRPr lang="en-US" b="1" dirty="0"/>
          </a:p>
        </p:txBody>
      </p:sp>
      <p:sp>
        <p:nvSpPr>
          <p:cNvPr id="7" name="TextBox 6">
            <a:hlinkClick r:id="rId6" action="ppaction://hlinksldjump"/>
          </p:cNvPr>
          <p:cNvSpPr txBox="1"/>
          <p:nvPr/>
        </p:nvSpPr>
        <p:spPr>
          <a:xfrm>
            <a:off x="4648200" y="13043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$100</a:t>
            </a:r>
          </a:p>
          <a:p>
            <a:pPr algn="ctr"/>
            <a:endParaRPr lang="en-US" b="1" dirty="0"/>
          </a:p>
        </p:txBody>
      </p:sp>
      <p:sp>
        <p:nvSpPr>
          <p:cNvPr id="8" name="TextBox 7">
            <a:hlinkClick r:id="rId7" action="ppaction://hlinksldjump"/>
          </p:cNvPr>
          <p:cNvSpPr txBox="1"/>
          <p:nvPr/>
        </p:nvSpPr>
        <p:spPr>
          <a:xfrm>
            <a:off x="6019800" y="12954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$100</a:t>
            </a:r>
          </a:p>
          <a:p>
            <a:pPr algn="ctr"/>
            <a:endParaRPr lang="en-US" b="1" dirty="0"/>
          </a:p>
        </p:txBody>
      </p:sp>
      <p:sp>
        <p:nvSpPr>
          <p:cNvPr id="10" name="TextBox 9">
            <a:hlinkClick r:id="rId8" action="ppaction://hlinksldjump"/>
          </p:cNvPr>
          <p:cNvSpPr txBox="1"/>
          <p:nvPr/>
        </p:nvSpPr>
        <p:spPr>
          <a:xfrm>
            <a:off x="7391400" y="12954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$100</a:t>
            </a:r>
          </a:p>
          <a:p>
            <a:pPr algn="ctr"/>
            <a:endParaRPr lang="en-US" b="1" dirty="0"/>
          </a:p>
        </p:txBody>
      </p:sp>
      <p:sp>
        <p:nvSpPr>
          <p:cNvPr id="11" name="TextBox 10">
            <a:hlinkClick r:id="rId9" action="ppaction://hlinksldjump"/>
          </p:cNvPr>
          <p:cNvSpPr txBox="1"/>
          <p:nvPr/>
        </p:nvSpPr>
        <p:spPr>
          <a:xfrm>
            <a:off x="533400" y="23622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$200</a:t>
            </a:r>
          </a:p>
          <a:p>
            <a:pPr algn="ctr"/>
            <a:endParaRPr lang="en-US" b="1" dirty="0"/>
          </a:p>
        </p:txBody>
      </p:sp>
      <p:sp>
        <p:nvSpPr>
          <p:cNvPr id="12" name="TextBox 11">
            <a:hlinkClick r:id="rId10" action="ppaction://hlinksldjump"/>
          </p:cNvPr>
          <p:cNvSpPr txBox="1"/>
          <p:nvPr/>
        </p:nvSpPr>
        <p:spPr>
          <a:xfrm>
            <a:off x="1905000" y="23622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$200</a:t>
            </a:r>
          </a:p>
          <a:p>
            <a:pPr algn="ctr"/>
            <a:endParaRPr lang="en-US" b="1" dirty="0"/>
          </a:p>
        </p:txBody>
      </p:sp>
      <p:sp>
        <p:nvSpPr>
          <p:cNvPr id="13" name="TextBox 12">
            <a:hlinkClick r:id="rId11" action="ppaction://hlinksldjump"/>
          </p:cNvPr>
          <p:cNvSpPr txBox="1"/>
          <p:nvPr/>
        </p:nvSpPr>
        <p:spPr>
          <a:xfrm>
            <a:off x="3276600" y="23622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$200</a:t>
            </a:r>
          </a:p>
          <a:p>
            <a:pPr algn="ctr"/>
            <a:endParaRPr lang="en-US" b="1" dirty="0"/>
          </a:p>
        </p:txBody>
      </p:sp>
      <p:sp>
        <p:nvSpPr>
          <p:cNvPr id="14" name="TextBox 13">
            <a:hlinkClick r:id="rId12" action="ppaction://hlinksldjump"/>
          </p:cNvPr>
          <p:cNvSpPr txBox="1"/>
          <p:nvPr/>
        </p:nvSpPr>
        <p:spPr>
          <a:xfrm>
            <a:off x="4648200" y="23622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$200</a:t>
            </a:r>
          </a:p>
          <a:p>
            <a:pPr algn="ctr"/>
            <a:endParaRPr lang="en-US" b="1" dirty="0"/>
          </a:p>
        </p:txBody>
      </p:sp>
      <p:sp>
        <p:nvSpPr>
          <p:cNvPr id="15" name="TextBox 14">
            <a:hlinkClick r:id="rId13" action="ppaction://hlinksldjump"/>
          </p:cNvPr>
          <p:cNvSpPr txBox="1"/>
          <p:nvPr/>
        </p:nvSpPr>
        <p:spPr>
          <a:xfrm>
            <a:off x="6019800" y="235327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$200</a:t>
            </a:r>
          </a:p>
          <a:p>
            <a:pPr algn="ctr"/>
            <a:endParaRPr lang="en-US" b="1" dirty="0"/>
          </a:p>
        </p:txBody>
      </p:sp>
      <p:sp>
        <p:nvSpPr>
          <p:cNvPr id="16" name="TextBox 15">
            <a:hlinkClick r:id="rId14" action="ppaction://hlinksldjump"/>
          </p:cNvPr>
          <p:cNvSpPr txBox="1"/>
          <p:nvPr/>
        </p:nvSpPr>
        <p:spPr>
          <a:xfrm>
            <a:off x="7391400" y="235327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$200</a:t>
            </a:r>
          </a:p>
          <a:p>
            <a:pPr algn="ctr"/>
            <a:endParaRPr lang="en-US" b="1" dirty="0"/>
          </a:p>
        </p:txBody>
      </p:sp>
      <p:sp>
        <p:nvSpPr>
          <p:cNvPr id="17" name="TextBox 16">
            <a:hlinkClick r:id="rId15" action="ppaction://hlinksldjump"/>
          </p:cNvPr>
          <p:cNvSpPr txBox="1"/>
          <p:nvPr/>
        </p:nvSpPr>
        <p:spPr>
          <a:xfrm>
            <a:off x="533400" y="34379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$300</a:t>
            </a:r>
          </a:p>
          <a:p>
            <a:pPr algn="ctr"/>
            <a:endParaRPr lang="en-US" b="1" dirty="0"/>
          </a:p>
        </p:txBody>
      </p:sp>
      <p:sp>
        <p:nvSpPr>
          <p:cNvPr id="18" name="TextBox 17">
            <a:hlinkClick r:id="rId16" action="ppaction://hlinksldjump"/>
          </p:cNvPr>
          <p:cNvSpPr txBox="1"/>
          <p:nvPr/>
        </p:nvSpPr>
        <p:spPr>
          <a:xfrm>
            <a:off x="1905000" y="34379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$300</a:t>
            </a:r>
          </a:p>
          <a:p>
            <a:pPr algn="ctr"/>
            <a:endParaRPr lang="en-US" b="1" dirty="0"/>
          </a:p>
        </p:txBody>
      </p:sp>
      <p:sp>
        <p:nvSpPr>
          <p:cNvPr id="19" name="TextBox 18">
            <a:hlinkClick r:id="rId17" action="ppaction://hlinksldjump"/>
          </p:cNvPr>
          <p:cNvSpPr txBox="1"/>
          <p:nvPr/>
        </p:nvSpPr>
        <p:spPr>
          <a:xfrm>
            <a:off x="3276600" y="34379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$300</a:t>
            </a:r>
          </a:p>
          <a:p>
            <a:pPr algn="ctr"/>
            <a:endParaRPr lang="en-US" b="1" dirty="0"/>
          </a:p>
        </p:txBody>
      </p:sp>
      <p:sp>
        <p:nvSpPr>
          <p:cNvPr id="20" name="TextBox 19">
            <a:hlinkClick r:id="rId18" action="ppaction://hlinksldjump"/>
          </p:cNvPr>
          <p:cNvSpPr txBox="1"/>
          <p:nvPr/>
        </p:nvSpPr>
        <p:spPr>
          <a:xfrm>
            <a:off x="4648200" y="34379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$300</a:t>
            </a:r>
          </a:p>
          <a:p>
            <a:pPr algn="ctr"/>
            <a:endParaRPr lang="en-US" b="1" dirty="0"/>
          </a:p>
        </p:txBody>
      </p:sp>
      <p:sp>
        <p:nvSpPr>
          <p:cNvPr id="21" name="TextBox 20">
            <a:hlinkClick r:id="rId19" action="ppaction://hlinksldjump"/>
          </p:cNvPr>
          <p:cNvSpPr txBox="1"/>
          <p:nvPr/>
        </p:nvSpPr>
        <p:spPr>
          <a:xfrm>
            <a:off x="6019800" y="34290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$300</a:t>
            </a:r>
          </a:p>
          <a:p>
            <a:pPr algn="ctr"/>
            <a:endParaRPr lang="en-US" b="1" dirty="0"/>
          </a:p>
        </p:txBody>
      </p:sp>
      <p:sp>
        <p:nvSpPr>
          <p:cNvPr id="22" name="TextBox 21">
            <a:hlinkClick r:id="rId20" action="ppaction://hlinksldjump"/>
          </p:cNvPr>
          <p:cNvSpPr txBox="1"/>
          <p:nvPr/>
        </p:nvSpPr>
        <p:spPr>
          <a:xfrm>
            <a:off x="7391400" y="34290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$300</a:t>
            </a:r>
          </a:p>
          <a:p>
            <a:pPr algn="ctr"/>
            <a:endParaRPr lang="en-US" b="1" dirty="0"/>
          </a:p>
        </p:txBody>
      </p:sp>
      <p:sp>
        <p:nvSpPr>
          <p:cNvPr id="23" name="TextBox 22">
            <a:hlinkClick r:id="rId21" action="ppaction://hlinksldjump"/>
          </p:cNvPr>
          <p:cNvSpPr txBox="1"/>
          <p:nvPr/>
        </p:nvSpPr>
        <p:spPr>
          <a:xfrm>
            <a:off x="533400" y="45720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$400</a:t>
            </a:r>
          </a:p>
          <a:p>
            <a:pPr algn="ctr"/>
            <a:endParaRPr lang="en-US" b="1" dirty="0"/>
          </a:p>
        </p:txBody>
      </p:sp>
      <p:sp>
        <p:nvSpPr>
          <p:cNvPr id="24" name="TextBox 23">
            <a:hlinkClick r:id="rId22" action="ppaction://hlinksldjump"/>
          </p:cNvPr>
          <p:cNvSpPr txBox="1"/>
          <p:nvPr/>
        </p:nvSpPr>
        <p:spPr>
          <a:xfrm>
            <a:off x="1905000" y="45720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$400</a:t>
            </a:r>
          </a:p>
          <a:p>
            <a:pPr algn="ctr"/>
            <a:endParaRPr lang="en-US" b="1" dirty="0"/>
          </a:p>
        </p:txBody>
      </p:sp>
      <p:sp>
        <p:nvSpPr>
          <p:cNvPr id="25" name="TextBox 24">
            <a:hlinkClick r:id="rId23" action="ppaction://hlinksldjump"/>
          </p:cNvPr>
          <p:cNvSpPr txBox="1"/>
          <p:nvPr/>
        </p:nvSpPr>
        <p:spPr>
          <a:xfrm>
            <a:off x="3276600" y="45720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$400</a:t>
            </a:r>
          </a:p>
          <a:p>
            <a:pPr algn="ctr"/>
            <a:endParaRPr lang="en-US" b="1" dirty="0"/>
          </a:p>
        </p:txBody>
      </p:sp>
      <p:sp>
        <p:nvSpPr>
          <p:cNvPr id="26" name="TextBox 25">
            <a:hlinkClick r:id="rId24" action="ppaction://hlinksldjump"/>
          </p:cNvPr>
          <p:cNvSpPr txBox="1"/>
          <p:nvPr/>
        </p:nvSpPr>
        <p:spPr>
          <a:xfrm>
            <a:off x="4648200" y="45720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$400</a:t>
            </a:r>
          </a:p>
          <a:p>
            <a:pPr algn="ctr"/>
            <a:endParaRPr lang="en-US" b="1" dirty="0"/>
          </a:p>
        </p:txBody>
      </p:sp>
      <p:sp>
        <p:nvSpPr>
          <p:cNvPr id="27" name="TextBox 26">
            <a:hlinkClick r:id="rId25" action="ppaction://hlinksldjump"/>
          </p:cNvPr>
          <p:cNvSpPr txBox="1"/>
          <p:nvPr/>
        </p:nvSpPr>
        <p:spPr>
          <a:xfrm>
            <a:off x="6019800" y="456307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$400</a:t>
            </a:r>
          </a:p>
          <a:p>
            <a:pPr algn="ctr"/>
            <a:endParaRPr lang="en-US" b="1" dirty="0"/>
          </a:p>
        </p:txBody>
      </p:sp>
      <p:sp>
        <p:nvSpPr>
          <p:cNvPr id="28" name="TextBox 27">
            <a:hlinkClick r:id="rId26" action="ppaction://hlinksldjump"/>
          </p:cNvPr>
          <p:cNvSpPr txBox="1"/>
          <p:nvPr/>
        </p:nvSpPr>
        <p:spPr>
          <a:xfrm>
            <a:off x="7391400" y="456307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$400</a:t>
            </a:r>
          </a:p>
          <a:p>
            <a:pPr algn="ctr"/>
            <a:endParaRPr lang="en-US" b="1" dirty="0"/>
          </a:p>
        </p:txBody>
      </p:sp>
      <p:sp>
        <p:nvSpPr>
          <p:cNvPr id="29" name="TextBox 28">
            <a:hlinkClick r:id="rId27" action="ppaction://hlinksldjump"/>
          </p:cNvPr>
          <p:cNvSpPr txBox="1"/>
          <p:nvPr/>
        </p:nvSpPr>
        <p:spPr>
          <a:xfrm>
            <a:off x="533400" y="56388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$500</a:t>
            </a:r>
          </a:p>
          <a:p>
            <a:pPr algn="ctr"/>
            <a:endParaRPr lang="en-US" b="1" dirty="0"/>
          </a:p>
        </p:txBody>
      </p:sp>
      <p:sp>
        <p:nvSpPr>
          <p:cNvPr id="30" name="TextBox 29">
            <a:hlinkClick r:id="rId28" action="ppaction://hlinksldjump"/>
          </p:cNvPr>
          <p:cNvSpPr txBox="1"/>
          <p:nvPr/>
        </p:nvSpPr>
        <p:spPr>
          <a:xfrm>
            <a:off x="1905000" y="56388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$500</a:t>
            </a:r>
          </a:p>
          <a:p>
            <a:pPr algn="ctr"/>
            <a:endParaRPr lang="en-US" b="1" dirty="0"/>
          </a:p>
        </p:txBody>
      </p:sp>
      <p:sp>
        <p:nvSpPr>
          <p:cNvPr id="31" name="TextBox 30">
            <a:hlinkClick r:id="rId29" action="ppaction://hlinksldjump"/>
          </p:cNvPr>
          <p:cNvSpPr txBox="1"/>
          <p:nvPr/>
        </p:nvSpPr>
        <p:spPr>
          <a:xfrm>
            <a:off x="3276600" y="56388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$500</a:t>
            </a:r>
          </a:p>
          <a:p>
            <a:pPr algn="ctr"/>
            <a:endParaRPr lang="en-US" b="1" dirty="0"/>
          </a:p>
        </p:txBody>
      </p:sp>
      <p:sp>
        <p:nvSpPr>
          <p:cNvPr id="32" name="TextBox 31">
            <a:hlinkClick r:id="rId30" action="ppaction://hlinksldjump"/>
          </p:cNvPr>
          <p:cNvSpPr txBox="1"/>
          <p:nvPr/>
        </p:nvSpPr>
        <p:spPr>
          <a:xfrm>
            <a:off x="4648200" y="56388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$500</a:t>
            </a:r>
          </a:p>
          <a:p>
            <a:pPr algn="ctr"/>
            <a:endParaRPr lang="en-US" b="1" dirty="0"/>
          </a:p>
        </p:txBody>
      </p:sp>
      <p:sp>
        <p:nvSpPr>
          <p:cNvPr id="33" name="TextBox 32">
            <a:hlinkClick r:id="rId31" action="ppaction://hlinksldjump"/>
          </p:cNvPr>
          <p:cNvSpPr txBox="1"/>
          <p:nvPr/>
        </p:nvSpPr>
        <p:spPr>
          <a:xfrm>
            <a:off x="6019800" y="562987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$500</a:t>
            </a:r>
          </a:p>
          <a:p>
            <a:pPr algn="ctr"/>
            <a:endParaRPr lang="en-US" b="1" dirty="0"/>
          </a:p>
        </p:txBody>
      </p:sp>
      <p:sp>
        <p:nvSpPr>
          <p:cNvPr id="34" name="TextBox 33">
            <a:hlinkClick r:id="rId32" action="ppaction://hlinksldjump"/>
          </p:cNvPr>
          <p:cNvSpPr txBox="1"/>
          <p:nvPr/>
        </p:nvSpPr>
        <p:spPr>
          <a:xfrm>
            <a:off x="7391400" y="562987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$500</a:t>
            </a:r>
          </a:p>
          <a:p>
            <a:pPr algn="ctr"/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33400" y="496669"/>
            <a:ext cx="1219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Nutrients, Etc.</a:t>
            </a:r>
            <a:endParaRPr lang="en-US" b="1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1905000" y="496669"/>
            <a:ext cx="1219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Feeding Rations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276600" y="496669"/>
            <a:ext cx="1219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Digestive</a:t>
            </a:r>
            <a:br>
              <a:rPr lang="en-US" b="1" dirty="0" smtClean="0"/>
            </a:br>
            <a:r>
              <a:rPr lang="en-US" b="1" dirty="0" smtClean="0"/>
              <a:t>Strategies</a:t>
            </a:r>
            <a:endParaRPr lang="en-US" b="1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4648200" y="496669"/>
            <a:ext cx="1219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The 4 </a:t>
            </a:r>
            <a:br>
              <a:rPr lang="en-US" b="1" dirty="0" smtClean="0"/>
            </a:br>
            <a:r>
              <a:rPr lang="en-US" b="1" dirty="0" smtClean="0"/>
              <a:t>Chambers</a:t>
            </a:r>
            <a:endParaRPr lang="en-US" b="1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6019800" y="487739"/>
            <a:ext cx="1219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Disease &amp; Disorder</a:t>
            </a:r>
            <a:endParaRPr lang="en-US" b="1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7391400" y="487739"/>
            <a:ext cx="1219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Feeding Ruminants</a:t>
            </a:r>
            <a:endParaRPr lang="en-US" b="1" dirty="0"/>
          </a:p>
        </p:txBody>
      </p:sp>
      <p:sp>
        <p:nvSpPr>
          <p:cNvPr id="41" name="Isosceles Triangle 40">
            <a:hlinkClick r:id="" action="ppaction://noaction"/>
          </p:cNvPr>
          <p:cNvSpPr/>
          <p:nvPr/>
        </p:nvSpPr>
        <p:spPr>
          <a:xfrm>
            <a:off x="8763000" y="6553200"/>
            <a:ext cx="381000" cy="304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Feeding Ruminants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</a:t>
            </a:r>
            <a:r>
              <a:rPr lang="en-US" dirty="0" smtClean="0"/>
              <a:t>forage that consists of chopped and fermented corn stalks</a:t>
            </a:r>
          </a:p>
          <a:p>
            <a:r>
              <a:rPr lang="en-US" dirty="0" smtClean="0"/>
              <a:t>Corn silage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Feeding Ruminants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</a:t>
            </a:r>
            <a:r>
              <a:rPr lang="en-US" dirty="0" smtClean="0"/>
              <a:t>the energy supplement consisting of fermented, partially ground corn</a:t>
            </a:r>
          </a:p>
          <a:p>
            <a:r>
              <a:rPr lang="en-US" dirty="0" smtClean="0"/>
              <a:t>High Moisture Corn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Feeding Ruminants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</a:t>
            </a:r>
            <a:r>
              <a:rPr lang="en-US" dirty="0" smtClean="0"/>
              <a:t>the energy concentrate that can noticeably</a:t>
            </a:r>
            <a:r>
              <a:rPr lang="en-US" dirty="0" smtClean="0"/>
              <a:t> improve rumen function </a:t>
            </a:r>
            <a:endParaRPr lang="en-US" dirty="0" smtClean="0"/>
          </a:p>
          <a:p>
            <a:r>
              <a:rPr lang="en-US" dirty="0" smtClean="0"/>
              <a:t>Oats  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Feeding Ruminants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</a:t>
            </a:r>
            <a:r>
              <a:rPr lang="en-US" dirty="0" smtClean="0"/>
              <a:t>category of protein that is used directly by the cow and bypasses the rumen. </a:t>
            </a:r>
            <a:endParaRPr lang="en-US" dirty="0" smtClean="0"/>
          </a:p>
          <a:p>
            <a:r>
              <a:rPr lang="en-US" dirty="0" err="1" smtClean="0"/>
              <a:t>Undegradable</a:t>
            </a:r>
            <a:r>
              <a:rPr lang="en-US" dirty="0" smtClean="0"/>
              <a:t> Intake Protein (UIP)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Nutrients, Etc.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dirty="0" smtClean="0"/>
              <a:t>fulfills all the energy needs of a cow.</a:t>
            </a:r>
          </a:p>
          <a:p>
            <a:r>
              <a:rPr lang="en-US" dirty="0" smtClean="0"/>
              <a:t>Carbohydrates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Nutrients, Etc.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become the functional part of a cow’s body</a:t>
            </a:r>
            <a:endParaRPr lang="en-US" dirty="0" smtClean="0"/>
          </a:p>
          <a:p>
            <a:r>
              <a:rPr lang="en-US" dirty="0" smtClean="0"/>
              <a:t>Amino Acids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Nutrients, Etc.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nutrient deficiency has the greatest physiological impact on a ruminant</a:t>
            </a:r>
            <a:endParaRPr lang="en-US" dirty="0" smtClean="0"/>
          </a:p>
          <a:p>
            <a:r>
              <a:rPr lang="en-US" dirty="0" smtClean="0"/>
              <a:t>Water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Nutrients, Etc.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has two forms – UIP and DIP</a:t>
            </a:r>
            <a:endParaRPr lang="en-US" dirty="0" smtClean="0"/>
          </a:p>
          <a:p>
            <a:r>
              <a:rPr lang="en-US" dirty="0" smtClean="0"/>
              <a:t>Protein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Nutrients, Etc.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Cellulose is this kind of nutrient (the kind of nutrient that is the primary source of bodily energy)</a:t>
            </a:r>
            <a:endParaRPr lang="en-US" dirty="0" smtClean="0"/>
          </a:p>
          <a:p>
            <a:r>
              <a:rPr lang="en-US" dirty="0" smtClean="0"/>
              <a:t>Carbohydrate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Feeding Rations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This stage of lactation </a:t>
            </a:r>
            <a:r>
              <a:rPr lang="fr-FR" dirty="0" err="1"/>
              <a:t>includes</a:t>
            </a:r>
            <a:r>
              <a:rPr lang="fr-FR" dirty="0"/>
              <a:t> the </a:t>
            </a:r>
            <a:r>
              <a:rPr lang="fr-FR" dirty="0" err="1"/>
              <a:t>peak</a:t>
            </a:r>
            <a:r>
              <a:rPr lang="fr-FR" dirty="0"/>
              <a:t> </a:t>
            </a:r>
            <a:r>
              <a:rPr lang="fr-FR" dirty="0" err="1"/>
              <a:t>milk</a:t>
            </a:r>
            <a:r>
              <a:rPr lang="fr-FR" dirty="0"/>
              <a:t> production. </a:t>
            </a:r>
            <a:endParaRPr lang="en-US" dirty="0"/>
          </a:p>
          <a:p>
            <a:pPr lvl="0"/>
            <a:r>
              <a:rPr lang="en-US" dirty="0" smtClean="0"/>
              <a:t>Early Lactation 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700</Words>
  <Application>Microsoft Office PowerPoint</Application>
  <PresentationFormat>On-screen Show (4:3)</PresentationFormat>
  <Paragraphs>197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Ruminant Nutrition Jeopardy!</vt:lpstr>
      <vt:lpstr>Rules</vt:lpstr>
      <vt:lpstr>PowerPoint Presentation</vt:lpstr>
      <vt:lpstr>Nutrients, Etc.</vt:lpstr>
      <vt:lpstr>Nutrients, Etc.</vt:lpstr>
      <vt:lpstr>Nutrients, Etc.</vt:lpstr>
      <vt:lpstr>Nutrients, Etc.</vt:lpstr>
      <vt:lpstr>Nutrients, Etc.</vt:lpstr>
      <vt:lpstr>Feeding Rations</vt:lpstr>
      <vt:lpstr>Feeding Rations</vt:lpstr>
      <vt:lpstr>Feeding Rations</vt:lpstr>
      <vt:lpstr>Feeding Rations</vt:lpstr>
      <vt:lpstr>Feeding Rations</vt:lpstr>
      <vt:lpstr>Digestive Strategies</vt:lpstr>
      <vt:lpstr>Digestive Strategies</vt:lpstr>
      <vt:lpstr>Digestive Strategies</vt:lpstr>
      <vt:lpstr>Digestive Strategies</vt:lpstr>
      <vt:lpstr>Digestive Strategies</vt:lpstr>
      <vt:lpstr>The 4 Chambers</vt:lpstr>
      <vt:lpstr>The 4 Chambers</vt:lpstr>
      <vt:lpstr>The 4 Chambers</vt:lpstr>
      <vt:lpstr>The 4 Chambers</vt:lpstr>
      <vt:lpstr>The 4 Chambers</vt:lpstr>
      <vt:lpstr>Disease &amp; Disorder</vt:lpstr>
      <vt:lpstr>Disease &amp; Disorder</vt:lpstr>
      <vt:lpstr>Disease &amp; Disorder</vt:lpstr>
      <vt:lpstr>Disease &amp; Disorder</vt:lpstr>
      <vt:lpstr>Disease &amp; Disorder</vt:lpstr>
      <vt:lpstr>Feeding Ruminants</vt:lpstr>
      <vt:lpstr>Feeding Ruminants</vt:lpstr>
      <vt:lpstr>Feeding Ruminants</vt:lpstr>
      <vt:lpstr>Feeding Ruminants</vt:lpstr>
      <vt:lpstr>Feeding Ruminants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Mr. Craig Kohn</dc:creator>
  <cp:lastModifiedBy>Mr. Craig A. Kohn</cp:lastModifiedBy>
  <cp:revision>52</cp:revision>
  <dcterms:created xsi:type="dcterms:W3CDTF">2009-02-23T01:49:31Z</dcterms:created>
  <dcterms:modified xsi:type="dcterms:W3CDTF">2012-05-22T20:30:37Z</dcterms:modified>
</cp:coreProperties>
</file>