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76" r:id="rId5"/>
    <p:sldId id="277" r:id="rId6"/>
    <p:sldId id="259" r:id="rId7"/>
    <p:sldId id="261" r:id="rId8"/>
    <p:sldId id="260" r:id="rId9"/>
    <p:sldId id="262" r:id="rId10"/>
    <p:sldId id="263" r:id="rId11"/>
    <p:sldId id="264" r:id="rId12"/>
    <p:sldId id="266" r:id="rId13"/>
    <p:sldId id="271" r:id="rId14"/>
    <p:sldId id="272" r:id="rId15"/>
    <p:sldId id="273" r:id="rId16"/>
    <p:sldId id="267" r:id="rId17"/>
    <p:sldId id="265" r:id="rId18"/>
    <p:sldId id="268" r:id="rId19"/>
    <p:sldId id="269" r:id="rId20"/>
    <p:sldId id="270" r:id="rId21"/>
    <p:sldId id="274" r:id="rId22"/>
    <p:sldId id="275"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DC7C8D3-0397-43A0-9734-65780AC2EC39}" type="datetimeFigureOut">
              <a:rPr lang="en-US" smtClean="0"/>
              <a:pPr/>
              <a:t>5/4/2011</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EBDFA0C-B5F9-4A1F-8D41-E3392182BA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C7C8D3-0397-43A0-9734-65780AC2EC39}" type="datetimeFigureOut">
              <a:rPr lang="en-US" smtClean="0"/>
              <a:pPr/>
              <a:t>5/4/2011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DFA0C-B5F9-4A1F-8D41-E3392182BA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C7C8D3-0397-43A0-9734-65780AC2EC39}" type="datetimeFigureOut">
              <a:rPr lang="en-US" smtClean="0"/>
              <a:pPr/>
              <a:t>5/4/2011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DFA0C-B5F9-4A1F-8D41-E3392182BA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C7C8D3-0397-43A0-9734-65780AC2EC39}" type="datetimeFigureOut">
              <a:rPr lang="en-US" smtClean="0"/>
              <a:pPr/>
              <a:t>5/4/2011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DFA0C-B5F9-4A1F-8D41-E3392182BABA}" type="slidenum">
              <a:rPr lang="en-US" smtClean="0"/>
              <a:pPr/>
              <a:t>‹#›</a:t>
            </a:fld>
            <a:endParaRPr lang="en-US"/>
          </a:p>
        </p:txBody>
      </p:sp>
      <p:pic>
        <p:nvPicPr>
          <p:cNvPr id="7" name="Picture 6" descr="Logo4.jpg"/>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228600" y="5638800"/>
            <a:ext cx="1363598" cy="12192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C7C8D3-0397-43A0-9734-65780AC2EC39}" type="datetimeFigureOut">
              <a:rPr lang="en-US" smtClean="0"/>
              <a:pPr/>
              <a:t>5/4/2011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DFA0C-B5F9-4A1F-8D41-E3392182BA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C7C8D3-0397-43A0-9734-65780AC2EC39}" type="datetimeFigureOut">
              <a:rPr lang="en-US" smtClean="0"/>
              <a:pPr/>
              <a:t>5/4/2011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DFA0C-B5F9-4A1F-8D41-E3392182BABA}"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C7C8D3-0397-43A0-9734-65780AC2EC39}" type="datetimeFigureOut">
              <a:rPr lang="en-US" smtClean="0"/>
              <a:pPr/>
              <a:t>5/4/2011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BDFA0C-B5F9-4A1F-8D41-E3392182BABA}"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C7C8D3-0397-43A0-9734-65780AC2EC39}" type="datetimeFigureOut">
              <a:rPr lang="en-US" smtClean="0"/>
              <a:pPr/>
              <a:t>5/4/2011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BDFA0C-B5F9-4A1F-8D41-E3392182BA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7C8D3-0397-43A0-9734-65780AC2EC39}" type="datetimeFigureOut">
              <a:rPr lang="en-US" smtClean="0"/>
              <a:pPr/>
              <a:t>5/4/2011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BDFA0C-B5F9-4A1F-8D41-E3392182BA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DC7C8D3-0397-43A0-9734-65780AC2EC39}" type="datetimeFigureOut">
              <a:rPr lang="en-US" smtClean="0"/>
              <a:pPr/>
              <a:t>5/4/2011</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6EBDFA0C-B5F9-4A1F-8D41-E3392182BA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DC7C8D3-0397-43A0-9734-65780AC2EC39}" type="datetimeFigureOut">
              <a:rPr lang="en-US" smtClean="0"/>
              <a:pPr/>
              <a:t>5/4/2011</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6EBDFA0C-B5F9-4A1F-8D41-E3392182BA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DC7C8D3-0397-43A0-9734-65780AC2EC39}" type="datetimeFigureOut">
              <a:rPr lang="en-US" smtClean="0"/>
              <a:pPr/>
              <a:t>5/4/2011</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EBDFA0C-B5F9-4A1F-8D41-E3392182BA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www.vivo.colostate.edu/hbooks/pathphys/digestion/herbivores/rumination.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youtu.be/cWg1u1bUKNc" TargetMode="External"/><Relationship Id="rId2" Type="http://schemas.openxmlformats.org/officeDocument/2006/relationships/hyperlink" Target="http://www.google.com/imgres?imgurl=http://www.glogster.com/media/4/23/11/54/23115463.gif&amp;imgrefurl=http://clynch328.glogster.com/ruminant-digestive-tract/&amp;usg=__G5ABKdstBPBhfM_XKRmDRTYeL_Y=&amp;h=441&amp;w=640&amp;sz=8&amp;hl=en&amp;start=0&amp;zoom=1&amp;tbnid=1GHU4UGipOnkyM:&amp;tbn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Ruminant Physiology</a:t>
            </a:r>
            <a:endParaRPr lang="en-US" dirty="0"/>
          </a:p>
        </p:txBody>
      </p:sp>
      <p:sp>
        <p:nvSpPr>
          <p:cNvPr id="3" name="Subtitle 2"/>
          <p:cNvSpPr>
            <a:spLocks noGrp="1"/>
          </p:cNvSpPr>
          <p:nvPr>
            <p:ph type="subTitle" idx="1"/>
          </p:nvPr>
        </p:nvSpPr>
        <p:spPr/>
        <p:txBody>
          <a:bodyPr/>
          <a:lstStyle/>
          <a:p>
            <a:r>
              <a:rPr lang="en-US" dirty="0" smtClean="0"/>
              <a:t>By C. Kohn</a:t>
            </a:r>
          </a:p>
          <a:p>
            <a:r>
              <a:rPr lang="en-US" dirty="0" smtClean="0"/>
              <a:t>Department of Agricultural Sciences</a:t>
            </a:r>
          </a:p>
          <a:p>
            <a:r>
              <a:rPr lang="en-US" dirty="0" smtClean="0"/>
              <a:t>Waterford, WI</a:t>
            </a:r>
            <a:endParaRPr lang="en-US" dirty="0"/>
          </a:p>
        </p:txBody>
      </p:sp>
      <p:pic>
        <p:nvPicPr>
          <p:cNvPr id="4" name="Picture 3" descr="Logo3.jpg"/>
          <p:cNvPicPr>
            <a:picLocks noChangeAspect="1"/>
          </p:cNvPicPr>
          <p:nvPr/>
        </p:nvPicPr>
        <p:blipFill>
          <a:blip r:embed="rId2" cstate="print"/>
          <a:stretch>
            <a:fillRect/>
          </a:stretch>
        </p:blipFill>
        <p:spPr>
          <a:xfrm>
            <a:off x="3767072" y="5715000"/>
            <a:ext cx="1802186" cy="914402"/>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3495459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the Rumen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flow of forage through the rumen is very slow; time is needed for the forage to ferment and for microbes to break down the plant matter further</a:t>
            </a:r>
          </a:p>
          <a:p>
            <a:pPr lvl="1"/>
            <a:r>
              <a:rPr lang="en-US" dirty="0" smtClean="0"/>
              <a:t>Because of this, it takes over a day for consumed feed to move on to the next chambers.  </a:t>
            </a:r>
          </a:p>
          <a:p>
            <a:r>
              <a:rPr lang="en-US" dirty="0" smtClean="0"/>
              <a:t>As plant matter is broken down, it will sink to the bottom where it can move on to the next chamber of the cow’s stomach.  </a:t>
            </a:r>
          </a:p>
          <a:p>
            <a:pPr lvl="1"/>
            <a:r>
              <a:rPr lang="en-US" dirty="0" err="1" smtClean="0"/>
              <a:t>Ruminal</a:t>
            </a:r>
            <a:r>
              <a:rPr lang="en-US" dirty="0" smtClean="0"/>
              <a:t> contractions constantly </a:t>
            </a:r>
            <a:br>
              <a:rPr lang="en-US" dirty="0" smtClean="0"/>
            </a:br>
            <a:r>
              <a:rPr lang="en-US" dirty="0" smtClean="0"/>
              <a:t>flush lighter solids back into the</a:t>
            </a:r>
            <a:br>
              <a:rPr lang="en-US" dirty="0" smtClean="0"/>
            </a:br>
            <a:r>
              <a:rPr lang="en-US" dirty="0" smtClean="0"/>
              <a:t> rumen.</a:t>
            </a:r>
            <a:endParaRPr lang="en-US" dirty="0"/>
          </a:p>
        </p:txBody>
      </p:sp>
      <p:pic>
        <p:nvPicPr>
          <p:cNvPr id="20482" name="Picture 2" descr="http://www.ahdairy.com/images/images/rumen_chart.jpg"/>
          <p:cNvPicPr>
            <a:picLocks noChangeAspect="1" noChangeArrowheads="1"/>
          </p:cNvPicPr>
          <p:nvPr/>
        </p:nvPicPr>
        <p:blipFill>
          <a:blip r:embed="rId2" cstate="print"/>
          <a:srcRect/>
          <a:stretch>
            <a:fillRect/>
          </a:stretch>
        </p:blipFill>
        <p:spPr bwMode="auto">
          <a:xfrm>
            <a:off x="5867400" y="4495800"/>
            <a:ext cx="2857500" cy="21431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Rumen Contractions</a:t>
            </a:r>
            <a:endParaRPr lang="en-US" dirty="0"/>
          </a:p>
        </p:txBody>
      </p:sp>
      <p:sp>
        <p:nvSpPr>
          <p:cNvPr id="3" name="Content Placeholder 2"/>
          <p:cNvSpPr>
            <a:spLocks noGrp="1"/>
          </p:cNvSpPr>
          <p:nvPr>
            <p:ph idx="1"/>
          </p:nvPr>
        </p:nvSpPr>
        <p:spPr>
          <a:xfrm>
            <a:off x="1051560" y="1981201"/>
            <a:ext cx="7178040" cy="4176654"/>
          </a:xfrm>
        </p:spPr>
        <p:txBody>
          <a:bodyPr>
            <a:normAutofit fontScale="85000" lnSpcReduction="20000"/>
          </a:bodyPr>
          <a:lstStyle/>
          <a:p>
            <a:r>
              <a:rPr lang="en-US" dirty="0" smtClean="0"/>
              <a:t>A cycle of contractions occurs 1 to 3 times per minute. </a:t>
            </a:r>
          </a:p>
          <a:p>
            <a:pPr lvl="1"/>
            <a:r>
              <a:rPr lang="en-US" dirty="0" smtClean="0"/>
              <a:t>The highest frequency is seen during feeding, and the lowest when the animal is resting. </a:t>
            </a:r>
          </a:p>
          <a:p>
            <a:r>
              <a:rPr lang="en-US" dirty="0" smtClean="0"/>
              <a:t>Two types of contractions are: </a:t>
            </a:r>
          </a:p>
          <a:p>
            <a:pPr lvl="1"/>
            <a:r>
              <a:rPr lang="en-US" i="1" u="sng" dirty="0" smtClean="0"/>
              <a:t>Primary contractions</a:t>
            </a:r>
            <a:r>
              <a:rPr lang="en-US" u="sng" dirty="0" smtClean="0"/>
              <a:t> </a:t>
            </a:r>
            <a:r>
              <a:rPr lang="en-US" dirty="0" smtClean="0"/>
              <a:t>originate in the lower front and pass around the rumen. </a:t>
            </a:r>
          </a:p>
          <a:p>
            <a:pPr lvl="2"/>
            <a:r>
              <a:rPr lang="en-US" dirty="0" smtClean="0"/>
              <a:t>Parts of the rumen will contract while other sacs are resting.</a:t>
            </a:r>
          </a:p>
          <a:p>
            <a:pPr lvl="1" algn="just"/>
            <a:r>
              <a:rPr lang="en-US" i="1" u="sng" dirty="0" smtClean="0"/>
              <a:t>Secondary contractions</a:t>
            </a:r>
            <a:r>
              <a:rPr lang="en-US" dirty="0" smtClean="0"/>
              <a:t> occur in only some parts of the rumen.</a:t>
            </a:r>
          </a:p>
          <a:p>
            <a:r>
              <a:rPr lang="en-US" dirty="0" smtClean="0"/>
              <a:t>Contractions are necessary to ensure proper </a:t>
            </a:r>
            <a:br>
              <a:rPr lang="en-US" dirty="0" smtClean="0"/>
            </a:br>
            <a:r>
              <a:rPr lang="en-US" dirty="0" smtClean="0"/>
              <a:t>digestion by mixing the partially digested/fermented feed..</a:t>
            </a:r>
          </a:p>
          <a:p>
            <a:pPr lvl="1"/>
            <a:r>
              <a:rPr lang="en-US" dirty="0" smtClean="0"/>
              <a:t>If a ruminant is injured or sick, or if the rumen </a:t>
            </a:r>
            <a:br>
              <a:rPr lang="en-US" dirty="0" smtClean="0"/>
            </a:br>
            <a:r>
              <a:rPr lang="en-US" dirty="0" smtClean="0"/>
              <a:t>becomes too acidic, contractions can slow or </a:t>
            </a:r>
            <a:br>
              <a:rPr lang="en-US" dirty="0" smtClean="0"/>
            </a:br>
            <a:r>
              <a:rPr lang="en-US" dirty="0" smtClean="0"/>
              <a:t>cease, slowing or stopping digestion. </a:t>
            </a:r>
          </a:p>
          <a:p>
            <a:pPr lvl="3"/>
            <a:r>
              <a:rPr lang="en-US" dirty="0" smtClean="0"/>
              <a:t>Source: </a:t>
            </a:r>
            <a:r>
              <a:rPr lang="en-US" dirty="0" smtClean="0">
                <a:hlinkClick r:id="rId2"/>
              </a:rPr>
              <a:t>Colorado State </a:t>
            </a:r>
            <a:r>
              <a:rPr lang="en-US" dirty="0" err="1" smtClean="0">
                <a:hlinkClick r:id="rId2"/>
              </a:rPr>
              <a:t>Univ</a:t>
            </a:r>
            <a:endParaRPr lang="en-US" dirty="0" smtClean="0"/>
          </a:p>
          <a:p>
            <a:endParaRPr lang="en-US" dirty="0"/>
          </a:p>
        </p:txBody>
      </p:sp>
      <p:pic>
        <p:nvPicPr>
          <p:cNvPr id="19458" name="Picture 2" descr="http://www.vivo.colostate.edu/hbooks/pathphys/digestion/herbivores/rumov.gif"/>
          <p:cNvPicPr>
            <a:picLocks noChangeAspect="1" noChangeArrowheads="1" noCrop="1"/>
          </p:cNvPicPr>
          <p:nvPr/>
        </p:nvPicPr>
        <p:blipFill>
          <a:blip r:embed="rId3" cstate="print"/>
          <a:srcRect/>
          <a:stretch>
            <a:fillRect/>
          </a:stretch>
        </p:blipFill>
        <p:spPr bwMode="auto">
          <a:xfrm>
            <a:off x="6781800" y="5181599"/>
            <a:ext cx="1666875" cy="15240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Cud Chewing</a:t>
            </a:r>
            <a:endParaRPr lang="en-US" dirty="0"/>
          </a:p>
        </p:txBody>
      </p:sp>
      <p:sp>
        <p:nvSpPr>
          <p:cNvPr id="3" name="Content Placeholder 2"/>
          <p:cNvSpPr>
            <a:spLocks noGrp="1"/>
          </p:cNvSpPr>
          <p:nvPr>
            <p:ph idx="1"/>
          </p:nvPr>
        </p:nvSpPr>
        <p:spPr>
          <a:xfrm>
            <a:off x="1045285" y="1752600"/>
            <a:ext cx="7031916" cy="4419600"/>
          </a:xfrm>
        </p:spPr>
        <p:txBody>
          <a:bodyPr>
            <a:normAutofit fontScale="85000" lnSpcReduction="20000"/>
          </a:bodyPr>
          <a:lstStyle/>
          <a:p>
            <a:r>
              <a:rPr lang="en-US" dirty="0" smtClean="0"/>
              <a:t>Cows are known for chewing their cud.  </a:t>
            </a:r>
          </a:p>
          <a:p>
            <a:pPr lvl="1"/>
            <a:r>
              <a:rPr lang="en-US" dirty="0" smtClean="0"/>
              <a:t>This is actually regurgitation of partially-digested feed so that it can be further reduced in size to aid microbial fermentation. </a:t>
            </a:r>
          </a:p>
          <a:p>
            <a:r>
              <a:rPr lang="en-US" dirty="0" smtClean="0"/>
              <a:t>The cud, or </a:t>
            </a:r>
            <a:r>
              <a:rPr lang="en-US" u="sng" dirty="0" smtClean="0"/>
              <a:t>bolus</a:t>
            </a:r>
            <a:r>
              <a:rPr lang="en-US" dirty="0" smtClean="0"/>
              <a:t>, is carried to the mouth by the esophagus.</a:t>
            </a:r>
          </a:p>
          <a:p>
            <a:pPr lvl="1"/>
            <a:r>
              <a:rPr lang="en-US" dirty="0" smtClean="0"/>
              <a:t>To do this, the esophagus must reverse its contractions.</a:t>
            </a:r>
          </a:p>
          <a:p>
            <a:pPr lvl="1"/>
            <a:r>
              <a:rPr lang="en-US" dirty="0" smtClean="0"/>
              <a:t>After it is fully chewed, the bolus is re-swallowed into the rumen.</a:t>
            </a:r>
            <a:br>
              <a:rPr lang="en-US" dirty="0" smtClean="0"/>
            </a:br>
            <a:endParaRPr lang="en-US" dirty="0" smtClean="0"/>
          </a:p>
          <a:p>
            <a:r>
              <a:rPr lang="en-US" dirty="0" smtClean="0"/>
              <a:t>While a cow is chewing her cud, she must also release the enormous quantities of gas that build up as a result of fermentation. </a:t>
            </a:r>
          </a:p>
          <a:p>
            <a:pPr lvl="1"/>
            <a:r>
              <a:rPr lang="en-US" dirty="0" smtClean="0"/>
              <a:t>Failure to do so can result in </a:t>
            </a:r>
            <a:r>
              <a:rPr lang="en-US" u="sng" dirty="0" smtClean="0"/>
              <a:t>bloating</a:t>
            </a:r>
            <a:r>
              <a:rPr lang="en-US" dirty="0" smtClean="0"/>
              <a:t>, a</a:t>
            </a:r>
            <a:br>
              <a:rPr lang="en-US" dirty="0" smtClean="0"/>
            </a:br>
            <a:r>
              <a:rPr lang="en-US" dirty="0" smtClean="0"/>
              <a:t> severe and potentially fatal condition </a:t>
            </a:r>
            <a:br>
              <a:rPr lang="en-US" dirty="0" smtClean="0"/>
            </a:br>
            <a:r>
              <a:rPr lang="en-US" dirty="0" smtClean="0"/>
              <a:t>for a ruminant that can interfere with</a:t>
            </a:r>
            <a:br>
              <a:rPr lang="en-US" dirty="0" smtClean="0"/>
            </a:br>
            <a:r>
              <a:rPr lang="en-US" dirty="0" smtClean="0"/>
              <a:t>breathing and cause suffocation. </a:t>
            </a:r>
            <a:endParaRPr lang="en-US" dirty="0"/>
          </a:p>
        </p:txBody>
      </p:sp>
      <p:pic>
        <p:nvPicPr>
          <p:cNvPr id="22530" name="Picture 2" descr="http://www.vivo.colostate.edu/hbooks/pathphys/digestion/herbivores/rumination_time.gif"/>
          <p:cNvPicPr>
            <a:picLocks noChangeAspect="1" noChangeArrowheads="1"/>
          </p:cNvPicPr>
          <p:nvPr/>
        </p:nvPicPr>
        <p:blipFill>
          <a:blip r:embed="rId2" cstate="print"/>
          <a:srcRect/>
          <a:stretch>
            <a:fillRect/>
          </a:stretch>
        </p:blipFill>
        <p:spPr bwMode="auto">
          <a:xfrm>
            <a:off x="6096000" y="4724400"/>
            <a:ext cx="2476500" cy="1905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Rumen Microbes</a:t>
            </a:r>
            <a:endParaRPr lang="en-US" dirty="0"/>
          </a:p>
        </p:txBody>
      </p:sp>
      <p:sp>
        <p:nvSpPr>
          <p:cNvPr id="3" name="Content Placeholder 2"/>
          <p:cNvSpPr>
            <a:spLocks noGrp="1"/>
          </p:cNvSpPr>
          <p:nvPr>
            <p:ph idx="1"/>
          </p:nvPr>
        </p:nvSpPr>
        <p:spPr>
          <a:xfrm>
            <a:off x="892885" y="1905000"/>
            <a:ext cx="7336716" cy="4032326"/>
          </a:xfrm>
        </p:spPr>
        <p:txBody>
          <a:bodyPr>
            <a:normAutofit fontScale="92500"/>
          </a:bodyPr>
          <a:lstStyle/>
          <a:p>
            <a:r>
              <a:rPr lang="en-US" dirty="0" smtClean="0"/>
              <a:t>What makes ruminant digestion of cellulose possible is the diverse population of microbes that inhabit this structure.  </a:t>
            </a:r>
          </a:p>
          <a:p>
            <a:r>
              <a:rPr lang="en-US" dirty="0" smtClean="0"/>
              <a:t>These microbes interact and support one another, passing along partially digested forage.</a:t>
            </a:r>
          </a:p>
          <a:p>
            <a:pPr lvl="1"/>
            <a:r>
              <a:rPr lang="en-US" dirty="0" smtClean="0"/>
              <a:t>The waste of some microbes becomes the food other others</a:t>
            </a:r>
          </a:p>
          <a:p>
            <a:r>
              <a:rPr lang="en-US" dirty="0" smtClean="0"/>
              <a:t>These microbes are what actually </a:t>
            </a:r>
            <a:br>
              <a:rPr lang="en-US" dirty="0" smtClean="0"/>
            </a:br>
            <a:r>
              <a:rPr lang="en-US" dirty="0" smtClean="0"/>
              <a:t>digest the forage</a:t>
            </a:r>
          </a:p>
          <a:p>
            <a:pPr lvl="1"/>
            <a:r>
              <a:rPr lang="en-US" dirty="0" smtClean="0"/>
              <a:t>They produce the </a:t>
            </a:r>
            <a:r>
              <a:rPr lang="en-US" u="sng" dirty="0" smtClean="0"/>
              <a:t>cellulase</a:t>
            </a:r>
            <a:r>
              <a:rPr lang="en-US" dirty="0" smtClean="0"/>
              <a:t> enzyme </a:t>
            </a:r>
            <a:br>
              <a:rPr lang="en-US" dirty="0" smtClean="0"/>
            </a:br>
            <a:r>
              <a:rPr lang="en-US" dirty="0" smtClean="0"/>
              <a:t>that breaks down the cellulose in </a:t>
            </a:r>
            <a:br>
              <a:rPr lang="en-US" dirty="0" smtClean="0"/>
            </a:br>
            <a:r>
              <a:rPr lang="en-US" dirty="0" smtClean="0"/>
              <a:t>the plant cell walls.</a:t>
            </a:r>
            <a:endParaRPr lang="en-US" dirty="0"/>
          </a:p>
        </p:txBody>
      </p:sp>
      <p:pic>
        <p:nvPicPr>
          <p:cNvPr id="29698" name="Picture 2" descr="http://www.rumen-health.com/images/rumen_cowmagnify.jpg"/>
          <p:cNvPicPr>
            <a:picLocks noChangeAspect="1" noChangeArrowheads="1"/>
          </p:cNvPicPr>
          <p:nvPr/>
        </p:nvPicPr>
        <p:blipFill>
          <a:blip r:embed="rId2" cstate="print"/>
          <a:srcRect/>
          <a:stretch>
            <a:fillRect/>
          </a:stretch>
        </p:blipFill>
        <p:spPr bwMode="auto">
          <a:xfrm>
            <a:off x="5638800" y="4191000"/>
            <a:ext cx="3352800" cy="252130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delaval-us.com/NR/rdonlyres/9DAD1BD6-D067-4A39-9CCC-C14A7545ED45/0/FIG13.gif"/>
          <p:cNvPicPr>
            <a:picLocks noChangeAspect="1" noChangeArrowheads="1"/>
          </p:cNvPicPr>
          <p:nvPr/>
        </p:nvPicPr>
        <p:blipFill>
          <a:blip r:embed="rId2" cstate="print"/>
          <a:srcRect/>
          <a:stretch>
            <a:fillRect/>
          </a:stretch>
        </p:blipFill>
        <p:spPr bwMode="auto">
          <a:xfrm>
            <a:off x="5714999" y="4267201"/>
            <a:ext cx="3390897" cy="2590800"/>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Microbial Services</a:t>
            </a:r>
            <a:endParaRPr lang="en-US" dirty="0"/>
          </a:p>
        </p:txBody>
      </p:sp>
      <p:sp>
        <p:nvSpPr>
          <p:cNvPr id="3" name="Content Placeholder 2"/>
          <p:cNvSpPr>
            <a:spLocks noGrp="1"/>
          </p:cNvSpPr>
          <p:nvPr>
            <p:ph idx="1"/>
          </p:nvPr>
        </p:nvSpPr>
        <p:spPr>
          <a:xfrm>
            <a:off x="969085" y="1746326"/>
            <a:ext cx="7184316" cy="4502074"/>
          </a:xfrm>
        </p:spPr>
        <p:txBody>
          <a:bodyPr>
            <a:normAutofit fontScale="92500" lnSpcReduction="20000"/>
          </a:bodyPr>
          <a:lstStyle/>
          <a:p>
            <a:r>
              <a:rPr lang="en-US" dirty="0" smtClean="0"/>
              <a:t>Rumen microbes provide 4 key services to a cow:</a:t>
            </a:r>
          </a:p>
          <a:p>
            <a:pPr lvl="1"/>
            <a:r>
              <a:rPr lang="en-US" dirty="0" smtClean="0"/>
              <a:t>1. </a:t>
            </a:r>
            <a:r>
              <a:rPr lang="en-US" u="sng" dirty="0" smtClean="0"/>
              <a:t>Amino acid production</a:t>
            </a:r>
            <a:r>
              <a:rPr lang="en-US" dirty="0" smtClean="0"/>
              <a:t>: all animals must consume the amino acids their own bodies can’t make in order to build proteins.  Rumen microbes make these essential amino acids and supply them to the cow’s body. </a:t>
            </a:r>
          </a:p>
          <a:p>
            <a:pPr lvl="1"/>
            <a:r>
              <a:rPr lang="en-US" dirty="0" smtClean="0"/>
              <a:t>2. </a:t>
            </a:r>
            <a:r>
              <a:rPr lang="en-US" u="sng" dirty="0" smtClean="0"/>
              <a:t>Protein production</a:t>
            </a:r>
            <a:r>
              <a:rPr lang="en-US" dirty="0" smtClean="0"/>
              <a:t>: some proteins cannot be made from plant sources.  Microbes can utilize sources of proteins that cows cannot (such as the urea created from protein digestion) to produce more protein for the cow’s body.</a:t>
            </a:r>
          </a:p>
          <a:p>
            <a:pPr lvl="1"/>
            <a:r>
              <a:rPr lang="en-US" dirty="0" smtClean="0"/>
              <a:t>3. </a:t>
            </a:r>
            <a:r>
              <a:rPr lang="en-US" u="sng" dirty="0" smtClean="0"/>
              <a:t>Synthesis of B-vitamins</a:t>
            </a:r>
            <a:r>
              <a:rPr lang="en-US" dirty="0" smtClean="0"/>
              <a:t>: without </a:t>
            </a:r>
            <a:br>
              <a:rPr lang="en-US" dirty="0" smtClean="0"/>
            </a:br>
            <a:r>
              <a:rPr lang="en-US" dirty="0" smtClean="0"/>
              <a:t>microbes, cattle would be deficient</a:t>
            </a:r>
            <a:br>
              <a:rPr lang="en-US" dirty="0" smtClean="0"/>
            </a:br>
            <a:r>
              <a:rPr lang="en-US" dirty="0" smtClean="0"/>
              <a:t> in all but two of the B vitamins. </a:t>
            </a:r>
          </a:p>
          <a:p>
            <a:pPr lvl="1"/>
            <a:r>
              <a:rPr lang="en-US" dirty="0" smtClean="0"/>
              <a:t>4. </a:t>
            </a:r>
            <a:r>
              <a:rPr lang="en-US" u="sng" dirty="0" smtClean="0"/>
              <a:t>Break-down of cellulose </a:t>
            </a:r>
            <a:r>
              <a:rPr lang="en-US" dirty="0" smtClean="0"/>
              <a:t>– rumen </a:t>
            </a:r>
            <a:br>
              <a:rPr lang="en-US" dirty="0" smtClean="0"/>
            </a:br>
            <a:r>
              <a:rPr lang="en-US" dirty="0" smtClean="0"/>
              <a:t>microbes produce the cellulase </a:t>
            </a:r>
            <a:br>
              <a:rPr lang="en-US" dirty="0" smtClean="0"/>
            </a:br>
            <a:r>
              <a:rPr lang="en-US" dirty="0" smtClean="0"/>
              <a:t>enzyme needed to break down </a:t>
            </a:r>
            <a:br>
              <a:rPr lang="en-US" dirty="0" smtClean="0"/>
            </a:br>
            <a:r>
              <a:rPr lang="en-US" dirty="0" smtClean="0"/>
              <a:t>cellulose into digestible glucose.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Microbial Fermentation</a:t>
            </a:r>
            <a:endParaRPr lang="en-US" dirty="0"/>
          </a:p>
        </p:txBody>
      </p:sp>
      <p:sp>
        <p:nvSpPr>
          <p:cNvPr id="3" name="Content Placeholder 2"/>
          <p:cNvSpPr>
            <a:spLocks noGrp="1"/>
          </p:cNvSpPr>
          <p:nvPr>
            <p:ph idx="1"/>
          </p:nvPr>
        </p:nvSpPr>
        <p:spPr>
          <a:xfrm>
            <a:off x="1197685" y="1981200"/>
            <a:ext cx="6727116" cy="3879926"/>
          </a:xfrm>
        </p:spPr>
        <p:txBody>
          <a:bodyPr>
            <a:normAutofit fontScale="92500" lnSpcReduction="20000"/>
          </a:bodyPr>
          <a:lstStyle/>
          <a:p>
            <a:r>
              <a:rPr lang="en-US" dirty="0" smtClean="0"/>
              <a:t>Almost all feed ingested by the cow is actually used to feed the microbes in its rumen. </a:t>
            </a:r>
          </a:p>
          <a:p>
            <a:pPr lvl="1"/>
            <a:r>
              <a:rPr lang="en-US" dirty="0" smtClean="0"/>
              <a:t>The cow itself gets the waste byproducts from the microbes after they ferment the forage.  </a:t>
            </a:r>
          </a:p>
          <a:p>
            <a:r>
              <a:rPr lang="en-US" dirty="0" smtClean="0"/>
              <a:t>Fermentation occurs under </a:t>
            </a:r>
            <a:r>
              <a:rPr lang="en-US" u="sng" dirty="0" smtClean="0"/>
              <a:t>anaerobic</a:t>
            </a:r>
            <a:r>
              <a:rPr lang="en-US" dirty="0" smtClean="0"/>
              <a:t> (w/o oxygen) conditions</a:t>
            </a:r>
          </a:p>
          <a:p>
            <a:pPr lvl="1"/>
            <a:r>
              <a:rPr lang="en-US" dirty="0" smtClean="0"/>
              <a:t>Because of this, the sugars freed when cellulose is broken apart become fermented into Volatile Fatty Acids, or </a:t>
            </a:r>
            <a:r>
              <a:rPr lang="en-US" u="sng" dirty="0" smtClean="0"/>
              <a:t>VFAs</a:t>
            </a:r>
            <a:r>
              <a:rPr lang="en-US" dirty="0" smtClean="0"/>
              <a:t>. </a:t>
            </a:r>
          </a:p>
          <a:p>
            <a:pPr lvl="1"/>
            <a:r>
              <a:rPr lang="en-US" dirty="0" smtClean="0"/>
              <a:t>If microbes were exposed to oxygen, they would completely break down the forage into CO2</a:t>
            </a:r>
          </a:p>
          <a:p>
            <a:r>
              <a:rPr lang="en-US" u="sng" dirty="0" smtClean="0"/>
              <a:t>VFA’s</a:t>
            </a:r>
            <a:r>
              <a:rPr lang="en-US" dirty="0" smtClean="0"/>
              <a:t> provide the majority of the energy needs of an herbivore.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Reticulum</a:t>
            </a:r>
            <a:endParaRPr lang="en-US" dirty="0"/>
          </a:p>
        </p:txBody>
      </p:sp>
      <p:sp>
        <p:nvSpPr>
          <p:cNvPr id="3" name="Content Placeholder 2"/>
          <p:cNvSpPr>
            <a:spLocks noGrp="1"/>
          </p:cNvSpPr>
          <p:nvPr>
            <p:ph idx="1"/>
          </p:nvPr>
        </p:nvSpPr>
        <p:spPr>
          <a:xfrm>
            <a:off x="1463040" y="2057400"/>
            <a:ext cx="6196405" cy="3603812"/>
          </a:xfrm>
        </p:spPr>
        <p:txBody>
          <a:bodyPr>
            <a:normAutofit lnSpcReduction="10000"/>
          </a:bodyPr>
          <a:lstStyle/>
          <a:p>
            <a:r>
              <a:rPr lang="en-US" dirty="0" smtClean="0"/>
              <a:t>The </a:t>
            </a:r>
            <a:r>
              <a:rPr lang="en-US" u="sng" dirty="0" smtClean="0"/>
              <a:t>reticulum</a:t>
            </a:r>
            <a:r>
              <a:rPr lang="en-US" dirty="0" smtClean="0"/>
              <a:t> is a tough, lower </a:t>
            </a:r>
            <a:br>
              <a:rPr lang="en-US" dirty="0" smtClean="0"/>
            </a:br>
            <a:r>
              <a:rPr lang="en-US" dirty="0" smtClean="0"/>
              <a:t>portion of the rumen and is </a:t>
            </a:r>
            <a:br>
              <a:rPr lang="en-US" dirty="0" smtClean="0"/>
            </a:br>
            <a:r>
              <a:rPr lang="en-US" dirty="0" smtClean="0"/>
              <a:t>considered the second chamber </a:t>
            </a:r>
            <a:br>
              <a:rPr lang="en-US" dirty="0" smtClean="0"/>
            </a:br>
            <a:r>
              <a:rPr lang="en-US" dirty="0" smtClean="0"/>
              <a:t>of a cow’s stomach.</a:t>
            </a:r>
          </a:p>
          <a:p>
            <a:r>
              <a:rPr lang="en-US" dirty="0" smtClean="0"/>
              <a:t>The reticulum ‘catches’ foreign objects and prevents them from causing further harm downstream of the rumen. </a:t>
            </a:r>
          </a:p>
          <a:p>
            <a:r>
              <a:rPr lang="en-US" dirty="0" smtClean="0"/>
              <a:t>It has a tough, honey-comb </a:t>
            </a:r>
            <a:br>
              <a:rPr lang="en-US" dirty="0" smtClean="0"/>
            </a:br>
            <a:r>
              <a:rPr lang="en-US" dirty="0" smtClean="0"/>
              <a:t>structure that is puncture-</a:t>
            </a:r>
            <a:br>
              <a:rPr lang="en-US" dirty="0" smtClean="0"/>
            </a:br>
            <a:r>
              <a:rPr lang="en-US" dirty="0" smtClean="0"/>
              <a:t>resistant. </a:t>
            </a:r>
            <a:endParaRPr lang="en-US" dirty="0"/>
          </a:p>
        </p:txBody>
      </p:sp>
      <p:pic>
        <p:nvPicPr>
          <p:cNvPr id="24578" name="Picture 2" descr="http://www.vivo.colostate.edu/hbooks/pathphys/digestion/herbivores/retic.jpg"/>
          <p:cNvPicPr>
            <a:picLocks noChangeAspect="1" noChangeArrowheads="1"/>
          </p:cNvPicPr>
          <p:nvPr/>
        </p:nvPicPr>
        <p:blipFill>
          <a:blip r:embed="rId2" cstate="print"/>
          <a:srcRect/>
          <a:stretch>
            <a:fillRect/>
          </a:stretch>
        </p:blipFill>
        <p:spPr bwMode="auto">
          <a:xfrm>
            <a:off x="5943600" y="4191000"/>
            <a:ext cx="2819400" cy="2416628"/>
          </a:xfrm>
          <a:prstGeom prst="rect">
            <a:avLst/>
          </a:prstGeom>
          <a:noFill/>
        </p:spPr>
      </p:pic>
      <p:pic>
        <p:nvPicPr>
          <p:cNvPr id="5" name="Picture 6" descr="http://www.toseftaonline.org/blog/images/ruminant_digestive_system.png"/>
          <p:cNvPicPr>
            <a:picLocks noChangeAspect="1" noChangeArrowheads="1"/>
          </p:cNvPicPr>
          <p:nvPr/>
        </p:nvPicPr>
        <p:blipFill>
          <a:blip r:embed="rId3" cstate="print"/>
          <a:srcRect/>
          <a:stretch>
            <a:fillRect/>
          </a:stretch>
        </p:blipFill>
        <p:spPr bwMode="auto">
          <a:xfrm>
            <a:off x="6019800" y="1733839"/>
            <a:ext cx="2286000" cy="1618961"/>
          </a:xfrm>
          <a:prstGeom prst="rect">
            <a:avLst/>
          </a:prstGeom>
          <a:ln>
            <a:noFill/>
          </a:ln>
          <a:effectLst>
            <a:softEdge rad="112500"/>
          </a:effectLst>
        </p:spPr>
      </p:pic>
      <p:sp>
        <p:nvSpPr>
          <p:cNvPr id="6" name="Oval 5"/>
          <p:cNvSpPr/>
          <p:nvPr/>
        </p:nvSpPr>
        <p:spPr>
          <a:xfrm>
            <a:off x="7467600" y="1981200"/>
            <a:ext cx="9144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17582"/>
            <a:ext cx="6965245" cy="1202485"/>
          </a:xfrm>
        </p:spPr>
        <p:txBody>
          <a:bodyPr/>
          <a:lstStyle/>
          <a:p>
            <a:r>
              <a:rPr lang="en-US" dirty="0" smtClean="0"/>
              <a:t>The </a:t>
            </a:r>
            <a:r>
              <a:rPr lang="en-US" dirty="0" err="1" smtClean="0"/>
              <a:t>Omasum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After day-old forage is fermented in the rumen, it moves on to the third chamber, the </a:t>
            </a:r>
            <a:r>
              <a:rPr lang="en-US" u="sng" dirty="0" err="1" smtClean="0"/>
              <a:t>omasum</a:t>
            </a:r>
            <a:r>
              <a:rPr lang="en-US" dirty="0" smtClean="0"/>
              <a:t>.</a:t>
            </a:r>
          </a:p>
          <a:p>
            <a:pPr lvl="1"/>
            <a:r>
              <a:rPr lang="en-US" dirty="0" smtClean="0"/>
              <a:t>The </a:t>
            </a:r>
            <a:r>
              <a:rPr lang="en-US" dirty="0" err="1" smtClean="0"/>
              <a:t>omasum</a:t>
            </a:r>
            <a:r>
              <a:rPr lang="en-US" dirty="0" smtClean="0"/>
              <a:t> resembles pages of an open book. </a:t>
            </a:r>
          </a:p>
          <a:p>
            <a:r>
              <a:rPr lang="en-US" dirty="0" smtClean="0"/>
              <a:t>The rumen will inject a soupy mixture of partially digested forage and microbes into this structure. </a:t>
            </a:r>
          </a:p>
          <a:p>
            <a:r>
              <a:rPr lang="en-US" dirty="0" smtClean="0"/>
              <a:t>It’s main job is absorption of </a:t>
            </a:r>
            <a:br>
              <a:rPr lang="en-US" dirty="0" smtClean="0"/>
            </a:br>
            <a:r>
              <a:rPr lang="en-US" dirty="0" smtClean="0"/>
              <a:t>water, volatile fatty acids, and </a:t>
            </a:r>
            <a:br>
              <a:rPr lang="en-US" dirty="0" smtClean="0"/>
            </a:br>
            <a:r>
              <a:rPr lang="en-US" dirty="0" smtClean="0"/>
              <a:t>other nutrients.</a:t>
            </a:r>
          </a:p>
          <a:p>
            <a:pPr lvl="1"/>
            <a:r>
              <a:rPr lang="en-US" dirty="0" smtClean="0"/>
              <a:t>The folds trap digested particles </a:t>
            </a:r>
            <a:br>
              <a:rPr lang="en-US" dirty="0" smtClean="0"/>
            </a:br>
            <a:r>
              <a:rPr lang="en-US" dirty="0" smtClean="0"/>
              <a:t>to maximize absorption. </a:t>
            </a:r>
          </a:p>
          <a:p>
            <a:endParaRPr lang="en-US" dirty="0"/>
          </a:p>
        </p:txBody>
      </p:sp>
      <p:pic>
        <p:nvPicPr>
          <p:cNvPr id="23554" name="Picture 2" descr="http://www.uiwp.uiuc.edu/porfolio_2008/erin_ludwick/BOOK.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5800" y="762000"/>
            <a:ext cx="2084551" cy="1295400"/>
          </a:xfrm>
          <a:prstGeom prst="rect">
            <a:avLst/>
          </a:prstGeom>
          <a:noFill/>
        </p:spPr>
      </p:pic>
      <p:pic>
        <p:nvPicPr>
          <p:cNvPr id="23556" name="Picture 4" descr="http://www.vivo.colostate.edu/hbooks/pathphys/digestion/herbivores/omasum.jpg"/>
          <p:cNvPicPr>
            <a:picLocks noChangeAspect="1" noChangeArrowheads="1"/>
          </p:cNvPicPr>
          <p:nvPr/>
        </p:nvPicPr>
        <p:blipFill>
          <a:blip r:embed="rId3" cstate="print"/>
          <a:srcRect/>
          <a:stretch>
            <a:fillRect/>
          </a:stretch>
        </p:blipFill>
        <p:spPr bwMode="auto">
          <a:xfrm>
            <a:off x="5943600" y="4038600"/>
            <a:ext cx="3048000" cy="2612571"/>
          </a:xfrm>
          <a:prstGeom prst="rect">
            <a:avLst/>
          </a:prstGeom>
          <a:noFill/>
        </p:spPr>
      </p:pic>
      <p:pic>
        <p:nvPicPr>
          <p:cNvPr id="6" name="Picture 6" descr="http://www.toseftaonline.org/blog/images/ruminant_digestive_system.png"/>
          <p:cNvPicPr>
            <a:picLocks noChangeAspect="1" noChangeArrowheads="1"/>
          </p:cNvPicPr>
          <p:nvPr/>
        </p:nvPicPr>
        <p:blipFill>
          <a:blip r:embed="rId4" cstate="print"/>
          <a:srcRect/>
          <a:stretch>
            <a:fillRect/>
          </a:stretch>
        </p:blipFill>
        <p:spPr bwMode="auto">
          <a:xfrm>
            <a:off x="6185282" y="685801"/>
            <a:ext cx="2044318" cy="1447800"/>
          </a:xfrm>
          <a:prstGeom prst="rect">
            <a:avLst/>
          </a:prstGeom>
          <a:ln>
            <a:noFill/>
          </a:ln>
          <a:effectLst>
            <a:softEdge rad="112500"/>
          </a:effectLst>
        </p:spPr>
      </p:pic>
      <p:sp>
        <p:nvSpPr>
          <p:cNvPr id="7" name="Oval 6"/>
          <p:cNvSpPr/>
          <p:nvPr/>
        </p:nvSpPr>
        <p:spPr>
          <a:xfrm>
            <a:off x="7010400" y="838200"/>
            <a:ext cx="9144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Abomasum</a:t>
            </a:r>
            <a:endParaRPr lang="en-US" dirty="0"/>
          </a:p>
        </p:txBody>
      </p:sp>
      <p:sp>
        <p:nvSpPr>
          <p:cNvPr id="3" name="Content Placeholder 2"/>
          <p:cNvSpPr>
            <a:spLocks noGrp="1"/>
          </p:cNvSpPr>
          <p:nvPr>
            <p:ph idx="1"/>
          </p:nvPr>
        </p:nvSpPr>
        <p:spPr>
          <a:xfrm>
            <a:off x="1273884" y="2203526"/>
            <a:ext cx="6727116" cy="3892474"/>
          </a:xfrm>
        </p:spPr>
        <p:txBody>
          <a:bodyPr>
            <a:normAutofit fontScale="92500" lnSpcReduction="20000"/>
          </a:bodyPr>
          <a:lstStyle/>
          <a:p>
            <a:r>
              <a:rPr lang="en-US" dirty="0" smtClean="0"/>
              <a:t>The </a:t>
            </a:r>
            <a:r>
              <a:rPr lang="en-US" u="sng" dirty="0" smtClean="0"/>
              <a:t>abomasum</a:t>
            </a:r>
            <a:r>
              <a:rPr lang="en-US" dirty="0" smtClean="0"/>
              <a:t> of a cow is the fourth chamber and the “true” stomach.</a:t>
            </a:r>
          </a:p>
          <a:p>
            <a:pPr lvl="1"/>
            <a:r>
              <a:rPr lang="en-US" dirty="0" smtClean="0"/>
              <a:t>It operates much like our own stomachs. </a:t>
            </a:r>
          </a:p>
          <a:p>
            <a:pPr lvl="1"/>
            <a:r>
              <a:rPr lang="en-US" dirty="0" smtClean="0"/>
              <a:t>It secretes acid and digestive enzymes </a:t>
            </a:r>
          </a:p>
          <a:p>
            <a:r>
              <a:rPr lang="en-US" dirty="0" smtClean="0"/>
              <a:t>What makes a cow’s abomasum unique is that it must handle far more bacteria than human stomachs.  </a:t>
            </a:r>
          </a:p>
          <a:p>
            <a:pPr lvl="1"/>
            <a:r>
              <a:rPr lang="en-US" dirty="0" smtClean="0"/>
              <a:t>This is because of the soupy forage/microbe mixture that is passed on from the rumen.  </a:t>
            </a:r>
          </a:p>
          <a:p>
            <a:pPr lvl="1"/>
            <a:r>
              <a:rPr lang="en-US" dirty="0" smtClean="0"/>
              <a:t>To handle this large quantity of </a:t>
            </a:r>
            <a:br>
              <a:rPr lang="en-US" dirty="0" smtClean="0"/>
            </a:br>
            <a:r>
              <a:rPr lang="en-US" dirty="0" smtClean="0"/>
              <a:t>bacteria, the abomasum secretes</a:t>
            </a:r>
            <a:br>
              <a:rPr lang="en-US" dirty="0" smtClean="0"/>
            </a:br>
            <a:r>
              <a:rPr lang="en-US" dirty="0" smtClean="0"/>
              <a:t> </a:t>
            </a:r>
            <a:r>
              <a:rPr lang="en-US" u="sng" dirty="0" err="1" smtClean="0"/>
              <a:t>lysozyme</a:t>
            </a:r>
            <a:r>
              <a:rPr lang="en-US" dirty="0" smtClean="0"/>
              <a:t>, an enzyme that breaks </a:t>
            </a:r>
            <a:br>
              <a:rPr lang="en-US" dirty="0" smtClean="0"/>
            </a:br>
            <a:r>
              <a:rPr lang="en-US" dirty="0" smtClean="0"/>
              <a:t>down bacterial cell walls. </a:t>
            </a:r>
            <a:endParaRPr lang="en-US" dirty="0"/>
          </a:p>
        </p:txBody>
      </p:sp>
      <p:pic>
        <p:nvPicPr>
          <p:cNvPr id="4" name="Picture 6" descr="http://www.toseftaonline.org/blog/images/ruminant_digestive_system.png"/>
          <p:cNvPicPr>
            <a:picLocks noChangeAspect="1" noChangeArrowheads="1"/>
          </p:cNvPicPr>
          <p:nvPr/>
        </p:nvPicPr>
        <p:blipFill>
          <a:blip r:embed="rId2" cstate="print"/>
          <a:srcRect/>
          <a:stretch>
            <a:fillRect/>
          </a:stretch>
        </p:blipFill>
        <p:spPr bwMode="auto">
          <a:xfrm>
            <a:off x="6476672" y="838199"/>
            <a:ext cx="1829128" cy="1295401"/>
          </a:xfrm>
          <a:prstGeom prst="rect">
            <a:avLst/>
          </a:prstGeom>
          <a:ln>
            <a:noFill/>
          </a:ln>
          <a:effectLst>
            <a:softEdge rad="112500"/>
          </a:effectLst>
        </p:spPr>
      </p:pic>
      <p:pic>
        <p:nvPicPr>
          <p:cNvPr id="26626" name="Picture 2" descr="http://www.vivo.colostate.edu/hbooks/pathphys/digestion/stomach/rugae.jpg"/>
          <p:cNvPicPr>
            <a:picLocks noChangeAspect="1" noChangeArrowheads="1"/>
          </p:cNvPicPr>
          <p:nvPr/>
        </p:nvPicPr>
        <p:blipFill>
          <a:blip r:embed="rId3" cstate="print"/>
          <a:srcRect/>
          <a:stretch>
            <a:fillRect/>
          </a:stretch>
        </p:blipFill>
        <p:spPr bwMode="auto">
          <a:xfrm>
            <a:off x="5943600" y="4705349"/>
            <a:ext cx="2952750" cy="2000251"/>
          </a:xfrm>
          <a:prstGeom prst="rect">
            <a:avLst/>
          </a:prstGeom>
          <a:noFill/>
        </p:spPr>
      </p:pic>
      <p:sp>
        <p:nvSpPr>
          <p:cNvPr id="6" name="Oval 5"/>
          <p:cNvSpPr/>
          <p:nvPr/>
        </p:nvSpPr>
        <p:spPr>
          <a:xfrm>
            <a:off x="7086600" y="12954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Absorption</a:t>
            </a:r>
            <a:endParaRPr lang="en-US" dirty="0"/>
          </a:p>
        </p:txBody>
      </p:sp>
      <p:sp>
        <p:nvSpPr>
          <p:cNvPr id="3" name="Content Placeholder 2"/>
          <p:cNvSpPr>
            <a:spLocks noGrp="1"/>
          </p:cNvSpPr>
          <p:nvPr>
            <p:ph idx="1"/>
          </p:nvPr>
        </p:nvSpPr>
        <p:spPr>
          <a:xfrm>
            <a:off x="1066800" y="1752600"/>
            <a:ext cx="7086600" cy="4343400"/>
          </a:xfrm>
        </p:spPr>
        <p:txBody>
          <a:bodyPr>
            <a:normAutofit fontScale="92500" lnSpcReduction="20000"/>
          </a:bodyPr>
          <a:lstStyle/>
          <a:p>
            <a:r>
              <a:rPr lang="en-US" dirty="0" smtClean="0"/>
              <a:t>The main product of rumen fermentation of forage are volatile fatty acids, or </a:t>
            </a:r>
            <a:r>
              <a:rPr lang="en-US" u="sng" dirty="0" smtClean="0"/>
              <a:t>VFAs</a:t>
            </a:r>
            <a:r>
              <a:rPr lang="en-US" dirty="0" smtClean="0"/>
              <a:t>. </a:t>
            </a:r>
          </a:p>
          <a:p>
            <a:r>
              <a:rPr lang="en-US" dirty="0" smtClean="0"/>
              <a:t>VFAs are </a:t>
            </a:r>
            <a:r>
              <a:rPr lang="en-US" dirty="0" err="1" smtClean="0"/>
              <a:t>continously</a:t>
            </a:r>
            <a:r>
              <a:rPr lang="en-US" dirty="0" smtClean="0"/>
              <a:t> absorbed by the walls </a:t>
            </a:r>
            <a:br>
              <a:rPr lang="en-US" dirty="0" smtClean="0"/>
            </a:br>
            <a:r>
              <a:rPr lang="en-US" dirty="0" smtClean="0"/>
              <a:t>of the rumen.  </a:t>
            </a:r>
          </a:p>
          <a:p>
            <a:pPr lvl="1"/>
            <a:r>
              <a:rPr lang="en-US" dirty="0" smtClean="0"/>
              <a:t>This  is necessary because VFAs are a </a:t>
            </a:r>
            <a:br>
              <a:rPr lang="en-US" dirty="0" smtClean="0"/>
            </a:br>
            <a:r>
              <a:rPr lang="en-US" dirty="0" smtClean="0"/>
              <a:t>primary source of energy </a:t>
            </a:r>
          </a:p>
          <a:p>
            <a:pPr lvl="1"/>
            <a:r>
              <a:rPr lang="en-US" dirty="0" smtClean="0"/>
              <a:t>This is also vital as well because </a:t>
            </a:r>
            <a:br>
              <a:rPr lang="en-US" dirty="0" smtClean="0"/>
            </a:br>
            <a:r>
              <a:rPr lang="en-US" dirty="0" smtClean="0"/>
              <a:t>failure to absorb VFAs would lower </a:t>
            </a:r>
            <a:br>
              <a:rPr lang="en-US" dirty="0" smtClean="0"/>
            </a:br>
            <a:r>
              <a:rPr lang="en-US" dirty="0" smtClean="0"/>
              <a:t>the pH of the rumen and kill the microbe</a:t>
            </a:r>
            <a:br>
              <a:rPr lang="en-US" dirty="0" smtClean="0"/>
            </a:br>
            <a:r>
              <a:rPr lang="en-US" dirty="0" smtClean="0"/>
              <a:t> populations, stopping forage fermentation</a:t>
            </a:r>
            <a:br>
              <a:rPr lang="en-US" dirty="0" smtClean="0"/>
            </a:br>
            <a:endParaRPr lang="en-US" dirty="0" smtClean="0"/>
          </a:p>
          <a:p>
            <a:r>
              <a:rPr lang="en-US" dirty="0" smtClean="0"/>
              <a:t>To absorb VFAs, the walls of the rumen </a:t>
            </a:r>
            <a:br>
              <a:rPr lang="en-US" dirty="0" smtClean="0"/>
            </a:br>
            <a:r>
              <a:rPr lang="en-US" dirty="0" smtClean="0"/>
              <a:t>are lined with </a:t>
            </a:r>
            <a:r>
              <a:rPr lang="en-US" u="sng" dirty="0" smtClean="0"/>
              <a:t>papillae</a:t>
            </a:r>
            <a:r>
              <a:rPr lang="en-US" dirty="0" smtClean="0"/>
              <a:t>, small projections </a:t>
            </a:r>
            <a:br>
              <a:rPr lang="en-US" dirty="0" smtClean="0"/>
            </a:br>
            <a:r>
              <a:rPr lang="en-US" dirty="0" smtClean="0"/>
              <a:t>of skin that  increase surface area to</a:t>
            </a:r>
            <a:br>
              <a:rPr lang="en-US" dirty="0" smtClean="0"/>
            </a:br>
            <a:r>
              <a:rPr lang="en-US" dirty="0" smtClean="0"/>
              <a:t> increase absorption.   </a:t>
            </a:r>
            <a:endParaRPr lang="en-US" dirty="0"/>
          </a:p>
        </p:txBody>
      </p:sp>
      <p:pic>
        <p:nvPicPr>
          <p:cNvPr id="25602" name="Picture 2" descr="http://www.vivo.colostate.edu/hbooks/pathphys/digestion/herbivores/papillae.jpg"/>
          <p:cNvPicPr>
            <a:picLocks noChangeAspect="1" noChangeArrowheads="1"/>
          </p:cNvPicPr>
          <p:nvPr/>
        </p:nvPicPr>
        <p:blipFill>
          <a:blip r:embed="rId2" cstate="print"/>
          <a:srcRect/>
          <a:stretch>
            <a:fillRect/>
          </a:stretch>
        </p:blipFill>
        <p:spPr bwMode="auto">
          <a:xfrm>
            <a:off x="6781800" y="2133600"/>
            <a:ext cx="1333500" cy="2133600"/>
          </a:xfrm>
          <a:prstGeom prst="rect">
            <a:avLst/>
          </a:prstGeom>
          <a:noFill/>
        </p:spPr>
      </p:pic>
      <p:pic>
        <p:nvPicPr>
          <p:cNvPr id="25604" name="Picture 4" descr="http://www.vivo.colostate.edu/hbooks/pathphys/digestion/herbivores/rumen_pap.jpg"/>
          <p:cNvPicPr>
            <a:picLocks noChangeAspect="1" noChangeArrowheads="1"/>
          </p:cNvPicPr>
          <p:nvPr/>
        </p:nvPicPr>
        <p:blipFill>
          <a:blip r:embed="rId3" cstate="print"/>
          <a:srcRect/>
          <a:stretch>
            <a:fillRect/>
          </a:stretch>
        </p:blipFill>
        <p:spPr bwMode="auto">
          <a:xfrm>
            <a:off x="6375400" y="4495800"/>
            <a:ext cx="2578100" cy="2209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 – A Grassy Buffet</a:t>
            </a:r>
            <a:endParaRPr lang="en-US" dirty="0"/>
          </a:p>
        </p:txBody>
      </p:sp>
      <p:sp>
        <p:nvSpPr>
          <p:cNvPr id="2" name="Content Placeholder 1"/>
          <p:cNvSpPr>
            <a:spLocks noGrp="1"/>
          </p:cNvSpPr>
          <p:nvPr>
            <p:ph idx="1"/>
          </p:nvPr>
        </p:nvSpPr>
        <p:spPr>
          <a:xfrm>
            <a:off x="1219200" y="1828800"/>
            <a:ext cx="6842760" cy="4191000"/>
          </a:xfrm>
        </p:spPr>
        <p:txBody>
          <a:bodyPr>
            <a:normAutofit fontScale="92500" lnSpcReduction="10000"/>
          </a:bodyPr>
          <a:lstStyle/>
          <a:p>
            <a:r>
              <a:rPr lang="en-US" dirty="0" smtClean="0"/>
              <a:t>Imagine for a moment that you are trapped on a small deserted island with little other than grass and a freshwater spring.</a:t>
            </a:r>
          </a:p>
          <a:p>
            <a:pPr lvl="1"/>
            <a:r>
              <a:rPr lang="en-US" dirty="0" smtClean="0"/>
              <a:t>There are no animals whatsoever, or plants other than the grass itself.</a:t>
            </a:r>
          </a:p>
          <a:p>
            <a:r>
              <a:rPr lang="en-US" dirty="0" smtClean="0"/>
              <a:t>Could you survive for very long?</a:t>
            </a:r>
            <a:br>
              <a:rPr lang="en-US" dirty="0" smtClean="0"/>
            </a:br>
            <a:endParaRPr lang="en-US" dirty="0" smtClean="0"/>
          </a:p>
          <a:p>
            <a:r>
              <a:rPr lang="en-US" dirty="0" smtClean="0"/>
              <a:t>Could a cow survive </a:t>
            </a:r>
            <a:br>
              <a:rPr lang="en-US" dirty="0" smtClean="0"/>
            </a:br>
            <a:r>
              <a:rPr lang="en-US" dirty="0" smtClean="0"/>
              <a:t>for very long?</a:t>
            </a:r>
          </a:p>
          <a:p>
            <a:endParaRPr lang="en-US" dirty="0" smtClean="0"/>
          </a:p>
          <a:p>
            <a:r>
              <a:rPr lang="en-US" dirty="0" smtClean="0"/>
              <a:t>TPS Why is there a </a:t>
            </a:r>
            <a:br>
              <a:rPr lang="en-US" dirty="0" smtClean="0"/>
            </a:br>
            <a:r>
              <a:rPr lang="en-US" dirty="0" smtClean="0"/>
              <a:t>difference? </a:t>
            </a:r>
            <a:endParaRPr lang="en-US" dirty="0"/>
          </a:p>
        </p:txBody>
      </p:sp>
      <p:pic>
        <p:nvPicPr>
          <p:cNvPr id="1026" name="Picture 2" descr="http://www.myszko.com/3D/Stills/DesertIsland.jpg"/>
          <p:cNvPicPr>
            <a:picLocks noChangeAspect="1" noChangeArrowheads="1"/>
          </p:cNvPicPr>
          <p:nvPr/>
        </p:nvPicPr>
        <p:blipFill>
          <a:blip r:embed="rId2" cstate="print"/>
          <a:srcRect l="22733" t="26988" r="23140" b="30602"/>
          <a:stretch>
            <a:fillRect/>
          </a:stretch>
        </p:blipFill>
        <p:spPr bwMode="auto">
          <a:xfrm>
            <a:off x="5105400" y="4419600"/>
            <a:ext cx="312420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548627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2" cstate="print"/>
          <a:srcRect/>
          <a:stretch>
            <a:fillRect/>
          </a:stretch>
        </p:blipFill>
        <p:spPr bwMode="auto">
          <a:xfrm>
            <a:off x="5486400" y="4194175"/>
            <a:ext cx="3505200" cy="24447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After the Abomasum</a:t>
            </a:r>
            <a:endParaRPr lang="en-US" dirty="0"/>
          </a:p>
        </p:txBody>
      </p:sp>
      <p:sp>
        <p:nvSpPr>
          <p:cNvPr id="3" name="Content Placeholder 2"/>
          <p:cNvSpPr>
            <a:spLocks noGrp="1"/>
          </p:cNvSpPr>
          <p:nvPr>
            <p:ph idx="1"/>
          </p:nvPr>
        </p:nvSpPr>
        <p:spPr>
          <a:xfrm>
            <a:off x="914400" y="1974926"/>
            <a:ext cx="7315200" cy="3968674"/>
          </a:xfrm>
        </p:spPr>
        <p:txBody>
          <a:bodyPr>
            <a:normAutofit/>
          </a:bodyPr>
          <a:lstStyle/>
          <a:p>
            <a:r>
              <a:rPr lang="en-US" dirty="0" smtClean="0"/>
              <a:t>After the abomasum, plant matter will enter the </a:t>
            </a:r>
            <a:r>
              <a:rPr lang="en-US" u="sng" dirty="0" smtClean="0"/>
              <a:t>small intestine</a:t>
            </a:r>
            <a:r>
              <a:rPr lang="en-US" dirty="0" smtClean="0"/>
              <a:t> </a:t>
            </a:r>
          </a:p>
          <a:p>
            <a:pPr lvl="1"/>
            <a:r>
              <a:rPr lang="en-US" dirty="0" smtClean="0"/>
              <a:t>There it is exposed to enzymes from the pancreas and intestinal walls, and to bile from the liver.  </a:t>
            </a:r>
          </a:p>
          <a:p>
            <a:r>
              <a:rPr lang="en-US" dirty="0" smtClean="0"/>
              <a:t>Any unabsorbed protein, starch, sugars, and fats will be digested and absorbed here. </a:t>
            </a:r>
          </a:p>
          <a:p>
            <a:pPr lvl="1"/>
            <a:r>
              <a:rPr lang="en-US" dirty="0" smtClean="0"/>
              <a:t>From this structure, they will </a:t>
            </a:r>
            <a:br>
              <a:rPr lang="en-US" dirty="0" smtClean="0"/>
            </a:br>
            <a:r>
              <a:rPr lang="en-US" dirty="0" smtClean="0"/>
              <a:t>enter the bloodstream.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2" cstate="print"/>
          <a:srcRect/>
          <a:stretch>
            <a:fillRect/>
          </a:stretch>
        </p:blipFill>
        <p:spPr bwMode="auto">
          <a:xfrm>
            <a:off x="4826329" y="3733800"/>
            <a:ext cx="4165271" cy="29051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After the Abomasum</a:t>
            </a:r>
            <a:endParaRPr lang="en-US" dirty="0"/>
          </a:p>
        </p:txBody>
      </p:sp>
      <p:sp>
        <p:nvSpPr>
          <p:cNvPr id="3" name="Content Placeholder 2"/>
          <p:cNvSpPr>
            <a:spLocks noGrp="1"/>
          </p:cNvSpPr>
          <p:nvPr>
            <p:ph idx="1"/>
          </p:nvPr>
        </p:nvSpPr>
        <p:spPr>
          <a:xfrm>
            <a:off x="914400" y="1974926"/>
            <a:ext cx="7315200" cy="4121074"/>
          </a:xfrm>
        </p:spPr>
        <p:txBody>
          <a:bodyPr>
            <a:normAutofit fontScale="85000" lnSpcReduction="20000"/>
          </a:bodyPr>
          <a:lstStyle/>
          <a:p>
            <a:r>
              <a:rPr lang="en-US" dirty="0" smtClean="0"/>
              <a:t>Following the small intestine and absorption into the blood stream, any remaining plant matter will pass into the </a:t>
            </a:r>
            <a:r>
              <a:rPr lang="en-US" u="sng" dirty="0" smtClean="0"/>
              <a:t>large intestine</a:t>
            </a:r>
            <a:r>
              <a:rPr lang="en-US" dirty="0" smtClean="0"/>
              <a:t>.   </a:t>
            </a:r>
          </a:p>
          <a:p>
            <a:pPr lvl="1"/>
            <a:r>
              <a:rPr lang="en-US" dirty="0" smtClean="0"/>
              <a:t>This is the </a:t>
            </a:r>
            <a:r>
              <a:rPr lang="en-US" i="1" dirty="0" smtClean="0"/>
              <a:t>second</a:t>
            </a:r>
            <a:r>
              <a:rPr lang="en-US" dirty="0" smtClean="0"/>
              <a:t> site of fermentation (after the rumen) with some VFA production, </a:t>
            </a:r>
          </a:p>
          <a:p>
            <a:pPr lvl="1"/>
            <a:r>
              <a:rPr lang="en-US" dirty="0" smtClean="0"/>
              <a:t>It is also where excess water is reabsorbed.  </a:t>
            </a:r>
            <a:br>
              <a:rPr lang="en-US" dirty="0" smtClean="0"/>
            </a:br>
            <a:endParaRPr lang="en-US" dirty="0" smtClean="0"/>
          </a:p>
          <a:p>
            <a:r>
              <a:rPr lang="en-US" dirty="0" smtClean="0"/>
              <a:t>Water must be reabsorbed</a:t>
            </a:r>
            <a:br>
              <a:rPr lang="en-US" dirty="0" smtClean="0"/>
            </a:br>
            <a:r>
              <a:rPr lang="en-US" dirty="0" smtClean="0"/>
              <a:t> after digestion in order to </a:t>
            </a:r>
            <a:br>
              <a:rPr lang="en-US" dirty="0" smtClean="0"/>
            </a:br>
            <a:r>
              <a:rPr lang="en-US" dirty="0" smtClean="0"/>
              <a:t>keep the body of the ruminant </a:t>
            </a:r>
            <a:br>
              <a:rPr lang="en-US" dirty="0" smtClean="0"/>
            </a:br>
            <a:r>
              <a:rPr lang="en-US" dirty="0" smtClean="0"/>
              <a:t>hydrated.  </a:t>
            </a:r>
          </a:p>
          <a:p>
            <a:pPr lvl="1"/>
            <a:r>
              <a:rPr lang="en-US" dirty="0" smtClean="0"/>
              <a:t>Inflammation of the walls of </a:t>
            </a:r>
            <a:br>
              <a:rPr lang="en-US" dirty="0" smtClean="0"/>
            </a:br>
            <a:r>
              <a:rPr lang="en-US" dirty="0" smtClean="0"/>
              <a:t>the large intestine can quickly </a:t>
            </a:r>
            <a:br>
              <a:rPr lang="en-US" dirty="0" smtClean="0"/>
            </a:br>
            <a:r>
              <a:rPr lang="en-US" dirty="0" smtClean="0"/>
              <a:t>lead to dehydration and </a:t>
            </a:r>
            <a:br>
              <a:rPr lang="en-US" dirty="0" smtClean="0"/>
            </a:br>
            <a:r>
              <a:rPr lang="en-US" dirty="0" smtClean="0"/>
              <a:t>possible death.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Good to be a Ruminant</a:t>
            </a:r>
            <a:endParaRPr lang="en-US" dirty="0"/>
          </a:p>
        </p:txBody>
      </p:sp>
      <p:sp>
        <p:nvSpPr>
          <p:cNvPr id="3" name="Content Placeholder 2"/>
          <p:cNvSpPr>
            <a:spLocks noGrp="1"/>
          </p:cNvSpPr>
          <p:nvPr>
            <p:ph idx="1"/>
          </p:nvPr>
        </p:nvSpPr>
        <p:spPr>
          <a:xfrm>
            <a:off x="969085" y="1822526"/>
            <a:ext cx="7184315" cy="4197274"/>
          </a:xfrm>
        </p:spPr>
        <p:txBody>
          <a:bodyPr>
            <a:normAutofit fontScale="92500"/>
          </a:bodyPr>
          <a:lstStyle/>
          <a:p>
            <a:pPr fontAlgn="base"/>
            <a:r>
              <a:rPr lang="en-US" dirty="0" smtClean="0"/>
              <a:t> Ruminants have several advantages over  </a:t>
            </a:r>
            <a:r>
              <a:rPr lang="en-US" dirty="0" err="1" smtClean="0"/>
              <a:t>monogastrics</a:t>
            </a:r>
            <a:r>
              <a:rPr lang="en-US" dirty="0" smtClean="0"/>
              <a:t>:</a:t>
            </a:r>
          </a:p>
          <a:p>
            <a:pPr lvl="1" fontAlgn="base"/>
            <a:r>
              <a:rPr lang="en-US" u="sng" dirty="0" smtClean="0"/>
              <a:t>Ruminants can acquire almost all of their dietary needs from a small range of sources</a:t>
            </a:r>
            <a:r>
              <a:rPr lang="en-US" dirty="0" smtClean="0"/>
              <a:t>.  </a:t>
            </a:r>
          </a:p>
          <a:p>
            <a:pPr lvl="1" fontAlgn="base"/>
            <a:r>
              <a:rPr lang="en-US" dirty="0" smtClean="0"/>
              <a:t>Dietary energy is provided by the VFAs released by fermenting microbes.  </a:t>
            </a:r>
          </a:p>
          <a:p>
            <a:pPr lvl="1" fontAlgn="base"/>
            <a:r>
              <a:rPr lang="en-US" dirty="0" smtClean="0"/>
              <a:t>Except for A, D, and E, all the vitamins needed by a ruminant are synthesized by the microbes in their rumen.  </a:t>
            </a:r>
          </a:p>
          <a:p>
            <a:pPr lvl="2" fontAlgn="base"/>
            <a:r>
              <a:rPr lang="en-US" dirty="0" smtClean="0"/>
              <a:t>Vitamins A and E are found in hay and pasture, and vitamin D is created via exposure to sunlight.  </a:t>
            </a:r>
          </a:p>
          <a:p>
            <a:pPr lvl="1" fontAlgn="base"/>
            <a:r>
              <a:rPr lang="en-US" dirty="0" smtClean="0"/>
              <a:t>Needed amino acids and proteins are also synthesized by rumen microbes from the fermented forage. .  </a:t>
            </a:r>
          </a:p>
          <a:p>
            <a:pPr fontAlgn="base"/>
            <a:r>
              <a:rPr lang="en-US" dirty="0" smtClean="0"/>
              <a:t>The downside of being a ruminant?  More can go wrong…</a:t>
            </a:r>
          </a:p>
          <a:p>
            <a:pPr lvl="1" fontAlgn="base"/>
            <a:endParaRPr lang="en-US" dirty="0" smtClean="0"/>
          </a:p>
          <a:p>
            <a:pPr lvl="1" fontAlgn="base"/>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lstStyle/>
          <a:p>
            <a:r>
              <a:rPr lang="en-US" dirty="0" smtClean="0">
                <a:hlinkClick r:id="rId2"/>
              </a:rPr>
              <a:t>For a great visual of a dissected tract, click here.</a:t>
            </a:r>
            <a:endParaRPr lang="en-US" dirty="0" smtClean="0"/>
          </a:p>
          <a:p>
            <a:endParaRPr lang="en-US" dirty="0" smtClean="0"/>
          </a:p>
          <a:p>
            <a:r>
              <a:rPr lang="en-US" dirty="0" smtClean="0">
                <a:hlinkClick r:id="rId3"/>
              </a:rPr>
              <a:t>For a short video, </a:t>
            </a:r>
            <a:r>
              <a:rPr lang="en-US" smtClean="0">
                <a:hlinkClick r:id="rId3"/>
              </a:rPr>
              <a:t>click here</a:t>
            </a:r>
            <a:r>
              <a:rPr lang="en-US" smtClean="0"/>
              <a: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 &amp; Energy</a:t>
            </a:r>
            <a:endParaRPr lang="en-US" dirty="0"/>
          </a:p>
        </p:txBody>
      </p:sp>
      <p:sp>
        <p:nvSpPr>
          <p:cNvPr id="3" name="Content Placeholder 2"/>
          <p:cNvSpPr>
            <a:spLocks noGrp="1"/>
          </p:cNvSpPr>
          <p:nvPr>
            <p:ph idx="1"/>
          </p:nvPr>
        </p:nvSpPr>
        <p:spPr/>
        <p:txBody>
          <a:bodyPr>
            <a:normAutofit fontScale="92500"/>
          </a:bodyPr>
          <a:lstStyle/>
          <a:p>
            <a:r>
              <a:rPr lang="en-US" dirty="0" smtClean="0"/>
              <a:t>In nature, all living organisms must be able to acquire the molecules from which their cells are built and energy in which to operate their cells. </a:t>
            </a:r>
          </a:p>
          <a:p>
            <a:endParaRPr lang="en-US" dirty="0" smtClean="0"/>
          </a:p>
          <a:p>
            <a:r>
              <a:rPr lang="en-US" dirty="0" smtClean="0"/>
              <a:t>Plants, because of photosynthesis, can acquire all of their energy needs from the sun, water, and air through photosynthetic sugar </a:t>
            </a:r>
            <a:br>
              <a:rPr lang="en-US" dirty="0" smtClean="0"/>
            </a:br>
            <a:r>
              <a:rPr lang="en-US" dirty="0" smtClean="0"/>
              <a:t>production. </a:t>
            </a:r>
          </a:p>
          <a:p>
            <a:pPr lvl="1"/>
            <a:r>
              <a:rPr lang="en-US" dirty="0" smtClean="0"/>
              <a:t>Animals, because they lack chloroplasts in their cells, cannot do this.</a:t>
            </a:r>
            <a:endParaRPr lang="en-US" dirty="0"/>
          </a:p>
        </p:txBody>
      </p:sp>
      <p:pic>
        <p:nvPicPr>
          <p:cNvPr id="16386" name="Picture 2" descr="http://www.ecoshuttle.net/wp-content/uploads/2007/09/small-web-plant.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58000" y="2971800"/>
            <a:ext cx="2654413" cy="3886200"/>
          </a:xfrm>
          <a:prstGeom prst="rect">
            <a:avLst/>
          </a:prstGeom>
          <a:noFill/>
          <a:effectLst>
            <a:outerShdw blurRad="50800" dist="38100" dir="13500000" algn="br" rotWithShape="0">
              <a:prstClr val="black">
                <a:alpha val="40000"/>
              </a:prstClr>
            </a:outerShdw>
            <a:softEdge rad="127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of Animals</a:t>
            </a:r>
            <a:endParaRPr lang="en-US" dirty="0"/>
          </a:p>
        </p:txBody>
      </p:sp>
      <p:sp>
        <p:nvSpPr>
          <p:cNvPr id="3" name="Content Placeholder 2"/>
          <p:cNvSpPr>
            <a:spLocks noGrp="1"/>
          </p:cNvSpPr>
          <p:nvPr>
            <p:ph idx="1"/>
          </p:nvPr>
        </p:nvSpPr>
        <p:spPr>
          <a:xfrm>
            <a:off x="1045285" y="1828800"/>
            <a:ext cx="7031916" cy="4184726"/>
          </a:xfrm>
        </p:spPr>
        <p:txBody>
          <a:bodyPr>
            <a:normAutofit fontScale="85000" lnSpcReduction="20000"/>
          </a:bodyPr>
          <a:lstStyle/>
          <a:p>
            <a:r>
              <a:rPr lang="en-US" dirty="0" smtClean="0"/>
              <a:t>Four primary groups of digestive tracts exist among animals to process the energy captured in plants (or in other animals that eat those plants):</a:t>
            </a:r>
          </a:p>
          <a:p>
            <a:pPr lvl="1"/>
            <a:r>
              <a:rPr lang="en-US" u="sng" dirty="0" err="1" smtClean="0"/>
              <a:t>Monogastrics</a:t>
            </a:r>
            <a:r>
              <a:rPr lang="en-US" dirty="0" smtClean="0"/>
              <a:t> (humans, pigs, dogs): one simple stomach that secretes acid</a:t>
            </a:r>
          </a:p>
          <a:p>
            <a:pPr lvl="1"/>
            <a:r>
              <a:rPr lang="en-US" u="sng" dirty="0" smtClean="0"/>
              <a:t>Avian</a:t>
            </a:r>
            <a:r>
              <a:rPr lang="en-US" dirty="0" smtClean="0"/>
              <a:t> (birds): consists of a crop (where food is stored and soaked), a </a:t>
            </a:r>
            <a:r>
              <a:rPr lang="en-US" dirty="0" err="1" smtClean="0"/>
              <a:t>proventriculus</a:t>
            </a:r>
            <a:r>
              <a:rPr lang="en-US" dirty="0" smtClean="0"/>
              <a:t> stomach (similar to </a:t>
            </a:r>
            <a:r>
              <a:rPr lang="en-US" dirty="0" err="1" smtClean="0"/>
              <a:t>monogastrics</a:t>
            </a:r>
            <a:r>
              <a:rPr lang="en-US" dirty="0" smtClean="0"/>
              <a:t>) and a gizzard, in which grit or stones act like our teeth do to pummel food into smaller sizes.  </a:t>
            </a:r>
          </a:p>
          <a:p>
            <a:pPr lvl="1"/>
            <a:r>
              <a:rPr lang="en-US" u="sng" dirty="0" smtClean="0"/>
              <a:t>Ruminant</a:t>
            </a:r>
            <a:r>
              <a:rPr lang="en-US" dirty="0" smtClean="0"/>
              <a:t> (cattle, deer): a multi-chambered stomach ferments dense forage into a more digestible substance before absorption. </a:t>
            </a:r>
          </a:p>
          <a:p>
            <a:pPr lvl="1"/>
            <a:r>
              <a:rPr lang="en-US" u="sng" dirty="0" smtClean="0"/>
              <a:t>Post-gastric fermenters/pseudo-ruminants </a:t>
            </a:r>
            <a:r>
              <a:rPr lang="en-US" dirty="0" smtClean="0"/>
              <a:t>(horse, rabbits): bacteria in the </a:t>
            </a:r>
            <a:r>
              <a:rPr lang="en-US" dirty="0" err="1" smtClean="0"/>
              <a:t>cecum</a:t>
            </a:r>
            <a:r>
              <a:rPr lang="en-US" dirty="0" smtClean="0"/>
              <a:t> (large intestine) ferment and break down any plant material not digested in the stomach.</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srcRect l="12778" t="39111" r="52222" b="28000"/>
          <a:stretch>
            <a:fillRect/>
          </a:stretch>
        </p:blipFill>
        <p:spPr bwMode="auto">
          <a:xfrm>
            <a:off x="762000" y="685800"/>
            <a:ext cx="4419600" cy="259563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16667" t="38444" r="57778" b="26889"/>
          <a:stretch>
            <a:fillRect/>
          </a:stretch>
        </p:blipFill>
        <p:spPr bwMode="auto">
          <a:xfrm>
            <a:off x="5181600" y="669233"/>
            <a:ext cx="3048000" cy="258417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2222" t="35778" r="52222" b="22444"/>
          <a:stretch>
            <a:fillRect/>
          </a:stretch>
        </p:blipFill>
        <p:spPr bwMode="auto">
          <a:xfrm>
            <a:off x="762000" y="3124201"/>
            <a:ext cx="3942945" cy="2895600"/>
          </a:xfrm>
          <a:prstGeom prst="rect">
            <a:avLst/>
          </a:prstGeom>
          <a:noFill/>
          <a:ln w="9525">
            <a:noFill/>
            <a:miter lim="800000"/>
            <a:headEnd/>
            <a:tailEnd/>
          </a:ln>
        </p:spPr>
      </p:pic>
      <p:pic>
        <p:nvPicPr>
          <p:cNvPr id="1032" name="Picture 8" descr="http://prevent-horse-colic.com/_Media/digestive_system.jpg"/>
          <p:cNvPicPr>
            <a:picLocks noChangeAspect="1" noChangeArrowheads="1"/>
          </p:cNvPicPr>
          <p:nvPr/>
        </p:nvPicPr>
        <p:blipFill>
          <a:blip r:embed="rId5" cstate="print"/>
          <a:srcRect/>
          <a:stretch>
            <a:fillRect/>
          </a:stretch>
        </p:blipFill>
        <p:spPr bwMode="auto">
          <a:xfrm>
            <a:off x="4648200" y="3200400"/>
            <a:ext cx="3752850" cy="26289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Ruminants</a:t>
            </a:r>
            <a:endParaRPr lang="en-US" dirty="0"/>
          </a:p>
        </p:txBody>
      </p:sp>
      <p:sp>
        <p:nvSpPr>
          <p:cNvPr id="3" name="Content Placeholder 2"/>
          <p:cNvSpPr>
            <a:spLocks noGrp="1"/>
          </p:cNvSpPr>
          <p:nvPr>
            <p:ph idx="1"/>
          </p:nvPr>
        </p:nvSpPr>
        <p:spPr>
          <a:xfrm>
            <a:off x="1143000" y="2119257"/>
            <a:ext cx="6516445" cy="3603812"/>
          </a:xfrm>
        </p:spPr>
        <p:txBody>
          <a:bodyPr>
            <a:normAutofit fontScale="92500"/>
          </a:bodyPr>
          <a:lstStyle/>
          <a:p>
            <a:r>
              <a:rPr lang="en-US" dirty="0" smtClean="0"/>
              <a:t>The breakdown of plant structures requires special dietary adaptations to break apart the cellulose of the plant cell wall. </a:t>
            </a:r>
          </a:p>
          <a:p>
            <a:pPr lvl="1"/>
            <a:r>
              <a:rPr lang="en-US" u="sng" dirty="0" smtClean="0"/>
              <a:t>Cellulose</a:t>
            </a:r>
            <a:r>
              <a:rPr lang="en-US" dirty="0" smtClean="0"/>
              <a:t>: the tough, fibrous molecule from which the essential parts of plant cells are made</a:t>
            </a:r>
            <a:br>
              <a:rPr lang="en-US" dirty="0" smtClean="0"/>
            </a:br>
            <a:endParaRPr lang="en-US" dirty="0" smtClean="0"/>
          </a:p>
          <a:p>
            <a:r>
              <a:rPr lang="en-US" dirty="0" smtClean="0"/>
              <a:t>Ruminants have the ability to break down cellulose because of their four-chambered stomach. </a:t>
            </a:r>
          </a:p>
          <a:p>
            <a:pPr lvl="1"/>
            <a:r>
              <a:rPr lang="en-US" dirty="0" smtClean="0"/>
              <a:t>These four chambers in cattle are the </a:t>
            </a:r>
            <a:r>
              <a:rPr lang="en-US" u="sng" dirty="0" smtClean="0"/>
              <a:t>rumen, reticulum, </a:t>
            </a:r>
            <a:r>
              <a:rPr lang="en-US" u="sng" dirty="0" err="1" smtClean="0"/>
              <a:t>omasum</a:t>
            </a:r>
            <a:r>
              <a:rPr lang="en-US" u="sng" dirty="0" smtClean="0"/>
              <a:t>, and abomasum</a:t>
            </a:r>
            <a:r>
              <a:rPr lang="en-US" dirty="0" smtClean="0"/>
              <a:t>.  </a:t>
            </a:r>
            <a:endParaRPr lang="en-US" dirty="0"/>
          </a:p>
        </p:txBody>
      </p:sp>
      <p:pic>
        <p:nvPicPr>
          <p:cNvPr id="15362" name="Picture 2" descr="http://michiko280.files.wordpress.com/2008/11/709cow-posters.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195481" y="4038600"/>
            <a:ext cx="1948519" cy="2819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18434" name="AutoShape 2" descr="data:image/jpg;base64,/9j/4AAQSkZJRgABAQAAAQABAAD/2wCEAAkGBhQQERQUExQWFBQVGBYZGBUVGRocGxcdIB8bHhsbIRweGyYfGxojGhcZIDsgIyopLC0sFyAyNTIqNScrLCkBCQoKBQUFDQUFDSkYEhgpKSkpKSkpKSkpKSkpKSkpKSkpKSkpKSkpKSkpKSkpKSkpKSkpKSkpKSkpKSkpKSkpKf/AABEIAL0BCwMBIgACEQEDEQH/xAAcAAACAwEBAQEAAAAAAAAAAAAABgQFBwMCAQj/xABGEAACAQMDAwIEBAMDCAgHAAABAgMABBEFEiEGEzEiQQcUMlEjYXGBQlKRFTNDU2JzgpKho7EWFyQ0cpOisiUmY4OEwsP/xAAUAQEAAAAAAAAAAAAAAAAAAAAA/8QAFBEBAAAAAAAAAAAAAAAAAAAAAP/aAAwDAQACEQMRAD8A3GiiigKKKKAooooCiiigKKKiahq8NuN080cK/eV1Qf1Yigl0Utv8RtP3BVuo5GPtDulP/DDV3j6ygb6Uum/MWd3j+vZxQXtFUE3WkS/4F6f/AA2dyf8A+dRv+ngJwtlqDf8A4rqP+IVoGiil0dUXBGV0y7/1ntF/3G5zQuuXrfTp5X/S3EQ/9ncoGKilo6xqOSP7PiwPf5wc/wDAqOerLxHKyaePSNzCK7gZlX+YrIY/TweSR4oG2ilL/rLtkUNcJPao2Nsk0RMTZ8YliLx/+qmTT9TiuEDwyJKh/ijYMP6g0EmiiigKKKKAooooCiiigKKKKAooooCiiigKKKi6hqsNuu+aWOJf5pGVR/ViKCVRSk3xRsTkRPLcEZ4t4JpM4xnDBNvuPf3H3rieubqQ/gaVdMDjDTskI5z5+sgce/igc6KTjfazJgrb2VuDjIklklI5AP0BASBzgHnGOKjPpWrSOFbU7eFiAxSK3RjjHOBISSobjd7/AJeKB2nnWNS7sFVQSzMQAAPJJPAFJUvxCku5O1pVv8z5DXcu5LVD4+rG6Ug/wp+oJqs1X4fPqJ+XvNWe4kiAZoESKMLuHDMiYJG7BBb2yB5zVzafDNIwqi9v+2gCrGtw6KqgqQuE2+FBT9Gz5ANB6HQs85DXuoXEv/0rc/LxfphDvYfmWzVnYdC2EHKWkO7+dkDuf1d8uf3NV6/DK1IHcku5SCDukupieCSR9YGCODx4HseapLvStEiSV5JJAlvKsUpM10QsgGNpG7nPvjyfeg0aOIKMKAoHsBgV7rN9U0LR7ZiGmmhZYkn/AAri5/uy/bVwVY5DOyjjnwfGTUbojrKGCSdG1T5y2VHde6kxmjC8tlynqUJ5yScqMAZxQahiilm3+ItlPFPJBcRt2U3sziRFUeASSngnjjJpWh1Syu4pJ77UZp1TZ3Io1uLeBN5OwCNVEjjKn1MzZx7eKDTwa+1lUDdOSB3hKx9pCzSQfMxFVyq5ym3PqdRjnz4pm6U1PsXD2Ml6tywRZIe4GE/bI8O2NshAI9Q9R5JH2Bvpc1uJEnVyuFwWdmQGIvjbGXywy+QANgL/AEjIFeLn4kafHDDM9yojuN/abZId+w7XwAmRg8cgVd6Xqkd1Ek0Lb43GVbBGeSPBAPkGgTZbKaW5eSCW1lccZXazkHCthT9CjcRlpJV9P0Z9NL2qdKSWrtMitBOefmISy7iMfU8aGLYScEPbxgkHk+a1O90+N0ZWiRwQAVYDDAcgHg5A+2DUOa0Ve2vqZEEjYJLMG4I9bAlDhjj1pjAxx4BO0D4oNCUi1MKm/Aju029l+PD7WZY24PIJX3OytGRwwBBBBGQR4I+9Zp1Np0CgMHV45Vc5O1jjOGDMA4kUeMyRn3zKM1T6XPcWOPkpMAnd8rK2IiOSdkbbiuT7wSuvvt9qDZaKp+mepUvoiyq0ciHbLDICrxNgHBBAOCCCD7g/qBcUBRRRQFFR73UI4FLyyJGg8tIwVR+5IFUf/TuFzi2iuLv/ADoIWMZ/SV9kRH5hsUDJRS183qU30Q21quTzO7TPj/RxbUB/+4arNWskjj7uo6lM0e8RlYCYIgzHhSIcyfl6nOPyoGTVeqbS0OLi5hibGdruoY/oudx/YVDsOurWaZYVaQO4BQyQyxq+dxAVnRQxIRyMedjYzg0sWnUdrZXklra21pAsLos8800cLEtgnaCC8pCnyxAJGM+9KPx11ZrbULOaMjdGI5FP32s5UfmOG/2jQbrRXiGUOoYchgCP0PIr3QK/Wl3NI0FlbSGKW6LF5V+qGFADI4+zEsiA/dyfaoU/wztoYp3hiE92ySmOS7YyneUZVBL59OTzn7/kMd+rbr5O8s71+IFEtvO/+TEpjMbn7IJIgpJ8bwa63XX1hKHiWQ3WVIZLWOWfIIwRmJWXkH70Cb09qk8RktrltQivJrScosxiMBkVcs8JiUFWU5I5xg/fFLEmo6jcaWsDSTsghkvvnNzZMaxv+Az+SwuMjBP07fYU76LZpBIZLHRbneQU7l3KI8KfYd2WR1U/ZVH6VZXT3VpaMHi06ztI1IKkyzAKT9PbEcQYsWxtB9RbHOcUCJ1tePqMlpHElxK9vYpOhtl3FLiQI0RfkbVwgOfPq4Bqyg6zR9Q03UZA6rLZzQy7I3cpIr+pdqKW+s8ceCDX3R9V1a6wUVbZCI8G1tkHp7iIAXk7icQ73wuQAF55xX06DrMhyZrwgox/vY4+fVtXC7OeF/rQWL6yYNYe8S1vJre4sowDDbyMd4kIAYEDadqnhsHkfetJtrjeiuQyblDbXGGXIzgj2Izgj71kzfDbUpBmSeUvtbbvvJjg8Y8Hg8t+XpH3NdbP4JlmDTtG5BTO4vJnA9XLfzHjnPFBqrXKjyy8/mKyPUekriWLUF7DOJtTilVeCHi3Dc3n6cVZ/wDUbb+g7o8gtu/BXnPjA3YGOfag/A2AD0yqrbNqssKghuDuyGznIP7HHPuHrovpW6tNYkEiM1rDaNBbzE5zH3lkjQnOdyBmTwOIxUYaVLbaPrKzr2jNc3jR9xlUOJNgjOScepuBmmDoO7uIri7sLmQzG37UkUrZ3NHICdpJyW2MpXcxya6/FuBm0m42KW2GKRgPO1JEdyP0VSf2oE/pNFu9MngZL+8TswK0bTWzKCpXIgKNwV+oB/IjA88Fi+HaXonnEpuzZhU7Xz/b7+/Pq5QklMe5/LHvUb4PKZPnLgOZEd4I1Zip+iPcQCrMMAzYxnjBHtXv4kdRz9+GwtCBJMGLuuWeNThQQAy7WywwzMB5PBANBUw9K3Q6burUwv8AMPJIVi43EGZWB84+kE171Xo26a9muooys1vb2j2znADyRgiWE8+HQlDnA5HPFWfQOq3cN5PYXbtMy/iJMysu9PBYDkDDYGBger3p71JcwyDn6W8FgfH3T1f7PP2oMWi6TvI7XRPwLtWthf8Ad+VMYmj7jejBc7fUD/sk1r/TbMbWLeJ1YDBF0UM3BIy5T05OM8exFZ/0H1fJFYRQLEC0PdjYnusV2u4GUjiYoAMD8Ux/rjmr+y1hrmKVnmXaSiJ+KsKFy2QqtCXYHA8CZmPgquckGy9vliRmYn044VWduTgehQWbJ9gKgWOWAdxIu5cOrBQigDz2w7BSxIbBLMBwccioy+mV3EexmwC2xR3TGQvLq3O7dtXuMMbR6TzU13GTjKkmNRhW8gtgHad3byD5wuM8kGghzROGYTossIZihP1JhWOR9WDgle4zx49gARml1ayEW3tyB45SWRI8+oflHDt3qMr6mWcnI4pkuo8jlCcs3oJTJyrLhPUBuI9XqzwT+3W+0dZYezuYAYGSxY8ffcTv4z9e4fcHFBlsuof2Zci8TiJNsV1GsagFCww2IkQLIjNkdyOMkFgM5rTrvqi1iRHeeMCRQ8YB3NIp8FFXLSZyPpBzmqLW/h5azhfmHPy0S5ZCQoJHu0nlIwMeiPYueTnjHmDWdK06zlubUQGKMrGxtQjM7ekKm4fUx3L5PvnNBYnX7qf/ALtZsAf8W7bsr+ojAaY/oypn70f2Hdy5+ZvSq4+i0jEI/PMjtJJ+6lKob3r65zLataNZ3jwSy2m9kmWUoCxT08B8A+nn/llX6de91hCveuJrW5s5FuHuI0SNJyCF7JVV3bZB7AjAOTnwD/HpGmwXUcbIjXcoZ42mLzSsF8kSSFiMfqPH5VF0j4mQz6hLZNG8RSSSKKVyNs0kZHcQfZgGVgMnIPtwCi9P6Zf3Vvpt+JGnms5xF8t244+3GPw5suTl2ZVUkkgeo8VOvehYEF1JfXskW+8uLmFYJBtiYuqrIRs/vgSF5bA/I5IDzZdUTSWsmqSvdTPBPIGs4JViit1Q8LIvmTjGSdxO4cDGajarYusWp2iW1xPb6gUurJ4I9yb5ArEMw4jAdUPP8IP3GZks1hczGW30t9QnyQZdpEczqFAkcqvy53OW5PsjH3UFmli1icnt9i0jJIAk2s6jflTsRXUnthVx3MZZz/KFCD1D0RLdRRd5dPR3tkS4uZ4d86yBDvZH3KvABIJPG0nx4X/jJ0Lu06za23TNZ7LckYLMnEYzjywkVRgeN7fanSDoKVmL3N88r7iVKRRLsztOFMglZRlF8NxtB85JmL8ObIsHmja6cfxXUkk3/pdin9FoJfRNw0mnWjsoQtBEdo8D0jGMknGMVd15RAoAAAAGABwAPtXqg8yxBlKsAykEEEZBB8gg+RXyOIKAFAAHAAGAP2r3XO5uFjRnchUQFmY+FAGST+QAzQQte1yOyhMsuSAQqogy8jnhY0X+J2PAH/IAmqrSdClnkW6vsdxTuhtlOY7b7HPiWfB5kPAyQoA5MXpSJtQkGozqVU7hZwsP7qM8GUj/ACso5zzhCADyacKAooooCiiigKKKKBK1ib5XW7SU/ReQPbEk4AdD3Y/3bLqP1p1qg626XGo2piDduVWWSGUeY5EOVb/mP0Y1W6F14F2wakBZ3YGD3CFhnxxvikPpYHg7c5Gcc0Dbb2yxqFRVRR4VQAB+w481l0Vkt11I5bkWyIFJUvzueT6jMe2Qdv8ACRjjCe7TqnxOsIUyLiN2zgKpJJOWXGFBY+pCMAHyucAg1QfCTTJJJLq+niaOSZzt3BR6fyUZKEBVBBJOSc0F1rKrDrWnsqqGnjvY5GAAZtqwuuSOWx28c+KbLqEOjKfDKw5wfIx7gj+oP6UtdTIP7R0o/wAQlugPyBt5M/7wtNVBh/SzK0bxMd5W4nCozBv8QsdkbCVs+rOY7ZPP1Dk1ougyskZVmCyvKe33t+WO0fwvPJMcLzhjGfHpUGkfRso9+CzLGLo7skhTmOLO5w8cWfI2yTt/o8nLXmj3KpJ2xhgyOqxqrhBu8EdvtoynPLQwPjPMmOaBsaNFiYqVjVBvKMUCxFfA3Dcka+lskAn1E5BFdFRn7jFcNtYL6RiQYOMjfukCkkeoqDuyAODVayOiFYmjVUUCRIyIyjbSTxuYW6gHd6Q7nP5Zr7JCXkIZJGiIXYjBmTe+TuZABuTO4nuuCMAbVyCwWSTgyDc2wu0foMqllYKWMezlR6cE7CSQSfAzXjrGSdbG5a1bZOkbNGdoblfVjDAgkgEcj3qwihYtufjbkKEZsMCF9TLgAHIIA9WB788Rr7qO1gO2a5gjP2klRT/RmFBlujp/aemzJcTTxrcxpKk9xPHOztESziO1QDEQKN6QMnHIyK+6bpVzqq3Fm1w01k0Csl18n8qIp1cFFRcKZF2g5/I+R7vnSvSemW2HsooN3OJUIkfnzhyWYAg+AcUzUGdmwmjubS61W5gLWvcSFLZHy7ug3vITyMIu7AAUcHPsV9fiZa6Sot7dAkZkJKFzJLGWJZ/QSFTCsnoJAD71/hJq50HomK/mmnkeQwx3M6Iqts77K2JJHZCPSXG0KgUbYUzmpGoajoxuGs5owggZIsFXW2DuuV+g9pZAGIDMFYEHB4oO9poupXyq1zOttEyjdHHiRyC24rkARAcIvIl9KkHh2FXOnfD2ziwWjNw4z+JcsZmySWyN+VU7mY+kDlifJOaz/qotosm1lubQ5Y7YZ5VQk+AyhgdoPsrKeTzUZfhMT9eo37HPJE8gOPJ8sec8A84GRgn1AH8CvtZ//wBBNQtvVa6pO5HIjusSofGF9RyATn1AggYHJ5qy6W6778vyl3H8regZEZztmUZ9cRYAkcE7TyMe+CaBuooooCiiigKWOsgLh7WxOdty7NLj3hhAd18+HcxRn/NdqZ6UdblK61p32eC9UfqOyx/3KP6UDaBivtFFBznuFjXc7BVHuxAH9TXhL6MoXDoUHlgw2j984pM+NkZbR5wBk7oOMZ/xEpNg0SSJNdtWhRLqWCORIbVCsDxquMxJ537iQR7sePeg2f5tMgb1ywyoyMkfcfcfnXhb+MoXEibB5fcNo/fOPNZNoOoJfX9g1vudbXTnSdtjARuU2hCSB6s+wpa0vpK7bSCqgixkt5buXnDCaJZVEYX6irskD+P8M/uG+S6rCuN0sa7gGGXUZB8EZPIP3qovepZTN2bW2MrABjJLIsUWD7g+qRx+axkcjmsg1QRpc6cZjAiDR7UZubZ7hN2T6di8h8Z59gCPervVbST+1Bd2g3NaWFrNGkalEmjyRJEFI9O6JjhfIIUUDwH1aRd8UunEey7Z2U/cdwSD34yE/aulvqiXCfL6nbxwyscCOXa8M3sGjcjaxP8AIcOPt4Jg/Bgf/B7fgj1TnBGD/eyY4pt1HTI7hNkqK48jeqtg4IyAwIzgnyPc/egW7b4T6XG+9bRN3tkuQPHsWx7e/wByPHFNcUQRQqgKqgAKBgADgAAeAB7UhXHQvyjIbWe7hOP8Fw0ZOfUXhlHZVQpzwVHDADwD4uOubmxkU3DRXVscAyxxSQy4/wAoqsWjuUAwT2myAc4xQX2oHfq9ovtHbXcuPzLQRg/7LOP3NMtKenMJ9XlmRw0cdlbqpXkHuySyZBHsVjT+opsoMZZlXUNRYkK3zOFbHr/u09KsVjI85ws4PHCODk3mg3LjusoKw4/EczNEOTgt3NiKGGedscb8HJY43Udxj+0dSX8TmZSx+lMFBhWbcyFfTwGQDkeuM1YaFcSyzPDZRRlkKiSeaM9u3Ycg8+qSdRnCF5Mbs9xRlSDfeyRwMTM7hWZljjbLythcL8usTbl9LPlgDIQfUQAMdFmvrkHtollHj0tMO7Mfz7auEj/Lczn7qPFTNE6bS2JkZmnuHGHuJQvcYfyjAASMY4RQB78kkm3oFW5+HcNwc3c91df5kkxWP/y4RGn+7+tT7TomxiGEs7ZR/okz+5K5P71d0UC/ffD/AE+b67ODP8yII3/202sP61wfpGWHmzvZ4vGIpybmLj2xKTKuR/LIP0pnooM90rqKTSFWC/tVgty77bu3dpIAzuWIcN64gWc8tkc/YZpdX4eTq9u87PcR3l48l5FA7NBhiWhfhQdgOCT4wR4xmtguLdZFZHUMjAhlYAhgeCCDwQR7UhaNA2j6ilmCzWF4HNsGy3y8q5Z4gTz22XJGff8A1iQU+n1k1TUru5jdgJJxEr2932p4IoxtDtCVKyRuMcMM5BwPOWtetL2HULi1EIv44VWR2gAikhDklYyruVlYJjGCpI58g06to0BmE5hj7yggS7F3gEYI3YzjHFLt10vLZW1+9jmW8u3eQNKyqQzYAAbAG2MFioPvxQMGka7DdiQwSB+1I0T4z6XX6l/PH3GQfYmvGv6BHewmOTIIIZJEOHicfTIjfwuD7/scgkVm3T3Td0LiTT7a7a0g09Id7xqrPcTyr3Gkbd/BnIwfZQP0fundYchYLto1vAHJRWGZEViqzBMkqrjBwfBJoDprVpGL21yR81ABuIGFmQkhJlHsG2kFf4WVh4wTe0r9bQmAJfx/3lpuMgH+JbnHfT9QFEgPs0Y+5plilDqGUgqwBBHgg+CPyxQe6KKKApN+I6NCtrfohc2M3ckC8t2HUpNge5CkN/qmnKvE0IdSrAMrAggjIIPBBHuCKCv0/qKGZdwdVHONzLyuGZXBzgq8amQf5vJxg4sFlB+48+QR4OKxpbaTSrlrNySGjZbKVy3aljDM3akwrEyoryqAASwdV4yuTV9Uuby5S3tY/wAWeHPL74EjYtmbcrMCh3Y2cr5TDB2Wgdtd6/8AxRaaegubxiQQdwjtwOC8xxlQD/D5P7jLFounyQx4mmaeVjud2wBnAGEQcIgxwPPuSSSar+i+i4dLg7UeXdjulmb65X+5+w5OF9vzJJLBQFFFFAYooooCiiig43dsJFI8HyrYBKt7MMgjI/Sso1q72qFkG5Z4wWHdUvkZVgHXJYJIpx3O4B6VCZFaD1Yd0ccOT+NKqMATuZOWfGBz6RyDxjg7gdrZvqV419JDbMW/7TLHEwJG3s5Zn2kMeQscqgP3MMSUkVkZFBs+EOkCGxMg3EXEjSIX+rt8LGOOAuAWCjxvxk+S8V4ghVFVVAVVACqBgADgAD2AHFe6DFeodNaXVbmCJtr3NzFFkMAyr2I5JpFxhvSjNxnGSnk1sGmaZHbRJFCgjjQYVR7fueSSeSTyScmkrUdG2dRWk3O2WC5O32EqqiM+PYmIxrn3CCrjrnqmSyW3SBEe4up0gi7hIRS3l228lR9hzz+VAz0VnV117d2jX1vcJA1xb2hu4ZIg4jkUHbhkLlgQx9m5H2qk1P40XCWUbJDF84pY3MbBtkUYKBXADhsSd+Hackct5xQbBRWfdb/EeWxu1iiiR4IUjlvHbcTGjyLGu3DAb8Etgg8EfY146y+IM1peiAPbW0RiV0nuo5nSZiT6Q0bAIAPJNBolFKVv1bK2p/KYiaP5AXW9Nxy5cLw27BjIORxn86Upfi5dLZ6ZcdmJ/mvmnnVQ/pjgb1GPMnBEQdvVu5FBrVK3xJt2+Ra4j/vbNluoyfvHy4P5NH3F/wBaqvp/4iSXmrPbIkZs+3I0Uw3bpTGUR2B3bTHvLgHHO3zTF1uQNNvd3j5a4z/5bUFxDKGUMOQwBH6HxXuq/p63aO0t0f6khiVs/cIoP+8VYUFRqGgI03zUa4ukjZVYOyq/B2rIFIDoGOfVnHkVk/T2qyJujtkebXLon5u4uUKrZgHnORtCKAMKuQcD7KlbfS38Qenpr6xkhglMbnBKg4EqjzEzeVVvGR++RkEOvS3VEOoJKI2MwhIiklEZWKVto3GPJIZc54ycceQQT86HUx2vy5JJtZJYBnzsRj2f+AYj+9K02vzhbfTdMtvlZ+0jy9wKUskP3xkPITkjPJzkjJOGzpvWLWd7kW8iyyJIvzDJu2mTYqZGSRjbGBhSR6T78kL2iiigKKKKBS+KbW402ZrhN+3HaC8P3jxEUI5D7j5Htu8jIrz8M+iBploA/quZsPcOeSWP8OfcLkj8yWPvVZrM3z+vW1r5hsIzdSD2MpwIs/moZWH/AIjWhUBRRRQFFFFAUUUUBVZqetrFlEBeXB9KjO3jgseAgORjcRnzkAMy9dUvzEFCgF3YKuTwOCSTjnAUHwPOM4GWGYa3r29T22YAkuX8dxjyuVGVAMa7sYOQC4DlbiEha6r1Ad5bKyzKSDgtsi2gktGrFl7mEmG7B9MT4VmSWJqfQ7JrvVLTce4YN87yYwQApjTcfVljJhPrLfgMGMipHIYnTmjXWqOsluflrdSA9wwG5ihHpiXJzt7cZ3sSFaNFDOIlY6j0v0jBp0ZSEMWfaXkkO55CBhcn7AcBQAB7AUF1RRRQKfW9xHBPp1xI2xY7h0Z/YLJBMMH2Cl1Tk8DzkYqb1BoMGqRKjOyPFIssckbASQyKSA3OcHIYYI9j7jif1BpC3dtNA+MSIyg4ztP8LD7MrYYH2Kg0m/DHWv8As6LIeSMgAqAgIBYbVwoVXIXAywMq5CBtoCyT4bxst0Z55p57uLsvO+wMsf8AKiqoVRnB8HJFdNT+G1rPbSQ4KNLHbxvOuO4ywlCmcgr/AAAeP+Qw2UUCVqHwls7mS6luO5LLckneXIMY27VVQuFIUAY3BvHOa6X3w9eSAW/z9ysPZSF0xCwdVG3PqjJRivkjzjNODMB5OP1qNc6iqHBIzgn8uPbjJycN7H6G+xoFrUPhxGzQvb3E1rJFbi13RFTuhHhTvU8jGdwwf6DHW1+HNtF8iFL7LFZ1RG2kSCZdsm/jnOSeMDJPGOKYkvVLbR5xk/l9Xn7fQ3J44qRQL2n9D29vcxTwgxiGBoEiXGwKz7yefVu3Z9/evHXid62W1X6ruRIf9TO+Y/tAkh/XA9xTJWfSamtzqk5kjJFmNkXpLbCAkkkmVkBV3B2gbTxFwcllIaDRRRQFFFFAqdW9DR3bNMJbmBzGY5flWwZ4xk7CuDk+QCOfURyKzzTtYmgvLGGNotJs0Jl+WlZVdoRwZJyzD8SUnaqZJByx+gE69rWuw2cTSzOFVQzfcnAycAcngUq670vLq0NrIY4LVpEBuGeFZLiNSMiON2X0kFmBJAIJyPBBBzsb+OdBJFIkqHOHjYMpwcHBBIOCMV3qr6c6bg0+BYLZAiDk+5ZuMsx8sxwOfyA4AAq0oCg0UUCH8PrXdf6xcH6muhDz5AjQY5+xDjj8qfKVekzsvdUixz34pgfuJIYx/wC6Jx+1NVAUUUUBRRRQFFFFAl9aXoBkB2n0bMHBwjAmRtrYXOCo9WVxu5jXusqNo9kNRu0hjlyjqzXLKScxIwOMnnutNtO/hsbJfS7SgsnUEpWQpGzFu6zqUDKO45AUKGJj3N6F3gBTI4DgrcuK6/B7SYo0vJo1C92cD0/ThUQ+jJyIy8khUH1BWAPINA/WlokKLHGoREUKqqMBQOAAPtiu1FFAUUUUBWRaLOLW+miZWJjnuFbGCQjMZICA2d2e9Eqj+ZgAEy3f12kjrTQ5o5xfWsSzNsMc8BUtuGGCSqoI3SRh2Ur9TI7KpUmgY7DVA2AGRxx9DhjtI9LfUWIOCfvz74LV8vNTccBQngAyuqjccBUyN5yzOi/T9+TwDkX9uxR7p2cBhz+Mdjh1bdsdcBlZpii42geu9ZR2wldtLupb87bQSykhgLgo6Ip2bFkeRhjOIrR+NzbreQAHcCQep+rESRdmXUEbnY8FT8oS/jJxDM0nG0fhtkHzS0nWcidrvzLGUVG7YKocp2jIoTg8tZ3seB/lQvhgKa7L4eQ4zcEzMd2UBKRAEynAUHLAJM0frJyoAxV/Z6LBCSYoYoySSSiKpJPk8DyfvQZVpXWBUxxPcxu5ljTbMwb6TIDJ6iGC72tpAQQfwnweGpy0/rIMoJPb/DWQiTxjtxSsA4B+mOXn05O335NNs0CupVgGU8EMMg/qD5pL6h+GysjmyYW7uHzE2TAxZJI87QcxECZj+Hhc4JVsDAS9e6vEamNT62zvljIZIFAj3uWO3hVmRs+OSc+k4V+oH+U1MsXCQ3n4sEvBAl2KkiDcpG90RCOVDFsMJcBK4aX0rqF9cAXdutrbhiZ8SKxnxLNJ2kCn+6buorbvIiXn2rS9b0GC9haC4jEkbex8g+zKfKsPuKCDpnUilY1l9DOxRRgjOMDJBA2+ohcHnLKCqklFvqya46cv9LYhRLfWeWIaLHzcQIHDDH4oGAuV5wMEbfQbaH4p2sMeBMsj+BDKTFKG8neZThQcgeSM/l9AaHVfqWuxW5Cu3rYoAg5b1EhTj2Hpbk/yn34rOYuvp7oyrbyNcY9AFtHnJKdstnHpXulZgWYYUOCQQoNlpPw8lucPqBCoWZvlkbcWy28LJLnlVdnO1MZ3nLMOKCF0/p8uuXEd3cY+TiEexMYWeQBWYgHxEsuef49oByAc6jXmKIKAqgBQAAAMAAeAB7CvVAUUUUBRRRQLOrTLaX8NwxCxXKfLSMSAA6kyW5OfAOZ0z93QUyqwIyDkHwRVb1LoCX9rLbSfTKuMjyp8qw/NWAb9qVuhOqCiGzuRsmtFEbDAAASNdvqJGQ4SSQN42jyMUD5RRRQFFFFAUUUUGV9ar2vSMhB3yx7gOdzMGDEfSWCqckBgylvxHBZWD4STb9PJ8sbi6LnaFJYysclRwDgjgcDx7Vz+JOnFoxIO2xQEBCdpYkMX9X8K7E8/SBuZsBMrVfBe8WMXdnhkaOQTKj7NwSRVBGFOPS6EeBkMpwM4oNNoopZ+JHU39n6dPOpxJt2Rffe/pUjPnbktj/NNAzUVm3wu1+7FxdWGoSGS4jWKZGbyUdV3L4H0llH6s32rNLb4j3YtHm/tG4+aWfYkLRo0LJ6eWdk2qeW8n2HHOQH6UorM+p+o7u51Cy02CYW3egE888QVjjDHahPgZQ+ofzD2BB+6JrN1YayNNuLhruGeEywySACRCN+QSPqH4b+f83GOQQdY+lbYXb3faU3Eiqpc8kbRgYz9JIwCR5Cj7VbVgvQnxWubeGeW/lMySRStbF8cyxEAxcAfV3EP5AD70y/CLqO7ZtSXUZ2c2va3b8Yj4lMngDxtGf8Aw0Gq0VinRnXl61/bT3Uh+S1KS5jgjbGIirDt+B/NhBzzkmpHW/VcsOqyxXd5dWFoEj+Xe3jyshKguWbBJwxIwAfHt7hsdFZX1f1NNDYaW9temfu3KI1woVe8p3ZBXHBGMEecqc81aa5r06dRafbLKwglhlZ4xjaxCzkE8Z8qv9KDQKKxHpz4k3NtqF097Mz2Peu4Vzj8J48yIPH8SAoB7n9KsfhP1TfXWpXKXcrFTAk6xcbYxIY3QDjPEcgH70Gu1nF1qP8A8wWpIUh47m33AjOB+IqnBIOHik54YEkMowrPo9ZReXHzGq2LqNrG7fdheGCxScscAhwiYBwCwyjDdb0GrBcV9oooCiiigKKKKAooooCkv4hdJvOvzNqM3MYw0ecC5i53RH7NtZwG9t7Dw3DpRQZl0t8SlfIkJBUgSBlw8bLsWTcmVxwjyEnJUyqo3YxWkQ3CsOCD58HPIOGGfyPFJnXfwzS+PzFu3y96o4lXhZMYwsgA58DD+RgecAVn+kdWXGlSfLajG0RGCGYgpOoJ4DAbTwx5+5LHlVQhvFFKWmdco4O9l9MbFvbLhjwMnCptG714wA2WPbl2M0d4p8+kligDEeogE8c88KTjz6TnGDQd6KKKCp17Su8Bhth4BITcfIK8ghlAYA5BBHkFWAdcquVntJYrm12zPBn8OOR27kLZMkYjQsuCcEMiBQwBLyNk1tdKfUPQENwd6xRmRpN7O+cjIIJyBvI8HYHQccEDghbdO9UQX8e+FjkcPG42yRt/K6HlT/uPsTVN150KdWa1V5dltDIZJYwDulPgAMCNuBuGf881nmtdEouc7YGl3BCIF7jgHBZTLP3FOMefUMjzXXSOuLywljhuHaSNjhZXjmwfoARsqoQ4Q4aNX8n0MzZoG60+FEdpf293ZytGIw6ypKzyd1WGMAlsrjJPuMhapLT4O3iWctkL+JbaaTuSAW+WJ9Pgl+P7tf6Vplvq6MF3boywyFkBVsc4OD44XOPIyMgZxUyOQMAVIIIBBByCD4IPuKBG1r4ZEtZzWdwbe5solhjkdQ4kjVdoVxx7FuR/MePGO3TnQUsd69/e3Aubop20CJsjiX3CjJJPn7fU3knNOtFAgdL/AAkggtIre623BhuGnRgCuCdvBGTlfTyDwcD7Vyn+GM23VhHcop1J0Odh/DUM5Zfq9W5X2+3vWiUUGYaj8Crc28a20skVxGYyszO7LuXGTs3YGeTx4NXev9N6nOZBHewCGZQGiltwwjO0K+05O4FgWw3jOKdKKDPbn4RIdKgsVnZZLeTvJPt/xMsSdmfp9ZGM8YB5xzI0LoG5/tBL+/uluJoozHEsUexVB3Ak/c4d/b+LzwBT1RQIWmfCeHt3kV2RPHc3RuQBuQoecDIbOcMRkY4Jqy0roowatdX/AHF2TxRxiILgptWMec4I/D8Y96ZZ7xIxl3VR9yQKode6k7SksTFF/lAAzPtEkjKoB9OYoG9RxnurtO4YoLLUuoYbcfiMV+oZ2OR6VZ25C44RGPn+BvcGs86MRrvVy7c/JxMZDu3bZpcJ2yx5JjVZUy3OFyeXbNXrWoP3DDHCJLiXuRRRee66OiSsz4GV9V65kO3iUjg5rROgekP7Nttrt3biVjLcTckySNyeTyQPHPnk4GTQMtFFFAUUUUBRRRQFFFFAUUUUBUe+sI50McsaSI3lJFDKf1BGKkUUCNc/CGzDb7UyWkgyR22JQnjzGxIxwPpKn0jBFLDald6M229YiLJVLyFMxkEBRvXB2yBVjOCOewACd7tWwVzngV1KuoZWGCrAEEfYg8EUC5onVyPtUlSW4j2PvEhwS2JCQMKysvPsYjn8RQb+3v0kztbOCRg5GfHIz5XkeocHIwaRdT+F3ZJfTWEPrWQ20hbtbx/EhGWhkxkZG5fp9IKqQuQ9VXFi22+s2gUGMKzIrw4DAgLIAUTwuM4xsh9oyHDZaKzfQ+tVdVELo4Gz6Wc4HqAwnd92ZWCe/qi+pEzLt+ulUqrOSYwA6h1LZAYMCrJvPqeMjOGO+LxiUAGvV9JWVHwuWZcMA2zugA7UZwCwXJ9v94JByzXulCO5BjKH0nt2wbZkA8vFpkh3gEc90H3z703p113HZI5E3kLtQoDjIJXDdz1lwyhScKzR4yvejquuerreUMs79wQt+IDF28NvK/iKX3IO2VKsVUhlxneTFQIcOovph/EmaS3kJCyoJo5FP3aR7dVmzkrvw7JkAMn1Vo2h9Sd1/QQHI3BkKlJgqkHK9xg3Gz8VHf6FDyKPTSPrnUcCmQfMvIgO0JvmdznxiF76NskH+FQPI/WN0/0pfwRloIrmWyG1zHKiwykg5ykPeYybeGG4q2QNjAjJDcbHVkmLKMh1+pGGGHt4+3vnwQQRwQTNrHNJ6tDgrlpiCFMbb1aJyPQoJHcRt8anAXOUJAuH9QbrDrFUB3PztJdZN4CGNWDtuzJsQbI8qclGk2szSNtAOtFLY6vG7B7W3cwB3vnCyrGfSYslxuUbRz3GEYyQxHqHqzOQRDkKrZE3oO4hVIbZ9JcTKD79gnHq4BiopSfq4PINspVCyABYs5DPAqtuYjAPzCAgqCNsvnZVRB1X3eyxRjk227uyEhN50tvCqgJHzBbcw4ZGP0sVAN931CiD04bIOGZlRCdkrgB2ODxCc7c4DBvGSF7Xerdu4blZk7jCKPJHoW7dN8mQRzZ8hOVYFTkEGs7GoyXwY26Pcyuu0rCvpXMMapuP93EFZpTgkAb2wPIps0zoC+maR55YrVJDL+HGomkVHd22F2xGCBLIuQrcO334CPcas0U7IscESq0XKxr6Qtw0Y5bOAYrGBePcqRgqCIGmaRdaqxaHCxOoEl1MMhj2Y427aggzOG7h35CbicFuRT1Z/DSzU5lV7phjm5bevAxnt4EecDzt/wCZpqVQBgcAeAKCn6e6Uhst7Jl5pCTLPIcvISST+SruJO1QFGfFXNFFAUUUUBRRRQFFFFAUUUUBRRRQFFFFAUUUUBXwivtFBUXnSFlMxaS0t3Y+WaJCT++3NcW6D08+bG1P6wxn/wDXxV7RQKl38K9Lk82UQ/0e6P8A9hXiucnwm0137j25kcgDdLNO5wBgD1SnIwMYpvooK3Sum7W0/wC728UOfJjRVJ/UgZP71ZUUUC91F0HaX7CSWMiYAqJomaOQAjBG5SNwwSMNkYJ+9LL/AAllj4t79wgYMFmiRzkEYJkjMb5UZCnOY9xKbTgjR6KDLLj4a6iBiO6teBgHtSoVwCI9oVyFEaMyoBgLvZgN5314f4ZajIpDXNnGCTlY4XKkYCKvLDCrCDCFA4R3/iYsdWooM1t/hXdkHu6kcnk9qBAScSgksxJJLXEzeB6pCeCBi0tfhHZebjvXbHBJnkbbx4/DTamB4AwcU7UUHG0s0hRUjRY0XhUQBVH6AcCu1FFAUUUUBRRRQFFFFAUUUUBRRRQf/9k="/>
          <p:cNvSpPr>
            <a:spLocks noChangeAspect="1" noChangeArrowheads="1"/>
          </p:cNvSpPr>
          <p:nvPr/>
        </p:nvSpPr>
        <p:spPr bwMode="auto">
          <a:xfrm>
            <a:off x="76200" y="-715963"/>
            <a:ext cx="2124075" cy="15049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data:image/jpg;base64,/9j/4AAQSkZJRgABAQAAAQABAAD/2wCEAAkGBhQQERQUExQWFBQVGBYZGBUVGRocGxcdIB8bHhsbIRweGyYfGxojGhcZIDsgIyopLC0sFyAyNTIqNScrLCkBCQoKBQUFDQUFDSkYEhgpKSkpKSkpKSkpKSkpKSkpKSkpKSkpKSkpKSkpKSkpKSkpKSkpKSkpKSkpKSkpKSkpKf/AABEIAL0BCwMBIgACEQEDEQH/xAAcAAACAwEBAQEAAAAAAAAAAAAABgQFBwMCAQj/xABGEAACAQMDAwIEBAMDCAgHAAABAgMABBEFEiEGEzEiQQcUMlEjYXGBQlKRFTNDU2JzgpKho7EWFyQ0cpOisiUmY4OEwsP/xAAUAQEAAAAAAAAAAAAAAAAAAAAA/8QAFBEBAAAAAAAAAAAAAAAAAAAAAP/aAAwDAQACEQMRAD8A3GiiigKKKKAooooCiiigKKKiahq8NuN080cK/eV1Qf1Yigl0Utv8RtP3BVuo5GPtDulP/DDV3j6ygb6Uum/MWd3j+vZxQXtFUE3WkS/4F6f/AA2dyf8A+dRv+ngJwtlqDf8A4rqP+IVoGiil0dUXBGV0y7/1ntF/3G5zQuuXrfTp5X/S3EQ/9ncoGKilo6xqOSP7PiwPf5wc/wDAqOerLxHKyaePSNzCK7gZlX+YrIY/TweSR4oG2ilL/rLtkUNcJPao2Nsk0RMTZ8YliLx/+qmTT9TiuEDwyJKh/ijYMP6g0EmiiigKKKKAooooCiiigKKKKAooooCiiigKKKi6hqsNuu+aWOJf5pGVR/ViKCVRSk3xRsTkRPLcEZ4t4JpM4xnDBNvuPf3H3rieubqQ/gaVdMDjDTskI5z5+sgce/igc6KTjfazJgrb2VuDjIklklI5AP0BASBzgHnGOKjPpWrSOFbU7eFiAxSK3RjjHOBISSobjd7/AJeKB2nnWNS7sFVQSzMQAAPJJPAFJUvxCku5O1pVv8z5DXcu5LVD4+rG6Ug/wp+oJqs1X4fPqJ+XvNWe4kiAZoESKMLuHDMiYJG7BBb2yB5zVzafDNIwqi9v+2gCrGtw6KqgqQuE2+FBT9Gz5ANB6HQs85DXuoXEv/0rc/LxfphDvYfmWzVnYdC2EHKWkO7+dkDuf1d8uf3NV6/DK1IHcku5SCDukupieCSR9YGCODx4HseapLvStEiSV5JJAlvKsUpM10QsgGNpG7nPvjyfeg0aOIKMKAoHsBgV7rN9U0LR7ZiGmmhZYkn/AAri5/uy/bVwVY5DOyjjnwfGTUbojrKGCSdG1T5y2VHde6kxmjC8tlynqUJ5yScqMAZxQahiilm3+ItlPFPJBcRt2U3sziRFUeASSngnjjJpWh1Syu4pJ77UZp1TZ3Io1uLeBN5OwCNVEjjKn1MzZx7eKDTwa+1lUDdOSB3hKx9pCzSQfMxFVyq5ym3PqdRjnz4pm6U1PsXD2Ml6tywRZIe4GE/bI8O2NshAI9Q9R5JH2Bvpc1uJEnVyuFwWdmQGIvjbGXywy+QANgL/AEjIFeLn4kafHDDM9yojuN/abZId+w7XwAmRg8cgVd6Xqkd1Ek0Lb43GVbBGeSPBAPkGgTZbKaW5eSCW1lccZXazkHCthT9CjcRlpJV9P0Z9NL2qdKSWrtMitBOefmISy7iMfU8aGLYScEPbxgkHk+a1O90+N0ZWiRwQAVYDDAcgHg5A+2DUOa0Ve2vqZEEjYJLMG4I9bAlDhjj1pjAxx4BO0D4oNCUi1MKm/Aju029l+PD7WZY24PIJX3OytGRwwBBBBGQR4I+9Zp1Np0CgMHV45Vc5O1jjOGDMA4kUeMyRn3zKM1T6XPcWOPkpMAnd8rK2IiOSdkbbiuT7wSuvvt9qDZaKp+mepUvoiyq0ciHbLDICrxNgHBBAOCCCD7g/qBcUBRRRQFFR73UI4FLyyJGg8tIwVR+5IFUf/TuFzi2iuLv/ADoIWMZ/SV9kRH5hsUDJRS183qU30Q21quTzO7TPj/RxbUB/+4arNWskjj7uo6lM0e8RlYCYIgzHhSIcyfl6nOPyoGTVeqbS0OLi5hibGdruoY/oudx/YVDsOurWaZYVaQO4BQyQyxq+dxAVnRQxIRyMedjYzg0sWnUdrZXklra21pAsLos8800cLEtgnaCC8pCnyxAJGM+9KPx11ZrbULOaMjdGI5FP32s5UfmOG/2jQbrRXiGUOoYchgCP0PIr3QK/Wl3NI0FlbSGKW6LF5V+qGFADI4+zEsiA/dyfaoU/wztoYp3hiE92ySmOS7YyneUZVBL59OTzn7/kMd+rbr5O8s71+IFEtvO/+TEpjMbn7IJIgpJ8bwa63XX1hKHiWQ3WVIZLWOWfIIwRmJWXkH70Cb09qk8RktrltQivJrScosxiMBkVcs8JiUFWU5I5xg/fFLEmo6jcaWsDSTsghkvvnNzZMaxv+Az+SwuMjBP07fYU76LZpBIZLHRbneQU7l3KI8KfYd2WR1U/ZVH6VZXT3VpaMHi06ztI1IKkyzAKT9PbEcQYsWxtB9RbHOcUCJ1tePqMlpHElxK9vYpOhtl3FLiQI0RfkbVwgOfPq4Bqyg6zR9Q03UZA6rLZzQy7I3cpIr+pdqKW+s8ceCDX3R9V1a6wUVbZCI8G1tkHp7iIAXk7icQ73wuQAF55xX06DrMhyZrwgox/vY4+fVtXC7OeF/rQWL6yYNYe8S1vJre4sowDDbyMd4kIAYEDadqnhsHkfetJtrjeiuQyblDbXGGXIzgj2Izgj71kzfDbUpBmSeUvtbbvvJjg8Y8Hg8t+XpH3NdbP4JlmDTtG5BTO4vJnA9XLfzHjnPFBqrXKjyy8/mKyPUekriWLUF7DOJtTilVeCHi3Dc3n6cVZ/wDUbb+g7o8gtu/BXnPjA3YGOfag/A2AD0yqrbNqssKghuDuyGznIP7HHPuHrovpW6tNYkEiM1rDaNBbzE5zH3lkjQnOdyBmTwOIxUYaVLbaPrKzr2jNc3jR9xlUOJNgjOScepuBmmDoO7uIri7sLmQzG37UkUrZ3NHICdpJyW2MpXcxya6/FuBm0m42KW2GKRgPO1JEdyP0VSf2oE/pNFu9MngZL+8TswK0bTWzKCpXIgKNwV+oB/IjA88Fi+HaXonnEpuzZhU7Xz/b7+/Pq5QklMe5/LHvUb4PKZPnLgOZEd4I1Zip+iPcQCrMMAzYxnjBHtXv4kdRz9+GwtCBJMGLuuWeNThQQAy7WywwzMB5PBANBUw9K3Q6burUwv8AMPJIVi43EGZWB84+kE171Xo26a9muooys1vb2j2znADyRgiWE8+HQlDnA5HPFWfQOq3cN5PYXbtMy/iJMysu9PBYDkDDYGBger3p71JcwyDn6W8FgfH3T1f7PP2oMWi6TvI7XRPwLtWthf8Ad+VMYmj7jejBc7fUD/sk1r/TbMbWLeJ1YDBF0UM3BIy5T05OM8exFZ/0H1fJFYRQLEC0PdjYnusV2u4GUjiYoAMD8Ux/rjmr+y1hrmKVnmXaSiJ+KsKFy2QqtCXYHA8CZmPgquckGy9vliRmYn044VWduTgehQWbJ9gKgWOWAdxIu5cOrBQigDz2w7BSxIbBLMBwccioy+mV3EexmwC2xR3TGQvLq3O7dtXuMMbR6TzU13GTjKkmNRhW8gtgHad3byD5wuM8kGghzROGYTossIZihP1JhWOR9WDgle4zx49gARml1ayEW3tyB45SWRI8+oflHDt3qMr6mWcnI4pkuo8jlCcs3oJTJyrLhPUBuI9XqzwT+3W+0dZYezuYAYGSxY8ffcTv4z9e4fcHFBlsuof2Zci8TiJNsV1GsagFCww2IkQLIjNkdyOMkFgM5rTrvqi1iRHeeMCRQ8YB3NIp8FFXLSZyPpBzmqLW/h5azhfmHPy0S5ZCQoJHu0nlIwMeiPYueTnjHmDWdK06zlubUQGKMrGxtQjM7ekKm4fUx3L5PvnNBYnX7qf/ALtZsAf8W7bsr+ojAaY/oypn70f2Hdy5+ZvSq4+i0jEI/PMjtJJ+6lKob3r65zLataNZ3jwSy2m9kmWUoCxT08B8A+nn/llX6de91hCveuJrW5s5FuHuI0SNJyCF7JVV3bZB7AjAOTnwD/HpGmwXUcbIjXcoZ42mLzSsF8kSSFiMfqPH5VF0j4mQz6hLZNG8RSSSKKVyNs0kZHcQfZgGVgMnIPtwCi9P6Zf3Vvpt+JGnms5xF8t244+3GPw5suTl2ZVUkkgeo8VOvehYEF1JfXskW+8uLmFYJBtiYuqrIRs/vgSF5bA/I5IDzZdUTSWsmqSvdTPBPIGs4JViit1Q8LIvmTjGSdxO4cDGajarYusWp2iW1xPb6gUurJ4I9yb5ArEMw4jAdUPP8IP3GZks1hczGW30t9QnyQZdpEczqFAkcqvy53OW5PsjH3UFmli1icnt9i0jJIAk2s6jflTsRXUnthVx3MZZz/KFCD1D0RLdRRd5dPR3tkS4uZ4d86yBDvZH3KvABIJPG0nx4X/jJ0Lu06za23TNZ7LckYLMnEYzjywkVRgeN7fanSDoKVmL3N88r7iVKRRLsztOFMglZRlF8NxtB85JmL8ObIsHmja6cfxXUkk3/pdin9FoJfRNw0mnWjsoQtBEdo8D0jGMknGMVd15RAoAAAAGABwAPtXqg8yxBlKsAykEEEZBB8gg+RXyOIKAFAAHAAGAP2r3XO5uFjRnchUQFmY+FAGST+QAzQQte1yOyhMsuSAQqogy8jnhY0X+J2PAH/IAmqrSdClnkW6vsdxTuhtlOY7b7HPiWfB5kPAyQoA5MXpSJtQkGozqVU7hZwsP7qM8GUj/ACso5zzhCADyacKAooooCiiigKKKKBK1ib5XW7SU/ReQPbEk4AdD3Y/3bLqP1p1qg626XGo2piDduVWWSGUeY5EOVb/mP0Y1W6F14F2wakBZ3YGD3CFhnxxvikPpYHg7c5Gcc0Dbb2yxqFRVRR4VQAB+w481l0Vkt11I5bkWyIFJUvzueT6jMe2Qdv8ACRjjCe7TqnxOsIUyLiN2zgKpJJOWXGFBY+pCMAHyucAg1QfCTTJJJLq+niaOSZzt3BR6fyUZKEBVBBJOSc0F1rKrDrWnsqqGnjvY5GAAZtqwuuSOWx28c+KbLqEOjKfDKw5wfIx7gj+oP6UtdTIP7R0o/wAQlugPyBt5M/7wtNVBh/SzK0bxMd5W4nCozBv8QsdkbCVs+rOY7ZPP1Dk1ougyskZVmCyvKe33t+WO0fwvPJMcLzhjGfHpUGkfRso9+CzLGLo7skhTmOLO5w8cWfI2yTt/o8nLXmj3KpJ2xhgyOqxqrhBu8EdvtoynPLQwPjPMmOaBsaNFiYqVjVBvKMUCxFfA3Dcka+lskAn1E5BFdFRn7jFcNtYL6RiQYOMjfukCkkeoqDuyAODVayOiFYmjVUUCRIyIyjbSTxuYW6gHd6Q7nP5Zr7JCXkIZJGiIXYjBmTe+TuZABuTO4nuuCMAbVyCwWSTgyDc2wu0foMqllYKWMezlR6cE7CSQSfAzXjrGSdbG5a1bZOkbNGdoblfVjDAgkgEcj3qwihYtufjbkKEZsMCF9TLgAHIIA9WB788Rr7qO1gO2a5gjP2klRT/RmFBlujp/aemzJcTTxrcxpKk9xPHOztESziO1QDEQKN6QMnHIyK+6bpVzqq3Fm1w01k0Csl18n8qIp1cFFRcKZF2g5/I+R7vnSvSemW2HsooN3OJUIkfnzhyWYAg+AcUzUGdmwmjubS61W5gLWvcSFLZHy7ug3vITyMIu7AAUcHPsV9fiZa6Sot7dAkZkJKFzJLGWJZ/QSFTCsnoJAD71/hJq50HomK/mmnkeQwx3M6Iqts77K2JJHZCPSXG0KgUbYUzmpGoajoxuGs5owggZIsFXW2DuuV+g9pZAGIDMFYEHB4oO9poupXyq1zOttEyjdHHiRyC24rkARAcIvIl9KkHh2FXOnfD2ziwWjNw4z+JcsZmySWyN+VU7mY+kDlifJOaz/qotosm1lubQ5Y7YZ5VQk+AyhgdoPsrKeTzUZfhMT9eo37HPJE8gOPJ8sec8A84GRgn1AH8CvtZ//wBBNQtvVa6pO5HIjusSofGF9RyATn1AggYHJ5qy6W6778vyl3H8regZEZztmUZ9cRYAkcE7TyMe+CaBuooooCiiigKWOsgLh7WxOdty7NLj3hhAd18+HcxRn/NdqZ6UdblK61p32eC9UfqOyx/3KP6UDaBivtFFBznuFjXc7BVHuxAH9TXhL6MoXDoUHlgw2j984pM+NkZbR5wBk7oOMZ/xEpNg0SSJNdtWhRLqWCORIbVCsDxquMxJ537iQR7sePeg2f5tMgb1ywyoyMkfcfcfnXhb+MoXEibB5fcNo/fOPNZNoOoJfX9g1vudbXTnSdtjARuU2hCSB6s+wpa0vpK7bSCqgixkt5buXnDCaJZVEYX6irskD+P8M/uG+S6rCuN0sa7gGGXUZB8EZPIP3qovepZTN2bW2MrABjJLIsUWD7g+qRx+axkcjmsg1QRpc6cZjAiDR7UZubZ7hN2T6di8h8Z59gCPervVbST+1Bd2g3NaWFrNGkalEmjyRJEFI9O6JjhfIIUUDwH1aRd8UunEey7Z2U/cdwSD34yE/aulvqiXCfL6nbxwyscCOXa8M3sGjcjaxP8AIcOPt4Jg/Bgf/B7fgj1TnBGD/eyY4pt1HTI7hNkqK48jeqtg4IyAwIzgnyPc/egW7b4T6XG+9bRN3tkuQPHsWx7e/wByPHFNcUQRQqgKqgAKBgADgAAeAB7UhXHQvyjIbWe7hOP8Fw0ZOfUXhlHZVQpzwVHDADwD4uOubmxkU3DRXVscAyxxSQy4/wAoqsWjuUAwT2myAc4xQX2oHfq9ovtHbXcuPzLQRg/7LOP3NMtKenMJ9XlmRw0cdlbqpXkHuySyZBHsVjT+opsoMZZlXUNRYkK3zOFbHr/u09KsVjI85ws4PHCODk3mg3LjusoKw4/EczNEOTgt3NiKGGedscb8HJY43Udxj+0dSX8TmZSx+lMFBhWbcyFfTwGQDkeuM1YaFcSyzPDZRRlkKiSeaM9u3Ycg8+qSdRnCF5Mbs9xRlSDfeyRwMTM7hWZljjbLythcL8usTbl9LPlgDIQfUQAMdFmvrkHtollHj0tMO7Mfz7auEj/Lczn7qPFTNE6bS2JkZmnuHGHuJQvcYfyjAASMY4RQB78kkm3oFW5+HcNwc3c91df5kkxWP/y4RGn+7+tT7TomxiGEs7ZR/okz+5K5P71d0UC/ffD/AE+b67ODP8yII3/202sP61wfpGWHmzvZ4vGIpybmLj2xKTKuR/LIP0pnooM90rqKTSFWC/tVgty77bu3dpIAzuWIcN64gWc8tkc/YZpdX4eTq9u87PcR3l48l5FA7NBhiWhfhQdgOCT4wR4xmtguLdZFZHUMjAhlYAhgeCCDwQR7UhaNA2j6ilmCzWF4HNsGy3y8q5Z4gTz22XJGff8A1iQU+n1k1TUru5jdgJJxEr2932p4IoxtDtCVKyRuMcMM5BwPOWtetL2HULi1EIv44VWR2gAikhDklYyruVlYJjGCpI58g06to0BmE5hj7yggS7F3gEYI3YzjHFLt10vLZW1+9jmW8u3eQNKyqQzYAAbAG2MFioPvxQMGka7DdiQwSB+1I0T4z6XX6l/PH3GQfYmvGv6BHewmOTIIIZJEOHicfTIjfwuD7/scgkVm3T3Td0LiTT7a7a0g09Id7xqrPcTyr3Gkbd/BnIwfZQP0fundYchYLto1vAHJRWGZEViqzBMkqrjBwfBJoDprVpGL21yR81ABuIGFmQkhJlHsG2kFf4WVh4wTe0r9bQmAJfx/3lpuMgH+JbnHfT9QFEgPs0Y+5plilDqGUgqwBBHgg+CPyxQe6KKKApN+I6NCtrfohc2M3ckC8t2HUpNge5CkN/qmnKvE0IdSrAMrAggjIIPBBHuCKCv0/qKGZdwdVHONzLyuGZXBzgq8amQf5vJxg4sFlB+48+QR4OKxpbaTSrlrNySGjZbKVy3aljDM3akwrEyoryqAASwdV4yuTV9Uuby5S3tY/wAWeHPL74EjYtmbcrMCh3Y2cr5TDB2Wgdtd6/8AxRaaegubxiQQdwjtwOC8xxlQD/D5P7jLFounyQx4mmaeVjud2wBnAGEQcIgxwPPuSSSar+i+i4dLg7UeXdjulmb65X+5+w5OF9vzJJLBQFFFFAYooooCiiig43dsJFI8HyrYBKt7MMgjI/Sso1q72qFkG5Z4wWHdUvkZVgHXJYJIpx3O4B6VCZFaD1Yd0ccOT+NKqMATuZOWfGBz6RyDxjg7gdrZvqV419JDbMW/7TLHEwJG3s5Zn2kMeQscqgP3MMSUkVkZFBs+EOkCGxMg3EXEjSIX+rt8LGOOAuAWCjxvxk+S8V4ghVFVVAVVACqBgADgAD2AHFe6DFeodNaXVbmCJtr3NzFFkMAyr2I5JpFxhvSjNxnGSnk1sGmaZHbRJFCgjjQYVR7fueSSeSTyScmkrUdG2dRWk3O2WC5O32EqqiM+PYmIxrn3CCrjrnqmSyW3SBEe4up0gi7hIRS3l228lR9hzz+VAz0VnV117d2jX1vcJA1xb2hu4ZIg4jkUHbhkLlgQx9m5H2qk1P40XCWUbJDF84pY3MbBtkUYKBXADhsSd+Hackct5xQbBRWfdb/EeWxu1iiiR4IUjlvHbcTGjyLGu3DAb8Etgg8EfY146y+IM1peiAPbW0RiV0nuo5nSZiT6Q0bAIAPJNBolFKVv1bK2p/KYiaP5AXW9Nxy5cLw27BjIORxn86Upfi5dLZ6ZcdmJ/mvmnnVQ/pjgb1GPMnBEQdvVu5FBrVK3xJt2+Ra4j/vbNluoyfvHy4P5NH3F/wBaqvp/4iSXmrPbIkZs+3I0Uw3bpTGUR2B3bTHvLgHHO3zTF1uQNNvd3j5a4z/5bUFxDKGUMOQwBH6HxXuq/p63aO0t0f6khiVs/cIoP+8VYUFRqGgI03zUa4ukjZVYOyq/B2rIFIDoGOfVnHkVk/T2qyJujtkebXLon5u4uUKrZgHnORtCKAMKuQcD7KlbfS38Qenpr6xkhglMbnBKg4EqjzEzeVVvGR++RkEOvS3VEOoJKI2MwhIiklEZWKVto3GPJIZc54ycceQQT86HUx2vy5JJtZJYBnzsRj2f+AYj+9K02vzhbfTdMtvlZ+0jy9wKUskP3xkPITkjPJzkjJOGzpvWLWd7kW8iyyJIvzDJu2mTYqZGSRjbGBhSR6T78kL2iiigKKKKBS+KbW402ZrhN+3HaC8P3jxEUI5D7j5Htu8jIrz8M+iBploA/quZsPcOeSWP8OfcLkj8yWPvVZrM3z+vW1r5hsIzdSD2MpwIs/moZWH/AIjWhUBRRRQFFFFAUUUUBVZqetrFlEBeXB9KjO3jgseAgORjcRnzkAMy9dUvzEFCgF3YKuTwOCSTjnAUHwPOM4GWGYa3r29T22YAkuX8dxjyuVGVAMa7sYOQC4DlbiEha6r1Ad5bKyzKSDgtsi2gktGrFl7mEmG7B9MT4VmSWJqfQ7JrvVLTce4YN87yYwQApjTcfVljJhPrLfgMGMipHIYnTmjXWqOsluflrdSA9wwG5ihHpiXJzt7cZ3sSFaNFDOIlY6j0v0jBp0ZSEMWfaXkkO55CBhcn7AcBQAB7AUF1RRRQKfW9xHBPp1xI2xY7h0Z/YLJBMMH2Cl1Tk8DzkYqb1BoMGqRKjOyPFIssckbASQyKSA3OcHIYYI9j7jif1BpC3dtNA+MSIyg4ztP8LD7MrYYH2Kg0m/DHWv8As6LIeSMgAqAgIBYbVwoVXIXAywMq5CBtoCyT4bxst0Z55p57uLsvO+wMsf8AKiqoVRnB8HJFdNT+G1rPbSQ4KNLHbxvOuO4ywlCmcgr/AAAeP+Qw2UUCVqHwls7mS6luO5LLckneXIMY27VVQuFIUAY3BvHOa6X3w9eSAW/z9ysPZSF0xCwdVG3PqjJRivkjzjNODMB5OP1qNc6iqHBIzgn8uPbjJycN7H6G+xoFrUPhxGzQvb3E1rJFbi13RFTuhHhTvU8jGdwwf6DHW1+HNtF8iFL7LFZ1RG2kSCZdsm/jnOSeMDJPGOKYkvVLbR5xk/l9Xn7fQ3J44qRQL2n9D29vcxTwgxiGBoEiXGwKz7yefVu3Z9/evHXid62W1X6ruRIf9TO+Y/tAkh/XA9xTJWfSamtzqk5kjJFmNkXpLbCAkkkmVkBV3B2gbTxFwcllIaDRRRQFFFFAqdW9DR3bNMJbmBzGY5flWwZ4xk7CuDk+QCOfURyKzzTtYmgvLGGNotJs0Jl+WlZVdoRwZJyzD8SUnaqZJByx+gE69rWuw2cTSzOFVQzfcnAycAcngUq670vLq0NrIY4LVpEBuGeFZLiNSMiON2X0kFmBJAIJyPBBBzsb+OdBJFIkqHOHjYMpwcHBBIOCMV3qr6c6bg0+BYLZAiDk+5ZuMsx8sxwOfyA4AAq0oCg0UUCH8PrXdf6xcH6muhDz5AjQY5+xDjj8qfKVekzsvdUixz34pgfuJIYx/wC6Jx+1NVAUUUUBRRRQFFFFAl9aXoBkB2n0bMHBwjAmRtrYXOCo9WVxu5jXusqNo9kNRu0hjlyjqzXLKScxIwOMnnutNtO/hsbJfS7SgsnUEpWQpGzFu6zqUDKO45AUKGJj3N6F3gBTI4DgrcuK6/B7SYo0vJo1C92cD0/ThUQ+jJyIy8khUH1BWAPINA/WlokKLHGoREUKqqMBQOAAPtiu1FFAUUUUBWRaLOLW+miZWJjnuFbGCQjMZICA2d2e9Eqj+ZgAEy3f12kjrTQ5o5xfWsSzNsMc8BUtuGGCSqoI3SRh2Ur9TI7KpUmgY7DVA2AGRxx9DhjtI9LfUWIOCfvz74LV8vNTccBQngAyuqjccBUyN5yzOi/T9+TwDkX9uxR7p2cBhz+Mdjh1bdsdcBlZpii42geu9ZR2wldtLupb87bQSykhgLgo6Ip2bFkeRhjOIrR+NzbreQAHcCQep+rESRdmXUEbnY8FT8oS/jJxDM0nG0fhtkHzS0nWcidrvzLGUVG7YKocp2jIoTg8tZ3seB/lQvhgKa7L4eQ4zcEzMd2UBKRAEynAUHLAJM0frJyoAxV/Z6LBCSYoYoySSSiKpJPk8DyfvQZVpXWBUxxPcxu5ljTbMwb6TIDJ6iGC72tpAQQfwnweGpy0/rIMoJPb/DWQiTxjtxSsA4B+mOXn05O335NNs0CupVgGU8EMMg/qD5pL6h+GysjmyYW7uHzE2TAxZJI87QcxECZj+Hhc4JVsDAS9e6vEamNT62zvljIZIFAj3uWO3hVmRs+OSc+k4V+oH+U1MsXCQ3n4sEvBAl2KkiDcpG90RCOVDFsMJcBK4aX0rqF9cAXdutrbhiZ8SKxnxLNJ2kCn+6buorbvIiXn2rS9b0GC9haC4jEkbex8g+zKfKsPuKCDpnUilY1l9DOxRRgjOMDJBA2+ohcHnLKCqklFvqya46cv9LYhRLfWeWIaLHzcQIHDDH4oGAuV5wMEbfQbaH4p2sMeBMsj+BDKTFKG8neZThQcgeSM/l9AaHVfqWuxW5Cu3rYoAg5b1EhTj2Hpbk/yn34rOYuvp7oyrbyNcY9AFtHnJKdstnHpXulZgWYYUOCQQoNlpPw8lucPqBCoWZvlkbcWy28LJLnlVdnO1MZ3nLMOKCF0/p8uuXEd3cY+TiEexMYWeQBWYgHxEsuef49oByAc6jXmKIKAqgBQAAAMAAeAB7CvVAUUUUBRRRQLOrTLaX8NwxCxXKfLSMSAA6kyW5OfAOZ0z93QUyqwIyDkHwRVb1LoCX9rLbSfTKuMjyp8qw/NWAb9qVuhOqCiGzuRsmtFEbDAAASNdvqJGQ4SSQN42jyMUD5RRRQFFFFAUUUUGV9ar2vSMhB3yx7gOdzMGDEfSWCqckBgylvxHBZWD4STb9PJ8sbi6LnaFJYysclRwDgjgcDx7Vz+JOnFoxIO2xQEBCdpYkMX9X8K7E8/SBuZsBMrVfBe8WMXdnhkaOQTKj7NwSRVBGFOPS6EeBkMpwM4oNNoopZ+JHU39n6dPOpxJt2Rffe/pUjPnbktj/NNAzUVm3wu1+7FxdWGoSGS4jWKZGbyUdV3L4H0llH6s32rNLb4j3YtHm/tG4+aWfYkLRo0LJ6eWdk2qeW8n2HHOQH6UorM+p+o7u51Cy02CYW3egE888QVjjDHahPgZQ+ofzD2BB+6JrN1YayNNuLhruGeEywySACRCN+QSPqH4b+f83GOQQdY+lbYXb3faU3Eiqpc8kbRgYz9JIwCR5Cj7VbVgvQnxWubeGeW/lMySRStbF8cyxEAxcAfV3EP5AD70y/CLqO7ZtSXUZ2c2va3b8Yj4lMngDxtGf8Aw0Gq0VinRnXl61/bT3Uh+S1KS5jgjbGIirDt+B/NhBzzkmpHW/VcsOqyxXd5dWFoEj+Xe3jyshKguWbBJwxIwAfHt7hsdFZX1f1NNDYaW9temfu3KI1woVe8p3ZBXHBGMEecqc81aa5r06dRafbLKwglhlZ4xjaxCzkE8Z8qv9KDQKKxHpz4k3NtqF097Mz2Peu4Vzj8J48yIPH8SAoB7n9KsfhP1TfXWpXKXcrFTAk6xcbYxIY3QDjPEcgH70Gu1nF1qP8A8wWpIUh47m33AjOB+IqnBIOHik54YEkMowrPo9ZReXHzGq2LqNrG7fdheGCxScscAhwiYBwCwyjDdb0GrBcV9oooCiiigKKKKAooooCkv4hdJvOvzNqM3MYw0ecC5i53RH7NtZwG9t7Dw3DpRQZl0t8SlfIkJBUgSBlw8bLsWTcmVxwjyEnJUyqo3YxWkQ3CsOCD58HPIOGGfyPFJnXfwzS+PzFu3y96o4lXhZMYwsgA58DD+RgecAVn+kdWXGlSfLajG0RGCGYgpOoJ4DAbTwx5+5LHlVQhvFFKWmdco4O9l9MbFvbLhjwMnCptG714wA2WPbl2M0d4p8+kligDEeogE8c88KTjz6TnGDQd6KKKCp17Su8Bhth4BITcfIK8ghlAYA5BBHkFWAdcquVntJYrm12zPBn8OOR27kLZMkYjQsuCcEMiBQwBLyNk1tdKfUPQENwd6xRmRpN7O+cjIIJyBvI8HYHQccEDghbdO9UQX8e+FjkcPG42yRt/K6HlT/uPsTVN150KdWa1V5dltDIZJYwDulPgAMCNuBuGf881nmtdEouc7YGl3BCIF7jgHBZTLP3FOMefUMjzXXSOuLywljhuHaSNjhZXjmwfoARsqoQ4Q4aNX8n0MzZoG60+FEdpf293ZytGIw6ypKzyd1WGMAlsrjJPuMhapLT4O3iWctkL+JbaaTuSAW+WJ9Pgl+P7tf6Vplvq6MF3boywyFkBVsc4OD44XOPIyMgZxUyOQMAVIIIBBByCD4IPuKBG1r4ZEtZzWdwbe5solhjkdQ4kjVdoVxx7FuR/MePGO3TnQUsd69/e3Aubop20CJsjiX3CjJJPn7fU3knNOtFAgdL/AAkggtIre623BhuGnRgCuCdvBGTlfTyDwcD7Vyn+GM23VhHcop1J0Odh/DUM5Zfq9W5X2+3vWiUUGYaj8Crc28a20skVxGYyszO7LuXGTs3YGeTx4NXev9N6nOZBHewCGZQGiltwwjO0K+05O4FgWw3jOKdKKDPbn4RIdKgsVnZZLeTvJPt/xMsSdmfp9ZGM8YB5xzI0LoG5/tBL+/uluJoozHEsUexVB3Ak/c4d/b+LzwBT1RQIWmfCeHt3kV2RPHc3RuQBuQoecDIbOcMRkY4Jqy0roowatdX/AHF2TxRxiILgptWMec4I/D8Y96ZZ7xIxl3VR9yQKode6k7SksTFF/lAAzPtEkjKoB9OYoG9RxnurtO4YoLLUuoYbcfiMV+oZ2OR6VZ25C44RGPn+BvcGs86MRrvVy7c/JxMZDu3bZpcJ2yx5JjVZUy3OFyeXbNXrWoP3DDHCJLiXuRRRee66OiSsz4GV9V65kO3iUjg5rROgekP7Nttrt3biVjLcTckySNyeTyQPHPnk4GTQMtFFFAUUUUBRRRQFFFFAUUUUBUe+sI50McsaSI3lJFDKf1BGKkUUCNc/CGzDb7UyWkgyR22JQnjzGxIxwPpKn0jBFLDald6M229YiLJVLyFMxkEBRvXB2yBVjOCOewACd7tWwVzngV1KuoZWGCrAEEfYg8EUC5onVyPtUlSW4j2PvEhwS2JCQMKysvPsYjn8RQb+3v0kztbOCRg5GfHIz5XkeocHIwaRdT+F3ZJfTWEPrWQ20hbtbx/EhGWhkxkZG5fp9IKqQuQ9VXFi22+s2gUGMKzIrw4DAgLIAUTwuM4xsh9oyHDZaKzfQ+tVdVELo4Gz6Wc4HqAwnd92ZWCe/qi+pEzLt+ulUqrOSYwA6h1LZAYMCrJvPqeMjOGO+LxiUAGvV9JWVHwuWZcMA2zugA7UZwCwXJ9v94JByzXulCO5BjKH0nt2wbZkA8vFpkh3gEc90H3z703p113HZI5E3kLtQoDjIJXDdz1lwyhScKzR4yvejquuerreUMs79wQt+IDF28NvK/iKX3IO2VKsVUhlxneTFQIcOovph/EmaS3kJCyoJo5FP3aR7dVmzkrvw7JkAMn1Vo2h9Sd1/QQHI3BkKlJgqkHK9xg3Gz8VHf6FDyKPTSPrnUcCmQfMvIgO0JvmdznxiF76NskH+FQPI/WN0/0pfwRloIrmWyG1zHKiwykg5ykPeYybeGG4q2QNjAjJDcbHVkmLKMh1+pGGGHt4+3vnwQQRwQTNrHNJ6tDgrlpiCFMbb1aJyPQoJHcRt8anAXOUJAuH9QbrDrFUB3PztJdZN4CGNWDtuzJsQbI8qclGk2szSNtAOtFLY6vG7B7W3cwB3vnCyrGfSYslxuUbRz3GEYyQxHqHqzOQRDkKrZE3oO4hVIbZ9JcTKD79gnHq4BiopSfq4PINspVCyABYs5DPAqtuYjAPzCAgqCNsvnZVRB1X3eyxRjk227uyEhN50tvCqgJHzBbcw4ZGP0sVAN931CiD04bIOGZlRCdkrgB2ODxCc7c4DBvGSF7Xerdu4blZk7jCKPJHoW7dN8mQRzZ8hOVYFTkEGs7GoyXwY26Pcyuu0rCvpXMMapuP93EFZpTgkAb2wPIps0zoC+maR55YrVJDL+HGomkVHd22F2xGCBLIuQrcO334CPcas0U7IscESq0XKxr6Qtw0Y5bOAYrGBePcqRgqCIGmaRdaqxaHCxOoEl1MMhj2Y427aggzOG7h35CbicFuRT1Z/DSzU5lV7phjm5bevAxnt4EecDzt/wCZpqVQBgcAeAKCn6e6Uhst7Jl5pCTLPIcvISST+SruJO1QFGfFXNFFAUUUUBRRRQFFFFAUUUUBRRRQFFFFAUUUUBXwivtFBUXnSFlMxaS0t3Y+WaJCT++3NcW6D08+bG1P6wxn/wDXxV7RQKl38K9Lk82UQ/0e6P8A9hXiucnwm0137j25kcgDdLNO5wBgD1SnIwMYpvooK3Sum7W0/wC728UOfJjRVJ/UgZP71ZUUUC91F0HaX7CSWMiYAqJomaOQAjBG5SNwwSMNkYJ+9LL/AAllj4t79wgYMFmiRzkEYJkjMb5UZCnOY9xKbTgjR6KDLLj4a6iBiO6teBgHtSoVwCI9oVyFEaMyoBgLvZgN5314f4ZajIpDXNnGCTlY4XKkYCKvLDCrCDCFA4R3/iYsdWooM1t/hXdkHu6kcnk9qBAScSgksxJJLXEzeB6pCeCBi0tfhHZebjvXbHBJnkbbx4/DTamB4AwcU7UUHG0s0hRUjRY0XhUQBVH6AcCu1FFAUUUUBRRRQFFFFAUUUUBRRRQf/9k="/>
          <p:cNvSpPr>
            <a:spLocks noChangeAspect="1" noChangeArrowheads="1"/>
          </p:cNvSpPr>
          <p:nvPr/>
        </p:nvSpPr>
        <p:spPr bwMode="auto">
          <a:xfrm>
            <a:off x="76200" y="-715963"/>
            <a:ext cx="2124075" cy="15049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40" name="Picture 8" descr="http://www.raw-milk-facts.com/images/RtSideCowArt2.gif"/>
          <p:cNvPicPr>
            <a:picLocks noChangeAspect="1" noChangeArrowheads="1"/>
          </p:cNvPicPr>
          <p:nvPr/>
        </p:nvPicPr>
        <p:blipFill>
          <a:blip r:embed="rId2" cstate="print"/>
          <a:srcRect/>
          <a:stretch>
            <a:fillRect/>
          </a:stretch>
        </p:blipFill>
        <p:spPr bwMode="auto">
          <a:xfrm>
            <a:off x="914400" y="809625"/>
            <a:ext cx="6248400" cy="4448175"/>
          </a:xfrm>
          <a:prstGeom prst="rect">
            <a:avLst/>
          </a:prstGeom>
          <a:ln>
            <a:noFill/>
          </a:ln>
          <a:effectLst>
            <a:softEdge rad="112500"/>
          </a:effectLst>
        </p:spPr>
      </p:pic>
      <p:pic>
        <p:nvPicPr>
          <p:cNvPr id="18438" name="Picture 6" descr="http://www.toseftaonline.org/blog/images/ruminant_digestive_system.png"/>
          <p:cNvPicPr>
            <a:picLocks noChangeAspect="1" noChangeArrowheads="1"/>
          </p:cNvPicPr>
          <p:nvPr/>
        </p:nvPicPr>
        <p:blipFill>
          <a:blip r:embed="rId3" cstate="print"/>
          <a:srcRect/>
          <a:stretch>
            <a:fillRect/>
          </a:stretch>
        </p:blipFill>
        <p:spPr bwMode="auto">
          <a:xfrm>
            <a:off x="5181600" y="3810000"/>
            <a:ext cx="3143250" cy="2226071"/>
          </a:xfrm>
          <a:prstGeom prst="rect">
            <a:avLst/>
          </a:prstGeom>
          <a:ln>
            <a:noFill/>
          </a:ln>
          <a:effectLst>
            <a:softEdge rad="112500"/>
          </a:effectLst>
        </p:spPr>
      </p:pic>
      <p:sp>
        <p:nvSpPr>
          <p:cNvPr id="8" name="Right Arrow 7"/>
          <p:cNvSpPr/>
          <p:nvPr/>
        </p:nvSpPr>
        <p:spPr>
          <a:xfrm rot="2861328">
            <a:off x="5037108" y="2781270"/>
            <a:ext cx="1676400" cy="7623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vivo.colostate.edu/hbooks/pathphys/digestion/herbivores/layers.gif"/>
          <p:cNvPicPr>
            <a:picLocks noChangeAspect="1" noChangeArrowheads="1"/>
          </p:cNvPicPr>
          <p:nvPr/>
        </p:nvPicPr>
        <p:blipFill>
          <a:blip r:embed="rId2" cstate="print"/>
          <a:srcRect/>
          <a:stretch>
            <a:fillRect/>
          </a:stretch>
        </p:blipFill>
        <p:spPr bwMode="auto">
          <a:xfrm>
            <a:off x="4724400" y="4038600"/>
            <a:ext cx="3810000" cy="2286000"/>
          </a:xfrm>
          <a:prstGeom prst="rect">
            <a:avLst/>
          </a:prstGeom>
          <a:noFill/>
        </p:spPr>
      </p:pic>
      <p:sp>
        <p:nvSpPr>
          <p:cNvPr id="2" name="Title 1"/>
          <p:cNvSpPr>
            <a:spLocks noGrp="1"/>
          </p:cNvSpPr>
          <p:nvPr>
            <p:ph type="title"/>
          </p:nvPr>
        </p:nvSpPr>
        <p:spPr/>
        <p:txBody>
          <a:bodyPr/>
          <a:lstStyle/>
          <a:p>
            <a:r>
              <a:rPr lang="en-US" dirty="0" smtClean="0"/>
              <a:t>Ingestion</a:t>
            </a:r>
            <a:endParaRPr lang="en-US" dirty="0"/>
          </a:p>
        </p:txBody>
      </p:sp>
      <p:sp>
        <p:nvSpPr>
          <p:cNvPr id="3" name="Content Placeholder 2"/>
          <p:cNvSpPr>
            <a:spLocks noGrp="1"/>
          </p:cNvSpPr>
          <p:nvPr>
            <p:ph idx="1"/>
          </p:nvPr>
        </p:nvSpPr>
        <p:spPr>
          <a:xfrm>
            <a:off x="1066800" y="1828800"/>
            <a:ext cx="6858000" cy="4114800"/>
          </a:xfrm>
        </p:spPr>
        <p:txBody>
          <a:bodyPr>
            <a:normAutofit fontScale="92500" lnSpcReduction="20000"/>
          </a:bodyPr>
          <a:lstStyle/>
          <a:p>
            <a:r>
              <a:rPr lang="en-US" dirty="0" smtClean="0"/>
              <a:t>After being ingested, forage will pass down a cow’s esophagus into their </a:t>
            </a:r>
            <a:r>
              <a:rPr lang="en-US" u="sng" dirty="0" smtClean="0"/>
              <a:t>rumen</a:t>
            </a:r>
            <a:r>
              <a:rPr lang="en-US" dirty="0" smtClean="0"/>
              <a:t>, the first of the stomachs of a cow.  </a:t>
            </a:r>
          </a:p>
          <a:p>
            <a:pPr lvl="1"/>
            <a:r>
              <a:rPr lang="en-US" dirty="0" smtClean="0"/>
              <a:t>The rumen is a sort of living microbial fermentation vat.</a:t>
            </a:r>
          </a:p>
          <a:p>
            <a:pPr lvl="1"/>
            <a:r>
              <a:rPr lang="en-US" dirty="0" smtClean="0"/>
              <a:t>Inside microbes live in an ideal environment where oxygen, pH, temperature, and food are all closely regulated.  </a:t>
            </a:r>
            <a:br>
              <a:rPr lang="en-US" dirty="0" smtClean="0"/>
            </a:br>
            <a:endParaRPr lang="en-US" dirty="0" smtClean="0"/>
          </a:p>
          <a:p>
            <a:r>
              <a:rPr lang="en-US" dirty="0" smtClean="0"/>
              <a:t>Fermented feed is either </a:t>
            </a:r>
            <a:br>
              <a:rPr lang="en-US" dirty="0" smtClean="0"/>
            </a:br>
            <a:r>
              <a:rPr lang="en-US" dirty="0" smtClean="0"/>
              <a:t>absorbed by the rumen itself </a:t>
            </a:r>
            <a:br>
              <a:rPr lang="en-US" dirty="0" smtClean="0"/>
            </a:br>
            <a:r>
              <a:rPr lang="en-US" dirty="0" smtClean="0"/>
              <a:t>or is moved further along </a:t>
            </a:r>
            <a:br>
              <a:rPr lang="en-US" dirty="0" smtClean="0"/>
            </a:br>
            <a:r>
              <a:rPr lang="en-US" dirty="0" smtClean="0"/>
              <a:t>the digestive tract for more </a:t>
            </a:r>
            <a:br>
              <a:rPr lang="en-US" dirty="0" smtClean="0"/>
            </a:br>
            <a:r>
              <a:rPr lang="en-US" dirty="0" smtClean="0"/>
              <a:t>digestion and absorption </a:t>
            </a:r>
            <a:br>
              <a:rPr lang="en-US" dirty="0" smtClean="0"/>
            </a:br>
            <a:r>
              <a:rPr lang="en-US" dirty="0" smtClean="0"/>
              <a:t>downstream.</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the Rumen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Ruminants are evolved to consume roughage (grasses, alfalfa, corn silage), and the rumen is custom made to handle this material…and lots of it!</a:t>
            </a:r>
          </a:p>
          <a:p>
            <a:r>
              <a:rPr lang="en-US" dirty="0" smtClean="0"/>
              <a:t>An adult cow will also produce 100-150 liters of saliva per day to help digest the consumed forage.  The saliva…</a:t>
            </a:r>
          </a:p>
          <a:p>
            <a:pPr marL="822960" lvl="1" indent="-457200">
              <a:buFont typeface="+mj-lt"/>
              <a:buAutoNum type="arabicPeriod"/>
            </a:pPr>
            <a:r>
              <a:rPr lang="en-US" dirty="0" smtClean="0"/>
              <a:t>Supplies the fluid needed to ferment the forage and…</a:t>
            </a:r>
          </a:p>
          <a:p>
            <a:pPr marL="822960" lvl="1" indent="-457200">
              <a:buFont typeface="+mj-lt"/>
              <a:buAutoNum type="arabicPeriod"/>
            </a:pPr>
            <a:r>
              <a:rPr lang="en-US" dirty="0" smtClean="0"/>
              <a:t>Helps maintain the rumen pH to ensure the survival of rumen microbes.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131</TotalTime>
  <Words>1195</Words>
  <Application>Microsoft Office PowerPoint</Application>
  <PresentationFormat>On-screen Show (4:3)</PresentationFormat>
  <Paragraphs>126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Pushpin</vt:lpstr>
      <vt:lpstr>Ruminant Physiology</vt:lpstr>
      <vt:lpstr>Intro – A Grassy Buffet</vt:lpstr>
      <vt:lpstr>Nutrition &amp; Energy</vt:lpstr>
      <vt:lpstr>Classes of Animals</vt:lpstr>
      <vt:lpstr>Slide 5</vt:lpstr>
      <vt:lpstr>Ruminants</vt:lpstr>
      <vt:lpstr>Slide 7</vt:lpstr>
      <vt:lpstr>Ingestion</vt:lpstr>
      <vt:lpstr>Inside the Rumen</vt:lpstr>
      <vt:lpstr>Inside the Rumen</vt:lpstr>
      <vt:lpstr>Rumen Contractions</vt:lpstr>
      <vt:lpstr>Cud Chewing</vt:lpstr>
      <vt:lpstr>Rumen Microbes</vt:lpstr>
      <vt:lpstr>Microbial Services</vt:lpstr>
      <vt:lpstr>Microbial Fermentation</vt:lpstr>
      <vt:lpstr>The Reticulum</vt:lpstr>
      <vt:lpstr>The Omasum</vt:lpstr>
      <vt:lpstr>The Abomasum</vt:lpstr>
      <vt:lpstr>Absorption</vt:lpstr>
      <vt:lpstr>After the Abomasum</vt:lpstr>
      <vt:lpstr>After the Abomasum</vt:lpstr>
      <vt:lpstr>It’s Good to be a Ruminant</vt:lpstr>
      <vt:lpstr>Additional 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Ruminant Physiology</dc:title>
  <dc:creator>Mr. Craig Kohn</dc:creator>
  <cp:lastModifiedBy>Mr. Craig A. Kohn</cp:lastModifiedBy>
  <cp:revision>37</cp:revision>
  <dcterms:created xsi:type="dcterms:W3CDTF">2011-05-04T00:49:22Z</dcterms:created>
  <dcterms:modified xsi:type="dcterms:W3CDTF">2011-05-05T00:21:04Z</dcterms:modified>
</cp:coreProperties>
</file>