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119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FAEA2AAD-9F7B-46D9-8DCC-2AB7AD3A5B9B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4737DC56-1847-4D65-AF6F-B2932A062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60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540CE5D6-0829-4BB8-BB1D-850AE9248A16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BFC4C75-C7D7-4DF2-9E77-9CB3B6053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4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22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93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43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12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51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59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41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49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24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2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50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21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62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7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074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853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362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810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461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83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158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942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66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81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54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32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91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53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5DB7-EC60-447F-B607-0A9C0C3DD5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B6DA8A85-DF85-4A19-A36F-02B791502B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08" y="1749"/>
            <a:ext cx="3182060" cy="16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5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5DB7-EC60-447F-B607-0A9C0C3DD5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8A85-DF85-4A19-A36F-02B791502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3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5DB7-EC60-447F-B607-0A9C0C3DD5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8A85-DF85-4A19-A36F-02B791502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9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42" y="217544"/>
            <a:ext cx="7083188" cy="8879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1214651"/>
            <a:ext cx="8434316" cy="5418161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 i="1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94" y="217543"/>
            <a:ext cx="1481020" cy="75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9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855DB7-EC60-447F-B607-0A9C0C3DD5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6DA8A85-DF85-4A19-A36F-02B791502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1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5DB7-EC60-447F-B607-0A9C0C3DD5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8A85-DF85-4A19-A36F-02B791502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2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5DB7-EC60-447F-B607-0A9C0C3DD5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8A85-DF85-4A19-A36F-02B791502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8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855DB7-EC60-447F-B607-0A9C0C3DD5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8A85-DF85-4A19-A36F-02B791502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8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5DB7-EC60-447F-B607-0A9C0C3DD5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8A85-DF85-4A19-A36F-02B791502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4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5DB7-EC60-447F-B607-0A9C0C3DD5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8A85-DF85-4A19-A36F-02B791502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9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5DB7-EC60-447F-B607-0A9C0C3DD5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8A85-DF85-4A19-A36F-02B791502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855DB7-EC60-447F-B607-0A9C0C3DD5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6DA8A85-DF85-4A19-A36F-02B791502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4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atricebiologist.com/2010/06/chromosomes.html" TargetMode="External"/><Relationship Id="rId5" Type="http://schemas.openxmlformats.org/officeDocument/2006/relationships/hyperlink" Target="http://staff.jccc.net/pdecell/celldivision/chromoterm.html" TargetMode="Externa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ncegeek.net/Biology/review/CST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parknotes.com/testprep/books/sat2/biology/chapter7section2.r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eteducation.com/article.cfm?c=2+2083&amp;aid=92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eteducation.com/article.cfm?c=2+2083&amp;aid=92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eteducation.com/article.cfm?c=2+2083&amp;aid=92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eteducation.com/article.cfm?c=2+2083&amp;aid=92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mpus.udayton.edu/~INSS/Dillon230/LECTHELP-2/2spermatogenesis_vs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lldivisionandreproduction.weebly.com/oogenesis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rckmanuals.com/pethealth/dog_disorders_and_diseases/reproductive_disorders_of_dogs/the_gonads_and_genital_tract_of_dogs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et-informed-veterinary-advice-online.com/male-dog-neutering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rkwayanimal.com/information/general_information/spaying_neutering_your_pet.htm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rahumanesociety.org/spay_neuter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site.lps.org/sputnam/Biology/U3Cell/Unit3Notes_cell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4fa.org/biosciences-and-agriculture/introduction-genes-crops/what-is-a-chromosom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tbestaribiology.blogspot.com/2011/05/what-is-meiosi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shartsbiology.wikispaces.com/Visuals+-+Unit+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Spaying &amp; Neutering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 C. Kohn</a:t>
            </a:r>
          </a:p>
          <a:p>
            <a:r>
              <a:rPr lang="en-US" dirty="0" smtClean="0"/>
              <a:t>Agricultural Sciences</a:t>
            </a:r>
          </a:p>
          <a:p>
            <a:r>
              <a:rPr lang="en-US" dirty="0" smtClean="0"/>
              <a:t>Waterford, 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7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28" y="2937164"/>
            <a:ext cx="1219217" cy="1136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Before meiosis of the </a:t>
            </a:r>
            <a:r>
              <a:rPr lang="en-US" dirty="0" err="1"/>
              <a:t>spermatogonia</a:t>
            </a:r>
            <a:r>
              <a:rPr lang="en-US" dirty="0"/>
              <a:t> begins, all DNA is packed </a:t>
            </a:r>
            <a:r>
              <a:rPr lang="en-US" dirty="0" smtClean="0"/>
              <a:t>chromosomes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number of chromosomes </a:t>
            </a:r>
            <a:r>
              <a:rPr lang="en-US" dirty="0" smtClean="0"/>
              <a:t>has also been doubled </a:t>
            </a:r>
            <a:r>
              <a:rPr lang="en-US" dirty="0"/>
              <a:t>from two copies to four </a:t>
            </a:r>
            <a:r>
              <a:rPr lang="en-US" dirty="0" smtClean="0"/>
              <a:t>copies </a:t>
            </a:r>
            <a:r>
              <a:rPr lang="en-US" dirty="0"/>
              <a:t>of each chromosome.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 err="1"/>
              <a:t>spermatogonium</a:t>
            </a:r>
            <a:r>
              <a:rPr lang="en-US" dirty="0"/>
              <a:t> </a:t>
            </a:r>
            <a:r>
              <a:rPr lang="en-US" dirty="0" smtClean="0"/>
              <a:t>germ cell begins with </a:t>
            </a:r>
            <a:r>
              <a:rPr lang="en-US" dirty="0"/>
              <a:t>one chromosome inherited from the father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 </a:t>
            </a:r>
            <a:r>
              <a:rPr lang="en-US" dirty="0"/>
              <a:t>chromosome inherited from the mother.  </a:t>
            </a:r>
            <a:endParaRPr lang="en-US" dirty="0" smtClean="0"/>
          </a:p>
          <a:p>
            <a:pPr lvl="1"/>
            <a:r>
              <a:rPr lang="en-US" dirty="0" smtClean="0"/>
              <a:t>After </a:t>
            </a:r>
            <a:r>
              <a:rPr lang="en-US" dirty="0"/>
              <a:t>the doubling of the DNA, </a:t>
            </a:r>
            <a:r>
              <a:rPr lang="en-US" dirty="0" smtClean="0"/>
              <a:t>there </a:t>
            </a:r>
            <a:r>
              <a:rPr lang="en-US" dirty="0"/>
              <a:t>will now be two maternal </a:t>
            </a:r>
            <a:r>
              <a:rPr lang="en-US" dirty="0" smtClean="0"/>
              <a:t>chromosomes </a:t>
            </a:r>
            <a:r>
              <a:rPr lang="en-US" dirty="0"/>
              <a:t>and two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paternal chromosomes. </a:t>
            </a:r>
          </a:p>
          <a:p>
            <a:r>
              <a:rPr lang="en-US" dirty="0" smtClean="0"/>
              <a:t>A </a:t>
            </a:r>
            <a:r>
              <a:rPr lang="en-US" dirty="0"/>
              <a:t>chromosome normally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looks </a:t>
            </a:r>
            <a:r>
              <a:rPr lang="en-US" dirty="0"/>
              <a:t>like a long narrow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coil </a:t>
            </a:r>
            <a:r>
              <a:rPr lang="en-US" dirty="0"/>
              <a:t>of DNA.  </a:t>
            </a:r>
            <a:endParaRPr lang="en-US" dirty="0" smtClean="0"/>
          </a:p>
          <a:p>
            <a:pPr lvl="1"/>
            <a:r>
              <a:rPr lang="en-US" dirty="0" smtClean="0"/>
              <a:t>Once </a:t>
            </a:r>
            <a:r>
              <a:rPr lang="en-US" dirty="0"/>
              <a:t>the DNA has been doubled,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 </a:t>
            </a:r>
            <a:r>
              <a:rPr lang="en-US" dirty="0"/>
              <a:t>causes the chromosome to look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like </a:t>
            </a:r>
            <a:r>
              <a:rPr lang="en-US" dirty="0"/>
              <a:t>an X.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37" y="4044673"/>
            <a:ext cx="3519054" cy="27994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70895" y="6632812"/>
            <a:ext cx="12731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D4B39"/>
                </a:solidFill>
                <a:hlinkClick r:id="rId5"/>
              </a:rPr>
              <a:t>Source; staff.jccc.net</a:t>
            </a:r>
            <a:r>
              <a:rPr lang="en-US" sz="900" i="1" dirty="0">
                <a:solidFill>
                  <a:srgbClr val="DD4B39"/>
                </a:solidFill>
              </a:rPr>
              <a:t> </a:t>
            </a:r>
            <a:endParaRPr lang="en-US" sz="900" i="1" dirty="0"/>
          </a:p>
        </p:txBody>
      </p:sp>
      <p:sp>
        <p:nvSpPr>
          <p:cNvPr id="8" name="Rectangle 7"/>
          <p:cNvSpPr/>
          <p:nvPr/>
        </p:nvSpPr>
        <p:spPr>
          <a:xfrm>
            <a:off x="7917382" y="4103097"/>
            <a:ext cx="1226618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i="1" dirty="0" smtClean="0">
                <a:solidFill>
                  <a:srgbClr val="DD4B39"/>
                </a:solidFill>
                <a:hlinkClick r:id="rId6"/>
              </a:rPr>
              <a:t>Source: www.beatricebiologist.com</a:t>
            </a:r>
            <a:r>
              <a:rPr lang="en-US" sz="500" i="1" dirty="0">
                <a:solidFill>
                  <a:srgbClr val="DD4B39"/>
                </a:solidFill>
              </a:rPr>
              <a:t> </a:t>
            </a:r>
            <a:endParaRPr lang="en-US" sz="500" i="1" dirty="0"/>
          </a:p>
        </p:txBody>
      </p:sp>
    </p:spTree>
    <p:extLst>
      <p:ext uri="{BB962C8B-B14F-4D97-AF65-F5344CB8AC3E}">
        <p14:creationId xmlns:p14="http://schemas.microsoft.com/office/powerpoint/2010/main" val="1140899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During Meiosis I, each pair of chromosomes lines up next to its “</a:t>
            </a:r>
            <a:r>
              <a:rPr lang="en-US" dirty="0" smtClean="0"/>
              <a:t>partner”.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 Chromosome 1 lines up to the other Chromosome </a:t>
            </a:r>
            <a:r>
              <a:rPr lang="en-US" dirty="0" smtClean="0"/>
              <a:t>1; Chromosome </a:t>
            </a:r>
            <a:r>
              <a:rPr lang="en-US" dirty="0"/>
              <a:t>2 lines up by the other Chromosome 2, and so </a:t>
            </a:r>
            <a:r>
              <a:rPr lang="en-US" dirty="0" smtClean="0"/>
              <a:t>on.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term for two copies of the same chromosome is </a:t>
            </a:r>
            <a:r>
              <a:rPr lang="en-US" u="sng" dirty="0"/>
              <a:t>homologous chromosomes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/>
              <a:t>all homologous chromosomes have lined up next to each other, a process called crossing over begins. </a:t>
            </a:r>
          </a:p>
          <a:p>
            <a:r>
              <a:rPr lang="en-US" u="sng" dirty="0"/>
              <a:t>Crossing over</a:t>
            </a:r>
            <a:r>
              <a:rPr lang="en-US" dirty="0"/>
              <a:t> is the process in which homologous chromosomes exchange segments. 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is necessary to greatly increase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potential genetic diversity of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offspring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Instead </a:t>
            </a:r>
            <a:r>
              <a:rPr lang="en-US" dirty="0"/>
              <a:t>of passing on a maternal or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paternal </a:t>
            </a:r>
            <a:r>
              <a:rPr lang="en-US" dirty="0"/>
              <a:t>chromosome, crossing over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enables </a:t>
            </a:r>
            <a:r>
              <a:rPr lang="en-US" dirty="0"/>
              <a:t>a parent to pass on a mixture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DNA that has been inherited.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allows for more genetic diversity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 </a:t>
            </a:r>
            <a:r>
              <a:rPr lang="en-US" dirty="0"/>
              <a:t>if chromosomes were passed 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un-mixed”.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76" y="3912030"/>
            <a:ext cx="3661497" cy="29321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91453" y="6613313"/>
            <a:ext cx="17620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D4B39"/>
                </a:solidFill>
                <a:hlinkClick r:id="rId4"/>
              </a:rPr>
              <a:t>Source: www.sciencegeek.net</a:t>
            </a:r>
            <a:r>
              <a:rPr lang="en-US" sz="900" i="1" dirty="0">
                <a:solidFill>
                  <a:srgbClr val="DD4B39"/>
                </a:solidFill>
              </a:rPr>
              <a:t> 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789877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After crossing over occurs, the homologous chromosomes split so that each copy is on opposite sides of the cell.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cell splits in half, creating two cells.  </a:t>
            </a:r>
            <a:endParaRPr lang="en-US" dirty="0" smtClean="0"/>
          </a:p>
          <a:p>
            <a:pPr lvl="1"/>
            <a:r>
              <a:rPr lang="en-US" dirty="0" smtClean="0"/>
              <a:t>Each </a:t>
            </a:r>
            <a:r>
              <a:rPr lang="en-US" dirty="0"/>
              <a:t>of the two new cells has two copies of every chromosome. </a:t>
            </a:r>
          </a:p>
          <a:p>
            <a:r>
              <a:rPr lang="en-US" dirty="0"/>
              <a:t>In Meiosis II, the two cells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each </a:t>
            </a:r>
            <a:r>
              <a:rPr lang="en-US" dirty="0"/>
              <a:t>split in half again. 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two cells that had two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copies </a:t>
            </a:r>
            <a:r>
              <a:rPr lang="en-US" dirty="0"/>
              <a:t>of each chromosome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have </a:t>
            </a:r>
            <a:r>
              <a:rPr lang="en-US" dirty="0"/>
              <a:t>now become four cells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have one copy of each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chromosome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four cells with the one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copy </a:t>
            </a:r>
            <a:r>
              <a:rPr lang="en-US" dirty="0"/>
              <a:t>of each chromosome 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now </a:t>
            </a:r>
            <a:r>
              <a:rPr lang="en-US" dirty="0"/>
              <a:t>transformed to become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tailed, swimming cells we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recognize </a:t>
            </a:r>
            <a:r>
              <a:rPr lang="en-US" dirty="0"/>
              <a:t>as sperm.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94" y="2809875"/>
            <a:ext cx="4214149" cy="29951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06024" y="5914238"/>
            <a:ext cx="17379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D4B39"/>
                </a:solidFill>
                <a:hlinkClick r:id="rId4"/>
              </a:rPr>
              <a:t>Source: www.sparknotes.com</a:t>
            </a:r>
            <a:r>
              <a:rPr lang="en-US" sz="900" i="1" dirty="0">
                <a:solidFill>
                  <a:srgbClr val="DD4B39"/>
                </a:solidFill>
              </a:rPr>
              <a:t> 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741722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06" y="4059384"/>
            <a:ext cx="4107293" cy="2751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of Sperm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Once the sperm cells form, they must travel through the entire male reproductive tract in order to leave the male’s body and fertilize the female. </a:t>
            </a:r>
            <a:endParaRPr lang="en-US" dirty="0" smtClean="0"/>
          </a:p>
          <a:p>
            <a:pPr lvl="1"/>
            <a:r>
              <a:rPr lang="en-US" dirty="0" smtClean="0"/>
              <a:t>Sperm </a:t>
            </a:r>
            <a:r>
              <a:rPr lang="en-US" dirty="0"/>
              <a:t>cells are formed in the testicles.  </a:t>
            </a:r>
            <a:endParaRPr lang="en-US" dirty="0" smtClean="0"/>
          </a:p>
          <a:p>
            <a:pPr lvl="1"/>
            <a:r>
              <a:rPr lang="en-US" u="sng" dirty="0" smtClean="0"/>
              <a:t>Testicles</a:t>
            </a:r>
            <a:r>
              <a:rPr lang="en-US" dirty="0" smtClean="0"/>
              <a:t> </a:t>
            </a:r>
            <a:r>
              <a:rPr lang="en-US" dirty="0"/>
              <a:t>are the male reproductive organs; they are held outside the body in a sack called the </a:t>
            </a:r>
            <a:r>
              <a:rPr lang="en-US" u="sng" dirty="0"/>
              <a:t>scrotum</a:t>
            </a:r>
            <a:r>
              <a:rPr lang="en-US" dirty="0"/>
              <a:t>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testicles have to be </a:t>
            </a:r>
            <a:r>
              <a:rPr lang="en-US" dirty="0" smtClean="0"/>
              <a:t>kept </a:t>
            </a:r>
            <a:r>
              <a:rPr lang="en-US" dirty="0"/>
              <a:t>outside the body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because </a:t>
            </a:r>
            <a:r>
              <a:rPr lang="en-US" dirty="0"/>
              <a:t>the sperm have </a:t>
            </a:r>
            <a:r>
              <a:rPr lang="en-US" dirty="0" smtClean="0"/>
              <a:t>to </a:t>
            </a:r>
            <a:br>
              <a:rPr lang="en-US" dirty="0" smtClean="0"/>
            </a:br>
            <a:r>
              <a:rPr lang="en-US" dirty="0" smtClean="0"/>
              <a:t>be </a:t>
            </a:r>
            <a:r>
              <a:rPr lang="en-US" dirty="0"/>
              <a:t>kept at a temperature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slightly </a:t>
            </a:r>
            <a:r>
              <a:rPr lang="en-US" dirty="0"/>
              <a:t>lower than body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temperature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sperm get too warm,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enzymes needed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sperm </a:t>
            </a:r>
            <a:r>
              <a:rPr lang="en-US" dirty="0"/>
              <a:t>motility (i.e. </a:t>
            </a:r>
            <a:r>
              <a:rPr lang="en-US" dirty="0" smtClean="0"/>
              <a:t>swimming</a:t>
            </a:r>
            <a:r>
              <a:rPr lang="en-US" dirty="0"/>
              <a:t>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start </a:t>
            </a:r>
            <a:r>
              <a:rPr lang="en-US" dirty="0"/>
              <a:t>to denature. </a:t>
            </a:r>
          </a:p>
          <a:p>
            <a:endParaRPr lang="en-US" b="0" dirty="0"/>
          </a:p>
        </p:txBody>
      </p:sp>
      <p:sp>
        <p:nvSpPr>
          <p:cNvPr id="5" name="Rectangle 4"/>
          <p:cNvSpPr/>
          <p:nvPr/>
        </p:nvSpPr>
        <p:spPr>
          <a:xfrm>
            <a:off x="7438030" y="6695854"/>
            <a:ext cx="18517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hlinkClick r:id="rId4"/>
              </a:rPr>
              <a:t>Source</a:t>
            </a:r>
            <a:r>
              <a:rPr lang="en-US" sz="900" i="1" dirty="0" smtClean="0">
                <a:hlinkClick r:id="rId4"/>
              </a:rPr>
              <a:t>: www.peteducation.com</a:t>
            </a:r>
            <a:r>
              <a:rPr lang="en-US" sz="900" i="1" dirty="0">
                <a:solidFill>
                  <a:srgbClr val="DD4B39"/>
                </a:solidFill>
              </a:rPr>
              <a:t> 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655231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Seminiferous Tubules &amp; Epididymis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testicles are made of coiled tubes called </a:t>
            </a:r>
            <a:r>
              <a:rPr lang="en-US" u="sng" dirty="0"/>
              <a:t>seminiferous tubules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tubules are where the meiosis occurs that produces the sperm cells from the germ cells.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seminiferous tubules coil and meet the next step in their path outward: the epididymis.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u="sng" dirty="0"/>
              <a:t>epididymis</a:t>
            </a:r>
            <a:r>
              <a:rPr lang="en-US" dirty="0"/>
              <a:t> is where sperm is matured and stored until it is ready to be ejaculated. </a:t>
            </a:r>
            <a:endParaRPr lang="en-US" dirty="0" smtClean="0"/>
          </a:p>
          <a:p>
            <a:pPr lvl="1"/>
            <a:r>
              <a:rPr lang="en-US" dirty="0" smtClean="0"/>
              <a:t>During </a:t>
            </a:r>
            <a:r>
              <a:rPr lang="en-US" dirty="0"/>
              <a:t>intercourse, the sperm is moved into the </a:t>
            </a:r>
            <a:r>
              <a:rPr lang="en-US" u="sng" dirty="0"/>
              <a:t>vas deferens</a:t>
            </a:r>
            <a:r>
              <a:rPr lang="en-US" dirty="0"/>
              <a:t>, a long narrow </a:t>
            </a:r>
            <a:r>
              <a:rPr lang="en-US" dirty="0" smtClean="0"/>
              <a:t>tube </a:t>
            </a:r>
            <a:br>
              <a:rPr lang="en-US" dirty="0" smtClean="0"/>
            </a:br>
            <a:r>
              <a:rPr lang="en-US" dirty="0" smtClean="0"/>
              <a:t>that moves </a:t>
            </a:r>
            <a:r>
              <a:rPr lang="en-US" dirty="0"/>
              <a:t>the sperm towards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prostate gland. 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u="sng" dirty="0"/>
              <a:t>prostate gland</a:t>
            </a:r>
            <a:r>
              <a:rPr lang="en-US" dirty="0"/>
              <a:t> adds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additional </a:t>
            </a:r>
            <a:r>
              <a:rPr lang="en-US" dirty="0"/>
              <a:t>fluids that nourish,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support</a:t>
            </a:r>
            <a:r>
              <a:rPr lang="en-US" dirty="0"/>
              <a:t>, and protect the sperm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cells</a:t>
            </a:r>
            <a:r>
              <a:rPr lang="en-US" dirty="0"/>
              <a:t>. 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sperm cells with the fluids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/>
              <a:t>the glands of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reproductive </a:t>
            </a:r>
            <a:r>
              <a:rPr lang="en-US" dirty="0"/>
              <a:t>tract form </a:t>
            </a:r>
            <a:r>
              <a:rPr lang="en-US" u="sng" dirty="0"/>
              <a:t>semen</a:t>
            </a:r>
            <a:r>
              <a:rPr lang="en-US" dirty="0"/>
              <a:t>.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366" y="4013664"/>
            <a:ext cx="4107293" cy="27518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22790" y="6650134"/>
            <a:ext cx="18517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hlinkClick r:id="rId4"/>
              </a:rPr>
              <a:t>Source</a:t>
            </a:r>
            <a:r>
              <a:rPr lang="en-US" sz="900" i="1" dirty="0" smtClean="0">
                <a:hlinkClick r:id="rId4"/>
              </a:rPr>
              <a:t>: www.peteducation.com</a:t>
            </a:r>
            <a:r>
              <a:rPr lang="en-US" sz="900" i="1" dirty="0">
                <a:solidFill>
                  <a:srgbClr val="DD4B39"/>
                </a:solidFill>
              </a:rPr>
              <a:t> 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928396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06" y="4059384"/>
            <a:ext cx="4107293" cy="2751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Urethra and Penis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62" y="1199411"/>
            <a:ext cx="8434316" cy="5418161"/>
          </a:xfrm>
        </p:spPr>
        <p:txBody>
          <a:bodyPr>
            <a:normAutofit/>
          </a:bodyPr>
          <a:lstStyle/>
          <a:p>
            <a:r>
              <a:rPr lang="en-US" dirty="0"/>
              <a:t>From the prostate, the sperm cells and fluids enter the </a:t>
            </a:r>
            <a:r>
              <a:rPr lang="en-US" u="sng" dirty="0"/>
              <a:t>urethra</a:t>
            </a:r>
            <a:r>
              <a:rPr lang="en-US" dirty="0"/>
              <a:t>, which runs to and through the penis of the dog. </a:t>
            </a:r>
            <a:endParaRPr lang="en-US" dirty="0" smtClean="0"/>
          </a:p>
          <a:p>
            <a:pPr lvl="1"/>
            <a:r>
              <a:rPr lang="en-US" dirty="0" smtClean="0"/>
              <a:t>At </a:t>
            </a:r>
            <a:r>
              <a:rPr lang="en-US" dirty="0"/>
              <a:t>the base of the penis is a structure called the </a:t>
            </a:r>
            <a:r>
              <a:rPr lang="en-US" u="sng" dirty="0"/>
              <a:t>glans penis</a:t>
            </a:r>
            <a:r>
              <a:rPr lang="en-US" dirty="0"/>
              <a:t>.  </a:t>
            </a:r>
            <a:endParaRPr lang="en-US" dirty="0" smtClean="0"/>
          </a:p>
          <a:p>
            <a:pPr lvl="2"/>
            <a:r>
              <a:rPr lang="en-US" dirty="0" smtClean="0"/>
              <a:t>This </a:t>
            </a:r>
            <a:r>
              <a:rPr lang="en-US" dirty="0"/>
              <a:t>fills with blood and holds the male’s penis in the female’s vagina during intercourse.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dog’s penis is also unique </a:t>
            </a:r>
            <a:r>
              <a:rPr lang="en-US" dirty="0" smtClean="0"/>
              <a:t>in </a:t>
            </a:r>
            <a:r>
              <a:rPr lang="en-US" dirty="0"/>
              <a:t>that it has a bone inside;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</a:t>
            </a:r>
            <a:r>
              <a:rPr lang="en-US" dirty="0"/>
              <a:t>bone maintains the shape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penis and keeps 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pointed </a:t>
            </a:r>
            <a:r>
              <a:rPr lang="en-US" dirty="0"/>
              <a:t>in the right direction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during </a:t>
            </a:r>
            <a:r>
              <a:rPr lang="en-US" dirty="0"/>
              <a:t>mating. 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dog’s penis is enclosed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inside </a:t>
            </a:r>
            <a:r>
              <a:rPr lang="en-US" dirty="0"/>
              <a:t>its body by a sheath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skin called the </a:t>
            </a:r>
            <a:r>
              <a:rPr lang="en-US" u="sng" dirty="0"/>
              <a:t>prepuce</a:t>
            </a:r>
            <a:r>
              <a:rPr lang="en-US" dirty="0"/>
              <a:t>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438030" y="6695854"/>
            <a:ext cx="18517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hlinkClick r:id="rId4"/>
              </a:rPr>
              <a:t>Source</a:t>
            </a:r>
            <a:r>
              <a:rPr lang="en-US" sz="900" i="1" dirty="0" smtClean="0">
                <a:hlinkClick r:id="rId4"/>
              </a:rPr>
              <a:t>: www.peteducation.com</a:t>
            </a:r>
            <a:r>
              <a:rPr lang="en-US" sz="900" i="1" dirty="0">
                <a:solidFill>
                  <a:srgbClr val="DD4B39"/>
                </a:solidFill>
              </a:rPr>
              <a:t> 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55262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Intercourse &amp; Ejaculation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intercourse, the semen will be ejaculated from the penis into the female’s vagina. </a:t>
            </a:r>
          </a:p>
          <a:p>
            <a:pPr lvl="1"/>
            <a:r>
              <a:rPr lang="en-US" dirty="0" smtClean="0"/>
              <a:t>The semen will have to pass through the vagina and cervix into the uterus. </a:t>
            </a:r>
          </a:p>
          <a:p>
            <a:pPr lvl="1"/>
            <a:r>
              <a:rPr lang="en-US" dirty="0" smtClean="0"/>
              <a:t>From the uterus, the semen will travel into </a:t>
            </a:r>
            <a:br>
              <a:rPr lang="en-US" dirty="0" smtClean="0"/>
            </a:br>
            <a:r>
              <a:rPr lang="en-US" dirty="0" smtClean="0"/>
              <a:t>the fallopian tube (or </a:t>
            </a:r>
            <a:br>
              <a:rPr lang="en-US" dirty="0" smtClean="0"/>
            </a:br>
            <a:r>
              <a:rPr lang="en-US" dirty="0" smtClean="0"/>
              <a:t>oviduct) of the female.</a:t>
            </a:r>
          </a:p>
          <a:p>
            <a:pPr lvl="1"/>
            <a:r>
              <a:rPr lang="en-US" dirty="0" smtClean="0"/>
              <a:t>It is in the oviducts that </a:t>
            </a:r>
            <a:br>
              <a:rPr lang="en-US" dirty="0" smtClean="0"/>
            </a:br>
            <a:r>
              <a:rPr lang="en-US" dirty="0" smtClean="0"/>
              <a:t>fertilization occurs.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820" y="3489960"/>
            <a:ext cx="4957180" cy="3321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38030" y="6695854"/>
            <a:ext cx="18517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hlinkClick r:id="rId4"/>
              </a:rPr>
              <a:t>Source</a:t>
            </a:r>
            <a:r>
              <a:rPr lang="en-US" sz="900" i="1" dirty="0" smtClean="0">
                <a:hlinkClick r:id="rId4"/>
              </a:rPr>
              <a:t>: www.peteducation.com</a:t>
            </a:r>
            <a:r>
              <a:rPr lang="en-US" sz="900" i="1" dirty="0">
                <a:solidFill>
                  <a:srgbClr val="DD4B39"/>
                </a:solidFill>
              </a:rPr>
              <a:t> 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029444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in Females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Meiosis in females for egg cells differs in a number of ways from meiosis in males for sperm cells. </a:t>
            </a:r>
            <a:endParaRPr lang="en-US" dirty="0" smtClean="0"/>
          </a:p>
          <a:p>
            <a:pPr lvl="1"/>
            <a:r>
              <a:rPr lang="en-US" dirty="0" smtClean="0"/>
              <a:t>First</a:t>
            </a:r>
            <a:r>
              <a:rPr lang="en-US" dirty="0"/>
              <a:t>, a limited number of germ cells (called oocytes) go through Meiosis I before the female is even born.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process is halted at Meiosis I until the individual reaches sexual maturation. </a:t>
            </a:r>
            <a:endParaRPr lang="en-US" dirty="0" smtClean="0"/>
          </a:p>
          <a:p>
            <a:r>
              <a:rPr lang="en-US" dirty="0" smtClean="0"/>
              <a:t>Meiosis </a:t>
            </a:r>
            <a:r>
              <a:rPr lang="en-US" dirty="0"/>
              <a:t>II then occurs slowly, cell by cell, over the course of the life of the individual until the supply of germ cells has been exhausted. 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means that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eggs produced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a 10 year old dog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cat are actually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older </a:t>
            </a:r>
            <a:r>
              <a:rPr lang="en-US" dirty="0"/>
              <a:t>than 10 </a:t>
            </a:r>
            <a:r>
              <a:rPr lang="en-US" dirty="0" smtClean="0"/>
              <a:t>years</a:t>
            </a:r>
          </a:p>
          <a:p>
            <a:pPr lvl="1"/>
            <a:r>
              <a:rPr lang="en-US" dirty="0" smtClean="0"/>
              <a:t>This is </a:t>
            </a:r>
            <a:r>
              <a:rPr lang="en-US" dirty="0"/>
              <a:t>why </a:t>
            </a:r>
            <a:r>
              <a:rPr lang="en-US" dirty="0" smtClean="0"/>
              <a:t>genetic </a:t>
            </a:r>
            <a:br>
              <a:rPr lang="en-US" dirty="0" smtClean="0"/>
            </a:br>
            <a:r>
              <a:rPr lang="en-US" dirty="0" smtClean="0"/>
              <a:t>abnormalities </a:t>
            </a:r>
            <a:r>
              <a:rPr lang="en-US" dirty="0"/>
              <a:t>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more </a:t>
            </a:r>
            <a:r>
              <a:rPr lang="en-US" dirty="0"/>
              <a:t>common in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offspring </a:t>
            </a:r>
            <a:r>
              <a:rPr lang="en-US" dirty="0"/>
              <a:t>of older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individuals </a:t>
            </a:r>
            <a:r>
              <a:rPr lang="en-US" dirty="0"/>
              <a:t>than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younger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0" y="3805237"/>
            <a:ext cx="5494020" cy="28350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46877" y="6627168"/>
            <a:ext cx="171072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D4B39"/>
                </a:solidFill>
                <a:hlinkClick r:id="rId4"/>
              </a:rPr>
              <a:t>Source: campus.udayton.edu</a:t>
            </a:r>
            <a:r>
              <a:rPr lang="en-US" sz="900" i="1" dirty="0">
                <a:solidFill>
                  <a:srgbClr val="DD4B39"/>
                </a:solidFill>
              </a:rPr>
              <a:t> 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788836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351520" y="5989320"/>
            <a:ext cx="655320" cy="8380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3520440"/>
            <a:ext cx="5344918" cy="31123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Because </a:t>
            </a:r>
            <a:r>
              <a:rPr lang="en-US" dirty="0"/>
              <a:t>the egg cell needs to be larger, the meiosis only produces one egg at a time. </a:t>
            </a:r>
            <a:endParaRPr lang="en-US" dirty="0" smtClean="0"/>
          </a:p>
          <a:p>
            <a:pPr lvl="1"/>
            <a:r>
              <a:rPr lang="en-US" dirty="0" smtClean="0"/>
              <a:t>During </a:t>
            </a:r>
            <a:r>
              <a:rPr lang="en-US" dirty="0"/>
              <a:t>Meiosis I, the doubled-chromosomes are split between a cell and a polar body.  </a:t>
            </a:r>
            <a:endParaRPr lang="en-US" dirty="0" smtClean="0"/>
          </a:p>
          <a:p>
            <a:pPr lvl="1"/>
            <a:r>
              <a:rPr lang="en-US" dirty="0" smtClean="0"/>
              <a:t>Most </a:t>
            </a:r>
            <a:r>
              <a:rPr lang="en-US" dirty="0"/>
              <a:t>of the cytoplasm goes to the cell to keep it larger.  </a:t>
            </a:r>
            <a:endParaRPr lang="en-US" dirty="0" smtClean="0"/>
          </a:p>
          <a:p>
            <a:pPr lvl="1"/>
            <a:r>
              <a:rPr lang="en-US" dirty="0" smtClean="0"/>
              <a:t>Half </a:t>
            </a:r>
            <a:r>
              <a:rPr lang="en-US" dirty="0"/>
              <a:t>the DNA and just a small amount of cytoplasm go to the other, smaller cell (the </a:t>
            </a:r>
            <a:r>
              <a:rPr lang="en-US" u="sng" dirty="0"/>
              <a:t>polar body</a:t>
            </a:r>
            <a:r>
              <a:rPr lang="en-US" dirty="0"/>
              <a:t>). 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318" y="2316481"/>
            <a:ext cx="3870762" cy="451092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02442" y="967854"/>
            <a:ext cx="8347198" cy="25490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Secondly, the eggs that are produced must be much larger than the sperm cells that fertilize them.  </a:t>
            </a:r>
          </a:p>
          <a:p>
            <a:pPr lvl="1"/>
            <a:r>
              <a:rPr lang="en-US" dirty="0" smtClean="0"/>
              <a:t>This is because the egg cell also becomes the first cell of the newly formed individual.  </a:t>
            </a:r>
          </a:p>
          <a:p>
            <a:pPr lvl="1"/>
            <a:r>
              <a:rPr lang="en-US" dirty="0" smtClean="0"/>
              <a:t>If the egg were produced in the same way that </a:t>
            </a:r>
            <a:br>
              <a:rPr lang="en-US" dirty="0" smtClean="0"/>
            </a:br>
            <a:r>
              <a:rPr lang="en-US" dirty="0" smtClean="0"/>
              <a:t>the sperm are produced, the egg would be </a:t>
            </a:r>
            <a:br>
              <a:rPr lang="en-US" dirty="0" smtClean="0"/>
            </a:br>
            <a:r>
              <a:rPr lang="en-US" dirty="0" smtClean="0"/>
              <a:t>¼ the size it needs to be.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0346" y="6658182"/>
            <a:ext cx="27510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D4B39"/>
                </a:solidFill>
                <a:hlinkClick r:id="rId4"/>
              </a:rPr>
              <a:t>Source: celldivisionandreproduction.weebly.com</a:t>
            </a:r>
            <a:r>
              <a:rPr lang="en-US" sz="900" i="1" dirty="0">
                <a:solidFill>
                  <a:srgbClr val="DD4B39"/>
                </a:solidFill>
              </a:rPr>
              <a:t> 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555802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/>
              <a:t>Polar bodies</a:t>
            </a:r>
            <a:r>
              <a:rPr lang="en-US" dirty="0"/>
              <a:t> ensure that the cell that eventually becomes the egg is as large as possible by allowing most of the cytoplasm to go to that cell.  </a:t>
            </a:r>
          </a:p>
          <a:p>
            <a:pPr lvl="1"/>
            <a:r>
              <a:rPr lang="en-US" dirty="0"/>
              <a:t>The polar body usually breaks apart and is broken down by the individual’s body. </a:t>
            </a:r>
          </a:p>
          <a:p>
            <a:endParaRPr lang="en-US" dirty="0" smtClean="0"/>
          </a:p>
          <a:p>
            <a:r>
              <a:rPr lang="en-US" dirty="0" smtClean="0"/>
              <a:t>During </a:t>
            </a:r>
            <a:r>
              <a:rPr lang="en-US" dirty="0"/>
              <a:t>Meiosis II, the cell with two chromosomes again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splits</a:t>
            </a:r>
            <a:r>
              <a:rPr lang="en-US" dirty="0"/>
              <a:t>, this time forming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second polar body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haploid egg cell. </a:t>
            </a:r>
            <a:endParaRPr lang="en-US" dirty="0" smtClean="0"/>
          </a:p>
          <a:p>
            <a:pPr lvl="1"/>
            <a:r>
              <a:rPr lang="en-US" dirty="0" smtClean="0"/>
              <a:t>Just </a:t>
            </a:r>
            <a:r>
              <a:rPr lang="en-US" dirty="0"/>
              <a:t>as before, this second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polar </a:t>
            </a:r>
            <a:r>
              <a:rPr lang="en-US" dirty="0"/>
              <a:t>body will be absorbed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the body of the </a:t>
            </a:r>
            <a:r>
              <a:rPr lang="en-US" dirty="0" smtClean="0"/>
              <a:t>individual.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egg cell will be released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/>
              <a:t>the ovary into the fallopian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tube </a:t>
            </a:r>
            <a:r>
              <a:rPr lang="en-US" dirty="0"/>
              <a:t>of the female reproductive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tract </a:t>
            </a:r>
            <a:r>
              <a:rPr lang="en-US" dirty="0"/>
              <a:t>for fertilization.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3310890"/>
            <a:ext cx="3981450" cy="2571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04045" y="5767224"/>
            <a:ext cx="19399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faculty.clintoncc.suny.edu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41743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Spaying and neutering is a good choice for a dog or cat because…</a:t>
            </a:r>
          </a:p>
          <a:p>
            <a:pPr lvl="1"/>
            <a:r>
              <a:rPr lang="en-US" dirty="0" smtClean="0"/>
              <a:t>It prevents the addition of millions of unwanted (and often neglected or abused) dogs and cats. </a:t>
            </a:r>
          </a:p>
          <a:p>
            <a:pPr lvl="1"/>
            <a:r>
              <a:rPr lang="en-US" dirty="0" smtClean="0"/>
              <a:t>It reduces the risk of testicular cancer and prostate disease in males. </a:t>
            </a:r>
          </a:p>
          <a:p>
            <a:pPr lvl="1"/>
            <a:r>
              <a:rPr lang="en-US" dirty="0" smtClean="0"/>
              <a:t>In prevents </a:t>
            </a:r>
            <a:r>
              <a:rPr lang="en-US" u="sng" dirty="0" err="1" smtClean="0"/>
              <a:t>pyometra</a:t>
            </a:r>
            <a:r>
              <a:rPr lang="en-US" dirty="0" smtClean="0"/>
              <a:t> (puss-filled uterus) and reduces rates of breast cancer in females. </a:t>
            </a:r>
          </a:p>
          <a:p>
            <a:pPr lvl="1"/>
            <a:endParaRPr lang="en-US" dirty="0"/>
          </a:p>
          <a:p>
            <a:r>
              <a:rPr lang="en-US" dirty="0" smtClean="0"/>
              <a:t>The sooner spaying or neutering is performed, the less likely the animal will have complications. </a:t>
            </a:r>
          </a:p>
          <a:p>
            <a:pPr lvl="1"/>
            <a:r>
              <a:rPr lang="en-US" dirty="0" smtClean="0"/>
              <a:t>This is a choice that should be made for most pets and should be made as soon as is healthy to do so.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796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3024586"/>
            <a:ext cx="3601329" cy="383341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Reproductive 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female dog’s reproductive tract is more similar to that of a human female than male dogs are to human males.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female dog’s reproductive tract consists of </a:t>
            </a:r>
            <a:r>
              <a:rPr lang="en-US" u="sng" dirty="0"/>
              <a:t>ovaries</a:t>
            </a:r>
            <a:r>
              <a:rPr lang="en-US" dirty="0"/>
              <a:t>, where the eggs are produced.  </a:t>
            </a:r>
            <a:endParaRPr lang="en-US" dirty="0" smtClean="0"/>
          </a:p>
          <a:p>
            <a:pPr lvl="1"/>
            <a:r>
              <a:rPr lang="en-US" dirty="0" smtClean="0"/>
              <a:t>Eggs </a:t>
            </a:r>
            <a:r>
              <a:rPr lang="en-US" dirty="0"/>
              <a:t>are released from the ovaries into the </a:t>
            </a:r>
            <a:r>
              <a:rPr lang="en-US" u="sng" dirty="0"/>
              <a:t>fallopian tubes </a:t>
            </a:r>
            <a:r>
              <a:rPr lang="en-US" dirty="0"/>
              <a:t>(or </a:t>
            </a:r>
            <a:r>
              <a:rPr lang="en-US" u="sng" dirty="0"/>
              <a:t>oviducts</a:t>
            </a:r>
            <a:r>
              <a:rPr lang="en-US" dirty="0"/>
              <a:t>), where fertilization takes place.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fertilized, the egg (now called a </a:t>
            </a:r>
            <a:r>
              <a:rPr lang="en-US" u="sng" dirty="0"/>
              <a:t>zygote</a:t>
            </a:r>
            <a:r>
              <a:rPr lang="en-US" dirty="0"/>
              <a:t>) will move into the uterus and implant onto the uterine wall.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uterus is blocked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outside environment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tough structure called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cervix</a:t>
            </a:r>
            <a:r>
              <a:rPr lang="en-US" dirty="0"/>
              <a:t>. 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u="sng" dirty="0"/>
              <a:t>cervix</a:t>
            </a:r>
            <a:r>
              <a:rPr lang="en-US" dirty="0"/>
              <a:t> forms a </a:t>
            </a:r>
            <a:r>
              <a:rPr lang="en-US" dirty="0" smtClean="0"/>
              <a:t>barrier </a:t>
            </a:r>
            <a:r>
              <a:rPr lang="en-US" dirty="0"/>
              <a:t>between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uterus </a:t>
            </a:r>
            <a:r>
              <a:rPr lang="en-US" dirty="0"/>
              <a:t>and the vagina. 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u="sng" dirty="0"/>
              <a:t>vagina</a:t>
            </a:r>
            <a:r>
              <a:rPr lang="en-US" dirty="0"/>
              <a:t> is where </a:t>
            </a:r>
            <a:r>
              <a:rPr lang="en-US" dirty="0" smtClean="0"/>
              <a:t>semen </a:t>
            </a:r>
            <a:r>
              <a:rPr lang="en-US" dirty="0"/>
              <a:t>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deposited </a:t>
            </a:r>
            <a:r>
              <a:rPr lang="en-US" dirty="0"/>
              <a:t>from </a:t>
            </a:r>
            <a:r>
              <a:rPr lang="en-US" dirty="0" smtClean="0"/>
              <a:t>the </a:t>
            </a:r>
            <a:r>
              <a:rPr lang="en-US" dirty="0"/>
              <a:t>male’s penis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during intercourse</a:t>
            </a:r>
            <a:r>
              <a:rPr lang="en-US" dirty="0"/>
              <a:t>. 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vagina is protected </a:t>
            </a:r>
            <a:r>
              <a:rPr lang="en-US" dirty="0" smtClean="0"/>
              <a:t>from </a:t>
            </a:r>
            <a:r>
              <a:rPr lang="en-US" dirty="0"/>
              <a:t>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outside </a:t>
            </a:r>
            <a:r>
              <a:rPr lang="en-US" dirty="0"/>
              <a:t>by the </a:t>
            </a:r>
            <a:r>
              <a:rPr lang="en-US" u="sng" dirty="0" smtClean="0"/>
              <a:t>vulva</a:t>
            </a:r>
            <a:r>
              <a:rPr lang="en-US" dirty="0"/>
              <a:t>, which forms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final barrier </a:t>
            </a:r>
            <a:r>
              <a:rPr lang="en-US" dirty="0"/>
              <a:t>between the </a:t>
            </a:r>
            <a:r>
              <a:rPr lang="en-US" dirty="0" smtClean="0"/>
              <a:t>reproductive </a:t>
            </a:r>
            <a:br>
              <a:rPr lang="en-US" dirty="0" smtClean="0"/>
            </a:br>
            <a:r>
              <a:rPr lang="en-US" dirty="0" smtClean="0"/>
              <a:t>tract </a:t>
            </a:r>
            <a:r>
              <a:rPr lang="en-US" dirty="0"/>
              <a:t>and the </a:t>
            </a:r>
            <a:r>
              <a:rPr lang="en-US" dirty="0" smtClean="0"/>
              <a:t>outside </a:t>
            </a:r>
            <a:r>
              <a:rPr lang="en-US" dirty="0"/>
              <a:t>environment.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60410" y="6514574"/>
            <a:ext cx="190148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D4B39"/>
                </a:solidFill>
                <a:hlinkClick r:id="rId4"/>
              </a:rPr>
              <a:t>Source: www.merckmanuals.com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633083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Estrus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 to the production of eggs, the ovaries are also the site of production of many of the hormones needed for reproduction. </a:t>
            </a:r>
            <a:endParaRPr lang="en-US" dirty="0" smtClean="0"/>
          </a:p>
          <a:p>
            <a:pPr lvl="1"/>
            <a:r>
              <a:rPr lang="en-US" dirty="0" smtClean="0"/>
              <a:t>Female </a:t>
            </a:r>
            <a:r>
              <a:rPr lang="en-US" dirty="0"/>
              <a:t>hormone levels are what control the heat cycles of a female.  </a:t>
            </a:r>
            <a:endParaRPr lang="en-US" dirty="0" smtClean="0"/>
          </a:p>
          <a:p>
            <a:pPr lvl="1"/>
            <a:r>
              <a:rPr lang="en-US" dirty="0" smtClean="0"/>
              <a:t>Dogs </a:t>
            </a:r>
            <a:r>
              <a:rPr lang="en-US" dirty="0"/>
              <a:t>between 5 and 18 months will enter their first heat cycle when puberty begins. </a:t>
            </a:r>
            <a:endParaRPr lang="en-US" dirty="0" smtClean="0"/>
          </a:p>
          <a:p>
            <a:pPr lvl="1"/>
            <a:r>
              <a:rPr lang="en-US" dirty="0" smtClean="0"/>
              <a:t>Every </a:t>
            </a:r>
            <a:r>
              <a:rPr lang="en-US" dirty="0"/>
              <a:t>six to nine months, the female dog will have heat cycles consisting of the following stages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Proestrus</a:t>
            </a:r>
            <a:endParaRPr lang="en-US" dirty="0" smtClean="0"/>
          </a:p>
          <a:p>
            <a:pPr lvl="2"/>
            <a:r>
              <a:rPr lang="en-US" dirty="0" smtClean="0"/>
              <a:t>Estrus</a:t>
            </a:r>
          </a:p>
          <a:p>
            <a:pPr lvl="2"/>
            <a:r>
              <a:rPr lang="en-US" dirty="0" err="1" smtClean="0"/>
              <a:t>Diestrus</a:t>
            </a:r>
            <a:endParaRPr lang="en-US" dirty="0" smtClean="0"/>
          </a:p>
          <a:p>
            <a:pPr lvl="2"/>
            <a:r>
              <a:rPr lang="en-US" dirty="0" smtClean="0"/>
              <a:t>Anestrus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09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Estrus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 err="1"/>
              <a:t>Proestrus</a:t>
            </a:r>
            <a:r>
              <a:rPr lang="en-US" dirty="0"/>
              <a:t>: the vagina will begin to produce discharge.  </a:t>
            </a:r>
            <a:endParaRPr lang="en-US" dirty="0" smtClean="0"/>
          </a:p>
          <a:p>
            <a:pPr lvl="1"/>
            <a:r>
              <a:rPr lang="en-US" dirty="0" smtClean="0"/>
              <a:t>Males </a:t>
            </a:r>
            <a:r>
              <a:rPr lang="en-US" dirty="0"/>
              <a:t>will become interested in the females, but the females will be unreceptive to them. </a:t>
            </a:r>
          </a:p>
          <a:p>
            <a:r>
              <a:rPr lang="en-US" u="sng" dirty="0"/>
              <a:t>Estrus</a:t>
            </a:r>
            <a:r>
              <a:rPr lang="en-US" dirty="0"/>
              <a:t>: this is the active breeding stage. </a:t>
            </a:r>
            <a:endParaRPr lang="en-US" dirty="0" smtClean="0"/>
          </a:p>
          <a:p>
            <a:pPr lvl="1"/>
            <a:r>
              <a:rPr lang="en-US" dirty="0" smtClean="0"/>
              <a:t>Bleeding </a:t>
            </a:r>
            <a:r>
              <a:rPr lang="en-US" dirty="0"/>
              <a:t>from the vagina is usually finished by this point.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newly-formed egg is released from the ovary during this stage, and the female will allow herself to be mounted by a male. </a:t>
            </a:r>
            <a:endParaRPr lang="en-US" dirty="0" smtClean="0"/>
          </a:p>
          <a:p>
            <a:pPr lvl="1"/>
            <a:r>
              <a:rPr lang="en-US" dirty="0" smtClean="0"/>
              <a:t>During </a:t>
            </a:r>
            <a:r>
              <a:rPr lang="en-US" dirty="0"/>
              <a:t>intercourse, the female’s vagina will enclose itself around the male’s glans penis, causing the male and female to be physically held together. </a:t>
            </a:r>
          </a:p>
          <a:p>
            <a:r>
              <a:rPr lang="en-US" u="sng" dirty="0" err="1"/>
              <a:t>Diestrus</a:t>
            </a:r>
            <a:r>
              <a:rPr lang="en-US" dirty="0"/>
              <a:t>: this period lasts from when the female is no longer receptive to males until the end of pregnancy (or up to 80 days if pregnancy did not occur). </a:t>
            </a:r>
            <a:endParaRPr lang="en-US" dirty="0" smtClean="0"/>
          </a:p>
          <a:p>
            <a:pPr lvl="1"/>
            <a:r>
              <a:rPr lang="en-US" dirty="0" smtClean="0"/>
              <a:t>During </a:t>
            </a:r>
            <a:r>
              <a:rPr lang="en-US" dirty="0"/>
              <a:t>this time, the uterine wall prepares itself for a fertilized egg.  </a:t>
            </a:r>
          </a:p>
          <a:p>
            <a:r>
              <a:rPr lang="en-US" u="sng" dirty="0"/>
              <a:t>Anestrus</a:t>
            </a:r>
            <a:r>
              <a:rPr lang="en-US" dirty="0"/>
              <a:t>: this is the period between heat </a:t>
            </a:r>
            <a:r>
              <a:rPr lang="en-US" dirty="0" smtClean="0"/>
              <a:t>cycles.</a:t>
            </a:r>
          </a:p>
          <a:p>
            <a:pPr lvl="1"/>
            <a:r>
              <a:rPr lang="en-US" dirty="0" smtClean="0"/>
              <a:t>No significant physical </a:t>
            </a:r>
            <a:r>
              <a:rPr lang="en-US" dirty="0"/>
              <a:t>activity in the reproductive tract occurs.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22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Spaying and neutering ensure that a pet cannot reproduce without affecting its ability to perform other necessary physiological function.</a:t>
            </a:r>
          </a:p>
          <a:p>
            <a:pPr lvl="1"/>
            <a:r>
              <a:rPr lang="en-US" dirty="0" smtClean="0"/>
              <a:t>Spaying and neutering procedures are designed to be minimally invasive while ensuring that the pet has the maximum quality of life possible. </a:t>
            </a:r>
          </a:p>
          <a:p>
            <a:pPr lvl="1"/>
            <a:r>
              <a:rPr lang="en-US" dirty="0" smtClean="0"/>
              <a:t>Most pets are able to be fully functional after a spaying or neutering operation with little or no impact on their daily life. </a:t>
            </a:r>
          </a:p>
          <a:p>
            <a:r>
              <a:rPr lang="en-US" dirty="0" smtClean="0"/>
              <a:t>Neutering of male pets is a very simple procedure. </a:t>
            </a:r>
          </a:p>
          <a:p>
            <a:pPr lvl="1"/>
            <a:r>
              <a:rPr lang="en-US" dirty="0" smtClean="0"/>
              <a:t>Most neutering procedures can be completed within a day or less.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Neutering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neutering process begins with a blood test to ensure there will be no problems that would affect the procedure. </a:t>
            </a:r>
          </a:p>
          <a:p>
            <a:pPr lvl="1"/>
            <a:r>
              <a:rPr lang="en-US" dirty="0" smtClean="0"/>
              <a:t>Next, the dog undergoes anesthesia to ensure it will not feel any pain. </a:t>
            </a:r>
          </a:p>
          <a:p>
            <a:pPr lvl="1"/>
            <a:r>
              <a:rPr lang="en-US" dirty="0" smtClean="0"/>
              <a:t>Once asleep, a tube is placed down the dog’s throat to ensure that the animal can breathe throughout the operation. </a:t>
            </a:r>
          </a:p>
          <a:p>
            <a:pPr lvl="2"/>
            <a:r>
              <a:rPr lang="en-US" dirty="0" smtClean="0"/>
              <a:t>The tube will deliver both oxygen and a predetermined amount of anesthesia to keep the animal under throughout the operation. </a:t>
            </a:r>
          </a:p>
          <a:p>
            <a:r>
              <a:rPr lang="en-US" dirty="0" smtClean="0"/>
              <a:t>The scrotum is shaved and scrubbed to prevent infection. </a:t>
            </a:r>
          </a:p>
          <a:p>
            <a:pPr lvl="1"/>
            <a:r>
              <a:rPr lang="en-US" dirty="0" smtClean="0"/>
              <a:t>An incision is made in front of the scrotum, and both testes are removed through the incision. </a:t>
            </a:r>
          </a:p>
          <a:p>
            <a:pPr lvl="1"/>
            <a:r>
              <a:rPr lang="en-US" dirty="0" smtClean="0"/>
              <a:t>The cords leading to the testes are tied off surgically, and the wound is sutured. </a:t>
            </a:r>
          </a:p>
          <a:p>
            <a:r>
              <a:rPr lang="en-US" dirty="0" smtClean="0"/>
              <a:t>A pain reliever will be injected at the site of operation, and the animal will be brought out of anesthesia. </a:t>
            </a:r>
          </a:p>
          <a:p>
            <a:pPr lvl="1"/>
            <a:r>
              <a:rPr lang="en-US" dirty="0" smtClean="0"/>
              <a:t>Under normal circumstances, the animal will be able to go home that same day.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Most dogs will not realize that anything has happened. </a:t>
            </a:r>
          </a:p>
          <a:p>
            <a:pPr lvl="1"/>
            <a:r>
              <a:rPr lang="en-US" dirty="0" smtClean="0"/>
              <a:t>However, some nausea can occur and it is not unusual for a dog to refuse food for a day or two after the operation. </a:t>
            </a:r>
          </a:p>
          <a:p>
            <a:pPr lvl="1"/>
            <a:r>
              <a:rPr lang="en-US" dirty="0" smtClean="0"/>
              <a:t>If the dog licks or bites at the stitches, it will need an Elizabethan collar. </a:t>
            </a:r>
          </a:p>
          <a:p>
            <a:pPr lvl="1"/>
            <a:r>
              <a:rPr lang="en-US" dirty="0" smtClean="0"/>
              <a:t>Activity should be restricted during the week after the operation to prevent swelling </a:t>
            </a:r>
            <a:br>
              <a:rPr lang="en-US" dirty="0" smtClean="0"/>
            </a:br>
            <a:r>
              <a:rPr lang="en-US" dirty="0" smtClean="0"/>
              <a:t>or the accumulation of fluid. </a:t>
            </a:r>
          </a:p>
          <a:p>
            <a:r>
              <a:rPr lang="en-US" dirty="0" smtClean="0"/>
              <a:t>Stitches will be removed </a:t>
            </a:r>
            <a:br>
              <a:rPr lang="en-US" dirty="0" smtClean="0"/>
            </a:br>
            <a:r>
              <a:rPr lang="en-US" dirty="0" smtClean="0"/>
              <a:t>10-14 days after the </a:t>
            </a:r>
            <a:br>
              <a:rPr lang="en-US" dirty="0" smtClean="0"/>
            </a:br>
            <a:r>
              <a:rPr lang="en-US" dirty="0" smtClean="0"/>
              <a:t>surgery. </a:t>
            </a:r>
          </a:p>
          <a:p>
            <a:pPr lvl="1"/>
            <a:r>
              <a:rPr lang="en-US" dirty="0" smtClean="0"/>
              <a:t>It is important that a qualified </a:t>
            </a:r>
            <a:br>
              <a:rPr lang="en-US" dirty="0" smtClean="0"/>
            </a:br>
            <a:r>
              <a:rPr lang="en-US" dirty="0" smtClean="0"/>
              <a:t>professional removes the stitches </a:t>
            </a:r>
            <a:br>
              <a:rPr lang="en-US" dirty="0" smtClean="0"/>
            </a:br>
            <a:r>
              <a:rPr lang="en-US" dirty="0" smtClean="0"/>
              <a:t>in order to check for any </a:t>
            </a:r>
            <a:br>
              <a:rPr lang="en-US" dirty="0" smtClean="0"/>
            </a:br>
            <a:r>
              <a:rPr lang="en-US" dirty="0" smtClean="0"/>
              <a:t>complications.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528" y="3469141"/>
            <a:ext cx="3790950" cy="32728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98283" y="6681035"/>
            <a:ext cx="31394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Source: www.pet-informed-veterinary-advice-online.com</a:t>
            </a:r>
            <a:endParaRPr lang="en-US" sz="900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may wonder what happens to the rest of the organs after surgery. </a:t>
            </a:r>
          </a:p>
          <a:p>
            <a:pPr lvl="1"/>
            <a:r>
              <a:rPr lang="en-US" dirty="0" smtClean="0"/>
              <a:t>After all, only the testes (containing the seminiferous tubules) are removed. </a:t>
            </a:r>
          </a:p>
          <a:p>
            <a:pPr lvl="1"/>
            <a:r>
              <a:rPr lang="en-US" dirty="0" smtClean="0"/>
              <a:t>What about the glands, the production of semen, and the rest of the male reproductive tract? </a:t>
            </a:r>
          </a:p>
          <a:p>
            <a:r>
              <a:rPr lang="en-US" dirty="0" smtClean="0"/>
              <a:t>While those structures </a:t>
            </a:r>
            <a:br>
              <a:rPr lang="en-US" dirty="0" smtClean="0"/>
            </a:br>
            <a:r>
              <a:rPr lang="en-US" dirty="0" smtClean="0"/>
              <a:t>are still in place after </a:t>
            </a:r>
            <a:br>
              <a:rPr lang="en-US" dirty="0" smtClean="0"/>
            </a:br>
            <a:r>
              <a:rPr lang="en-US" dirty="0" smtClean="0"/>
              <a:t>neutering, their “signals”</a:t>
            </a:r>
            <a:br>
              <a:rPr lang="en-US" dirty="0" smtClean="0"/>
            </a:br>
            <a:r>
              <a:rPr lang="en-US" dirty="0" smtClean="0"/>
              <a:t>to perform came from </a:t>
            </a:r>
            <a:br>
              <a:rPr lang="en-US" dirty="0" smtClean="0"/>
            </a:br>
            <a:r>
              <a:rPr lang="en-US" dirty="0" smtClean="0"/>
              <a:t>the testes. </a:t>
            </a:r>
          </a:p>
          <a:p>
            <a:pPr lvl="1"/>
            <a:r>
              <a:rPr lang="en-US" dirty="0" smtClean="0"/>
              <a:t>Therefore, they will be </a:t>
            </a:r>
            <a:br>
              <a:rPr lang="en-US" dirty="0" smtClean="0"/>
            </a:br>
            <a:r>
              <a:rPr lang="en-US" dirty="0" smtClean="0"/>
              <a:t>largely inactive after the </a:t>
            </a:r>
            <a:br>
              <a:rPr lang="en-US" dirty="0" smtClean="0"/>
            </a:br>
            <a:r>
              <a:rPr lang="en-US" dirty="0" smtClean="0"/>
              <a:t>procedure and do not </a:t>
            </a:r>
            <a:br>
              <a:rPr lang="en-US" dirty="0" smtClean="0"/>
            </a:br>
            <a:r>
              <a:rPr lang="en-US" dirty="0" smtClean="0"/>
              <a:t>need to be removed.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358" y="3295252"/>
            <a:ext cx="3368040" cy="33680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45199" y="6626579"/>
            <a:ext cx="31503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rgbClr val="DD4B39"/>
                </a:solidFill>
                <a:hlinkClick r:id="rId4"/>
              </a:rPr>
              <a:t>Source: www.pet-informed-veterinary-advice-online.com</a:t>
            </a:r>
            <a:r>
              <a:rPr lang="en-US" sz="900" i="1" dirty="0">
                <a:solidFill>
                  <a:srgbClr val="DD4B39"/>
                </a:solidFill>
              </a:rPr>
              <a:t> </a:t>
            </a:r>
            <a:endParaRPr lang="en-US" sz="900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Neutered Pets = Better Pets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general, a dog or cat’s life will be largely unaffected by a neutering procedure. </a:t>
            </a:r>
          </a:p>
          <a:p>
            <a:pPr lvl="1"/>
            <a:r>
              <a:rPr lang="en-US" dirty="0" smtClean="0"/>
              <a:t>Aside from sexual activity, the rest of their life will go on as if nothing had changed (and to them, nothing has changed as far as they know). </a:t>
            </a:r>
          </a:p>
          <a:p>
            <a:r>
              <a:rPr lang="en-US" dirty="0" smtClean="0"/>
              <a:t>In addition, the reduced sexual urges of your pet combined with…</a:t>
            </a:r>
          </a:p>
          <a:p>
            <a:pPr lvl="1"/>
            <a:r>
              <a:rPr lang="en-US" dirty="0" smtClean="0"/>
              <a:t>less aggressive behavior</a:t>
            </a:r>
          </a:p>
          <a:p>
            <a:pPr lvl="1"/>
            <a:r>
              <a:rPr lang="en-US" dirty="0" smtClean="0"/>
              <a:t>less urine marking</a:t>
            </a:r>
          </a:p>
          <a:p>
            <a:pPr lvl="1"/>
            <a:r>
              <a:rPr lang="en-US" dirty="0" smtClean="0"/>
              <a:t>less mounting</a:t>
            </a:r>
          </a:p>
          <a:p>
            <a:pPr lvl="1"/>
            <a:r>
              <a:rPr lang="en-US" dirty="0" smtClean="0"/>
              <a:t>reduced occurrence of disease and disorder</a:t>
            </a:r>
          </a:p>
          <a:p>
            <a:pPr lvl="1"/>
            <a:r>
              <a:rPr lang="en-US" dirty="0" smtClean="0"/>
              <a:t>the reduced likelihood of accidents or runaways </a:t>
            </a:r>
          </a:p>
          <a:p>
            <a:r>
              <a:rPr lang="en-US" dirty="0" smtClean="0"/>
              <a:t>…will make your relationship with your pet happier, more affordable, and likely longer.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38314"/>
            <a:ext cx="3175000" cy="492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02" y="1080599"/>
            <a:ext cx="5908798" cy="541816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Spaying, or an </a:t>
            </a:r>
            <a:r>
              <a:rPr lang="en-US" dirty="0" err="1" smtClean="0"/>
              <a:t>ovariohysterectomy</a:t>
            </a:r>
            <a:r>
              <a:rPr lang="en-US" dirty="0" smtClean="0"/>
              <a:t>, is also a very common procedure. </a:t>
            </a:r>
          </a:p>
          <a:p>
            <a:pPr lvl="1"/>
            <a:r>
              <a:rPr lang="en-US" dirty="0" smtClean="0"/>
              <a:t>However, spaying a female is far more complicated and involved than castrating a male. </a:t>
            </a:r>
          </a:p>
          <a:p>
            <a:pPr lvl="1"/>
            <a:r>
              <a:rPr lang="en-US" dirty="0" smtClean="0"/>
              <a:t>In this procedure, the ovaries, ducts, and uterus will all be removed. </a:t>
            </a:r>
          </a:p>
          <a:p>
            <a:r>
              <a:rPr lang="en-US" dirty="0" smtClean="0"/>
              <a:t>Like castration, the animal must be put under anesthesia. </a:t>
            </a:r>
          </a:p>
          <a:p>
            <a:pPr lvl="1"/>
            <a:r>
              <a:rPr lang="en-US" dirty="0" smtClean="0"/>
              <a:t>The abdomen is clipped and sanitized. </a:t>
            </a:r>
          </a:p>
          <a:p>
            <a:pPr lvl="1"/>
            <a:r>
              <a:rPr lang="en-US" dirty="0" smtClean="0"/>
              <a:t>An incision is made on the lowest portion of the abdomen along the midline where connective tissue lies. </a:t>
            </a:r>
          </a:p>
          <a:p>
            <a:pPr lvl="1"/>
            <a:r>
              <a:rPr lang="en-US" dirty="0" smtClean="0"/>
              <a:t>The midline is used because it will cause minimal bleeding compared to other areas above the reproductive tract. </a:t>
            </a:r>
          </a:p>
          <a:p>
            <a:pPr lvl="1"/>
            <a:r>
              <a:rPr lang="en-US" dirty="0" smtClean="0"/>
              <a:t>Occasionally the incision must be made in an area outside of the midline.</a:t>
            </a:r>
          </a:p>
          <a:p>
            <a:pPr lvl="2"/>
            <a:r>
              <a:rPr lang="en-US" dirty="0" smtClean="0"/>
              <a:t>The incision can still be made easily but it is much more likely that bleeding will occur and cause complications.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90307" y="6383344"/>
            <a:ext cx="20954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carrollsmallanimalclinic.com</a:t>
            </a:r>
            <a:endParaRPr lang="en-US" sz="900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1214651"/>
            <a:ext cx="5664958" cy="541816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Special care must be made not to cut into the abdominal organs that lie just below the abdominal connective tissue. </a:t>
            </a:r>
          </a:p>
          <a:p>
            <a:pPr lvl="1"/>
            <a:r>
              <a:rPr lang="en-US" dirty="0" smtClean="0"/>
              <a:t>The animal is typically on its back in this procedure, and the uterus is generally found along the spinal column. </a:t>
            </a:r>
          </a:p>
          <a:p>
            <a:r>
              <a:rPr lang="en-US" dirty="0" smtClean="0"/>
              <a:t>Once it is located, a uterine horn is brought forward to the surface. </a:t>
            </a:r>
          </a:p>
          <a:p>
            <a:pPr lvl="1"/>
            <a:r>
              <a:rPr lang="en-US" dirty="0" smtClean="0"/>
              <a:t>A major blood vessel, the ovarian artery, must be clamped so that the animal does not bleed to death during the operation. </a:t>
            </a:r>
          </a:p>
          <a:p>
            <a:pPr lvl="2"/>
            <a:r>
              <a:rPr lang="en-US" dirty="0" smtClean="0"/>
              <a:t>The same must be done for the ovarian vein. </a:t>
            </a:r>
          </a:p>
          <a:p>
            <a:pPr lvl="1"/>
            <a:r>
              <a:rPr lang="en-US" dirty="0" smtClean="0"/>
              <a:t>Both are then sutured shut and cut near the base of the ovary. </a:t>
            </a:r>
          </a:p>
          <a:p>
            <a:pPr lvl="2"/>
            <a:r>
              <a:rPr lang="en-US" dirty="0" smtClean="0"/>
              <a:t>The veterinarian must carefully examine these vessels after cutting them to ensure that the sutures will not fail; this would cause the animal to bleed to death inside.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38314"/>
            <a:ext cx="3175000" cy="492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90307" y="6383344"/>
            <a:ext cx="20954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carrollsmallanimalclinic.com</a:t>
            </a:r>
            <a:endParaRPr lang="en-US" sz="9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Pets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Neutered or spayed animals also tend to make better pets because…</a:t>
            </a:r>
          </a:p>
          <a:p>
            <a:pPr lvl="1"/>
            <a:r>
              <a:rPr lang="en-US" dirty="0" smtClean="0"/>
              <a:t>They are less likely to roam due to sexual arousal. </a:t>
            </a:r>
          </a:p>
          <a:p>
            <a:pPr lvl="1"/>
            <a:r>
              <a:rPr lang="en-US" dirty="0" smtClean="0"/>
              <a:t>They are less likely to be noisy due to sexual arousal. </a:t>
            </a:r>
          </a:p>
          <a:p>
            <a:pPr lvl="1"/>
            <a:r>
              <a:rPr lang="en-US" dirty="0" smtClean="0"/>
              <a:t>They are less likely to be lost, injured, or killed due to roaming. </a:t>
            </a:r>
          </a:p>
          <a:p>
            <a:pPr lvl="1"/>
            <a:r>
              <a:rPr lang="en-US" dirty="0" smtClean="0"/>
              <a:t>They are less likely to have costly medical problems if they are spayed and neutered. </a:t>
            </a:r>
          </a:p>
          <a:p>
            <a:pPr lvl="1"/>
            <a:endParaRPr lang="en-US" dirty="0"/>
          </a:p>
          <a:p>
            <a:r>
              <a:rPr lang="en-US" dirty="0" smtClean="0"/>
              <a:t>An unneutered male dog is more likely to be aggressive and bite. </a:t>
            </a:r>
          </a:p>
          <a:p>
            <a:pPr lvl="1"/>
            <a:r>
              <a:rPr lang="en-US" dirty="0" smtClean="0"/>
              <a:t>Unneutered males are also more likely to mount furniture or human legs. </a:t>
            </a:r>
          </a:p>
          <a:p>
            <a:pPr lvl="1"/>
            <a:r>
              <a:rPr lang="en-US" dirty="0" smtClean="0"/>
              <a:t>Unneutered male cats may have strong-smelling urine. </a:t>
            </a:r>
          </a:p>
          <a:p>
            <a:pPr lvl="1"/>
            <a:endParaRPr lang="en-US" dirty="0"/>
          </a:p>
          <a:p>
            <a:r>
              <a:rPr lang="en-US" dirty="0" err="1" smtClean="0"/>
              <a:t>Unspayed</a:t>
            </a:r>
            <a:r>
              <a:rPr lang="en-US" dirty="0" smtClean="0"/>
              <a:t> female cats go into heat every 3 weeks. </a:t>
            </a:r>
          </a:p>
          <a:p>
            <a:pPr lvl="1"/>
            <a:r>
              <a:rPr lang="en-US" dirty="0" smtClean="0"/>
              <a:t>During this 4-5 day period, the cat may meow loudly and will urinate more frequently. </a:t>
            </a:r>
          </a:p>
          <a:p>
            <a:pPr lvl="1"/>
            <a:r>
              <a:rPr lang="en-US" dirty="0" err="1" smtClean="0"/>
              <a:t>Unspayed</a:t>
            </a:r>
            <a:r>
              <a:rPr lang="en-US" dirty="0" smtClean="0"/>
              <a:t> female dogs may excrete discharge for up to a week. </a:t>
            </a:r>
          </a:p>
          <a:p>
            <a:pPr lvl="1"/>
            <a:endParaRPr lang="en-US" dirty="0"/>
          </a:p>
          <a:p>
            <a:r>
              <a:rPr lang="en-US" dirty="0" err="1" smtClean="0"/>
              <a:t>Unspayed</a:t>
            </a:r>
            <a:r>
              <a:rPr lang="en-US" dirty="0" smtClean="0"/>
              <a:t> or unneutered pets will also attract other stray pets. </a:t>
            </a:r>
          </a:p>
          <a:p>
            <a:pPr lvl="1"/>
            <a:r>
              <a:rPr lang="en-US" dirty="0" smtClean="0"/>
              <a:t>This could pose a safety-risk to both the pets and people in your house.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6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Once the blood supply to the ovaries and uterus has been sutured (or </a:t>
            </a:r>
            <a:r>
              <a:rPr lang="en-US" dirty="0" err="1" smtClean="0"/>
              <a:t>ligated</a:t>
            </a:r>
            <a:r>
              <a:rPr lang="en-US" dirty="0" smtClean="0"/>
              <a:t>), the ovaries, the uterine horn, and most of the body of the uterus above the cervix are removed. </a:t>
            </a:r>
          </a:p>
          <a:p>
            <a:pPr lvl="1"/>
            <a:r>
              <a:rPr lang="en-US" dirty="0" smtClean="0"/>
              <a:t>The abdominal area is examined for bleeding and if none is found, the incision is sutured back together. </a:t>
            </a:r>
          </a:p>
          <a:p>
            <a:pPr lvl="1"/>
            <a:r>
              <a:rPr lang="en-US" dirty="0" smtClean="0"/>
              <a:t>Females typically are kept overnight after a spaying procedure. </a:t>
            </a:r>
          </a:p>
          <a:p>
            <a:pPr lvl="2"/>
            <a:r>
              <a:rPr lang="en-US" dirty="0" smtClean="0"/>
              <a:t>This way the animal can be monitored </a:t>
            </a:r>
            <a:br>
              <a:rPr lang="en-US" dirty="0" smtClean="0"/>
            </a:br>
            <a:r>
              <a:rPr lang="en-US" dirty="0" smtClean="0"/>
              <a:t>closely and can receive adequate levels </a:t>
            </a:r>
            <a:br>
              <a:rPr lang="en-US" dirty="0" smtClean="0"/>
            </a:br>
            <a:r>
              <a:rPr lang="en-US" dirty="0" smtClean="0"/>
              <a:t>of pain medication appropriate for this </a:t>
            </a:r>
            <a:br>
              <a:rPr lang="en-US" dirty="0" smtClean="0"/>
            </a:br>
            <a:r>
              <a:rPr lang="en-US" dirty="0" smtClean="0"/>
              <a:t>more intensive procedure. </a:t>
            </a:r>
          </a:p>
          <a:p>
            <a:r>
              <a:rPr lang="en-US" dirty="0" smtClean="0"/>
              <a:t>Because spaying is a </a:t>
            </a:r>
            <a:br>
              <a:rPr lang="en-US" dirty="0" smtClean="0"/>
            </a:br>
            <a:r>
              <a:rPr lang="en-US" dirty="0" smtClean="0"/>
              <a:t>more intense procedure, </a:t>
            </a:r>
            <a:br>
              <a:rPr lang="en-US" dirty="0" smtClean="0"/>
            </a:br>
            <a:r>
              <a:rPr lang="en-US" dirty="0" smtClean="0"/>
              <a:t>it is also more susceptible </a:t>
            </a:r>
            <a:br>
              <a:rPr lang="en-US" dirty="0" smtClean="0"/>
            </a:br>
            <a:r>
              <a:rPr lang="en-US" dirty="0" smtClean="0"/>
              <a:t>to complications. </a:t>
            </a:r>
          </a:p>
          <a:p>
            <a:pPr lvl="1"/>
            <a:r>
              <a:rPr lang="en-US" dirty="0" smtClean="0"/>
              <a:t>With any operating procedure, </a:t>
            </a:r>
            <a:br>
              <a:rPr lang="en-US" dirty="0" smtClean="0"/>
            </a:br>
            <a:r>
              <a:rPr lang="en-US" dirty="0" smtClean="0"/>
              <a:t>infection is always a concern. </a:t>
            </a:r>
          </a:p>
          <a:p>
            <a:pPr lvl="1"/>
            <a:r>
              <a:rPr lang="en-US" dirty="0" smtClean="0"/>
              <a:t>The risk of this is minimized by </a:t>
            </a:r>
            <a:br>
              <a:rPr lang="en-US" dirty="0" smtClean="0"/>
            </a:br>
            <a:r>
              <a:rPr lang="en-US" dirty="0" smtClean="0"/>
              <a:t>proper surgical preparation and </a:t>
            </a:r>
            <a:br>
              <a:rPr lang="en-US" dirty="0" smtClean="0"/>
            </a:br>
            <a:r>
              <a:rPr lang="en-US" dirty="0" smtClean="0"/>
              <a:t>usually does not cause an issue </a:t>
            </a:r>
            <a:br>
              <a:rPr lang="en-US" dirty="0" smtClean="0"/>
            </a:br>
            <a:r>
              <a:rPr lang="en-US" dirty="0" smtClean="0"/>
              <a:t>in most pets.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3"/>
          <a:stretch/>
        </p:blipFill>
        <p:spPr>
          <a:xfrm>
            <a:off x="5178687" y="3093720"/>
            <a:ext cx="3828153" cy="36689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92763" y="6627168"/>
            <a:ext cx="196399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D4B39"/>
                </a:solidFill>
                <a:hlinkClick r:id="rId4"/>
              </a:rPr>
              <a:t>Source: www.parkwayanimal.com</a:t>
            </a:r>
            <a:r>
              <a:rPr lang="en-US" sz="900" i="1" dirty="0">
                <a:solidFill>
                  <a:srgbClr val="DD4B39"/>
                </a:solidFill>
              </a:rPr>
              <a:t> </a:t>
            </a:r>
            <a:endParaRPr lang="en-US" sz="900" i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Spaying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Because a major blood vessel is incised during a spaying procedure, uncontrolled bleeding is a possible risk. </a:t>
            </a:r>
          </a:p>
          <a:p>
            <a:pPr lvl="1"/>
            <a:r>
              <a:rPr lang="en-US" dirty="0" smtClean="0"/>
              <a:t>This is especially true in obese animals. </a:t>
            </a:r>
          </a:p>
          <a:p>
            <a:pPr lvl="1"/>
            <a:r>
              <a:rPr lang="en-US" dirty="0" smtClean="0"/>
              <a:t>Obesity makes the procedure much more difficult because of the fat deposits in the connective tissue of the uterus and ovaries that obstruct access and visibility. </a:t>
            </a:r>
          </a:p>
          <a:p>
            <a:pPr lvl="1"/>
            <a:r>
              <a:rPr lang="en-US" dirty="0" smtClean="0"/>
              <a:t>The blood vessels can be much harder to identify and the tissue will be harder to grasp. </a:t>
            </a:r>
          </a:p>
          <a:p>
            <a:r>
              <a:rPr lang="en-US" dirty="0" smtClean="0"/>
              <a:t>Another possible complication is obstruction of a </a:t>
            </a:r>
            <a:r>
              <a:rPr lang="en-US" dirty="0" err="1" smtClean="0"/>
              <a:t>ureter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ureters</a:t>
            </a:r>
            <a:r>
              <a:rPr lang="en-US" dirty="0" smtClean="0"/>
              <a:t> are the vessels leading from the kidneys carrying urine to the bladder. </a:t>
            </a:r>
          </a:p>
          <a:p>
            <a:pPr lvl="1"/>
            <a:r>
              <a:rPr lang="en-US" dirty="0" smtClean="0"/>
              <a:t>If a </a:t>
            </a:r>
            <a:r>
              <a:rPr lang="en-US" dirty="0" err="1" smtClean="0"/>
              <a:t>ureter</a:t>
            </a:r>
            <a:r>
              <a:rPr lang="en-US" dirty="0" smtClean="0"/>
              <a:t> is caught in the sutures used to close blood vessels after the removal of the uterus and ovaries, urine flow will become blocked. </a:t>
            </a:r>
          </a:p>
          <a:p>
            <a:pPr lvl="1"/>
            <a:r>
              <a:rPr lang="en-US" dirty="0" smtClean="0"/>
              <a:t>This can permanently damage a kidney leading to that </a:t>
            </a:r>
            <a:r>
              <a:rPr lang="en-US" dirty="0" err="1" smtClean="0"/>
              <a:t>ureter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3344491"/>
            <a:ext cx="6278880" cy="3442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Spaying Complications are Rare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most cases, complications from these routine procedures are rare. </a:t>
            </a:r>
          </a:p>
          <a:p>
            <a:pPr lvl="1"/>
            <a:r>
              <a:rPr lang="en-US" dirty="0" smtClean="0"/>
              <a:t>Far more common are the daily problems caused by pets that are not spayed or neutered. </a:t>
            </a:r>
          </a:p>
          <a:p>
            <a:pPr lvl="1"/>
            <a:r>
              <a:rPr lang="en-US" dirty="0" smtClean="0"/>
              <a:t>Spaying your animal before her first heat will allow for a happier and safer animal.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11480" y="6627168"/>
            <a:ext cx="18389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D4B39"/>
                </a:solidFill>
                <a:hlinkClick r:id="rId4"/>
              </a:rPr>
              <a:t>Source: csrahumanesociety.org</a:t>
            </a:r>
            <a:r>
              <a:rPr lang="en-US" sz="900" i="1" dirty="0">
                <a:solidFill>
                  <a:srgbClr val="DD4B39"/>
                </a:solidFill>
              </a:rPr>
              <a:t> </a:t>
            </a:r>
            <a:endParaRPr lang="en-US" sz="9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 why do the reproductive organs exist if they cause so many problems?</a:t>
            </a:r>
          </a:p>
          <a:p>
            <a:pPr lvl="1"/>
            <a:r>
              <a:rPr lang="en-US" dirty="0" smtClean="0"/>
              <a:t>Understanding the benefits of spaying and neutering begins with an understanding of the reproductive organs. </a:t>
            </a:r>
          </a:p>
          <a:p>
            <a:pPr lvl="1"/>
            <a:endParaRPr lang="en-US" dirty="0"/>
          </a:p>
          <a:p>
            <a:r>
              <a:rPr lang="en-US" dirty="0" smtClean="0"/>
              <a:t>There are species that can reproduce asexually. </a:t>
            </a:r>
          </a:p>
          <a:p>
            <a:pPr lvl="1"/>
            <a:r>
              <a:rPr lang="en-US" u="sng" dirty="0" smtClean="0"/>
              <a:t>Asexual reproduction</a:t>
            </a:r>
            <a:r>
              <a:rPr lang="en-US" dirty="0" smtClean="0"/>
              <a:t> is defined as producing offspring without a mate.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For example, bacteria can </a:t>
            </a:r>
            <a:br>
              <a:rPr lang="en-US" dirty="0" smtClean="0"/>
            </a:br>
            <a:r>
              <a:rPr lang="en-US" dirty="0" smtClean="0"/>
              <a:t>reproduce through cellular </a:t>
            </a:r>
            <a:br>
              <a:rPr lang="en-US" dirty="0" smtClean="0"/>
            </a:br>
            <a:r>
              <a:rPr lang="en-US" dirty="0" smtClean="0"/>
              <a:t>fission (right). </a:t>
            </a:r>
          </a:p>
          <a:p>
            <a:pPr lvl="1"/>
            <a:r>
              <a:rPr lang="en-US" dirty="0" smtClean="0"/>
              <a:t>In cellular fission, the bacterial </a:t>
            </a:r>
            <a:br>
              <a:rPr lang="en-US" dirty="0" smtClean="0"/>
            </a:br>
            <a:r>
              <a:rPr lang="en-US" dirty="0" smtClean="0"/>
              <a:t>cell doubles its genetic material </a:t>
            </a:r>
            <a:br>
              <a:rPr lang="en-US" dirty="0" smtClean="0"/>
            </a:br>
            <a:r>
              <a:rPr lang="en-US" dirty="0" smtClean="0"/>
              <a:t>and then splits in half. </a:t>
            </a:r>
          </a:p>
          <a:p>
            <a:pPr lvl="2"/>
            <a:r>
              <a:rPr lang="en-US" dirty="0" smtClean="0"/>
              <a:t>Your own cells go through this same </a:t>
            </a:r>
            <a:br>
              <a:rPr lang="en-US" dirty="0" smtClean="0"/>
            </a:br>
            <a:r>
              <a:rPr lang="en-US" dirty="0" smtClean="0"/>
              <a:t>process during cell mitosis. </a:t>
            </a:r>
          </a:p>
          <a:p>
            <a:pPr lvl="2"/>
            <a:r>
              <a:rPr lang="en-US" u="sng" dirty="0" smtClean="0"/>
              <a:t>Cell mitosis</a:t>
            </a:r>
            <a:r>
              <a:rPr lang="en-US" dirty="0" smtClean="0"/>
              <a:t> is when your cells double </a:t>
            </a:r>
            <a:br>
              <a:rPr lang="en-US" dirty="0" smtClean="0"/>
            </a:br>
            <a:r>
              <a:rPr lang="en-US" dirty="0" smtClean="0"/>
              <a:t>their DNA and divide into two identical </a:t>
            </a:r>
            <a:br>
              <a:rPr lang="en-US" dirty="0" smtClean="0"/>
            </a:br>
            <a:r>
              <a:rPr lang="en-US" dirty="0" smtClean="0"/>
              <a:t>cells.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19616" y="3235169"/>
            <a:ext cx="3016776" cy="37785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48113" y="6511163"/>
            <a:ext cx="12410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D4B39"/>
                </a:solidFill>
                <a:hlinkClick r:id="rId4"/>
              </a:rPr>
              <a:t>Source: isite.lps.org</a:t>
            </a:r>
            <a:r>
              <a:rPr lang="en-US" sz="900" i="1" dirty="0">
                <a:solidFill>
                  <a:srgbClr val="DD4B39"/>
                </a:solidFill>
              </a:rPr>
              <a:t> 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017537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Some multi-celled organisms can reproduce asexually as well. </a:t>
            </a:r>
          </a:p>
          <a:p>
            <a:pPr lvl="1"/>
            <a:r>
              <a:rPr lang="en-US" dirty="0" smtClean="0"/>
              <a:t>For example, the hydra (a relative of the jellyfish) can produce “buds” that grow to become exact copies of the parent when they mature. </a:t>
            </a:r>
          </a:p>
          <a:p>
            <a:pPr lvl="1"/>
            <a:r>
              <a:rPr lang="en-US" dirty="0" smtClean="0"/>
              <a:t>Sharks have also been known to reproduce by </a:t>
            </a:r>
            <a:r>
              <a:rPr lang="en-US" u="sng" dirty="0" smtClean="0"/>
              <a:t>parthenogenesis</a:t>
            </a:r>
            <a:r>
              <a:rPr lang="en-US" dirty="0" smtClean="0"/>
              <a:t>, a process in which they produce eggs without being fertilized by a mate. </a:t>
            </a:r>
          </a:p>
          <a:p>
            <a:pPr lvl="1"/>
            <a:r>
              <a:rPr lang="en-US" dirty="0" smtClean="0"/>
              <a:t>Many plants can also be reproduced by process such as grafting or leaf cutting, in which a second plant is produced that has the same exact genetic material as the original plant.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On the surface, asexual reproduction can seem advantageous. </a:t>
            </a:r>
          </a:p>
          <a:p>
            <a:pPr lvl="1"/>
            <a:r>
              <a:rPr lang="en-US" dirty="0" smtClean="0"/>
              <a:t>Some species exhaust large amounts of energy to attract a mate. </a:t>
            </a:r>
          </a:p>
          <a:p>
            <a:pPr lvl="2"/>
            <a:r>
              <a:rPr lang="en-US" dirty="0" smtClean="0"/>
              <a:t>For example, some male mammals like deer or rams may waste large amounts of energy fighting each other for a mate. </a:t>
            </a:r>
          </a:p>
          <a:p>
            <a:pPr lvl="1"/>
            <a:r>
              <a:rPr lang="en-US" dirty="0" smtClean="0"/>
              <a:t>Other species may struggle more to survive because of their sexual adaptations.</a:t>
            </a:r>
          </a:p>
          <a:p>
            <a:pPr lvl="2"/>
            <a:r>
              <a:rPr lang="en-US" dirty="0" smtClean="0"/>
              <a:t>For example, male peacocks are more prone to predation because of their elaborate feathers. </a:t>
            </a:r>
          </a:p>
          <a:p>
            <a:pPr lvl="1"/>
            <a:r>
              <a:rPr lang="en-US" dirty="0" smtClean="0"/>
              <a:t>Sexual reproduction can also increase the risk of disease transmission and parasites.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972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Sexual </a:t>
            </a:r>
            <a:r>
              <a:rPr lang="en-US" dirty="0" err="1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what benefits does sexual reproduction actually have? 	</a:t>
            </a:r>
          </a:p>
          <a:p>
            <a:pPr lvl="1"/>
            <a:r>
              <a:rPr lang="en-US" dirty="0" smtClean="0"/>
              <a:t>Why go through all the trouble of sexual reproduction if some species can just clone themselves?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major advantage of sexual reproduction is genetic diversity. </a:t>
            </a:r>
          </a:p>
          <a:p>
            <a:pPr lvl="1"/>
            <a:r>
              <a:rPr lang="en-US" dirty="0" smtClean="0"/>
              <a:t>Through sexual reproduction, a species is more likely to survive diseases and other threats.</a:t>
            </a:r>
          </a:p>
          <a:p>
            <a:pPr lvl="1"/>
            <a:r>
              <a:rPr lang="en-US" dirty="0" smtClean="0"/>
              <a:t>Genetic diversity also enables new traits and adaptations to emerge over time. </a:t>
            </a:r>
          </a:p>
          <a:p>
            <a:pPr lvl="1"/>
            <a:r>
              <a:rPr lang="en-US" dirty="0" smtClean="0"/>
              <a:t>It is only through genetic diversity and changes to the gene pool that species are able to evolve as their environment changes.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35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24"/>
          <a:stretch/>
        </p:blipFill>
        <p:spPr>
          <a:xfrm>
            <a:off x="5860473" y="3551809"/>
            <a:ext cx="2798618" cy="3239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Almost all eukaryotic cells (like those found in vertebrates and other evolved organisms) are </a:t>
            </a:r>
            <a:r>
              <a:rPr lang="en-US" u="sng" dirty="0"/>
              <a:t>diploid</a:t>
            </a:r>
            <a:r>
              <a:rPr lang="en-US" dirty="0"/>
              <a:t>.  </a:t>
            </a:r>
            <a:endParaRPr lang="en-US" dirty="0" smtClean="0"/>
          </a:p>
          <a:p>
            <a:pPr lvl="1"/>
            <a:r>
              <a:rPr lang="en-US" u="sng" dirty="0" smtClean="0"/>
              <a:t>Diploid</a:t>
            </a:r>
            <a:r>
              <a:rPr lang="en-US" dirty="0" smtClean="0"/>
              <a:t> </a:t>
            </a:r>
            <a:r>
              <a:rPr lang="en-US" dirty="0"/>
              <a:t>means that those cells have two copies of each chromosome. </a:t>
            </a:r>
            <a:endParaRPr lang="en-US" dirty="0" smtClean="0"/>
          </a:p>
          <a:p>
            <a:pPr lvl="2"/>
            <a:r>
              <a:rPr lang="en-US" dirty="0" smtClean="0"/>
              <a:t>A </a:t>
            </a:r>
            <a:r>
              <a:rPr lang="en-US" u="sng" dirty="0"/>
              <a:t>chromosome</a:t>
            </a:r>
            <a:r>
              <a:rPr lang="en-US" dirty="0"/>
              <a:t> is a tightly packed bundle of DNA.  </a:t>
            </a:r>
            <a:endParaRPr lang="en-US" dirty="0" smtClean="0"/>
          </a:p>
          <a:p>
            <a:pPr lvl="1"/>
            <a:r>
              <a:rPr lang="en-US" dirty="0" smtClean="0"/>
              <a:t>Each </a:t>
            </a:r>
            <a:r>
              <a:rPr lang="en-US" dirty="0"/>
              <a:t>chromosome in each cell contains a portion of the genes of that organism. </a:t>
            </a:r>
            <a:endParaRPr lang="en-US" dirty="0" smtClean="0"/>
          </a:p>
          <a:p>
            <a:r>
              <a:rPr lang="en-US" dirty="0" smtClean="0"/>
              <a:t>Different </a:t>
            </a:r>
            <a:r>
              <a:rPr lang="en-US" dirty="0"/>
              <a:t>species have different numbers of chromosomes. </a:t>
            </a:r>
            <a:endParaRPr lang="en-US" dirty="0" smtClean="0"/>
          </a:p>
          <a:p>
            <a:pPr lvl="1"/>
            <a:r>
              <a:rPr lang="en-US" dirty="0" smtClean="0"/>
              <a:t>Humans have 23 pairs of chromosomes.  Cats have 19 pairs of chromosomes.  Dogs have 39 pairs of chromosomes. </a:t>
            </a:r>
          </a:p>
          <a:p>
            <a:r>
              <a:rPr lang="en-US" dirty="0" smtClean="0"/>
              <a:t>Ordinarily</a:t>
            </a:r>
            <a:r>
              <a:rPr lang="en-US" dirty="0"/>
              <a:t>, DNA is not packed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into chromosomes.</a:t>
            </a:r>
          </a:p>
          <a:p>
            <a:pPr lvl="1"/>
            <a:r>
              <a:rPr lang="en-US" dirty="0" smtClean="0"/>
              <a:t>DNA needs to be accessible </a:t>
            </a:r>
            <a:r>
              <a:rPr lang="en-US" dirty="0"/>
              <a:t>so that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genes </a:t>
            </a:r>
            <a:r>
              <a:rPr lang="en-US" dirty="0"/>
              <a:t>can be accessible for transcription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translation.  </a:t>
            </a:r>
            <a:endParaRPr lang="en-US" dirty="0" smtClean="0"/>
          </a:p>
          <a:p>
            <a:pPr lvl="2"/>
            <a:r>
              <a:rPr lang="en-US" dirty="0" smtClean="0"/>
              <a:t>When DNA is packed into chromosomes, these </a:t>
            </a:r>
            <a:br>
              <a:rPr lang="en-US" dirty="0" smtClean="0"/>
            </a:br>
            <a:r>
              <a:rPr lang="en-US" dirty="0" smtClean="0"/>
              <a:t>genes are not accessible.</a:t>
            </a:r>
          </a:p>
          <a:p>
            <a:pPr lvl="1"/>
            <a:r>
              <a:rPr lang="en-US" dirty="0" smtClean="0"/>
              <a:t>However</a:t>
            </a:r>
            <a:r>
              <a:rPr lang="en-US" dirty="0"/>
              <a:t>, during mitosis (when a cell divides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make two cells) the DNA is doubled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packed </a:t>
            </a:r>
            <a:r>
              <a:rPr lang="en-US" dirty="0"/>
              <a:t>into </a:t>
            </a:r>
            <a:r>
              <a:rPr lang="en-US" dirty="0" smtClean="0"/>
              <a:t>chromosomes.</a:t>
            </a:r>
          </a:p>
          <a:p>
            <a:pPr lvl="2"/>
            <a:r>
              <a:rPr lang="en-US" dirty="0" smtClean="0"/>
              <a:t>This enables </a:t>
            </a:r>
            <a:r>
              <a:rPr lang="en-US" dirty="0"/>
              <a:t>the DNA </a:t>
            </a:r>
            <a:r>
              <a:rPr lang="en-US" dirty="0" smtClean="0"/>
              <a:t>to be </a:t>
            </a:r>
            <a:r>
              <a:rPr lang="en-US" dirty="0"/>
              <a:t>evenly divided between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two new </a:t>
            </a:r>
            <a:r>
              <a:rPr lang="en-US" dirty="0" smtClean="0"/>
              <a:t>cells. 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47501" y="6626579"/>
            <a:ext cx="10711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D4B39"/>
                </a:solidFill>
                <a:hlinkClick r:id="rId4"/>
              </a:rPr>
              <a:t>Source: b4fa.org</a:t>
            </a:r>
            <a:r>
              <a:rPr lang="en-US" sz="900" i="1" dirty="0">
                <a:solidFill>
                  <a:srgbClr val="DD4B39"/>
                </a:solidFill>
              </a:rPr>
              <a:t> 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36630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93" y="4073238"/>
            <a:ext cx="5032569" cy="2576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1214652"/>
            <a:ext cx="8434316" cy="52277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only cells in eukaryotic organisms that are not diploid are the sex cells (also called </a:t>
            </a:r>
            <a:r>
              <a:rPr lang="en-US" u="sng" dirty="0"/>
              <a:t>gametes</a:t>
            </a:r>
            <a:r>
              <a:rPr lang="en-US" dirty="0"/>
              <a:t>).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u="sng" dirty="0"/>
              <a:t>gametes</a:t>
            </a:r>
            <a:r>
              <a:rPr lang="en-US" dirty="0"/>
              <a:t> are the sperm and egg cells.  </a:t>
            </a:r>
            <a:endParaRPr lang="en-US" dirty="0" smtClean="0"/>
          </a:p>
          <a:p>
            <a:pPr lvl="1"/>
            <a:r>
              <a:rPr lang="en-US" dirty="0" smtClean="0"/>
              <a:t>Each </a:t>
            </a:r>
            <a:r>
              <a:rPr lang="en-US" dirty="0"/>
              <a:t>gamete has half the number of chromosomes that the rest of the body’s cells have. 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is because sperm and egg cells have only one copy of every chromosome (</a:t>
            </a:r>
            <a:r>
              <a:rPr lang="en-US" u="sng" dirty="0"/>
              <a:t>haploid</a:t>
            </a:r>
            <a:r>
              <a:rPr lang="en-US" dirty="0"/>
              <a:t>) instead of the usual two copies (diploid).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is necessary in order to prevent the number of chromosomes from doubling with each new generation. </a:t>
            </a:r>
          </a:p>
          <a:p>
            <a:r>
              <a:rPr lang="en-US" u="sng" dirty="0"/>
              <a:t>Meiosis</a:t>
            </a:r>
            <a:r>
              <a:rPr lang="en-US" dirty="0"/>
              <a:t> is the process in which the sex cells (sperm and eggs) are created. </a:t>
            </a:r>
            <a:endParaRPr lang="en-US" dirty="0" smtClean="0"/>
          </a:p>
          <a:p>
            <a:pPr lvl="1"/>
            <a:r>
              <a:rPr lang="en-US" dirty="0" smtClean="0"/>
              <a:t>First, we will </a:t>
            </a:r>
            <a:r>
              <a:rPr lang="en-US" dirty="0"/>
              <a:t>focus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how the simpler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sperm </a:t>
            </a:r>
            <a:r>
              <a:rPr lang="en-US" dirty="0"/>
              <a:t>cells are created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process of creating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sperm </a:t>
            </a:r>
            <a:r>
              <a:rPr lang="en-US" dirty="0"/>
              <a:t>cells is called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spermatogenesis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males, several hundred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million </a:t>
            </a:r>
            <a:r>
              <a:rPr lang="en-US" dirty="0"/>
              <a:t>sperm are made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every </a:t>
            </a:r>
            <a:r>
              <a:rPr lang="en-US" dirty="0"/>
              <a:t>day.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23782" y="6650182"/>
            <a:ext cx="222849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D4B39"/>
                </a:solidFill>
                <a:hlinkClick r:id="rId4"/>
              </a:rPr>
              <a:t>Source: ptbestaribiology.blogspot.com</a:t>
            </a:r>
            <a:r>
              <a:rPr lang="en-US" sz="900" i="1" dirty="0">
                <a:solidFill>
                  <a:srgbClr val="DD4B39"/>
                </a:solidFill>
              </a:rPr>
              <a:t> 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699684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1214651"/>
            <a:ext cx="5422503" cy="5418161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Spermatogonia</a:t>
            </a:r>
            <a:r>
              <a:rPr lang="en-US" dirty="0"/>
              <a:t> are the specialized cells in the testes from which sperm cells are made. </a:t>
            </a:r>
            <a:endParaRPr lang="en-US" dirty="0" smtClean="0"/>
          </a:p>
          <a:p>
            <a:pPr lvl="1"/>
            <a:r>
              <a:rPr lang="en-US" u="sng" dirty="0" err="1" smtClean="0"/>
              <a:t>Spermatogonia</a:t>
            </a:r>
            <a:r>
              <a:rPr lang="en-US" dirty="0" smtClean="0"/>
              <a:t> </a:t>
            </a:r>
            <a:r>
              <a:rPr lang="en-US" dirty="0"/>
              <a:t>are unspecialized, diploid bodily cells that are transformed by the process of meiosis into the specialized haploid cells we know as sperm. </a:t>
            </a:r>
            <a:endParaRPr lang="en-US" dirty="0" smtClean="0"/>
          </a:p>
          <a:p>
            <a:r>
              <a:rPr lang="en-US" dirty="0" err="1" smtClean="0"/>
              <a:t>Spermatogonia</a:t>
            </a:r>
            <a:r>
              <a:rPr lang="en-US" dirty="0" smtClean="0"/>
              <a:t> </a:t>
            </a:r>
            <a:r>
              <a:rPr lang="en-US" dirty="0"/>
              <a:t>are germ </a:t>
            </a:r>
            <a:r>
              <a:rPr lang="en-US" dirty="0" smtClean="0"/>
              <a:t>cells.</a:t>
            </a:r>
          </a:p>
          <a:p>
            <a:pPr lvl="1"/>
            <a:r>
              <a:rPr lang="en-US" u="sng" dirty="0" smtClean="0"/>
              <a:t>Germ </a:t>
            </a:r>
            <a:r>
              <a:rPr lang="en-US" u="sng" dirty="0"/>
              <a:t>cells</a:t>
            </a:r>
            <a:r>
              <a:rPr lang="en-US" dirty="0"/>
              <a:t> are the kinds of cells that eventually become gametes (sperm or eggs).  </a:t>
            </a:r>
          </a:p>
          <a:p>
            <a:r>
              <a:rPr lang="en-US" dirty="0"/>
              <a:t>Meiosis of sperm has two stages: Meiosis I and Meiosis II.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u="sng" dirty="0" smtClean="0"/>
              <a:t>Meiosis I</a:t>
            </a:r>
            <a:r>
              <a:rPr lang="en-US" dirty="0" smtClean="0"/>
              <a:t>, the number of chromosomes are doubled, and genetic material is “shuffled” to increased genetic diversity.  </a:t>
            </a:r>
          </a:p>
          <a:p>
            <a:pPr lvl="2"/>
            <a:r>
              <a:rPr lang="en-US" dirty="0" smtClean="0"/>
              <a:t>This shuffled DNA is then split between two diploid cells.</a:t>
            </a:r>
          </a:p>
          <a:p>
            <a:pPr lvl="1"/>
            <a:r>
              <a:rPr lang="en-US" dirty="0" smtClean="0"/>
              <a:t>In </a:t>
            </a:r>
            <a:r>
              <a:rPr lang="en-US" u="sng" dirty="0" smtClean="0"/>
              <a:t>Meiosis II</a:t>
            </a:r>
            <a:r>
              <a:rPr lang="en-US" dirty="0" smtClean="0"/>
              <a:t>, the two new diploid cells are split in half, resulting in four haploid cells.</a:t>
            </a:r>
          </a:p>
          <a:p>
            <a:pPr lvl="2"/>
            <a:r>
              <a:rPr lang="en-US" dirty="0" smtClean="0"/>
              <a:t>These are the cells that become sperm cells.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18" y="217543"/>
            <a:ext cx="3466582" cy="64743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4591" y="6627168"/>
            <a:ext cx="228940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D4B39"/>
                </a:solidFill>
                <a:hlinkClick r:id="rId4"/>
              </a:rPr>
              <a:t>Source: rushartsbiology.wikispaces.com</a:t>
            </a:r>
            <a:r>
              <a:rPr lang="en-US" sz="900" i="1" dirty="0">
                <a:solidFill>
                  <a:srgbClr val="DD4B39"/>
                </a:solidFill>
              </a:rPr>
              <a:t> </a:t>
            </a:r>
            <a:endParaRPr lang="en-US" sz="900" i="1" dirty="0"/>
          </a:p>
        </p:txBody>
      </p:sp>
      <p:cxnSp>
        <p:nvCxnSpPr>
          <p:cNvPr id="12" name="Elbow Connector 11"/>
          <p:cNvCxnSpPr/>
          <p:nvPr/>
        </p:nvCxnSpPr>
        <p:spPr>
          <a:xfrm flipV="1">
            <a:off x="4641273" y="2431372"/>
            <a:ext cx="2213318" cy="2168339"/>
          </a:xfrm>
          <a:prstGeom prst="bentConnector3">
            <a:avLst>
              <a:gd name="adj1" fmla="val 3873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297677" y="4036913"/>
            <a:ext cx="759482" cy="157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151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936</TotalTime>
  <Words>2955</Words>
  <Application>Microsoft Office PowerPoint</Application>
  <PresentationFormat>On-screen Show (4:3)</PresentationFormat>
  <Paragraphs>320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Calibri</vt:lpstr>
      <vt:lpstr>Rockwell</vt:lpstr>
      <vt:lpstr>Rockwell Condensed</vt:lpstr>
      <vt:lpstr>Wingdings</vt:lpstr>
      <vt:lpstr>Wood Type</vt:lpstr>
      <vt:lpstr>Spaying &amp; Neutering</vt:lpstr>
      <vt:lpstr>Intro</vt:lpstr>
      <vt:lpstr>Better Pets</vt:lpstr>
      <vt:lpstr>Reproduction</vt:lpstr>
      <vt:lpstr>Asexual Reproduction</vt:lpstr>
      <vt:lpstr>Benefits of Sexual REproduction</vt:lpstr>
      <vt:lpstr>Chromosomes</vt:lpstr>
      <vt:lpstr>Gametes </vt:lpstr>
      <vt:lpstr>Germ Cells</vt:lpstr>
      <vt:lpstr>Meiosis</vt:lpstr>
      <vt:lpstr>Crossing Over</vt:lpstr>
      <vt:lpstr>Meiosis II</vt:lpstr>
      <vt:lpstr>Path of Sperm</vt:lpstr>
      <vt:lpstr>Seminiferous Tubules &amp; Epididymis</vt:lpstr>
      <vt:lpstr>Urethra and Penis</vt:lpstr>
      <vt:lpstr>Intercourse &amp; Ejaculation</vt:lpstr>
      <vt:lpstr>Meiosis in Females</vt:lpstr>
      <vt:lpstr>Polar Bodies</vt:lpstr>
      <vt:lpstr>Polar Bodies</vt:lpstr>
      <vt:lpstr>Female Reproductive Tracts</vt:lpstr>
      <vt:lpstr>Estrus </vt:lpstr>
      <vt:lpstr>Estrus Phases</vt:lpstr>
      <vt:lpstr>Neutering</vt:lpstr>
      <vt:lpstr>Neutering Process</vt:lpstr>
      <vt:lpstr>Follow-up</vt:lpstr>
      <vt:lpstr>What happens to…</vt:lpstr>
      <vt:lpstr>Neutered Pets = Better Pets</vt:lpstr>
      <vt:lpstr>Spaying</vt:lpstr>
      <vt:lpstr>Spaying</vt:lpstr>
      <vt:lpstr>Spaying</vt:lpstr>
      <vt:lpstr>Spaying Complications</vt:lpstr>
      <vt:lpstr>Spaying Complications are Rare</vt:lpstr>
    </vt:vector>
  </TitlesOfParts>
  <Company>Waterford Union 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Spaying &amp; Neutering</dc:title>
  <dc:creator>Kohn Craig</dc:creator>
  <cp:lastModifiedBy>Mr. Craig A. Kohn</cp:lastModifiedBy>
  <cp:revision>48</cp:revision>
  <cp:lastPrinted>2013-12-11T16:31:55Z</cp:lastPrinted>
  <dcterms:created xsi:type="dcterms:W3CDTF">2013-12-09T16:19:42Z</dcterms:created>
  <dcterms:modified xsi:type="dcterms:W3CDTF">2015-12-09T18:16:19Z</dcterms:modified>
</cp:coreProperties>
</file>