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1"/>
  </p:notesMasterIdLst>
  <p:handoutMasterIdLst>
    <p:handoutMasterId r:id="rId22"/>
  </p:handoutMasterIdLst>
  <p:sldIdLst>
    <p:sldId id="256" r:id="rId2"/>
    <p:sldId id="257" r:id="rId3"/>
    <p:sldId id="258" r:id="rId4"/>
    <p:sldId id="259" r:id="rId5"/>
    <p:sldId id="260" r:id="rId6"/>
    <p:sldId id="263" r:id="rId7"/>
    <p:sldId id="261" r:id="rId8"/>
    <p:sldId id="262" r:id="rId9"/>
    <p:sldId id="265" r:id="rId10"/>
    <p:sldId id="266" r:id="rId11"/>
    <p:sldId id="275" r:id="rId12"/>
    <p:sldId id="273" r:id="rId13"/>
    <p:sldId id="267" r:id="rId14"/>
    <p:sldId id="269" r:id="rId15"/>
    <p:sldId id="268" r:id="rId16"/>
    <p:sldId id="271" r:id="rId17"/>
    <p:sldId id="270" r:id="rId18"/>
    <p:sldId id="272" r:id="rId19"/>
    <p:sldId id="274" r:id="rId20"/>
  </p:sldIdLst>
  <p:sldSz cx="12192000" cy="6858000"/>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52" d="100"/>
          <a:sy n="52" d="100"/>
        </p:scale>
        <p:origin x="677"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44091"/>
          </a:xfrm>
          <a:prstGeom prst="rect">
            <a:avLst/>
          </a:prstGeom>
        </p:spPr>
        <p:txBody>
          <a:bodyPr vert="horz" lIns="91440" tIns="45720" rIns="91440" bIns="45720" rtlCol="0"/>
          <a:lstStyle>
            <a:lvl1pPr algn="r">
              <a:defRPr sz="1200"/>
            </a:lvl1pPr>
          </a:lstStyle>
          <a:p>
            <a:fld id="{B821BE3A-563C-442C-9769-CE40DD051B1B}" type="datetimeFigureOut">
              <a:rPr lang="en-US" smtClean="0"/>
              <a:t>12/22/2014</a:t>
            </a:fld>
            <a:endParaRPr lang="en-US"/>
          </a:p>
        </p:txBody>
      </p:sp>
      <p:sp>
        <p:nvSpPr>
          <p:cNvPr id="4" name="Footer Placeholder 3"/>
          <p:cNvSpPr>
            <a:spLocks noGrp="1"/>
          </p:cNvSpPr>
          <p:nvPr>
            <p:ph type="ftr" sz="quarter" idx="2"/>
          </p:nvPr>
        </p:nvSpPr>
        <p:spPr>
          <a:xfrm>
            <a:off x="0" y="6513910"/>
            <a:ext cx="402844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4090"/>
          </a:xfrm>
          <a:prstGeom prst="rect">
            <a:avLst/>
          </a:prstGeom>
        </p:spPr>
        <p:txBody>
          <a:bodyPr vert="horz" lIns="91440" tIns="45720" rIns="91440" bIns="45720" rtlCol="0" anchor="b"/>
          <a:lstStyle>
            <a:lvl1pPr algn="r">
              <a:defRPr sz="1200"/>
            </a:lvl1pPr>
          </a:lstStyle>
          <a:p>
            <a:fld id="{E0702820-CB0D-4A99-9C8B-CB01E97D64BC}" type="slidenum">
              <a:rPr lang="en-US" smtClean="0"/>
              <a:t>‹#›</a:t>
            </a:fld>
            <a:endParaRPr lang="en-US"/>
          </a:p>
        </p:txBody>
      </p:sp>
    </p:spTree>
    <p:extLst>
      <p:ext uri="{BB962C8B-B14F-4D97-AF65-F5344CB8AC3E}">
        <p14:creationId xmlns:p14="http://schemas.microsoft.com/office/powerpoint/2010/main" val="6653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42900"/>
          </a:xfrm>
          <a:prstGeom prst="rect">
            <a:avLst/>
          </a:prstGeom>
        </p:spPr>
        <p:txBody>
          <a:bodyPr vert="horz" lIns="91440" tIns="45720" rIns="91440" bIns="45720" rtlCol="0"/>
          <a:lstStyle>
            <a:lvl1pPr algn="r">
              <a:defRPr sz="1200"/>
            </a:lvl1pPr>
          </a:lstStyle>
          <a:p>
            <a:fld id="{AE6500CA-512A-4D2D-B841-2F887AEEA736}" type="datetimeFigureOut">
              <a:rPr lang="en-US" smtClean="0"/>
              <a:t>12/22/2014</a:t>
            </a:fld>
            <a:endParaRPr lang="en-US"/>
          </a:p>
        </p:txBody>
      </p:sp>
      <p:sp>
        <p:nvSpPr>
          <p:cNvPr id="4" name="Slide Image Placeholder 3"/>
          <p:cNvSpPr>
            <a:spLocks noGrp="1" noRot="1" noChangeAspect="1"/>
          </p:cNvSpPr>
          <p:nvPr>
            <p:ph type="sldImg" idx="2"/>
          </p:nvPr>
        </p:nvSpPr>
        <p:spPr>
          <a:xfrm>
            <a:off x="23622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910"/>
            <a:ext cx="4028440" cy="342900"/>
          </a:xfrm>
          <a:prstGeom prst="rect">
            <a:avLst/>
          </a:prstGeom>
        </p:spPr>
        <p:txBody>
          <a:bodyPr vert="horz" lIns="91440" tIns="45720" rIns="91440" bIns="45720" rtlCol="0" anchor="b"/>
          <a:lstStyle>
            <a:lvl1pPr algn="r">
              <a:defRPr sz="1200"/>
            </a:lvl1pPr>
          </a:lstStyle>
          <a:p>
            <a:fld id="{6F4B5110-0B33-45D4-8F85-6F26DACE5F40}" type="slidenum">
              <a:rPr lang="en-US" smtClean="0"/>
              <a:t>‹#›</a:t>
            </a:fld>
            <a:endParaRPr lang="en-US"/>
          </a:p>
        </p:txBody>
      </p:sp>
    </p:spTree>
    <p:extLst>
      <p:ext uri="{BB962C8B-B14F-4D97-AF65-F5344CB8AC3E}">
        <p14:creationId xmlns:p14="http://schemas.microsoft.com/office/powerpoint/2010/main" val="206251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charset="0"/>
                <a:ea typeface="ＭＳ Ｐゴシック" charset="-128"/>
              </a:defRPr>
            </a:lvl1pPr>
            <a:lvl2pPr marL="37931725" indent="-37474525">
              <a:defRPr sz="3600">
                <a:solidFill>
                  <a:schemeClr val="tx1"/>
                </a:solidFill>
                <a:latin typeface="Times" charset="0"/>
                <a:ea typeface="ＭＳ Ｐゴシック" charset="-128"/>
              </a:defRPr>
            </a:lvl2pPr>
            <a:lvl3pPr>
              <a:defRPr sz="3600">
                <a:solidFill>
                  <a:schemeClr val="tx1"/>
                </a:solidFill>
                <a:latin typeface="Times" charset="0"/>
                <a:ea typeface="ＭＳ Ｐゴシック" charset="-128"/>
              </a:defRPr>
            </a:lvl3pPr>
            <a:lvl4pPr>
              <a:defRPr sz="3600">
                <a:solidFill>
                  <a:schemeClr val="tx1"/>
                </a:solidFill>
                <a:latin typeface="Times" charset="0"/>
                <a:ea typeface="ＭＳ Ｐゴシック" charset="-128"/>
              </a:defRPr>
            </a:lvl4pPr>
            <a:lvl5pPr>
              <a:defRPr sz="3600">
                <a:solidFill>
                  <a:schemeClr val="tx1"/>
                </a:solidFill>
                <a:latin typeface="Times" charset="0"/>
                <a:ea typeface="ＭＳ Ｐゴシック" charset="-128"/>
              </a:defRPr>
            </a:lvl5pPr>
            <a:lvl6pPr marL="457200" eaLnBrk="0" fontAlgn="base" hangingPunct="0">
              <a:spcBef>
                <a:spcPct val="0"/>
              </a:spcBef>
              <a:spcAft>
                <a:spcPct val="0"/>
              </a:spcAft>
              <a:defRPr sz="3600">
                <a:solidFill>
                  <a:schemeClr val="tx1"/>
                </a:solidFill>
                <a:latin typeface="Times" charset="0"/>
                <a:ea typeface="ＭＳ Ｐゴシック" charset="-128"/>
              </a:defRPr>
            </a:lvl6pPr>
            <a:lvl7pPr marL="914400" eaLnBrk="0" fontAlgn="base" hangingPunct="0">
              <a:spcBef>
                <a:spcPct val="0"/>
              </a:spcBef>
              <a:spcAft>
                <a:spcPct val="0"/>
              </a:spcAft>
              <a:defRPr sz="3600">
                <a:solidFill>
                  <a:schemeClr val="tx1"/>
                </a:solidFill>
                <a:latin typeface="Times" charset="0"/>
                <a:ea typeface="ＭＳ Ｐゴシック" charset="-128"/>
              </a:defRPr>
            </a:lvl7pPr>
            <a:lvl8pPr marL="1371600" eaLnBrk="0" fontAlgn="base" hangingPunct="0">
              <a:spcBef>
                <a:spcPct val="0"/>
              </a:spcBef>
              <a:spcAft>
                <a:spcPct val="0"/>
              </a:spcAft>
              <a:defRPr sz="3600">
                <a:solidFill>
                  <a:schemeClr val="tx1"/>
                </a:solidFill>
                <a:latin typeface="Times" charset="0"/>
                <a:ea typeface="ＭＳ Ｐゴシック" charset="-128"/>
              </a:defRPr>
            </a:lvl8pPr>
            <a:lvl9pPr marL="1828800" eaLnBrk="0" fontAlgn="base" hangingPunct="0">
              <a:spcBef>
                <a:spcPct val="0"/>
              </a:spcBef>
              <a:spcAft>
                <a:spcPct val="0"/>
              </a:spcAft>
              <a:defRPr sz="3600">
                <a:solidFill>
                  <a:schemeClr val="tx1"/>
                </a:solidFill>
                <a:latin typeface="Times" charset="0"/>
                <a:ea typeface="ＭＳ Ｐゴシック" charset="-128"/>
              </a:defRPr>
            </a:lvl9pPr>
          </a:lstStyle>
          <a:p>
            <a:fld id="{F84B06C3-21B2-46DC-A778-AB6784A87F7B}" type="slidenum">
              <a:rPr lang="en-US" sz="1200"/>
              <a:pPr/>
              <a:t>11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charset="0"/>
                <a:ea typeface="ＭＳ Ｐゴシック" charset="-128"/>
              </a:rPr>
              <a:t>This view of a single colony gives you a better close up view of the individual stem cell.  They are small with a large nucleus to cytoplasm ratio and often appear to have two distinct nucleoli in each cell. This is because they are constantly dividing. Again, these cells are defined by their proliferitive and developmental potential.  After months or years of growth in culture they remain normal. One embryonic stem cell “line” means all of the cell cultures that are grown over time from one initially donated blastocyst, or early embryo.</a:t>
            </a:r>
          </a:p>
        </p:txBody>
      </p:sp>
    </p:spTree>
    <p:extLst>
      <p:ext uri="{BB962C8B-B14F-4D97-AF65-F5344CB8AC3E}">
        <p14:creationId xmlns:p14="http://schemas.microsoft.com/office/powerpoint/2010/main" val="2445589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E2937D9-E57C-4E2F-ABE8-396CE92732D4}" type="slidenum">
              <a:rPr lang="en-US" smtClean="0"/>
              <a:t>‹#›</a:t>
            </a:fld>
            <a:endParaRPr lang="en-US"/>
          </a:p>
        </p:txBody>
      </p:sp>
      <p:pic>
        <p:nvPicPr>
          <p:cNvPr id="8" name="Picture 7"/>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70440" y="5773003"/>
            <a:ext cx="1171141" cy="1047124"/>
          </a:xfrm>
          <a:prstGeom prst="rect">
            <a:avLst/>
          </a:prstGeom>
        </p:spPr>
      </p:pic>
    </p:spTree>
    <p:extLst>
      <p:ext uri="{BB962C8B-B14F-4D97-AF65-F5344CB8AC3E}">
        <p14:creationId xmlns:p14="http://schemas.microsoft.com/office/powerpoint/2010/main" val="33894573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72D37-CDFE-4762-A8F9-1751312D1812}" type="datetimeFigureOut">
              <a:rPr lang="en-US" smtClean="0"/>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84686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335544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128498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338378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3258060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383552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9127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56925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410218" y="213815"/>
            <a:ext cx="11586164" cy="1150961"/>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0218" y="1496905"/>
            <a:ext cx="11586164" cy="5135907"/>
          </a:xfrm>
        </p:spPr>
        <p:txBody>
          <a:bodyPr anchor="t">
            <a:normAutofit/>
          </a:bodyPr>
          <a:lstStyle>
            <a:lvl1pPr>
              <a:defRPr sz="3200" b="1">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34634" y="6390851"/>
            <a:ext cx="551167" cy="377825"/>
          </a:xfrm>
        </p:spPr>
        <p:txBody>
          <a:bodyPr/>
          <a:lstStyle/>
          <a:p>
            <a:fld id="{6113E31D-E2AB-40D1-8B51-AFA5AFEF393A}" type="slidenum">
              <a:rPr lang="en-US" smtClean="0"/>
              <a:t>‹#›</a:t>
            </a:fld>
            <a:endParaRPr lang="en-US" dirty="0"/>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532682">
            <a:off x="11333722" y="64265"/>
            <a:ext cx="894940" cy="800171"/>
          </a:xfrm>
          <a:prstGeom prst="rect">
            <a:avLst/>
          </a:prstGeom>
        </p:spPr>
      </p:pic>
    </p:spTree>
    <p:extLst>
      <p:ext uri="{BB962C8B-B14F-4D97-AF65-F5344CB8AC3E}">
        <p14:creationId xmlns:p14="http://schemas.microsoft.com/office/powerpoint/2010/main" val="381388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72D37-CDFE-4762-A8F9-1751312D1812}" type="datetimeFigureOut">
              <a:rPr lang="en-US" smtClean="0"/>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937D9-E57C-4E2F-ABE8-396CE92732D4}" type="slidenum">
              <a:rPr lang="en-US" smtClean="0"/>
              <a:t>‹#›</a:t>
            </a:fld>
            <a:endParaRPr lang="en-US"/>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532682">
            <a:off x="11333722" y="64265"/>
            <a:ext cx="894940" cy="800171"/>
          </a:xfrm>
          <a:prstGeom prst="rect">
            <a:avLst/>
          </a:prstGeom>
        </p:spPr>
      </p:pic>
    </p:spTree>
    <p:extLst>
      <p:ext uri="{BB962C8B-B14F-4D97-AF65-F5344CB8AC3E}">
        <p14:creationId xmlns:p14="http://schemas.microsoft.com/office/powerpoint/2010/main" val="214039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B72D37-CDFE-4762-A8F9-1751312D1812}" type="datetimeFigureOut">
              <a:rPr lang="en-US" smtClean="0"/>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167909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B72D37-CDFE-4762-A8F9-1751312D1812}" type="datetimeFigureOut">
              <a:rPr lang="en-US" smtClean="0"/>
              <a:t>12/22/2014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246643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B72D37-CDFE-4762-A8F9-1751312D1812}" type="datetimeFigureOut">
              <a:rPr lang="en-US" smtClean="0"/>
              <a:t>12/22/2014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2764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1B72D37-CDFE-4762-A8F9-1751312D1812}" type="datetimeFigureOut">
              <a:rPr lang="en-US" smtClean="0"/>
              <a:t>12/22/2014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299206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72D37-CDFE-4762-A8F9-1751312D1812}" type="datetimeFigureOut">
              <a:rPr lang="en-US" smtClean="0"/>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267197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72D37-CDFE-4762-A8F9-1751312D1812}" type="datetimeFigureOut">
              <a:rPr lang="en-US" smtClean="0"/>
              <a:t>12/22/2014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937D9-E57C-4E2F-ABE8-396CE92732D4}" type="slidenum">
              <a:rPr lang="en-US" smtClean="0"/>
              <a:t>‹#›</a:t>
            </a:fld>
            <a:endParaRPr lang="en-US"/>
          </a:p>
        </p:txBody>
      </p:sp>
    </p:spTree>
    <p:extLst>
      <p:ext uri="{BB962C8B-B14F-4D97-AF65-F5344CB8AC3E}">
        <p14:creationId xmlns:p14="http://schemas.microsoft.com/office/powerpoint/2010/main" val="394475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B72D37-CDFE-4762-A8F9-1751312D1812}" type="datetimeFigureOut">
              <a:rPr lang="en-US" smtClean="0"/>
              <a:t>12/22/2014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2937D9-E57C-4E2F-ABE8-396CE92732D4}" type="slidenum">
              <a:rPr lang="en-US" smtClean="0"/>
              <a:t>‹#›</a:t>
            </a:fld>
            <a:endParaRPr lang="en-US"/>
          </a:p>
        </p:txBody>
      </p:sp>
    </p:spTree>
    <p:extLst>
      <p:ext uri="{BB962C8B-B14F-4D97-AF65-F5344CB8AC3E}">
        <p14:creationId xmlns:p14="http://schemas.microsoft.com/office/powerpoint/2010/main" val="3554740232"/>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UW+Madison&amp;source=images&amp;cd=&amp;cad=rja&amp;docid=qcUTuD6JLl6rqM&amp;tbnid=WHlnwgJTE7wvVM:&amp;ved=0CAUQjRw&amp;url=http://labs.russell.wisc.edu/uw-nematode-diagnostic-lab/&amp;ei=ZYrcUYHUM8PvygH6noDoAQ&amp;bvm=bv.48705608,d.aWc&amp;psig=AFQjCNFCPMe-M44IKCFQV1Co_AJoZhSlog&amp;ust=13734942358617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stem+cell+therapy&amp;source=images&amp;cd=&amp;cad=rja&amp;docid=YCWtHc96D-AMoM&amp;tbnid=MY3eBGPBAI2NxM:&amp;ved=0CAUQjRw&amp;url=http://www.intechopen.com/books/stem-cells-in-clinic-and-research/stem-cell-therapy-for-neuromuscular-diseases&amp;ei=tE_cUeHKAoX6yQGYroDgAg&amp;bvm=bv.48705608,d.aWc&amp;psig=AFQjCNHKETwx_AZZhEKky-1F_4AHR9yCvg&amp;ust=1373479188933106"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hyperlink" Target="http://www.intechopen.com/books/stem-cells-in-clinic-and-research/stem-cell-therapy-for-neuromuscular-diseases"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induced+pluripotent+stem+cells&amp;source=images&amp;cd=&amp;cad=rja&amp;docid=_OXOyMIMMvfD1M&amp;tbnid=R_McjVnZ-c76aM:&amp;ved=0CAUQjRw&amp;url=http://wa3230.mj13.serverdomain.org/cms/front_content.php?idcat=81&amp;ei=2EbcUZXSBcqwygGC0ID4Cw&amp;bvm=bv.48705608,d.aWc&amp;psig=AFQjCNHxgVLM5Yd1HnwOi7aiobVzRC4j2w&amp;ust=1373476841782993"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hyperlink" Target="http://wa3230.mj13.serverdomain.org/cms/front_content.php?idcat=81"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https://www.facebook.com/pages/University-of-Wisconsin-Stem-Cell-and-Regenerative-Medicine-Center/147376128651591"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www.facebook.com/pages/University-of-Wisconsin-Stem-Cell-and-Regenerative-Medicine-Center/14737612865159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www.facebook.com/pages/University-of-Wisconsin-Stem-Cell-and-Regenerative-Medicine-Center/14737612865159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the+National+Institutes+of+Health&amp;source=images&amp;cd=&amp;cad=rja&amp;docid=vKVsAHJusrEReM&amp;tbnid=EmLTz3habZLVZM:&amp;ved=0CAUQjRw&amp;url=http://umdpsyc.blogspot.com/2013/03/internship-at-national-institutes-of.html&amp;ei=I4rcUb6iCqr1ygHD84HoAg&amp;bvm=bv.48705608,d.aWc&amp;psig=AFQjCNGeb4NioUxYRsrcXihqx3wMSM6ATQ&amp;ust=1373494159114696"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UW+Madison&amp;source=images&amp;cd=&amp;cad=rja&amp;docid=qcUTuD6JLl6rqM&amp;tbnid=WHlnwgJTE7wvVM:&amp;ved=0CAUQjRw&amp;url=http://labs.russell.wisc.edu/uw-nematode-diagnostic-lab/&amp;ei=ZYrcUYHUM8PvygH6noDoAQ&amp;bvm=bv.48705608,d.aWc&amp;psig=AFQjCNFCPMe-M44IKCFQV1Co_AJoZhSlog&amp;ust=1373494235861741" TargetMode="Externa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cell%20differenticiation&amp;source=images&amp;cd=&amp;cad=rja&amp;docid=GiGOPsO36jy8lM&amp;tbnid=qorc7fHm_Yt7CM:&amp;ved=0CAUQjRw&amp;url=http://weirdscience.ca/2007/07/22/stem-cells-for-beginners-where-do-they-come-from/&amp;ei=F4jcURHp1cgBt8WAoAo&amp;bvm=bv.48705608,d.aWc&amp;psig=AFQjCNHtRtZetiG0gCYwsBpVFkC-BszEZA&amp;ust=1373493586525112"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weirdscience.ca/2007/07/22/stem-cells-for-beginners-where-do-they-come-from/"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stem+cells+site:wisc.edu&amp;source=images&amp;cd=&amp;cad=rja&amp;docid=TJBdwH8PVpY5yM&amp;tbnid=OC2iH9qLgsHDeM:&amp;ved=0CAUQjRw&amp;url=http://www.news.wisc.edu/13809&amp;ei=CYncUajrHKOMygHjyoDgDg&amp;bvm=bv.48705608,d.aWc&amp;psig=AFQjCNEaNlnmSOFWdwO9KD18vXrwDN4AmA&amp;ust=1373493866733185"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www.news.wisc.edu/13809"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22instestinal%20stem%20cells%22&amp;source=images&amp;cd=&amp;cad=rja&amp;docid=QA0lm4OIgx5kAM&amp;tbnid=Jw64WgQQb2D1JM:&amp;ved=0CAUQjRw&amp;url=http://www.medscape.com/viewarticle/578672_2&amp;ei=MlPcUdySOsSEygHp7oG4Bg&amp;psig=AFQjCNF4_1bg0AlSPAq07T9L6VATjnxDOg&amp;ust=1373480088016696"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hyperlink" Target="http://www.medscape.com/viewarticle/578672_2" TargetMode="Externa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www.clinicares.com/regenclair/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stem+cells+leukemia&amp;source=images&amp;cd=&amp;cad=rja&amp;docid=95jfTBTe8TbMPM&amp;tbnid=v5tqqvIQo9mF-M:&amp;ved=0CAUQjRw&amp;url=http://stemcelltreatments.org/stem-cell-therapy/conditions/stem-cell-treatment-for-leukemia/bone-marrow-stem-cells-and-other-sources-for-leukemia-treatment/&amp;ei=XlDcUYaBOciHywGe3YC4DQ&amp;bvm=bv.48705608,d.aWc&amp;psig=AFQjCNEKq-4IRTWVzsTN-ygR4ZjbC-V23w&amp;ust=1373479346015396"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 Cells</a:t>
            </a:r>
            <a:endParaRPr lang="en-US" dirty="0"/>
          </a:p>
        </p:txBody>
      </p:sp>
      <p:sp>
        <p:nvSpPr>
          <p:cNvPr id="3" name="Subtitle 2"/>
          <p:cNvSpPr>
            <a:spLocks noGrp="1"/>
          </p:cNvSpPr>
          <p:nvPr>
            <p:ph type="subTitle" idx="1"/>
          </p:nvPr>
        </p:nvSpPr>
        <p:spPr/>
        <p:txBody>
          <a:bodyPr>
            <a:normAutofit fontScale="92500" lnSpcReduction="10000"/>
          </a:bodyPr>
          <a:lstStyle/>
          <a:p>
            <a:r>
              <a:rPr lang="en-US" cap="none" dirty="0" smtClean="0"/>
              <a:t>By C. Kohn</a:t>
            </a:r>
            <a:br>
              <a:rPr lang="en-US" cap="none" dirty="0" smtClean="0"/>
            </a:br>
            <a:r>
              <a:rPr lang="en-US" cap="none" dirty="0" smtClean="0"/>
              <a:t>Agricultural Sciences, </a:t>
            </a:r>
            <a:r>
              <a:rPr lang="en-US" cap="none" dirty="0"/>
              <a:t>W</a:t>
            </a:r>
            <a:r>
              <a:rPr lang="en-US" cap="none" dirty="0" smtClean="0"/>
              <a:t>aterford WI</a:t>
            </a:r>
          </a:p>
          <a:p>
            <a:r>
              <a:rPr lang="en-US" cap="none" dirty="0" smtClean="0"/>
              <a:t>Produced in collaboration with </a:t>
            </a:r>
            <a:r>
              <a:rPr lang="en-US" cap="none" dirty="0"/>
              <a:t>f</a:t>
            </a:r>
            <a:r>
              <a:rPr lang="en-US" cap="none" dirty="0" smtClean="0"/>
              <a:t>aculty </a:t>
            </a:r>
            <a:r>
              <a:rPr lang="en-US" cap="none" dirty="0"/>
              <a:t>a</a:t>
            </a:r>
            <a:r>
              <a:rPr lang="en-US" cap="none" dirty="0" smtClean="0"/>
              <a:t>nd staff from the Stem Cell and Regenerative Medicine Center of the University of Wisconsin  - Madison, </a:t>
            </a:r>
            <a:r>
              <a:rPr lang="en-US" cap="none" dirty="0"/>
              <a:t>t</a:t>
            </a:r>
            <a:r>
              <a:rPr lang="en-US" cap="none" dirty="0" smtClean="0"/>
              <a:t>he Wisconsin Institute for Discovery, and TED LLC</a:t>
            </a:r>
            <a:endParaRPr lang="en-US" cap="none" dirty="0"/>
          </a:p>
        </p:txBody>
      </p:sp>
      <p:pic>
        <p:nvPicPr>
          <p:cNvPr id="17410" name="Picture 2" descr="http://labs.russell.wisc.edu/uw-nematode-diagnostic-lab/files/2012/03/UW-crest.gif">
            <a:hlinkClick r:id="rId2"/>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38710"/>
          <a:stretch/>
        </p:blipFill>
        <p:spPr bwMode="auto">
          <a:xfrm>
            <a:off x="10369550" y="5821415"/>
            <a:ext cx="1517650" cy="93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2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Embryonic Stem Cells</a:t>
            </a:r>
            <a:endParaRPr lang="en-US" dirty="0"/>
          </a:p>
        </p:txBody>
      </p:sp>
      <p:sp>
        <p:nvSpPr>
          <p:cNvPr id="3" name="Content Placeholder 2"/>
          <p:cNvSpPr>
            <a:spLocks noGrp="1"/>
          </p:cNvSpPr>
          <p:nvPr>
            <p:ph idx="1"/>
          </p:nvPr>
        </p:nvSpPr>
        <p:spPr>
          <a:xfrm>
            <a:off x="38100" y="1276351"/>
            <a:ext cx="11996382" cy="5356462"/>
          </a:xfrm>
        </p:spPr>
        <p:txBody>
          <a:bodyPr>
            <a:normAutofit/>
          </a:bodyPr>
          <a:lstStyle/>
          <a:p>
            <a:r>
              <a:rPr lang="en-US" u="sng" dirty="0"/>
              <a:t>Embryonic stem cells </a:t>
            </a:r>
            <a:r>
              <a:rPr lang="en-US" dirty="0"/>
              <a:t>are grown in labs from leftover embryos knowingly donated by patients at fertility clinics. </a:t>
            </a:r>
          </a:p>
          <a:p>
            <a:pPr lvl="1"/>
            <a:r>
              <a:rPr lang="en-US" dirty="0"/>
              <a:t>Embryonic stem cells are derived from the Inner Cell Mass of a 5-7 day old fertilized embryo (also called a blastocyst).</a:t>
            </a:r>
            <a:r>
              <a:rPr lang="en-US" dirty="0" smtClean="0"/>
              <a:t> </a:t>
            </a:r>
          </a:p>
          <a:p>
            <a:pPr lvl="2"/>
            <a:r>
              <a:rPr lang="en-US" dirty="0" smtClean="0"/>
              <a:t>These embryos were fertilized in lab dishes at </a:t>
            </a:r>
            <a:r>
              <a:rPr lang="en-US" i="1" dirty="0" smtClean="0"/>
              <a:t>in vitro </a:t>
            </a:r>
            <a:r>
              <a:rPr lang="en-US" dirty="0" smtClean="0"/>
              <a:t/>
            </a:r>
            <a:br>
              <a:rPr lang="en-US" dirty="0" smtClean="0"/>
            </a:br>
            <a:r>
              <a:rPr lang="en-US" dirty="0" smtClean="0"/>
              <a:t>fertilization (IVF) clinics. </a:t>
            </a:r>
          </a:p>
          <a:p>
            <a:pPr lvl="2"/>
            <a:r>
              <a:rPr lang="en-US" dirty="0" smtClean="0"/>
              <a:t>IVF patients will usually have multiple eggs fertilized </a:t>
            </a:r>
            <a:br>
              <a:rPr lang="en-US" dirty="0" smtClean="0"/>
            </a:br>
            <a:r>
              <a:rPr lang="en-US" dirty="0" smtClean="0"/>
              <a:t>in case they are not successful on the first try.</a:t>
            </a:r>
          </a:p>
          <a:p>
            <a:pPr lvl="3"/>
            <a:r>
              <a:rPr lang="en-US" dirty="0" smtClean="0"/>
              <a:t>As a result, IVF clinics usually have leftover eggs that patients </a:t>
            </a:r>
            <a:br>
              <a:rPr lang="en-US" dirty="0" smtClean="0"/>
            </a:br>
            <a:r>
              <a:rPr lang="en-US" dirty="0" smtClean="0"/>
              <a:t>can choose to donate for research.  </a:t>
            </a:r>
          </a:p>
          <a:p>
            <a:pPr lvl="3"/>
            <a:r>
              <a:rPr lang="en-US" dirty="0" smtClean="0"/>
              <a:t>Any unused, unneeded embryos are usually discarded. </a:t>
            </a:r>
            <a:br>
              <a:rPr lang="en-US" dirty="0" smtClean="0"/>
            </a:br>
            <a:endParaRPr lang="en-US" dirty="0"/>
          </a:p>
        </p:txBody>
      </p:sp>
      <p:pic>
        <p:nvPicPr>
          <p:cNvPr id="9220" name="Picture 4" descr="http://www.intechopen.com/source/html/18233/media/image2.jp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4182" y="2887520"/>
            <a:ext cx="3846367" cy="3856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80594" y="6633002"/>
            <a:ext cx="1939955" cy="230832"/>
          </a:xfrm>
          <a:prstGeom prst="rect">
            <a:avLst/>
          </a:prstGeom>
        </p:spPr>
        <p:txBody>
          <a:bodyPr wrap="none">
            <a:spAutoFit/>
          </a:bodyPr>
          <a:lstStyle/>
          <a:p>
            <a:r>
              <a:rPr lang="en-US" sz="900" dirty="0" smtClean="0">
                <a:hlinkClick r:id="rId5"/>
              </a:rPr>
              <a:t>Image Source: www.intechopen.com</a:t>
            </a:r>
            <a:r>
              <a:rPr lang="en-US" sz="900" dirty="0"/>
              <a:t> </a:t>
            </a:r>
          </a:p>
        </p:txBody>
      </p:sp>
    </p:spTree>
    <p:extLst>
      <p:ext uri="{BB962C8B-B14F-4D97-AF65-F5344CB8AC3E}">
        <p14:creationId xmlns:p14="http://schemas.microsoft.com/office/powerpoint/2010/main" val="6128989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67" y="457200"/>
            <a:ext cx="661340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 Box 4"/>
          <p:cNvSpPr txBox="1">
            <a:spLocks noChangeArrowheads="1"/>
          </p:cNvSpPr>
          <p:nvPr/>
        </p:nvSpPr>
        <p:spPr bwMode="auto">
          <a:xfrm>
            <a:off x="7480497" y="517075"/>
            <a:ext cx="4154311" cy="5273238"/>
          </a:xfrm>
          <a:prstGeom prst="rect">
            <a:avLst/>
          </a:prstGeom>
        </p:spPr>
        <p:txBody>
          <a:bodyPr vert="horz" lIns="91440" tIns="45720" rIns="91440" bIns="45720" rtlCol="0" anchor="t">
            <a:normAutofit/>
          </a:bodyPr>
          <a:lstStyle>
            <a:lvl1pPr marL="285750" indent="-285750" defTabSz="457200">
              <a:spcBef>
                <a:spcPts val="0"/>
              </a:spcBef>
              <a:spcAft>
                <a:spcPts val="1000"/>
              </a:spcAft>
              <a:buClr>
                <a:schemeClr val="tx1"/>
              </a:buClr>
              <a:buSzPct val="100000"/>
              <a:buFont typeface="Arial"/>
              <a:buChar char="•"/>
              <a:defRPr sz="3200" b="1" u="sng" cap="none">
                <a:solidFill>
                  <a:schemeClr val="bg1"/>
                </a:solidFill>
                <a:effectLst/>
              </a:defRPr>
            </a:lvl1pPr>
            <a:lvl2pPr marL="742950" lvl="1" indent="-285750" defTabSz="457200">
              <a:spcBef>
                <a:spcPts val="0"/>
              </a:spcBef>
              <a:spcAft>
                <a:spcPts val="1000"/>
              </a:spcAft>
              <a:buClr>
                <a:schemeClr val="tx1"/>
              </a:buClr>
              <a:buSzPct val="100000"/>
              <a:buFont typeface="Arial"/>
              <a:buChar char="•"/>
              <a:defRPr sz="2800" cap="none">
                <a:solidFill>
                  <a:schemeClr val="bg1"/>
                </a:solidFill>
                <a:effectLst/>
              </a:defRPr>
            </a:lvl2pPr>
            <a:lvl3pPr marL="1200150" lvl="2" indent="-285750" defTabSz="457200">
              <a:spcBef>
                <a:spcPts val="0"/>
              </a:spcBef>
              <a:spcAft>
                <a:spcPts val="1000"/>
              </a:spcAft>
              <a:buClr>
                <a:schemeClr val="tx1"/>
              </a:buClr>
              <a:buSzPct val="100000"/>
              <a:buFont typeface="Arial"/>
              <a:buChar char="•"/>
              <a:defRPr sz="2400" cap="none">
                <a:solidFill>
                  <a:schemeClr val="bg1"/>
                </a:solidFill>
                <a:effectLst/>
              </a:defRPr>
            </a:lvl3pPr>
            <a:lvl4pPr marL="1543050" indent="-171450" defTabSz="457200">
              <a:spcBef>
                <a:spcPts val="0"/>
              </a:spcBef>
              <a:spcAft>
                <a:spcPts val="1000"/>
              </a:spcAft>
              <a:buClr>
                <a:schemeClr val="tx1"/>
              </a:buClr>
              <a:buSzPct val="100000"/>
              <a:buFont typeface="Arial"/>
              <a:buChar char="•"/>
              <a:defRPr sz="2000" cap="none">
                <a:solidFill>
                  <a:schemeClr val="bg1"/>
                </a:solidFill>
                <a:effectLst/>
              </a:defRPr>
            </a:lvl4pPr>
            <a:lvl5pPr marL="2000250" indent="-171450" defTabSz="457200">
              <a:spcBef>
                <a:spcPts val="0"/>
              </a:spcBef>
              <a:spcAft>
                <a:spcPts val="1000"/>
              </a:spcAft>
              <a:buClr>
                <a:schemeClr val="tx1"/>
              </a:buClr>
              <a:buSzPct val="100000"/>
              <a:buFont typeface="Arial"/>
              <a:buChar char="•"/>
              <a:defRPr sz="2000" cap="none">
                <a:solidFill>
                  <a:schemeClr val="bg1"/>
                </a:solidFill>
                <a:effectLst/>
              </a:defRPr>
            </a:lvl5pPr>
            <a:lvl6pPr marL="2514600" indent="-228600" defTabSz="457200">
              <a:spcBef>
                <a:spcPts val="0"/>
              </a:spcBef>
              <a:spcAft>
                <a:spcPts val="1000"/>
              </a:spcAft>
              <a:buClr>
                <a:schemeClr val="tx1"/>
              </a:buClr>
              <a:buSzPct val="100000"/>
              <a:buFont typeface="Arial"/>
              <a:buChar char="•"/>
              <a:defRPr sz="1200" cap="none">
                <a:effectLst/>
              </a:defRPr>
            </a:lvl6pPr>
            <a:lvl7pPr marL="2971800" indent="-228600" defTabSz="457200">
              <a:spcBef>
                <a:spcPts val="0"/>
              </a:spcBef>
              <a:spcAft>
                <a:spcPts val="1000"/>
              </a:spcAft>
              <a:buClr>
                <a:schemeClr val="tx1"/>
              </a:buClr>
              <a:buSzPct val="100000"/>
              <a:buFont typeface="Arial"/>
              <a:buChar char="•"/>
              <a:defRPr sz="1200" cap="none">
                <a:effectLst/>
              </a:defRPr>
            </a:lvl7pPr>
            <a:lvl8pPr marL="3429000" indent="-228600" defTabSz="457200">
              <a:spcBef>
                <a:spcPts val="0"/>
              </a:spcBef>
              <a:spcAft>
                <a:spcPts val="1000"/>
              </a:spcAft>
              <a:buClr>
                <a:schemeClr val="tx1"/>
              </a:buClr>
              <a:buSzPct val="100000"/>
              <a:buFont typeface="Arial"/>
              <a:buChar char="•"/>
              <a:defRPr sz="1200" cap="none">
                <a:effectLst/>
              </a:defRPr>
            </a:lvl8pPr>
            <a:lvl9pPr marL="3886200" indent="-228600" defTabSz="457200">
              <a:spcBef>
                <a:spcPts val="0"/>
              </a:spcBef>
              <a:spcAft>
                <a:spcPts val="1000"/>
              </a:spcAft>
              <a:buClr>
                <a:schemeClr val="tx1"/>
              </a:buClr>
              <a:buSzPct val="100000"/>
              <a:buFont typeface="Arial"/>
              <a:buChar char="•"/>
              <a:defRPr sz="1200" cap="none">
                <a:effectLst/>
              </a:defRPr>
            </a:lvl9pPr>
          </a:lstStyle>
          <a:p>
            <a:r>
              <a:rPr lang="en-US" u="none" dirty="0"/>
              <a:t>This is a colony of embryonic stem cells under the microscope</a:t>
            </a:r>
            <a:r>
              <a:rPr lang="en-US" u="none" dirty="0" smtClean="0"/>
              <a:t>.</a:t>
            </a:r>
            <a:endParaRPr lang="en-US" u="none" dirty="0"/>
          </a:p>
          <a:p>
            <a:pPr lvl="1"/>
            <a:r>
              <a:rPr lang="en-US" u="none" dirty="0"/>
              <a:t>ES cells look as if they have two large nuclei, because they are constantly dividing.</a:t>
            </a:r>
          </a:p>
        </p:txBody>
      </p:sp>
      <p:sp>
        <p:nvSpPr>
          <p:cNvPr id="32772" name="Line 5"/>
          <p:cNvSpPr>
            <a:spLocks noChangeShapeType="1"/>
          </p:cNvSpPr>
          <p:nvPr/>
        </p:nvSpPr>
        <p:spPr bwMode="auto">
          <a:xfrm flipH="1">
            <a:off x="6579541" y="4648200"/>
            <a:ext cx="1149585" cy="9906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3" name="Line 6"/>
          <p:cNvSpPr>
            <a:spLocks noChangeShapeType="1"/>
          </p:cNvSpPr>
          <p:nvPr/>
        </p:nvSpPr>
        <p:spPr bwMode="auto">
          <a:xfrm flipH="1">
            <a:off x="6658564" y="4800600"/>
            <a:ext cx="1198503" cy="9906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4" name="Rectangle 10"/>
          <p:cNvSpPr>
            <a:spLocks noChangeArrowheads="1"/>
          </p:cNvSpPr>
          <p:nvPr/>
        </p:nvSpPr>
        <p:spPr bwMode="auto">
          <a:xfrm>
            <a:off x="5870223" y="5257800"/>
            <a:ext cx="1285052" cy="1066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Rectangle 1"/>
          <p:cNvSpPr/>
          <p:nvPr/>
        </p:nvSpPr>
        <p:spPr>
          <a:xfrm>
            <a:off x="8132617" y="6062855"/>
            <a:ext cx="3885211" cy="1015663"/>
          </a:xfrm>
          <a:prstGeom prst="rect">
            <a:avLst/>
          </a:prstGeom>
        </p:spPr>
        <p:txBody>
          <a:bodyPr wrap="square">
            <a:spAutoFit/>
          </a:bodyPr>
          <a:lstStyle/>
          <a:p>
            <a:pPr marL="0" lvl="1" algn="just">
              <a:defRPr/>
            </a:pPr>
            <a:r>
              <a:rPr lang="en-US" sz="1500" i="1" dirty="0" smtClean="0">
                <a:solidFill>
                  <a:schemeClr val="bg1"/>
                </a:solidFill>
                <a:effectLst>
                  <a:outerShdw blurRad="38100" dist="38100" dir="2700000" algn="tl">
                    <a:srgbClr val="000000"/>
                  </a:outerShdw>
                </a:effectLst>
                <a:cs typeface="ＭＳ Ｐゴシック" charset="-128"/>
              </a:rPr>
              <a:t>This slide courtesy of </a:t>
            </a:r>
            <a:r>
              <a:rPr lang="en-US" sz="1500" i="1" dirty="0">
                <a:solidFill>
                  <a:schemeClr val="bg1"/>
                </a:solidFill>
                <a:effectLst>
                  <a:outerShdw blurRad="38100" dist="38100" dir="2700000" algn="tl">
                    <a:srgbClr val="000000"/>
                  </a:outerShdw>
                </a:effectLst>
                <a:cs typeface="ＭＳ Ｐゴシック" charset="-128"/>
              </a:rPr>
              <a:t>James Thomson, Director, Regenerative Biology - </a:t>
            </a:r>
            <a:r>
              <a:rPr lang="en-US" sz="1500" i="1" dirty="0" err="1">
                <a:solidFill>
                  <a:schemeClr val="bg1"/>
                </a:solidFill>
                <a:effectLst>
                  <a:outerShdw blurRad="38100" dist="38100" dir="2700000" algn="tl">
                    <a:srgbClr val="000000"/>
                  </a:outerShdw>
                </a:effectLst>
                <a:cs typeface="ＭＳ Ｐゴシック" charset="-128"/>
              </a:rPr>
              <a:t>Morgridge</a:t>
            </a:r>
            <a:r>
              <a:rPr lang="en-US" sz="1500" i="1" dirty="0">
                <a:solidFill>
                  <a:schemeClr val="bg1"/>
                </a:solidFill>
                <a:effectLst>
                  <a:outerShdw blurRad="38100" dist="38100" dir="2700000" algn="tl">
                    <a:srgbClr val="000000"/>
                  </a:outerShdw>
                </a:effectLst>
                <a:cs typeface="ＭＳ Ｐゴシック" charset="-128"/>
              </a:rPr>
              <a:t> Institute for Research, University of Wisconsin - Madison</a:t>
            </a:r>
          </a:p>
          <a:p>
            <a:pPr algn="just">
              <a:defRPr/>
            </a:pPr>
            <a:endParaRPr lang="en-US" sz="1500" i="1" dirty="0">
              <a:solidFill>
                <a:schemeClr val="bg1"/>
              </a:solidFill>
              <a:effectLst>
                <a:outerShdw blurRad="38100" dist="38100" dir="2700000" algn="tl">
                  <a:srgbClr val="000000"/>
                </a:outerShdw>
              </a:effectLst>
              <a:cs typeface="ＭＳ Ｐゴシック" charset="-128"/>
            </a:endParaRPr>
          </a:p>
        </p:txBody>
      </p:sp>
    </p:spTree>
    <p:extLst>
      <p:ext uri="{BB962C8B-B14F-4D97-AF65-F5344CB8AC3E}">
        <p14:creationId xmlns:p14="http://schemas.microsoft.com/office/powerpoint/2010/main" val="120145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 Layers</a:t>
            </a:r>
            <a:endParaRPr lang="en-US" dirty="0"/>
          </a:p>
        </p:txBody>
      </p:sp>
      <p:sp>
        <p:nvSpPr>
          <p:cNvPr id="3" name="Content Placeholder 2"/>
          <p:cNvSpPr>
            <a:spLocks noGrp="1"/>
          </p:cNvSpPr>
          <p:nvPr>
            <p:ph idx="1"/>
          </p:nvPr>
        </p:nvSpPr>
        <p:spPr>
          <a:xfrm>
            <a:off x="377560" y="1480576"/>
            <a:ext cx="11586164" cy="5135907"/>
          </a:xfrm>
        </p:spPr>
        <p:txBody>
          <a:bodyPr>
            <a:normAutofit fontScale="85000" lnSpcReduction="20000"/>
          </a:bodyPr>
          <a:lstStyle/>
          <a:p>
            <a:r>
              <a:rPr lang="en-US" dirty="0">
                <a:latin typeface="Times" panose="02020603050405020304" pitchFamily="18" charset="0"/>
                <a:ea typeface="ＭＳ Ｐゴシック" panose="020B0600070205080204" pitchFamily="34" charset="-128"/>
              </a:rPr>
              <a:t>All tissue in the body comes from </a:t>
            </a:r>
            <a:r>
              <a:rPr lang="en-US" dirty="0" smtClean="0">
                <a:latin typeface="Times" panose="02020603050405020304" pitchFamily="18" charset="0"/>
                <a:ea typeface="ＭＳ Ｐゴシック" panose="020B0600070205080204" pitchFamily="34" charset="-128"/>
              </a:rPr>
              <a:t>the inner cell mass of a 5-7 day old blastocyst. The inner cell mass develops into three </a:t>
            </a:r>
            <a:r>
              <a:rPr lang="en-US" dirty="0">
                <a:latin typeface="Times" panose="02020603050405020304" pitchFamily="18" charset="0"/>
                <a:ea typeface="ＭＳ Ｐゴシック" panose="020B0600070205080204" pitchFamily="34" charset="-128"/>
              </a:rPr>
              <a:t>germ layers, the endoderm, the mesoderm and the ectoderm.  </a:t>
            </a:r>
            <a:endParaRPr lang="en-US" dirty="0" smtClean="0">
              <a:latin typeface="Times" panose="02020603050405020304" pitchFamily="18" charset="0"/>
              <a:ea typeface="ＭＳ Ｐゴシック" panose="020B0600070205080204" pitchFamily="34" charset="-128"/>
            </a:endParaRPr>
          </a:p>
          <a:p>
            <a:pPr lvl="1"/>
            <a:r>
              <a:rPr lang="en-US" dirty="0" smtClean="0">
                <a:latin typeface="Times" panose="02020603050405020304" pitchFamily="18" charset="0"/>
                <a:ea typeface="ＭＳ Ｐゴシック" panose="020B0600070205080204" pitchFamily="34" charset="-128"/>
              </a:rPr>
              <a:t>The </a:t>
            </a:r>
            <a:r>
              <a:rPr lang="en-US" u="sng" dirty="0">
                <a:latin typeface="Times" panose="02020603050405020304" pitchFamily="18" charset="0"/>
                <a:ea typeface="ＭＳ Ｐゴシック" panose="020B0600070205080204" pitchFamily="34" charset="-128"/>
              </a:rPr>
              <a:t>endoderm</a:t>
            </a:r>
            <a:r>
              <a:rPr lang="en-US" dirty="0">
                <a:latin typeface="Times" panose="02020603050405020304" pitchFamily="18" charset="0"/>
                <a:ea typeface="ＭＳ Ｐゴシック" panose="020B0600070205080204" pitchFamily="34" charset="-128"/>
              </a:rPr>
              <a:t> </a:t>
            </a:r>
            <a:r>
              <a:rPr lang="en-US" dirty="0" smtClean="0">
                <a:latin typeface="Times" panose="02020603050405020304" pitchFamily="18" charset="0"/>
                <a:ea typeface="ＭＳ Ｐゴシック" panose="020B0600070205080204" pitchFamily="34" charset="-128"/>
              </a:rPr>
              <a:t>forms </a:t>
            </a:r>
            <a:r>
              <a:rPr lang="en-US" dirty="0">
                <a:latin typeface="Times" panose="02020603050405020304" pitchFamily="18" charset="0"/>
                <a:ea typeface="ＭＳ Ｐゴシック" panose="020B0600070205080204" pitchFamily="34" charset="-128"/>
              </a:rPr>
              <a:t>soft tissues </a:t>
            </a:r>
            <a:r>
              <a:rPr lang="en-US" dirty="0" smtClean="0">
                <a:latin typeface="Times" panose="02020603050405020304" pitchFamily="18" charset="0"/>
                <a:ea typeface="ＭＳ Ｐゴシック" panose="020B0600070205080204" pitchFamily="34" charset="-128"/>
              </a:rPr>
              <a:t/>
            </a:r>
            <a:br>
              <a:rPr lang="en-US" dirty="0" smtClean="0">
                <a:latin typeface="Times" panose="02020603050405020304" pitchFamily="18" charset="0"/>
                <a:ea typeface="ＭＳ Ｐゴシック" panose="020B0600070205080204" pitchFamily="34" charset="-128"/>
              </a:rPr>
            </a:br>
            <a:r>
              <a:rPr lang="en-US" dirty="0" smtClean="0">
                <a:latin typeface="Times" panose="02020603050405020304" pitchFamily="18" charset="0"/>
                <a:ea typeface="ＭＳ Ｐゴシック" panose="020B0600070205080204" pitchFamily="34" charset="-128"/>
              </a:rPr>
              <a:t>like </a:t>
            </a:r>
            <a:r>
              <a:rPr lang="en-US" dirty="0">
                <a:latin typeface="Times" panose="02020603050405020304" pitchFamily="18" charset="0"/>
                <a:ea typeface="ＭＳ Ｐゴシック" panose="020B0600070205080204" pitchFamily="34" charset="-128"/>
              </a:rPr>
              <a:t>the pancreas and liver.  </a:t>
            </a:r>
            <a:endParaRPr lang="en-US" dirty="0" smtClean="0">
              <a:latin typeface="Times" panose="02020603050405020304" pitchFamily="18" charset="0"/>
              <a:ea typeface="ＭＳ Ｐゴシック" panose="020B0600070205080204" pitchFamily="34" charset="-128"/>
            </a:endParaRPr>
          </a:p>
          <a:p>
            <a:pPr lvl="1"/>
            <a:r>
              <a:rPr lang="en-US" dirty="0" smtClean="0">
                <a:latin typeface="Times" panose="02020603050405020304" pitchFamily="18" charset="0"/>
                <a:ea typeface="ＭＳ Ｐゴシック" panose="020B0600070205080204" pitchFamily="34" charset="-128"/>
              </a:rPr>
              <a:t>The </a:t>
            </a:r>
            <a:r>
              <a:rPr lang="en-US" u="sng" dirty="0" smtClean="0">
                <a:latin typeface="Times" panose="02020603050405020304" pitchFamily="18" charset="0"/>
                <a:ea typeface="ＭＳ Ｐゴシック" panose="020B0600070205080204" pitchFamily="34" charset="-128"/>
              </a:rPr>
              <a:t>mesoderm</a:t>
            </a:r>
            <a:r>
              <a:rPr lang="en-US" dirty="0" smtClean="0">
                <a:latin typeface="Times" panose="02020603050405020304" pitchFamily="18" charset="0"/>
                <a:ea typeface="ＭＳ Ｐゴシック" panose="020B0600070205080204" pitchFamily="34" charset="-128"/>
              </a:rPr>
              <a:t> becomes muscle </a:t>
            </a:r>
            <a:br>
              <a:rPr lang="en-US" dirty="0" smtClean="0">
                <a:latin typeface="Times" panose="02020603050405020304" pitchFamily="18" charset="0"/>
                <a:ea typeface="ＭＳ Ｐゴシック" panose="020B0600070205080204" pitchFamily="34" charset="-128"/>
              </a:rPr>
            </a:br>
            <a:r>
              <a:rPr lang="en-US" dirty="0" smtClean="0">
                <a:latin typeface="Times" panose="02020603050405020304" pitchFamily="18" charset="0"/>
                <a:ea typeface="ＭＳ Ｐゴシック" panose="020B0600070205080204" pitchFamily="34" charset="-128"/>
              </a:rPr>
              <a:t>(including the heart), blood, and </a:t>
            </a:r>
            <a:r>
              <a:rPr lang="en-US" dirty="0">
                <a:latin typeface="Times" panose="02020603050405020304" pitchFamily="18" charset="0"/>
                <a:ea typeface="ＭＳ Ｐゴシック" panose="020B0600070205080204" pitchFamily="34" charset="-128"/>
              </a:rPr>
              <a:t>bone. </a:t>
            </a:r>
            <a:endParaRPr lang="en-US" dirty="0" smtClean="0">
              <a:latin typeface="Times" panose="02020603050405020304" pitchFamily="18" charset="0"/>
              <a:ea typeface="ＭＳ Ｐゴシック" panose="020B0600070205080204" pitchFamily="34" charset="-128"/>
            </a:endParaRPr>
          </a:p>
          <a:p>
            <a:pPr lvl="1"/>
            <a:r>
              <a:rPr lang="en-US" dirty="0" smtClean="0">
                <a:latin typeface="Times" panose="02020603050405020304" pitchFamily="18" charset="0"/>
                <a:ea typeface="ＭＳ Ｐゴシック" panose="020B0600070205080204" pitchFamily="34" charset="-128"/>
              </a:rPr>
              <a:t>The </a:t>
            </a:r>
            <a:r>
              <a:rPr lang="en-US" u="sng" dirty="0">
                <a:latin typeface="Times" panose="02020603050405020304" pitchFamily="18" charset="0"/>
                <a:ea typeface="ＭＳ Ｐゴシック" panose="020B0600070205080204" pitchFamily="34" charset="-128"/>
              </a:rPr>
              <a:t>ectoderm</a:t>
            </a:r>
            <a:r>
              <a:rPr lang="en-US" dirty="0">
                <a:latin typeface="Times" panose="02020603050405020304" pitchFamily="18" charset="0"/>
                <a:ea typeface="ＭＳ Ｐゴシック" panose="020B0600070205080204" pitchFamily="34" charset="-128"/>
              </a:rPr>
              <a:t> forms </a:t>
            </a:r>
            <a:r>
              <a:rPr lang="en-US" dirty="0" smtClean="0">
                <a:latin typeface="Times" panose="02020603050405020304" pitchFamily="18" charset="0"/>
                <a:ea typeface="ＭＳ Ｐゴシック" panose="020B0600070205080204" pitchFamily="34" charset="-128"/>
              </a:rPr>
              <a:t>the skin </a:t>
            </a:r>
            <a:r>
              <a:rPr lang="en-US" dirty="0">
                <a:latin typeface="Times" panose="02020603050405020304" pitchFamily="18" charset="0"/>
                <a:ea typeface="ＭＳ Ｐゴシック" panose="020B0600070205080204" pitchFamily="34" charset="-128"/>
              </a:rPr>
              <a:t>and nerve </a:t>
            </a:r>
            <a:r>
              <a:rPr lang="en-US" dirty="0" smtClean="0">
                <a:latin typeface="Times" panose="02020603050405020304" pitchFamily="18" charset="0"/>
                <a:ea typeface="ＭＳ Ｐゴシック" panose="020B0600070205080204" pitchFamily="34" charset="-128"/>
              </a:rPr>
              <a:t/>
            </a:r>
            <a:br>
              <a:rPr lang="en-US" dirty="0" smtClean="0">
                <a:latin typeface="Times" panose="02020603050405020304" pitchFamily="18" charset="0"/>
                <a:ea typeface="ＭＳ Ｐゴシック" panose="020B0600070205080204" pitchFamily="34" charset="-128"/>
              </a:rPr>
            </a:br>
            <a:r>
              <a:rPr lang="en-US" dirty="0" smtClean="0">
                <a:latin typeface="Times" panose="02020603050405020304" pitchFamily="18" charset="0"/>
                <a:ea typeface="ＭＳ Ｐゴシック" panose="020B0600070205080204" pitchFamily="34" charset="-128"/>
              </a:rPr>
              <a:t>cells</a:t>
            </a:r>
            <a:r>
              <a:rPr lang="en-US" dirty="0">
                <a:latin typeface="Times" panose="02020603050405020304" pitchFamily="18" charset="0"/>
                <a:ea typeface="ＭＳ Ｐゴシック" panose="020B0600070205080204" pitchFamily="34" charset="-128"/>
              </a:rPr>
              <a:t>.  </a:t>
            </a:r>
            <a:r>
              <a:rPr lang="en-US" dirty="0" smtClean="0">
                <a:latin typeface="Times" panose="02020603050405020304" pitchFamily="18" charset="0"/>
                <a:ea typeface="ＭＳ Ｐゴシック" panose="020B0600070205080204" pitchFamily="34" charset="-128"/>
              </a:rPr>
              <a:t/>
            </a:r>
            <a:br>
              <a:rPr lang="en-US" dirty="0" smtClean="0">
                <a:latin typeface="Times" panose="02020603050405020304" pitchFamily="18" charset="0"/>
                <a:ea typeface="ＭＳ Ｐゴシック" panose="020B0600070205080204" pitchFamily="34" charset="-128"/>
              </a:rPr>
            </a:br>
            <a:endParaRPr lang="en-US" dirty="0" smtClean="0">
              <a:latin typeface="Times" panose="02020603050405020304" pitchFamily="18" charset="0"/>
              <a:ea typeface="ＭＳ Ｐゴシック" panose="020B0600070205080204" pitchFamily="34" charset="-128"/>
            </a:endParaRPr>
          </a:p>
          <a:p>
            <a:r>
              <a:rPr lang="en-US" dirty="0" smtClean="0">
                <a:latin typeface="Times" panose="02020603050405020304" pitchFamily="18" charset="0"/>
                <a:ea typeface="ＭＳ Ｐゴシック" panose="020B0600070205080204" pitchFamily="34" charset="-128"/>
              </a:rPr>
              <a:t>To be a pluripotent stem cell, a stem </a:t>
            </a:r>
            <a:br>
              <a:rPr lang="en-US" dirty="0" smtClean="0">
                <a:latin typeface="Times" panose="02020603050405020304" pitchFamily="18" charset="0"/>
                <a:ea typeface="ＭＳ Ｐゴシック" panose="020B0600070205080204" pitchFamily="34" charset="-128"/>
              </a:rPr>
            </a:br>
            <a:r>
              <a:rPr lang="en-US" dirty="0" smtClean="0">
                <a:latin typeface="Times" panose="02020603050405020304" pitchFamily="18" charset="0"/>
                <a:ea typeface="ＭＳ Ｐゴシック" panose="020B0600070205080204" pitchFamily="34" charset="-128"/>
              </a:rPr>
              <a:t>cell </a:t>
            </a:r>
            <a:r>
              <a:rPr lang="en-US" dirty="0">
                <a:latin typeface="Times" panose="02020603050405020304" pitchFamily="18" charset="0"/>
                <a:ea typeface="ＭＳ Ｐゴシック" panose="020B0600070205080204" pitchFamily="34" charset="-128"/>
              </a:rPr>
              <a:t>must be able to </a:t>
            </a:r>
            <a:r>
              <a:rPr lang="en-US" dirty="0" smtClean="0">
                <a:latin typeface="Times" panose="02020603050405020304" pitchFamily="18" charset="0"/>
                <a:ea typeface="ＭＳ Ｐゴシック" panose="020B0600070205080204" pitchFamily="34" charset="-128"/>
              </a:rPr>
              <a:t>become all </a:t>
            </a:r>
            <a:r>
              <a:rPr lang="en-US" dirty="0">
                <a:latin typeface="Times" panose="02020603050405020304" pitchFamily="18" charset="0"/>
                <a:ea typeface="ＭＳ Ｐゴシック" panose="020B0600070205080204" pitchFamily="34" charset="-128"/>
              </a:rPr>
              <a:t>three </a:t>
            </a:r>
            <a:r>
              <a:rPr lang="en-US" dirty="0" smtClean="0">
                <a:latin typeface="Times" panose="02020603050405020304" pitchFamily="18" charset="0"/>
                <a:ea typeface="ＭＳ Ｐゴシック" panose="020B0600070205080204" pitchFamily="34" charset="-128"/>
              </a:rPr>
              <a:t/>
            </a:r>
            <a:br>
              <a:rPr lang="en-US" dirty="0" smtClean="0">
                <a:latin typeface="Times" panose="02020603050405020304" pitchFamily="18" charset="0"/>
                <a:ea typeface="ＭＳ Ｐゴシック" panose="020B0600070205080204" pitchFamily="34" charset="-128"/>
              </a:rPr>
            </a:br>
            <a:r>
              <a:rPr lang="en-US" dirty="0" smtClean="0">
                <a:latin typeface="Times" panose="02020603050405020304" pitchFamily="18" charset="0"/>
                <a:ea typeface="ＭＳ Ｐゴシック" panose="020B0600070205080204" pitchFamily="34" charset="-128"/>
              </a:rPr>
              <a:t>of </a:t>
            </a:r>
            <a:r>
              <a:rPr lang="en-US" dirty="0">
                <a:latin typeface="Times" panose="02020603050405020304" pitchFamily="18" charset="0"/>
                <a:ea typeface="ＭＳ Ｐゴシック" panose="020B0600070205080204" pitchFamily="34" charset="-128"/>
              </a:rPr>
              <a:t>these germ layers.</a:t>
            </a:r>
          </a:p>
          <a:p>
            <a:endParaRPr lang="en-US" b="0" dirty="0"/>
          </a:p>
        </p:txBody>
      </p:sp>
      <p:pic>
        <p:nvPicPr>
          <p:cNvPr id="4"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471" y="2576945"/>
            <a:ext cx="5748372" cy="42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533734" y="6347942"/>
            <a:ext cx="4490358" cy="523220"/>
          </a:xfrm>
          <a:prstGeom prst="rect">
            <a:avLst/>
          </a:prstGeom>
        </p:spPr>
        <p:txBody>
          <a:bodyPr wrap="square">
            <a:spAutoFit/>
          </a:bodyPr>
          <a:lstStyle/>
          <a:p>
            <a:pPr algn="r">
              <a:defRPr/>
            </a:pPr>
            <a:r>
              <a:rPr lang="en-US" sz="1400" i="1" dirty="0" smtClean="0">
                <a:solidFill>
                  <a:schemeClr val="bg1"/>
                </a:solidFill>
                <a:effectLst>
                  <a:outerShdw blurRad="38100" dist="38100" dir="2700000" algn="tl">
                    <a:srgbClr val="000000"/>
                  </a:outerShdw>
                </a:effectLst>
                <a:cs typeface="ＭＳ Ｐゴシック" charset="-128"/>
              </a:rPr>
              <a:t>This image courtesy of </a:t>
            </a:r>
            <a:r>
              <a:rPr lang="en-US" sz="1400" i="1" dirty="0" err="1" smtClean="0">
                <a:solidFill>
                  <a:schemeClr val="bg1"/>
                </a:solidFill>
                <a:effectLst>
                  <a:outerShdw blurRad="38100" dist="38100" dir="2700000" algn="tl">
                    <a:srgbClr val="000000"/>
                  </a:outerShdw>
                </a:effectLst>
                <a:cs typeface="ＭＳ Ｐゴシック" charset="-128"/>
              </a:rPr>
              <a:t>Jordana</a:t>
            </a:r>
            <a:r>
              <a:rPr lang="en-US" sz="1400" i="1" dirty="0" smtClean="0">
                <a:solidFill>
                  <a:schemeClr val="bg1"/>
                </a:solidFill>
                <a:effectLst>
                  <a:outerShdw blurRad="38100" dist="38100" dir="2700000" algn="tl">
                    <a:srgbClr val="000000"/>
                  </a:outerShdw>
                </a:effectLst>
                <a:cs typeface="ＭＳ Ｐゴシック" charset="-128"/>
              </a:rPr>
              <a:t> </a:t>
            </a:r>
            <a:r>
              <a:rPr lang="en-US" sz="1400" i="1" dirty="0" err="1">
                <a:solidFill>
                  <a:schemeClr val="bg1"/>
                </a:solidFill>
                <a:effectLst>
                  <a:outerShdw blurRad="38100" dist="38100" dir="2700000" algn="tl">
                    <a:srgbClr val="000000"/>
                  </a:outerShdw>
                </a:effectLst>
                <a:cs typeface="ＭＳ Ｐゴシック" charset="-128"/>
              </a:rPr>
              <a:t>Lenon</a:t>
            </a:r>
            <a:r>
              <a:rPr lang="en-US" sz="1400" i="1" dirty="0">
                <a:solidFill>
                  <a:schemeClr val="bg1"/>
                </a:solidFill>
                <a:effectLst>
                  <a:outerShdw blurRad="38100" dist="38100" dir="2700000" algn="tl">
                    <a:srgbClr val="000000"/>
                  </a:outerShdw>
                </a:effectLst>
                <a:cs typeface="ＭＳ Ｐゴシック" charset="-128"/>
              </a:rPr>
              <a:t>, B.S., B.A.</a:t>
            </a:r>
            <a:br>
              <a:rPr lang="en-US" sz="1400" i="1" dirty="0">
                <a:solidFill>
                  <a:schemeClr val="bg1"/>
                </a:solidFill>
                <a:effectLst>
                  <a:outerShdw blurRad="38100" dist="38100" dir="2700000" algn="tl">
                    <a:srgbClr val="000000"/>
                  </a:outerShdw>
                </a:effectLst>
                <a:cs typeface="ＭＳ Ｐゴシック" charset="-128"/>
              </a:rPr>
            </a:br>
            <a:r>
              <a:rPr lang="en-US" sz="1400" i="1" dirty="0">
                <a:solidFill>
                  <a:schemeClr val="bg1"/>
                </a:solidFill>
                <a:effectLst>
                  <a:outerShdw blurRad="38100" dist="38100" dir="2700000" algn="tl">
                    <a:srgbClr val="000000"/>
                  </a:outerShdw>
                </a:effectLst>
                <a:cs typeface="ＭＳ Ｐゴシック" charset="-128"/>
              </a:rPr>
              <a:t>University of </a:t>
            </a:r>
            <a:r>
              <a:rPr lang="en-US" sz="1400" i="1" dirty="0" smtClean="0">
                <a:solidFill>
                  <a:schemeClr val="bg1"/>
                </a:solidFill>
                <a:effectLst>
                  <a:outerShdw blurRad="38100" dist="38100" dir="2700000" algn="tl">
                    <a:srgbClr val="000000"/>
                  </a:outerShdw>
                </a:effectLst>
                <a:cs typeface="ＭＳ Ｐゴシック" charset="-128"/>
              </a:rPr>
              <a:t>Wisconsin-Madison Outreach </a:t>
            </a:r>
            <a:r>
              <a:rPr lang="en-US" sz="1400" i="1" dirty="0">
                <a:solidFill>
                  <a:schemeClr val="bg1"/>
                </a:solidFill>
                <a:effectLst>
                  <a:outerShdw blurRad="38100" dist="38100" dir="2700000" algn="tl">
                    <a:srgbClr val="000000"/>
                  </a:outerShdw>
                </a:effectLst>
                <a:cs typeface="ＭＳ Ｐゴシック" charset="-128"/>
              </a:rPr>
              <a:t>Specialist</a:t>
            </a:r>
          </a:p>
        </p:txBody>
      </p:sp>
    </p:spTree>
    <p:extLst>
      <p:ext uri="{BB962C8B-B14F-4D97-AF65-F5344CB8AC3E}">
        <p14:creationId xmlns:p14="http://schemas.microsoft.com/office/powerpoint/2010/main" val="1611088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Pluripotent Stem Cells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Induced pluripotent stem cells</a:t>
            </a:r>
            <a:r>
              <a:rPr lang="en-US" dirty="0" smtClean="0"/>
              <a:t> begin as just normal, mature cells.</a:t>
            </a:r>
          </a:p>
          <a:p>
            <a:pPr lvl="1"/>
            <a:r>
              <a:rPr lang="en-US" dirty="0" smtClean="0"/>
              <a:t>These cells might come from skin, the liver, fat, or other sources.</a:t>
            </a:r>
            <a:br>
              <a:rPr lang="en-US" dirty="0" smtClean="0"/>
            </a:br>
            <a:endParaRPr lang="en-US" dirty="0" smtClean="0"/>
          </a:p>
          <a:p>
            <a:r>
              <a:rPr lang="en-US" dirty="0" smtClean="0"/>
              <a:t>Scientists change these cells in order to make </a:t>
            </a:r>
            <a:r>
              <a:rPr lang="en-US" dirty="0"/>
              <a:t/>
            </a:r>
            <a:br>
              <a:rPr lang="en-US" dirty="0"/>
            </a:br>
            <a:r>
              <a:rPr lang="en-US" dirty="0" smtClean="0"/>
              <a:t>them pluripotent and behave like an </a:t>
            </a:r>
            <a:br>
              <a:rPr lang="en-US" dirty="0" smtClean="0"/>
            </a:br>
            <a:r>
              <a:rPr lang="en-US" dirty="0" smtClean="0"/>
              <a:t>embryonic stem cell. </a:t>
            </a:r>
          </a:p>
          <a:p>
            <a:pPr lvl="1"/>
            <a:r>
              <a:rPr lang="en-US" dirty="0"/>
              <a:t>Scientists turn off some genes and turn on other </a:t>
            </a:r>
            <a:r>
              <a:rPr lang="en-US" dirty="0" smtClean="0"/>
              <a:t/>
            </a:r>
            <a:br>
              <a:rPr lang="en-US" dirty="0" smtClean="0"/>
            </a:br>
            <a:r>
              <a:rPr lang="en-US" dirty="0" smtClean="0"/>
              <a:t>genes </a:t>
            </a:r>
            <a:r>
              <a:rPr lang="en-US" dirty="0"/>
              <a:t>of these mature cells so that they have the </a:t>
            </a:r>
            <a:r>
              <a:rPr lang="en-US" dirty="0" smtClean="0"/>
              <a:t/>
            </a:r>
            <a:br>
              <a:rPr lang="en-US" dirty="0" smtClean="0"/>
            </a:br>
            <a:r>
              <a:rPr lang="en-US" dirty="0" smtClean="0"/>
              <a:t>same </a:t>
            </a:r>
            <a:r>
              <a:rPr lang="en-US" dirty="0"/>
              <a:t>set of genes turned on as in embryonic stem </a:t>
            </a:r>
            <a:r>
              <a:rPr lang="en-US" dirty="0" smtClean="0"/>
              <a:t/>
            </a:r>
            <a:br>
              <a:rPr lang="en-US" dirty="0" smtClean="0"/>
            </a:br>
            <a:r>
              <a:rPr lang="en-US" dirty="0" smtClean="0"/>
              <a:t>cells.</a:t>
            </a:r>
          </a:p>
          <a:p>
            <a:pPr lvl="1"/>
            <a:r>
              <a:rPr lang="en-US" dirty="0"/>
              <a:t>The cell then behaves as if it were an embryonic </a:t>
            </a:r>
            <a:r>
              <a:rPr lang="en-US" dirty="0" smtClean="0"/>
              <a:t/>
            </a:r>
            <a:br>
              <a:rPr lang="en-US" dirty="0" smtClean="0"/>
            </a:br>
            <a:r>
              <a:rPr lang="en-US" dirty="0" smtClean="0"/>
              <a:t>stem </a:t>
            </a:r>
            <a:r>
              <a:rPr lang="en-US" dirty="0"/>
              <a:t>cell, allowing scientists to create a pluripotent </a:t>
            </a:r>
            <a:br>
              <a:rPr lang="en-US" dirty="0"/>
            </a:br>
            <a:r>
              <a:rPr lang="en-US" dirty="0"/>
              <a:t>stem cell without destroying a lab-fertilized embryo</a:t>
            </a:r>
            <a:r>
              <a:rPr lang="en-US" dirty="0" smtClean="0"/>
              <a:t>.</a:t>
            </a:r>
          </a:p>
          <a:p>
            <a:pPr lvl="1"/>
            <a:r>
              <a:rPr lang="en-US" dirty="0" smtClean="0"/>
              <a:t>IPSC’s also be patient-specific.  If a patient has a disease,</a:t>
            </a:r>
            <a:br>
              <a:rPr lang="en-US" dirty="0" smtClean="0"/>
            </a:br>
            <a:r>
              <a:rPr lang="en-US" dirty="0" smtClean="0"/>
              <a:t>scientists could recreate their actual cells to see how their</a:t>
            </a:r>
            <a:br>
              <a:rPr lang="en-US" dirty="0" smtClean="0"/>
            </a:br>
            <a:r>
              <a:rPr lang="en-US" dirty="0" smtClean="0"/>
              <a:t>body would specifically respond to new treatments before</a:t>
            </a:r>
            <a:br>
              <a:rPr lang="en-US" dirty="0" smtClean="0"/>
            </a:br>
            <a:r>
              <a:rPr lang="en-US" dirty="0" smtClean="0"/>
              <a:t>administering new therapies.</a:t>
            </a:r>
          </a:p>
          <a:p>
            <a:pPr lvl="1"/>
            <a:endParaRPr lang="en-US" dirty="0"/>
          </a:p>
        </p:txBody>
      </p:sp>
      <p:pic>
        <p:nvPicPr>
          <p:cNvPr id="2050" name="Picture 2" descr="http://wa3230.mj13.serverdomain.org/cms/upload/Bilder/cellomics_rd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0336" y="3583441"/>
            <a:ext cx="3829050" cy="3057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42576" y="6426464"/>
            <a:ext cx="2396810" cy="230832"/>
          </a:xfrm>
          <a:prstGeom prst="rect">
            <a:avLst/>
          </a:prstGeom>
        </p:spPr>
        <p:txBody>
          <a:bodyPr wrap="none">
            <a:spAutoFit/>
          </a:bodyPr>
          <a:lstStyle/>
          <a:p>
            <a:r>
              <a:rPr lang="en-US" sz="900" dirty="0" smtClean="0">
                <a:hlinkClick r:id="rId5"/>
              </a:rPr>
              <a:t>Image Source: wa3230.mj13.serverdomain.org</a:t>
            </a:r>
            <a:r>
              <a:rPr lang="en-US" sz="900" dirty="0"/>
              <a:t> </a:t>
            </a:r>
          </a:p>
        </p:txBody>
      </p:sp>
    </p:spTree>
    <p:extLst>
      <p:ext uri="{BB962C8B-B14F-4D97-AF65-F5344CB8AC3E}">
        <p14:creationId xmlns:p14="http://schemas.microsoft.com/office/powerpoint/2010/main" val="3587313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Pluripotent Stem Cells</a:t>
            </a:r>
            <a:endParaRPr lang="en-US" dirty="0"/>
          </a:p>
        </p:txBody>
      </p:sp>
      <p:sp>
        <p:nvSpPr>
          <p:cNvPr id="3" name="Content Placeholder 2"/>
          <p:cNvSpPr>
            <a:spLocks noGrp="1"/>
          </p:cNvSpPr>
          <p:nvPr>
            <p:ph idx="1"/>
          </p:nvPr>
        </p:nvSpPr>
        <p:spPr/>
        <p:txBody>
          <a:bodyPr>
            <a:normAutofit fontScale="70000" lnSpcReduction="20000"/>
          </a:bodyPr>
          <a:lstStyle/>
          <a:p>
            <a:r>
              <a:rPr lang="en-US" dirty="0"/>
              <a:t>Both kinds of pluripotent stem cells (embryonic and induced pluripotent) have potential advantages over tissue-specific stem cells</a:t>
            </a:r>
            <a:r>
              <a:rPr lang="en-US" dirty="0" smtClean="0"/>
              <a:t>. These include:</a:t>
            </a:r>
          </a:p>
          <a:p>
            <a:pPr lvl="1"/>
            <a:r>
              <a:rPr lang="en-US" dirty="0" smtClean="0"/>
              <a:t>They can become any of the 220 kinds of tissue in the human body. </a:t>
            </a:r>
          </a:p>
          <a:p>
            <a:pPr lvl="1"/>
            <a:r>
              <a:rPr lang="en-US" dirty="0" smtClean="0"/>
              <a:t>They can divide in culture for long periods of time without losing their functionality. </a:t>
            </a:r>
          </a:p>
          <a:p>
            <a:pPr lvl="1"/>
            <a:r>
              <a:rPr lang="en-US" dirty="0"/>
              <a:t>They can be used for research on normal and abnormal development such as birth defects</a:t>
            </a:r>
            <a:r>
              <a:rPr lang="en-US" dirty="0" smtClean="0"/>
              <a:t>.</a:t>
            </a:r>
            <a:br>
              <a:rPr lang="en-US" dirty="0" smtClean="0"/>
            </a:br>
            <a:endParaRPr lang="en-US" dirty="0" smtClean="0"/>
          </a:p>
          <a:p>
            <a:r>
              <a:rPr lang="en-US" dirty="0" smtClean="0"/>
              <a:t>However, pluripotent stem cells have </a:t>
            </a:r>
            <a:br>
              <a:rPr lang="en-US" dirty="0" smtClean="0"/>
            </a:br>
            <a:r>
              <a:rPr lang="en-US" dirty="0" smtClean="0"/>
              <a:t>some disadvantages as well.</a:t>
            </a:r>
          </a:p>
          <a:p>
            <a:pPr lvl="1"/>
            <a:r>
              <a:rPr lang="en-US" dirty="0" smtClean="0"/>
              <a:t>Embryonic stem cells are controversial </a:t>
            </a:r>
            <a:br>
              <a:rPr lang="en-US" dirty="0" smtClean="0"/>
            </a:br>
            <a:r>
              <a:rPr lang="en-US" dirty="0" smtClean="0"/>
              <a:t>because they require the destruction of an </a:t>
            </a:r>
            <a:br>
              <a:rPr lang="en-US" dirty="0" smtClean="0"/>
            </a:br>
            <a:r>
              <a:rPr lang="en-US" dirty="0" smtClean="0"/>
              <a:t>egg fertilized in a laboratory dish.</a:t>
            </a:r>
          </a:p>
          <a:p>
            <a:pPr lvl="1"/>
            <a:r>
              <a:rPr lang="en-US" dirty="0"/>
              <a:t>Induced pluripotent stem cells are difficult </a:t>
            </a:r>
            <a:r>
              <a:rPr lang="en-US" dirty="0" smtClean="0"/>
              <a:t/>
            </a:r>
            <a:br>
              <a:rPr lang="en-US" dirty="0" smtClean="0"/>
            </a:br>
            <a:r>
              <a:rPr lang="en-US" dirty="0" smtClean="0"/>
              <a:t>to </a:t>
            </a:r>
            <a:r>
              <a:rPr lang="en-US" dirty="0"/>
              <a:t>create and are new to science</a:t>
            </a:r>
            <a:r>
              <a:rPr lang="en-US" dirty="0" smtClean="0"/>
              <a:t>.</a:t>
            </a:r>
          </a:p>
          <a:p>
            <a:pPr lvl="1"/>
            <a:r>
              <a:rPr lang="en-US" dirty="0" smtClean="0"/>
              <a:t>It is very challenging to create mature, </a:t>
            </a:r>
            <a:br>
              <a:rPr lang="en-US" dirty="0" smtClean="0"/>
            </a:br>
            <a:r>
              <a:rPr lang="en-US" dirty="0" smtClean="0"/>
              <a:t>differentiated cells from pluripotent stem cells.</a:t>
            </a:r>
          </a:p>
          <a:p>
            <a:pPr lvl="1"/>
            <a:endParaRPr lang="en-US" dirty="0" smtClean="0"/>
          </a:p>
          <a:p>
            <a:pPr lvl="1"/>
            <a:endParaRPr lang="en-US" dirty="0"/>
          </a:p>
        </p:txBody>
      </p:sp>
      <p:pic>
        <p:nvPicPr>
          <p:cNvPr id="8194" name="Picture 2" descr="https://sphotos-b.xx.fbcdn.net/hphotos-prn1/150754_356926631029872_106978854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a:stretch/>
        </p:blipFill>
        <p:spPr bwMode="auto">
          <a:xfrm>
            <a:off x="6216650" y="3314700"/>
            <a:ext cx="57150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847113" y="6485164"/>
            <a:ext cx="5516337" cy="230832"/>
          </a:xfrm>
          <a:prstGeom prst="rect">
            <a:avLst/>
          </a:prstGeom>
        </p:spPr>
        <p:txBody>
          <a:bodyPr wrap="square">
            <a:spAutoFit/>
          </a:bodyPr>
          <a:lstStyle/>
          <a:p>
            <a:r>
              <a:rPr lang="en-US" sz="900" dirty="0" smtClean="0">
                <a:hlinkClick r:id="rId4"/>
              </a:rPr>
              <a:t>Photo courtesy of the University </a:t>
            </a:r>
            <a:r>
              <a:rPr lang="en-US" sz="900" dirty="0">
                <a:hlinkClick r:id="rId4"/>
              </a:rPr>
              <a:t>of Wisconsin Stem Cell and Regenerative Medicine </a:t>
            </a:r>
            <a:r>
              <a:rPr lang="en-US" sz="900" dirty="0" smtClean="0">
                <a:hlinkClick r:id="rId4"/>
              </a:rPr>
              <a:t>Center</a:t>
            </a:r>
            <a:r>
              <a:rPr lang="en-US" sz="900" dirty="0" smtClean="0"/>
              <a:t> Facebook page</a:t>
            </a:r>
            <a:endParaRPr lang="en-US" sz="900" dirty="0">
              <a:effectLst/>
            </a:endParaRPr>
          </a:p>
        </p:txBody>
      </p:sp>
    </p:spTree>
    <p:extLst>
      <p:ext uri="{BB962C8B-B14F-4D97-AF65-F5344CB8AC3E}">
        <p14:creationId xmlns:p14="http://schemas.microsoft.com/office/powerpoint/2010/main" val="13428682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7134430"/>
              </p:ext>
            </p:extLst>
          </p:nvPr>
        </p:nvGraphicFramePr>
        <p:xfrm>
          <a:off x="409575" y="41558"/>
          <a:ext cx="11587164" cy="6877120"/>
        </p:xfrm>
        <a:graphic>
          <a:graphicData uri="http://schemas.openxmlformats.org/drawingml/2006/table">
            <a:tbl>
              <a:tblPr firstRow="1" bandRow="1">
                <a:tableStyleId>{85BE263C-DBD7-4A20-BB59-AAB30ACAA65A}</a:tableStyleId>
              </a:tblPr>
              <a:tblGrid>
                <a:gridCol w="2896791"/>
                <a:gridCol w="2896791"/>
                <a:gridCol w="2896791"/>
                <a:gridCol w="2896791"/>
              </a:tblGrid>
              <a:tr h="645523">
                <a:tc>
                  <a:txBody>
                    <a:bodyPr/>
                    <a:lstStyle/>
                    <a:p>
                      <a:pPr algn="ctr"/>
                      <a:endParaRPr lang="en-US" dirty="0"/>
                    </a:p>
                  </a:txBody>
                  <a:tcPr/>
                </a:tc>
                <a:tc>
                  <a:txBody>
                    <a:bodyPr/>
                    <a:lstStyle/>
                    <a:p>
                      <a:r>
                        <a:rPr lang="en-US" dirty="0" smtClean="0"/>
                        <a:t>Tissue-Specific</a:t>
                      </a:r>
                      <a:r>
                        <a:rPr lang="en-US" baseline="0" dirty="0" smtClean="0"/>
                        <a:t> Stem Cell</a:t>
                      </a:r>
                      <a:endParaRPr lang="en-US" dirty="0"/>
                    </a:p>
                  </a:txBody>
                  <a:tcPr/>
                </a:tc>
                <a:tc>
                  <a:txBody>
                    <a:bodyPr/>
                    <a:lstStyle/>
                    <a:p>
                      <a:r>
                        <a:rPr lang="en-US" dirty="0" smtClean="0"/>
                        <a:t>Embryonic</a:t>
                      </a:r>
                      <a:r>
                        <a:rPr lang="en-US" baseline="0" dirty="0" smtClean="0"/>
                        <a:t> Stem Cell</a:t>
                      </a:r>
                      <a:endParaRPr lang="en-US" dirty="0"/>
                    </a:p>
                  </a:txBody>
                  <a:tcPr/>
                </a:tc>
                <a:tc>
                  <a:txBody>
                    <a:bodyPr/>
                    <a:lstStyle/>
                    <a:p>
                      <a:r>
                        <a:rPr lang="en-US" dirty="0" smtClean="0"/>
                        <a:t>Induced Pluripotent</a:t>
                      </a:r>
                      <a:r>
                        <a:rPr lang="en-US" baseline="0" dirty="0" smtClean="0"/>
                        <a:t> Stem Cell</a:t>
                      </a:r>
                      <a:endParaRPr lang="en-US" dirty="0"/>
                    </a:p>
                  </a:txBody>
                  <a:tcPr/>
                </a:tc>
              </a:tr>
              <a:tr h="645523">
                <a:tc>
                  <a:txBody>
                    <a:bodyPr/>
                    <a:lstStyle/>
                    <a:p>
                      <a:pPr algn="ctr"/>
                      <a:r>
                        <a:rPr lang="en-US" dirty="0" smtClean="0"/>
                        <a:t>Also known as…</a:t>
                      </a:r>
                      <a:endParaRPr lang="en-US" dirty="0"/>
                    </a:p>
                  </a:txBody>
                  <a:tcPr/>
                </a:tc>
                <a:tc>
                  <a:txBody>
                    <a:bodyPr/>
                    <a:lstStyle/>
                    <a:p>
                      <a:r>
                        <a:rPr lang="en-US" dirty="0" smtClean="0"/>
                        <a:t>Adult Stem Cell</a:t>
                      </a:r>
                    </a:p>
                    <a:p>
                      <a:r>
                        <a:rPr lang="en-US" dirty="0" smtClean="0"/>
                        <a:t>Somatic Stem Cell</a:t>
                      </a:r>
                      <a:endParaRPr lang="en-US" dirty="0"/>
                    </a:p>
                  </a:txBody>
                  <a:tcPr/>
                </a:tc>
                <a:tc>
                  <a:txBody>
                    <a:bodyPr/>
                    <a:lstStyle/>
                    <a:p>
                      <a:r>
                        <a:rPr lang="en-US" dirty="0" smtClean="0"/>
                        <a:t>ESC</a:t>
                      </a:r>
                      <a:endParaRPr lang="en-US" dirty="0"/>
                    </a:p>
                  </a:txBody>
                  <a:tcPr/>
                </a:tc>
                <a:tc>
                  <a:txBody>
                    <a:bodyPr/>
                    <a:lstStyle/>
                    <a:p>
                      <a:r>
                        <a:rPr lang="en-US" dirty="0" smtClean="0"/>
                        <a:t>IPSC</a:t>
                      </a:r>
                      <a:endParaRPr lang="en-US" dirty="0"/>
                    </a:p>
                  </a:txBody>
                  <a:tcPr/>
                </a:tc>
              </a:tr>
              <a:tr h="1337115">
                <a:tc>
                  <a:txBody>
                    <a:bodyPr/>
                    <a:lstStyle/>
                    <a:p>
                      <a:pPr algn="ctr"/>
                      <a:r>
                        <a:rPr lang="en-US" dirty="0" smtClean="0"/>
                        <a:t>Source</a:t>
                      </a:r>
                      <a:endParaRPr lang="en-US" dirty="0"/>
                    </a:p>
                  </a:txBody>
                  <a:tcPr/>
                </a:tc>
                <a:tc>
                  <a:txBody>
                    <a:bodyPr/>
                    <a:lstStyle/>
                    <a:p>
                      <a:r>
                        <a:rPr lang="en-US" dirty="0" smtClean="0"/>
                        <a:t>Found throughout</a:t>
                      </a:r>
                      <a:r>
                        <a:rPr lang="en-US" baseline="0" dirty="0" smtClean="0"/>
                        <a:t> the body in some kinds of tissue.</a:t>
                      </a:r>
                      <a:endParaRPr lang="en-US" dirty="0"/>
                    </a:p>
                  </a:txBody>
                  <a:tcPr/>
                </a:tc>
                <a:tc>
                  <a:txBody>
                    <a:bodyPr/>
                    <a:lstStyle/>
                    <a:p>
                      <a:r>
                        <a:rPr lang="en-US" dirty="0" smtClean="0"/>
                        <a:t>The inner</a:t>
                      </a:r>
                      <a:r>
                        <a:rPr lang="en-US" baseline="0" dirty="0" smtClean="0"/>
                        <a:t> cell mass of a 5-7 day old embryo fertilized in a laboratory dish.</a:t>
                      </a:r>
                      <a:endParaRPr lang="en-US" dirty="0"/>
                    </a:p>
                  </a:txBody>
                  <a:tcPr/>
                </a:tc>
                <a:tc>
                  <a:txBody>
                    <a:bodyPr/>
                    <a:lstStyle/>
                    <a:p>
                      <a:r>
                        <a:rPr lang="en-US" sz="1800" kern="1200" dirty="0" smtClean="0">
                          <a:solidFill>
                            <a:schemeClr val="dk1"/>
                          </a:solidFill>
                          <a:effectLst/>
                          <a:latin typeface="+mn-lt"/>
                          <a:ea typeface="+mn-ea"/>
                          <a:cs typeface="+mn-cs"/>
                        </a:rPr>
                        <a:t>Comes from normal mature bodily cells that have been reprogrammed genetically to resemble an embryonic stem cell.</a:t>
                      </a:r>
                      <a:endParaRPr lang="en-US" dirty="0"/>
                    </a:p>
                  </a:txBody>
                  <a:tcPr/>
                </a:tc>
              </a:tr>
              <a:tr h="373994">
                <a:tc>
                  <a:txBody>
                    <a:bodyPr/>
                    <a:lstStyle/>
                    <a:p>
                      <a:pPr algn="ctr"/>
                      <a:r>
                        <a:rPr lang="en-US" dirty="0" err="1" smtClean="0"/>
                        <a:t>Multipotent</a:t>
                      </a:r>
                      <a:r>
                        <a:rPr lang="en-US" baseline="0" dirty="0" smtClean="0"/>
                        <a:t> or Pluripotent?</a:t>
                      </a:r>
                      <a:endParaRPr lang="en-US" dirty="0"/>
                    </a:p>
                  </a:txBody>
                  <a:tcPr/>
                </a:tc>
                <a:tc>
                  <a:txBody>
                    <a:bodyPr/>
                    <a:lstStyle/>
                    <a:p>
                      <a:pPr algn="ctr"/>
                      <a:r>
                        <a:rPr lang="en-US" dirty="0" err="1" smtClean="0"/>
                        <a:t>Multipotent</a:t>
                      </a:r>
                      <a:endParaRPr lang="en-US" dirty="0"/>
                    </a:p>
                  </a:txBody>
                  <a:tcPr/>
                </a:tc>
                <a:tc>
                  <a:txBody>
                    <a:bodyPr/>
                    <a:lstStyle/>
                    <a:p>
                      <a:pPr algn="ctr"/>
                      <a:r>
                        <a:rPr lang="en-US" dirty="0" smtClean="0"/>
                        <a:t>Pluripotent</a:t>
                      </a:r>
                    </a:p>
                  </a:txBody>
                  <a:tcPr/>
                </a:tc>
                <a:tc>
                  <a:txBody>
                    <a:bodyPr/>
                    <a:lstStyle/>
                    <a:p>
                      <a:pPr algn="ctr"/>
                      <a:r>
                        <a:rPr lang="en-US" dirty="0" smtClean="0"/>
                        <a:t>Pluripotent</a:t>
                      </a:r>
                      <a:endParaRPr lang="en-US" dirty="0"/>
                    </a:p>
                  </a:txBody>
                  <a:tcPr/>
                </a:tc>
              </a:tr>
              <a:tr h="2089241">
                <a:tc>
                  <a:txBody>
                    <a:bodyPr/>
                    <a:lstStyle/>
                    <a:p>
                      <a:pPr algn="ctr"/>
                      <a:r>
                        <a:rPr lang="en-US" dirty="0" smtClean="0"/>
                        <a:t>Benefits</a:t>
                      </a:r>
                      <a:endParaRPr lang="en-US" dirty="0"/>
                    </a:p>
                  </a:txBody>
                  <a:tcPr/>
                </a:tc>
                <a:tc>
                  <a:txBody>
                    <a:bodyPr/>
                    <a:lstStyle/>
                    <a:p>
                      <a:r>
                        <a:rPr lang="en-US" sz="1800" kern="1200" dirty="0" smtClean="0">
                          <a:solidFill>
                            <a:schemeClr val="dk1"/>
                          </a:solidFill>
                          <a:effectLst/>
                          <a:latin typeface="+mn-lt"/>
                          <a:ea typeface="+mn-ea"/>
                          <a:cs typeface="+mn-cs"/>
                        </a:rPr>
                        <a:t>Can differentiate into relevant cell types for a given tissue.</a:t>
                      </a:r>
                      <a:br>
                        <a:rPr lang="en-US" sz="1800" kern="1200" dirty="0" smtClean="0">
                          <a:solidFill>
                            <a:schemeClr val="dk1"/>
                          </a:solidFill>
                          <a:effectLst/>
                          <a:latin typeface="+mn-lt"/>
                          <a:ea typeface="+mn-ea"/>
                          <a:cs typeface="+mn-cs"/>
                        </a:rPr>
                      </a:br>
                      <a:r>
                        <a:rPr lang="en-US" baseline="0" dirty="0" smtClean="0"/>
                        <a:t>Widely available; found in all people. </a:t>
                      </a:r>
                      <a:endParaRPr lang="en-US" dirty="0"/>
                    </a:p>
                  </a:txBody>
                  <a:tcPr/>
                </a:tc>
                <a:tc>
                  <a:txBody>
                    <a:bodyPr/>
                    <a:lstStyle/>
                    <a:p>
                      <a:r>
                        <a:rPr lang="en-US" sz="1800" kern="1200" dirty="0" smtClean="0">
                          <a:solidFill>
                            <a:schemeClr val="dk1"/>
                          </a:solidFill>
                          <a:effectLst/>
                          <a:latin typeface="+mn-lt"/>
                          <a:ea typeface="+mn-ea"/>
                          <a:cs typeface="+mn-cs"/>
                        </a:rPr>
                        <a:t>Can become any cell type present in the body.</a:t>
                      </a:r>
                      <a:br>
                        <a:rPr lang="en-US" sz="1800" kern="1200" dirty="0" smtClean="0">
                          <a:solidFill>
                            <a:schemeClr val="dk1"/>
                          </a:solidFill>
                          <a:effectLst/>
                          <a:latin typeface="+mn-lt"/>
                          <a:ea typeface="+mn-ea"/>
                          <a:cs typeface="+mn-cs"/>
                        </a:rPr>
                      </a:br>
                      <a:r>
                        <a:rPr lang="en-US" dirty="0" smtClean="0"/>
                        <a:t>Can divide forever.</a:t>
                      </a:r>
                    </a:p>
                    <a:p>
                      <a:r>
                        <a:rPr lang="en-US" dirty="0" smtClean="0"/>
                        <a:t>Will</a:t>
                      </a:r>
                      <a:r>
                        <a:rPr lang="en-US" baseline="0" dirty="0" smtClean="0"/>
                        <a:t> not lose their function over time. </a:t>
                      </a:r>
                    </a:p>
                    <a:p>
                      <a:r>
                        <a:rPr lang="en-US" sz="1800" kern="1200" dirty="0" smtClean="0">
                          <a:solidFill>
                            <a:schemeClr val="dk1"/>
                          </a:solidFill>
                          <a:effectLst/>
                          <a:latin typeface="+mn-lt"/>
                          <a:ea typeface="+mn-ea"/>
                          <a:cs typeface="+mn-cs"/>
                        </a:rPr>
                        <a:t>Useful for studying development.</a:t>
                      </a:r>
                      <a:endParaRPr lang="en-US" dirty="0" smtClean="0"/>
                    </a:p>
                  </a:txBody>
                  <a:tcPr/>
                </a:tc>
                <a:tc>
                  <a:txBody>
                    <a:bodyPr/>
                    <a:lstStyle/>
                    <a:p>
                      <a:r>
                        <a:rPr lang="en-US" dirty="0" smtClean="0"/>
                        <a:t>Can become any tissue.</a:t>
                      </a:r>
                    </a:p>
                    <a:p>
                      <a:r>
                        <a:rPr lang="en-US" dirty="0" smtClean="0"/>
                        <a:t>Can divide forever.</a:t>
                      </a:r>
                    </a:p>
                    <a:p>
                      <a:r>
                        <a:rPr lang="en-US" dirty="0" smtClean="0"/>
                        <a:t>Will</a:t>
                      </a:r>
                      <a:r>
                        <a:rPr lang="en-US" baseline="0" dirty="0" smtClean="0"/>
                        <a:t> not lose their function over time. </a:t>
                      </a:r>
                    </a:p>
                    <a:p>
                      <a:r>
                        <a:rPr lang="en-US" baseline="0" dirty="0" smtClean="0"/>
                        <a:t>Less controversial than ECS’s.</a:t>
                      </a:r>
                      <a:endParaRPr lang="en-US" dirty="0" smtClean="0"/>
                    </a:p>
                    <a:p>
                      <a:r>
                        <a:rPr lang="en-US" dirty="0" smtClean="0"/>
                        <a:t>Can re-create diseased tissue for</a:t>
                      </a:r>
                      <a:r>
                        <a:rPr lang="en-US" baseline="0" dirty="0" smtClean="0"/>
                        <a:t> treatment-specific testing.</a:t>
                      </a:r>
                      <a:endParaRPr lang="en-US" dirty="0"/>
                    </a:p>
                  </a:txBody>
                  <a:tcPr/>
                </a:tc>
              </a:tr>
              <a:tr h="1337115">
                <a:tc>
                  <a:txBody>
                    <a:bodyPr/>
                    <a:lstStyle/>
                    <a:p>
                      <a:pPr algn="ctr"/>
                      <a:r>
                        <a:rPr lang="en-US" dirty="0" smtClean="0"/>
                        <a:t>Drawbacks</a:t>
                      </a:r>
                      <a:endParaRPr lang="en-US" dirty="0"/>
                    </a:p>
                  </a:txBody>
                  <a:tcPr/>
                </a:tc>
                <a:tc>
                  <a:txBody>
                    <a:bodyPr/>
                    <a:lstStyle/>
                    <a:p>
                      <a:r>
                        <a:rPr lang="en-US" dirty="0" smtClean="0"/>
                        <a:t>Limited capacity to become kinds of tissue. </a:t>
                      </a:r>
                    </a:p>
                    <a:p>
                      <a:r>
                        <a:rPr lang="en-US" dirty="0" smtClean="0"/>
                        <a:t>Difficult to keep alive in a laboratory</a:t>
                      </a:r>
                      <a:r>
                        <a:rPr lang="en-US" baseline="0" dirty="0" smtClean="0"/>
                        <a:t> for long periods. </a:t>
                      </a:r>
                      <a:endParaRPr lang="en-US" dirty="0"/>
                    </a:p>
                  </a:txBody>
                  <a:tcPr/>
                </a:tc>
                <a:tc>
                  <a:txBody>
                    <a:bodyPr/>
                    <a:lstStyle/>
                    <a:p>
                      <a:r>
                        <a:rPr lang="en-US" dirty="0" smtClean="0"/>
                        <a:t>Less available;</a:t>
                      </a:r>
                      <a:r>
                        <a:rPr lang="en-US" baseline="0" dirty="0" smtClean="0"/>
                        <a:t> requires the destruction of a lab-fertilized egg.</a:t>
                      </a:r>
                      <a:endParaRPr lang="en-US" dirty="0"/>
                    </a:p>
                  </a:txBody>
                  <a:tcPr/>
                </a:tc>
                <a:tc>
                  <a:txBody>
                    <a:bodyPr/>
                    <a:lstStyle/>
                    <a:p>
                      <a:r>
                        <a:rPr lang="en-US" dirty="0" smtClean="0"/>
                        <a:t>Most difficult of the three kinds to obtain and create. </a:t>
                      </a:r>
                    </a:p>
                    <a:p>
                      <a:r>
                        <a:rPr lang="en-US" dirty="0" smtClean="0"/>
                        <a:t>Much research is still needed to develop treatments.</a:t>
                      </a:r>
                      <a:r>
                        <a:rPr lang="en-US" baseline="0" dirty="0" smtClean="0"/>
                        <a:t> </a:t>
                      </a:r>
                    </a:p>
                    <a:p>
                      <a:r>
                        <a:rPr lang="en-US" baseline="0" dirty="0" smtClean="0"/>
                        <a:t> </a:t>
                      </a:r>
                      <a:endParaRPr lang="en-US" dirty="0"/>
                    </a:p>
                  </a:txBody>
                  <a:tcPr/>
                </a:tc>
              </a:tr>
            </a:tbl>
          </a:graphicData>
        </a:graphic>
      </p:graphicFrame>
    </p:spTree>
    <p:extLst>
      <p:ext uri="{BB962C8B-B14F-4D97-AF65-F5344CB8AC3E}">
        <p14:creationId xmlns:p14="http://schemas.microsoft.com/office/powerpoint/2010/main" val="3433286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Areas of Pluripotent Stem Cell Research</a:t>
            </a:r>
            <a:endParaRPr lang="en-US" dirty="0"/>
          </a:p>
        </p:txBody>
      </p:sp>
      <p:sp>
        <p:nvSpPr>
          <p:cNvPr id="4" name="Content Placeholder 3"/>
          <p:cNvSpPr>
            <a:spLocks noGrp="1"/>
          </p:cNvSpPr>
          <p:nvPr>
            <p:ph idx="1"/>
          </p:nvPr>
        </p:nvSpPr>
        <p:spPr>
          <a:xfrm>
            <a:off x="410218" y="1364777"/>
            <a:ext cx="11586164" cy="5268036"/>
          </a:xfrm>
        </p:spPr>
        <p:txBody>
          <a:bodyPr vert="horz" lIns="91440" tIns="45720" rIns="91440" bIns="45720" rtlCol="0" anchor="t">
            <a:normAutofit fontScale="70000" lnSpcReduction="20000"/>
          </a:bodyPr>
          <a:lstStyle/>
          <a:p>
            <a:r>
              <a:rPr lang="en-US" dirty="0" smtClean="0"/>
              <a:t>Understanding </a:t>
            </a:r>
            <a:r>
              <a:rPr lang="en-US" dirty="0"/>
              <a:t>Reproduction and </a:t>
            </a:r>
            <a:r>
              <a:rPr lang="en-US" dirty="0" smtClean="0"/>
              <a:t>Development</a:t>
            </a:r>
          </a:p>
          <a:p>
            <a:pPr lvl="1"/>
            <a:r>
              <a:rPr lang="en-US" dirty="0" smtClean="0"/>
              <a:t>By studying embryonic </a:t>
            </a:r>
            <a:r>
              <a:rPr lang="en-US" dirty="0"/>
              <a:t>and induced pluripotent stem </a:t>
            </a:r>
            <a:r>
              <a:rPr lang="en-US" dirty="0" smtClean="0"/>
              <a:t>cells, scientists can better understand </a:t>
            </a:r>
            <a:r>
              <a:rPr lang="en-US" dirty="0"/>
              <a:t>how early cells and genes form and </a:t>
            </a:r>
            <a:r>
              <a:rPr lang="en-US" dirty="0" smtClean="0"/>
              <a:t>how this may </a:t>
            </a:r>
            <a:r>
              <a:rPr lang="en-US" dirty="0"/>
              <a:t>affect development</a:t>
            </a:r>
            <a:r>
              <a:rPr lang="en-US" dirty="0" smtClean="0"/>
              <a:t>.</a:t>
            </a:r>
          </a:p>
          <a:p>
            <a:pPr lvl="1"/>
            <a:r>
              <a:rPr lang="en-US" dirty="0" smtClean="0"/>
              <a:t>This may enable scientists to better understand how birth defects, cancers, and degenerative diseases occur.</a:t>
            </a:r>
            <a:br>
              <a:rPr lang="en-US" dirty="0" smtClean="0"/>
            </a:br>
            <a:endParaRPr lang="en-US" dirty="0"/>
          </a:p>
          <a:p>
            <a:r>
              <a:rPr lang="en-US" dirty="0"/>
              <a:t>Regenerative and Transplant Medicine for Treating </a:t>
            </a:r>
            <a:r>
              <a:rPr lang="en-US" dirty="0" smtClean="0"/>
              <a:t/>
            </a:r>
            <a:br>
              <a:rPr lang="en-US" dirty="0" smtClean="0"/>
            </a:br>
            <a:r>
              <a:rPr lang="en-US" dirty="0" smtClean="0"/>
              <a:t>or </a:t>
            </a:r>
            <a:r>
              <a:rPr lang="en-US" dirty="0"/>
              <a:t>Curing </a:t>
            </a:r>
            <a:r>
              <a:rPr lang="en-US" dirty="0" smtClean="0"/>
              <a:t>Disease</a:t>
            </a:r>
          </a:p>
          <a:p>
            <a:pPr lvl="1"/>
            <a:r>
              <a:rPr lang="en-US" dirty="0" smtClean="0"/>
              <a:t>Pluripotent stem cells may have the capability to become </a:t>
            </a:r>
            <a:br>
              <a:rPr lang="en-US" dirty="0" smtClean="0"/>
            </a:br>
            <a:r>
              <a:rPr lang="en-US" dirty="0" smtClean="0"/>
              <a:t>new tissues and possibly organs for transplant after an </a:t>
            </a:r>
            <a:br>
              <a:rPr lang="en-US" dirty="0" smtClean="0"/>
            </a:br>
            <a:r>
              <a:rPr lang="en-US" dirty="0" smtClean="0"/>
              <a:t>injury or illness.</a:t>
            </a:r>
          </a:p>
          <a:p>
            <a:pPr lvl="1"/>
            <a:r>
              <a:rPr lang="en-US" dirty="0" smtClean="0"/>
              <a:t>Currently the number of people in need of a transplant is far </a:t>
            </a:r>
            <a:br>
              <a:rPr lang="en-US" dirty="0" smtClean="0"/>
            </a:br>
            <a:r>
              <a:rPr lang="en-US" dirty="0" smtClean="0"/>
              <a:t>greater than the supply of transplant tissue and organs. </a:t>
            </a:r>
          </a:p>
          <a:p>
            <a:pPr lvl="1"/>
            <a:r>
              <a:rPr lang="en-US" dirty="0" smtClean="0"/>
              <a:t>Stem cells may provide more organs and tissue for transplant </a:t>
            </a:r>
            <a:br>
              <a:rPr lang="en-US" dirty="0" smtClean="0"/>
            </a:br>
            <a:r>
              <a:rPr lang="en-US" dirty="0" smtClean="0"/>
              <a:t>as well as provide tissue for transplant that currently is not </a:t>
            </a:r>
            <a:br>
              <a:rPr lang="en-US" dirty="0" smtClean="0"/>
            </a:br>
            <a:r>
              <a:rPr lang="en-US" dirty="0" smtClean="0"/>
              <a:t>available for treatments (such as is the case in paralysis). </a:t>
            </a:r>
          </a:p>
          <a:p>
            <a:pPr lvl="1"/>
            <a:endParaRPr lang="en-US" dirty="0"/>
          </a:p>
          <a:p>
            <a:endParaRPr lang="en-US" dirty="0"/>
          </a:p>
        </p:txBody>
      </p:sp>
      <p:pic>
        <p:nvPicPr>
          <p:cNvPr id="7170" name="Picture 2" descr="https://sphotos-a.xx.fbcdn.net/hphotos-ash2/564860_356926007696601_261881816_n.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31"/>
          <a:stretch/>
        </p:blipFill>
        <p:spPr bwMode="auto">
          <a:xfrm>
            <a:off x="7786006" y="2857500"/>
            <a:ext cx="4114801" cy="3703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018563" y="6599464"/>
            <a:ext cx="5516337" cy="230832"/>
          </a:xfrm>
          <a:prstGeom prst="rect">
            <a:avLst/>
          </a:prstGeom>
        </p:spPr>
        <p:txBody>
          <a:bodyPr wrap="square">
            <a:spAutoFit/>
          </a:bodyPr>
          <a:lstStyle/>
          <a:p>
            <a:r>
              <a:rPr lang="en-US" sz="900" dirty="0" smtClean="0">
                <a:hlinkClick r:id="rId4"/>
              </a:rPr>
              <a:t>Photo courtesy of the University </a:t>
            </a:r>
            <a:r>
              <a:rPr lang="en-US" sz="900" dirty="0">
                <a:hlinkClick r:id="rId4"/>
              </a:rPr>
              <a:t>of Wisconsin Stem Cell and Regenerative Medicine </a:t>
            </a:r>
            <a:r>
              <a:rPr lang="en-US" sz="900" dirty="0" smtClean="0">
                <a:hlinkClick r:id="rId4"/>
              </a:rPr>
              <a:t>Center</a:t>
            </a:r>
            <a:r>
              <a:rPr lang="en-US" sz="900" dirty="0" smtClean="0"/>
              <a:t> Facebook page</a:t>
            </a:r>
            <a:endParaRPr lang="en-US" sz="900" dirty="0">
              <a:effectLst/>
            </a:endParaRPr>
          </a:p>
        </p:txBody>
      </p:sp>
    </p:spTree>
    <p:extLst>
      <p:ext uri="{BB962C8B-B14F-4D97-AF65-F5344CB8AC3E}">
        <p14:creationId xmlns:p14="http://schemas.microsoft.com/office/powerpoint/2010/main" val="35310903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Areas of Pluripotent Stem Cell Research</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Drug Discovery</a:t>
            </a:r>
          </a:p>
          <a:p>
            <a:pPr lvl="1"/>
            <a:r>
              <a:rPr lang="en-US" dirty="0"/>
              <a:t>Scientists need pure cultures of specific kinds of tissue on which to test new drugs. </a:t>
            </a:r>
          </a:p>
          <a:p>
            <a:pPr lvl="1"/>
            <a:r>
              <a:rPr lang="en-US" dirty="0"/>
              <a:t>This can provide them the opportunity to determine how to make a functional drug, decide at what level a drug becomes dangerous, and identify any possible side effects before doing human drug trials. </a:t>
            </a:r>
          </a:p>
          <a:p>
            <a:endParaRPr lang="en-US" dirty="0" smtClean="0"/>
          </a:p>
          <a:p>
            <a:r>
              <a:rPr lang="en-US" dirty="0" smtClean="0"/>
              <a:t>Current </a:t>
            </a:r>
            <a:r>
              <a:rPr lang="en-US" dirty="0"/>
              <a:t>pluripotent stem cell research </a:t>
            </a:r>
            <a:r>
              <a:rPr lang="en-US" dirty="0" smtClean="0"/>
              <a:t>is </a:t>
            </a:r>
            <a:br>
              <a:rPr lang="en-US" dirty="0" smtClean="0"/>
            </a:br>
            <a:r>
              <a:rPr lang="en-US" dirty="0" smtClean="0"/>
              <a:t>focusing </a:t>
            </a:r>
            <a:r>
              <a:rPr lang="en-US" dirty="0"/>
              <a:t>on cures or treatments for </a:t>
            </a:r>
            <a:r>
              <a:rPr lang="en-US" dirty="0" smtClean="0"/>
              <a:t>the </a:t>
            </a:r>
            <a:br>
              <a:rPr lang="en-US" dirty="0" smtClean="0"/>
            </a:br>
            <a:r>
              <a:rPr lang="en-US" dirty="0" smtClean="0"/>
              <a:t>following</a:t>
            </a:r>
            <a:r>
              <a:rPr lang="en-US" dirty="0"/>
              <a:t>: Parkinson’s, diabetes, </a:t>
            </a:r>
            <a:r>
              <a:rPr lang="en-US" dirty="0" smtClean="0"/>
              <a:t>heart </a:t>
            </a:r>
            <a:br>
              <a:rPr lang="en-US" dirty="0" smtClean="0"/>
            </a:br>
            <a:r>
              <a:rPr lang="en-US" dirty="0" smtClean="0"/>
              <a:t>disease</a:t>
            </a:r>
            <a:r>
              <a:rPr lang="en-US" dirty="0"/>
              <a:t>, spinal cord injuries, </a:t>
            </a:r>
            <a:r>
              <a:rPr lang="en-US" dirty="0" smtClean="0"/>
              <a:t>muscular </a:t>
            </a:r>
            <a:br>
              <a:rPr lang="en-US" dirty="0" smtClean="0"/>
            </a:br>
            <a:r>
              <a:rPr lang="en-US" dirty="0" smtClean="0"/>
              <a:t>dystrophy</a:t>
            </a:r>
            <a:r>
              <a:rPr lang="en-US" dirty="0"/>
              <a:t>, leukemia, </a:t>
            </a:r>
            <a:r>
              <a:rPr lang="en-US" dirty="0" smtClean="0"/>
              <a:t>lymphoma</a:t>
            </a:r>
            <a:r>
              <a:rPr lang="en-US" dirty="0"/>
              <a:t>, </a:t>
            </a:r>
            <a:r>
              <a:rPr lang="en-US" dirty="0" smtClean="0"/>
              <a:t>arthritis</a:t>
            </a:r>
            <a:r>
              <a:rPr lang="en-US" dirty="0"/>
              <a:t>, </a:t>
            </a:r>
            <a:r>
              <a:rPr lang="en-US" dirty="0" smtClean="0"/>
              <a:t/>
            </a:r>
            <a:br>
              <a:rPr lang="en-US" dirty="0" smtClean="0"/>
            </a:br>
            <a:r>
              <a:rPr lang="en-US" dirty="0" smtClean="0"/>
              <a:t>autism</a:t>
            </a:r>
            <a:r>
              <a:rPr lang="en-US" dirty="0"/>
              <a:t>, Down </a:t>
            </a:r>
            <a:r>
              <a:rPr lang="en-US" dirty="0" smtClean="0"/>
              <a:t>syndrome</a:t>
            </a:r>
            <a:r>
              <a:rPr lang="en-US" dirty="0"/>
              <a:t>, sickle cell </a:t>
            </a:r>
            <a:r>
              <a:rPr lang="en-US" dirty="0" smtClean="0"/>
              <a:t/>
            </a:r>
            <a:br>
              <a:rPr lang="en-US" dirty="0" smtClean="0"/>
            </a:br>
            <a:r>
              <a:rPr lang="en-US" dirty="0" smtClean="0"/>
              <a:t>anemia</a:t>
            </a:r>
            <a:r>
              <a:rPr lang="en-US" dirty="0"/>
              <a:t>, and more. </a:t>
            </a:r>
          </a:p>
        </p:txBody>
      </p:sp>
      <p:pic>
        <p:nvPicPr>
          <p:cNvPr id="6146" name="Picture 2" descr="https://fbcdn-sphotos-c-a.akamaihd.net/hphotos-ak-frc3/292529_356922144363654_412222642_n.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0" t="8125" r="12051"/>
          <a:stretch/>
        </p:blipFill>
        <p:spPr bwMode="auto">
          <a:xfrm>
            <a:off x="7086601" y="3106889"/>
            <a:ext cx="4963885" cy="3604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18563" y="6485164"/>
            <a:ext cx="5516337" cy="230832"/>
          </a:xfrm>
          <a:prstGeom prst="rect">
            <a:avLst/>
          </a:prstGeom>
        </p:spPr>
        <p:txBody>
          <a:bodyPr wrap="square">
            <a:spAutoFit/>
          </a:bodyPr>
          <a:lstStyle/>
          <a:p>
            <a:r>
              <a:rPr lang="en-US" sz="900" dirty="0" smtClean="0">
                <a:hlinkClick r:id="rId4"/>
              </a:rPr>
              <a:t>Photo courtesy of the University </a:t>
            </a:r>
            <a:r>
              <a:rPr lang="en-US" sz="900" dirty="0">
                <a:hlinkClick r:id="rId4"/>
              </a:rPr>
              <a:t>of Wisconsin Stem Cell and Regenerative Medicine </a:t>
            </a:r>
            <a:r>
              <a:rPr lang="en-US" sz="900" dirty="0" smtClean="0">
                <a:hlinkClick r:id="rId4"/>
              </a:rPr>
              <a:t>Center</a:t>
            </a:r>
            <a:r>
              <a:rPr lang="en-US" sz="900" dirty="0" smtClean="0"/>
              <a:t> Facebook page</a:t>
            </a:r>
            <a:endParaRPr lang="en-US" sz="900" dirty="0">
              <a:effectLst/>
            </a:endParaRPr>
          </a:p>
        </p:txBody>
      </p:sp>
    </p:spTree>
    <p:extLst>
      <p:ext uri="{BB962C8B-B14F-4D97-AF65-F5344CB8AC3E}">
        <p14:creationId xmlns:p14="http://schemas.microsoft.com/office/powerpoint/2010/main" val="145562551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Embryonic Stem Cell Research</a:t>
            </a:r>
            <a:endParaRPr lang="en-US" dirty="0"/>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dirty="0" smtClean="0"/>
              <a:t>Researchers who work with stem cells must follow strict guidelines.  These include: </a:t>
            </a:r>
          </a:p>
          <a:p>
            <a:endParaRPr lang="en-US" dirty="0" smtClean="0"/>
          </a:p>
          <a:p>
            <a:r>
              <a:rPr lang="en-US" dirty="0" smtClean="0"/>
              <a:t>Guidelines created by the </a:t>
            </a:r>
            <a:r>
              <a:rPr lang="en-US" dirty="0"/>
              <a:t>U.S. National Academies of Science and the International Society for Stem Cell Research </a:t>
            </a:r>
            <a:r>
              <a:rPr lang="en-US" dirty="0" smtClean="0"/>
              <a:t>cover the ethical </a:t>
            </a:r>
            <a:r>
              <a:rPr lang="en-US" dirty="0"/>
              <a:t>creation of </a:t>
            </a:r>
            <a:r>
              <a:rPr lang="en-US" dirty="0" smtClean="0"/>
              <a:t>embryonic stem cell lines.  </a:t>
            </a:r>
          </a:p>
          <a:p>
            <a:pPr lvl="1"/>
            <a:r>
              <a:rPr lang="en-US" dirty="0" smtClean="0"/>
              <a:t>These guidelines address </a:t>
            </a:r>
            <a:r>
              <a:rPr lang="en-US" dirty="0"/>
              <a:t>proper research practices involving these </a:t>
            </a:r>
            <a:r>
              <a:rPr lang="en-US" dirty="0" smtClean="0"/>
              <a:t>lines and are </a:t>
            </a:r>
            <a:r>
              <a:rPr lang="en-US" dirty="0"/>
              <a:t>updated to address any new ethical issues that might arise.</a:t>
            </a:r>
          </a:p>
          <a:p>
            <a:endParaRPr lang="en-US" dirty="0"/>
          </a:p>
          <a:p>
            <a:r>
              <a:rPr lang="en-US" dirty="0" smtClean="0"/>
              <a:t>Special </a:t>
            </a:r>
            <a:r>
              <a:rPr lang="en-US" dirty="0"/>
              <a:t>oversight committees </a:t>
            </a:r>
            <a:r>
              <a:rPr lang="en-US" dirty="0" smtClean="0"/>
              <a:t>exist at research institutions and must </a:t>
            </a:r>
            <a:r>
              <a:rPr lang="en-US" dirty="0"/>
              <a:t>review and approve all </a:t>
            </a:r>
            <a:r>
              <a:rPr lang="en-US" dirty="0" smtClean="0"/>
              <a:t>embryonic stem cell research.</a:t>
            </a:r>
            <a:endParaRPr lang="en-US" dirty="0"/>
          </a:p>
          <a:p>
            <a:endParaRPr lang="en-US" dirty="0"/>
          </a:p>
          <a:p>
            <a:r>
              <a:rPr lang="en-US" dirty="0" smtClean="0"/>
              <a:t>If federal funds are used to conduct embryonic stem cell research, </a:t>
            </a:r>
            <a:br>
              <a:rPr lang="en-US" dirty="0" smtClean="0"/>
            </a:br>
            <a:r>
              <a:rPr lang="en-US" dirty="0" smtClean="0"/>
              <a:t>these stem cell lines must be approved by the federal government </a:t>
            </a:r>
            <a:br>
              <a:rPr lang="en-US" dirty="0" smtClean="0"/>
            </a:br>
            <a:r>
              <a:rPr lang="en-US" dirty="0" smtClean="0"/>
              <a:t>and must follow guidelines created by the National Institutes of Health. </a:t>
            </a:r>
          </a:p>
        </p:txBody>
      </p:sp>
      <p:pic>
        <p:nvPicPr>
          <p:cNvPr id="15362" name="Picture 2" descr="http://t3.gstatic.com/images?q=tbn:ANd9GcQvSyYr3wKacHdEFSuRrYnYNVqaw9XS10Q2JAMZWRugEMpXRcBi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4608730"/>
            <a:ext cx="2070100" cy="2049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9169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Thank you to the following contributors and reviewers who assisted in the development of these materials:</a:t>
            </a:r>
          </a:p>
          <a:p>
            <a:pPr lvl="1"/>
            <a:r>
              <a:rPr lang="en-US" dirty="0"/>
              <a:t>James Thomson, Director, Regenerative </a:t>
            </a:r>
            <a:r>
              <a:rPr lang="en-US" dirty="0" smtClean="0"/>
              <a:t>Biology - </a:t>
            </a:r>
            <a:r>
              <a:rPr lang="en-US" dirty="0" err="1" smtClean="0"/>
              <a:t>Morgridge</a:t>
            </a:r>
            <a:r>
              <a:rPr lang="en-US" dirty="0" smtClean="0"/>
              <a:t> </a:t>
            </a:r>
            <a:r>
              <a:rPr lang="en-US" dirty="0"/>
              <a:t>Institute for </a:t>
            </a:r>
            <a:r>
              <a:rPr lang="en-US" dirty="0" smtClean="0"/>
              <a:t>Research, University of Wisconsin - Madison</a:t>
            </a:r>
            <a:endParaRPr lang="en-US" dirty="0"/>
          </a:p>
          <a:p>
            <a:pPr lvl="1"/>
            <a:r>
              <a:rPr lang="en-US" dirty="0" smtClean="0"/>
              <a:t>William Murphy</a:t>
            </a:r>
            <a:r>
              <a:rPr lang="en-US" dirty="0"/>
              <a:t>, </a:t>
            </a:r>
            <a:r>
              <a:rPr lang="en-US" dirty="0" smtClean="0"/>
              <a:t>Co-director </a:t>
            </a:r>
            <a:r>
              <a:rPr lang="en-US" dirty="0"/>
              <a:t>of the UW Stem Cell &amp; Regenerative Medicine Center and Associate Professor, Biomedical Engineering, University of Wisconsin - Madison</a:t>
            </a:r>
            <a:endParaRPr lang="en-US" dirty="0" smtClean="0"/>
          </a:p>
          <a:p>
            <a:pPr lvl="1"/>
            <a:r>
              <a:rPr lang="en-US" dirty="0" smtClean="0"/>
              <a:t>Timothy Kamp </a:t>
            </a:r>
            <a:r>
              <a:rPr lang="en-US" dirty="0"/>
              <a:t>- Co-director of the UW Stem Cell &amp; Regenerative </a:t>
            </a:r>
            <a:r>
              <a:rPr lang="en-US" dirty="0" smtClean="0"/>
              <a:t/>
            </a:r>
            <a:br>
              <a:rPr lang="en-US" dirty="0" smtClean="0"/>
            </a:br>
            <a:r>
              <a:rPr lang="en-US" dirty="0" smtClean="0"/>
              <a:t>Medicine </a:t>
            </a:r>
            <a:r>
              <a:rPr lang="en-US" dirty="0"/>
              <a:t>Center and </a:t>
            </a:r>
            <a:r>
              <a:rPr lang="en-US" dirty="0" smtClean="0"/>
              <a:t>Professor of </a:t>
            </a:r>
            <a:r>
              <a:rPr lang="en-US" dirty="0"/>
              <a:t>Medicine, University of </a:t>
            </a:r>
            <a:r>
              <a:rPr lang="en-US" dirty="0" smtClean="0"/>
              <a:t/>
            </a:r>
            <a:br>
              <a:rPr lang="en-US" dirty="0" smtClean="0"/>
            </a:br>
            <a:r>
              <a:rPr lang="en-US" dirty="0" smtClean="0"/>
              <a:t>Wisconsin </a:t>
            </a:r>
            <a:r>
              <a:rPr lang="en-US" dirty="0"/>
              <a:t>- Madison</a:t>
            </a:r>
            <a:r>
              <a:rPr lang="en-US" dirty="0" smtClean="0"/>
              <a:t>.</a:t>
            </a:r>
            <a:endParaRPr lang="en-US" dirty="0"/>
          </a:p>
          <a:p>
            <a:pPr lvl="1"/>
            <a:r>
              <a:rPr lang="en-US" dirty="0" err="1" smtClean="0"/>
              <a:t>Jordana</a:t>
            </a:r>
            <a:r>
              <a:rPr lang="en-US" dirty="0" smtClean="0"/>
              <a:t> </a:t>
            </a:r>
            <a:r>
              <a:rPr lang="en-US" dirty="0" err="1" smtClean="0"/>
              <a:t>Lenon</a:t>
            </a:r>
            <a:r>
              <a:rPr lang="en-US" dirty="0" smtClean="0"/>
              <a:t> - University </a:t>
            </a:r>
            <a:r>
              <a:rPr lang="en-US" dirty="0"/>
              <a:t>Relations Specialist, UW Stem Cell &amp; </a:t>
            </a:r>
            <a:br>
              <a:rPr lang="en-US" dirty="0"/>
            </a:br>
            <a:r>
              <a:rPr lang="en-US" dirty="0" smtClean="0"/>
              <a:t>Regenerative </a:t>
            </a:r>
            <a:r>
              <a:rPr lang="en-US" dirty="0"/>
              <a:t>Medicine </a:t>
            </a:r>
            <a:r>
              <a:rPr lang="en-US" dirty="0" smtClean="0"/>
              <a:t>Center</a:t>
            </a:r>
          </a:p>
          <a:p>
            <a:pPr lvl="1"/>
            <a:r>
              <a:rPr lang="en-US" dirty="0" smtClean="0"/>
              <a:t>Sue </a:t>
            </a:r>
            <a:r>
              <a:rPr lang="en-US" dirty="0"/>
              <a:t>Gilbert - UW Stem Cell &amp; Regenerative Medicine </a:t>
            </a:r>
            <a:r>
              <a:rPr lang="en-US" dirty="0" smtClean="0"/>
              <a:t>Center</a:t>
            </a:r>
          </a:p>
          <a:p>
            <a:pPr lvl="1"/>
            <a:r>
              <a:rPr lang="en-US" dirty="0" smtClean="0"/>
              <a:t>The staff of TED, LLC</a:t>
            </a:r>
          </a:p>
          <a:p>
            <a:pPr lvl="1"/>
            <a:endParaRPr lang="en-US" dirty="0"/>
          </a:p>
          <a:p>
            <a:r>
              <a:rPr lang="en-US" dirty="0" smtClean="0"/>
              <a:t>All image sources are located below each picture. </a:t>
            </a:r>
          </a:p>
          <a:p>
            <a:pPr lvl="1"/>
            <a:r>
              <a:rPr lang="en-US" dirty="0" smtClean="0"/>
              <a:t>Any non-cited images are Microsoft stock images. </a:t>
            </a:r>
            <a:endParaRPr lang="en-US" dirty="0"/>
          </a:p>
        </p:txBody>
      </p:sp>
      <p:pic>
        <p:nvPicPr>
          <p:cNvPr id="16386" name="Picture 2" descr="http://labs.russell.wisc.edu/uw-nematode-diagnostic-lab/files/2012/03/UW-cres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0" y="3219450"/>
            <a:ext cx="32575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954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Limitations of Medicine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Modern medicine has many limitations.</a:t>
            </a:r>
          </a:p>
          <a:p>
            <a:pPr lvl="1"/>
            <a:r>
              <a:rPr lang="en-US" dirty="0" smtClean="0"/>
              <a:t>First, much of medicine is non-individualized.  </a:t>
            </a:r>
          </a:p>
          <a:p>
            <a:pPr lvl="2"/>
            <a:r>
              <a:rPr lang="en-US" dirty="0" smtClean="0"/>
              <a:t>Few medical treatments are specific to an individual’s genetics or history. </a:t>
            </a:r>
            <a:br>
              <a:rPr lang="en-US" dirty="0" smtClean="0"/>
            </a:br>
            <a:endParaRPr lang="en-US" dirty="0" smtClean="0"/>
          </a:p>
          <a:p>
            <a:pPr lvl="1"/>
            <a:r>
              <a:rPr lang="en-US" dirty="0" smtClean="0"/>
              <a:t>Second, damage to the body from injuries or illness can be permanent and untreatable.</a:t>
            </a:r>
          </a:p>
          <a:p>
            <a:pPr lvl="2"/>
            <a:r>
              <a:rPr lang="en-US" dirty="0" smtClean="0"/>
              <a:t>For example, some of the damage from a heart attack or stroke is usually permanent, and the patient does not usually obtain a 100% recovery. </a:t>
            </a:r>
          </a:p>
          <a:p>
            <a:pPr lvl="2"/>
            <a:r>
              <a:rPr lang="en-US" dirty="0" smtClean="0"/>
              <a:t>In many serious injuries or illnesses, a complete recovery may not be possible. </a:t>
            </a:r>
            <a:br>
              <a:rPr lang="en-US" dirty="0" smtClean="0"/>
            </a:br>
            <a:endParaRPr lang="en-US" dirty="0" smtClean="0"/>
          </a:p>
          <a:p>
            <a:pPr lvl="1"/>
            <a:r>
              <a:rPr lang="en-US" dirty="0" smtClean="0"/>
              <a:t>Finally, the need for tissue or organ transplant is far </a:t>
            </a:r>
            <a:br>
              <a:rPr lang="en-US" dirty="0" smtClean="0"/>
            </a:br>
            <a:r>
              <a:rPr lang="en-US" dirty="0" smtClean="0"/>
              <a:t>greater than the supply.</a:t>
            </a:r>
          </a:p>
          <a:p>
            <a:pPr lvl="2"/>
            <a:r>
              <a:rPr lang="en-US" dirty="0" smtClean="0"/>
              <a:t>The number of people in need of an organ transplant far </a:t>
            </a:r>
            <a:br>
              <a:rPr lang="en-US" dirty="0" smtClean="0"/>
            </a:br>
            <a:r>
              <a:rPr lang="en-US" dirty="0" smtClean="0"/>
              <a:t>exceeds the number of organs available. </a:t>
            </a:r>
          </a:p>
          <a:p>
            <a:pPr lvl="2"/>
            <a:r>
              <a:rPr lang="en-US" dirty="0" smtClean="0"/>
              <a:t>Even when a matching donor is found, a transplant may be </a:t>
            </a:r>
            <a:br>
              <a:rPr lang="en-US" dirty="0" smtClean="0"/>
            </a:br>
            <a:r>
              <a:rPr lang="en-US" dirty="0" smtClean="0"/>
              <a:t>rejected by the patient’s body. </a:t>
            </a:r>
          </a:p>
          <a:p>
            <a:endParaRPr lang="en-US" dirty="0"/>
          </a:p>
        </p:txBody>
      </p:sp>
      <p:pic>
        <p:nvPicPr>
          <p:cNvPr id="1026" name="Picture 2" descr="Q:\140061.enu\MEDIA\CAGCAT10\j03154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504123" y="3767564"/>
            <a:ext cx="2395546" cy="335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3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 Medicine</a:t>
            </a:r>
            <a:endParaRPr lang="en-US" dirty="0"/>
          </a:p>
        </p:txBody>
      </p:sp>
      <p:sp>
        <p:nvSpPr>
          <p:cNvPr id="3" name="Content Placeholder 2"/>
          <p:cNvSpPr>
            <a:spLocks noGrp="1"/>
          </p:cNvSpPr>
          <p:nvPr>
            <p:ph idx="1"/>
          </p:nvPr>
        </p:nvSpPr>
        <p:spPr>
          <a:xfrm>
            <a:off x="372118" y="1420705"/>
            <a:ext cx="8638532" cy="5135907"/>
          </a:xfrm>
        </p:spPr>
        <p:txBody>
          <a:bodyPr>
            <a:normAutofit fontScale="70000" lnSpcReduction="20000"/>
          </a:bodyPr>
          <a:lstStyle/>
          <a:p>
            <a:r>
              <a:rPr lang="en-US" dirty="0" smtClean="0"/>
              <a:t>Scientists believe that stem cells could help change how patients are treated by modern medicine.</a:t>
            </a:r>
          </a:p>
          <a:p>
            <a:pPr lvl="1"/>
            <a:r>
              <a:rPr lang="en-US" dirty="0" smtClean="0"/>
              <a:t>Stem cells have the potential to create more individualized treatments that use the body’s own abilities to repair itself in order to create new tissue and maybe even new organs.</a:t>
            </a:r>
          </a:p>
          <a:p>
            <a:pPr lvl="1"/>
            <a:r>
              <a:rPr lang="en-US" dirty="0" smtClean="0"/>
              <a:t>Additionally, stem cells may help scientists better understand why some problems occur, increasing the likelihood of finding effective treatments. </a:t>
            </a:r>
            <a:br>
              <a:rPr lang="en-US" dirty="0" smtClean="0"/>
            </a:br>
            <a:endParaRPr lang="en-US" dirty="0" smtClean="0"/>
          </a:p>
          <a:p>
            <a:pPr lvl="0"/>
            <a:r>
              <a:rPr lang="en-US" dirty="0" smtClean="0"/>
              <a:t>Stem cells are </a:t>
            </a:r>
            <a:r>
              <a:rPr lang="en-US" dirty="0"/>
              <a:t>undifferentiated </a:t>
            </a:r>
            <a:r>
              <a:rPr lang="en-US" dirty="0" smtClean="0"/>
              <a:t>cells that become </a:t>
            </a:r>
            <a:r>
              <a:rPr lang="en-US" dirty="0"/>
              <a:t>the kinds of cells </a:t>
            </a:r>
            <a:r>
              <a:rPr lang="en-US" dirty="0" smtClean="0"/>
              <a:t>that make up your body and replace old </a:t>
            </a:r>
            <a:r>
              <a:rPr lang="en-US" dirty="0"/>
              <a:t>cells </a:t>
            </a:r>
            <a:r>
              <a:rPr lang="en-US" dirty="0" smtClean="0"/>
              <a:t>when they wear </a:t>
            </a:r>
            <a:r>
              <a:rPr lang="en-US" dirty="0"/>
              <a:t>out </a:t>
            </a:r>
            <a:r>
              <a:rPr lang="en-US" dirty="0" smtClean="0"/>
              <a:t/>
            </a:r>
            <a:br>
              <a:rPr lang="en-US" dirty="0" smtClean="0"/>
            </a:br>
            <a:r>
              <a:rPr lang="en-US" dirty="0" smtClean="0"/>
              <a:t>and die</a:t>
            </a:r>
            <a:r>
              <a:rPr lang="en-US" dirty="0"/>
              <a:t>. </a:t>
            </a:r>
          </a:p>
          <a:p>
            <a:pPr lvl="1"/>
            <a:r>
              <a:rPr lang="en-US" dirty="0"/>
              <a:t>An </a:t>
            </a:r>
            <a:r>
              <a:rPr lang="en-US" u="sng" dirty="0"/>
              <a:t>undifferentiated</a:t>
            </a:r>
            <a:r>
              <a:rPr lang="en-US" dirty="0"/>
              <a:t> cell is a cell that doesn’t have a job…yet. </a:t>
            </a:r>
          </a:p>
          <a:p>
            <a:pPr lvl="1"/>
            <a:r>
              <a:rPr lang="en-US" dirty="0"/>
              <a:t>To </a:t>
            </a:r>
            <a:r>
              <a:rPr lang="en-US" u="sng" dirty="0" smtClean="0"/>
              <a:t>differentiate</a:t>
            </a:r>
            <a:r>
              <a:rPr lang="en-US" dirty="0" smtClean="0"/>
              <a:t> </a:t>
            </a:r>
            <a:r>
              <a:rPr lang="en-US" dirty="0"/>
              <a:t>means to acquire a specific job and characteristics.</a:t>
            </a:r>
          </a:p>
          <a:p>
            <a:pPr lvl="2"/>
            <a:r>
              <a:rPr lang="en-US" dirty="0" smtClean="0"/>
              <a:t>For example, muscle </a:t>
            </a:r>
            <a:r>
              <a:rPr lang="en-US" dirty="0"/>
              <a:t>cells have proteins that allow them to contract; nerve </a:t>
            </a:r>
            <a:r>
              <a:rPr lang="en-US" dirty="0" smtClean="0"/>
              <a:t/>
            </a:r>
            <a:br>
              <a:rPr lang="en-US" dirty="0" smtClean="0"/>
            </a:br>
            <a:r>
              <a:rPr lang="en-US" dirty="0" smtClean="0"/>
              <a:t>cells can </a:t>
            </a:r>
            <a:r>
              <a:rPr lang="en-US" dirty="0"/>
              <a:t>send electrical signals; bone cells are capable of providing a rigid </a:t>
            </a:r>
            <a:r>
              <a:rPr lang="en-US" dirty="0" smtClean="0"/>
              <a:t/>
            </a:r>
            <a:br>
              <a:rPr lang="en-US" dirty="0" smtClean="0"/>
            </a:br>
            <a:r>
              <a:rPr lang="en-US" dirty="0" smtClean="0"/>
              <a:t>structure </a:t>
            </a:r>
            <a:r>
              <a:rPr lang="en-US" dirty="0"/>
              <a:t>to </a:t>
            </a:r>
            <a:r>
              <a:rPr lang="en-US" dirty="0" smtClean="0"/>
              <a:t>support </a:t>
            </a:r>
            <a:r>
              <a:rPr lang="en-US" dirty="0"/>
              <a:t>your body’s weight. </a:t>
            </a:r>
            <a:endParaRPr lang="en-US" dirty="0" smtClean="0"/>
          </a:p>
          <a:p>
            <a:endParaRPr lang="en-US" dirty="0"/>
          </a:p>
        </p:txBody>
      </p:sp>
      <p:pic>
        <p:nvPicPr>
          <p:cNvPr id="13314" name="Picture 2" descr="http://i181.photobucket.com/albums/x176/weirdscience_photos/StemCellDifferenti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1294284"/>
            <a:ext cx="315153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16711" y="6094884"/>
            <a:ext cx="1330814" cy="230832"/>
          </a:xfrm>
          <a:prstGeom prst="rect">
            <a:avLst/>
          </a:prstGeom>
        </p:spPr>
        <p:txBody>
          <a:bodyPr wrap="none">
            <a:spAutoFit/>
          </a:bodyPr>
          <a:lstStyle/>
          <a:p>
            <a:r>
              <a:rPr lang="en-US" sz="900" dirty="0" smtClean="0">
                <a:hlinkClick r:id="rId5"/>
              </a:rPr>
              <a:t>Source: weirdscience.ca</a:t>
            </a:r>
            <a:r>
              <a:rPr lang="en-US" sz="900" dirty="0"/>
              <a:t> </a:t>
            </a:r>
          </a:p>
        </p:txBody>
      </p:sp>
    </p:spTree>
    <p:extLst>
      <p:ext uri="{BB962C8B-B14F-4D97-AF65-F5344CB8AC3E}">
        <p14:creationId xmlns:p14="http://schemas.microsoft.com/office/powerpoint/2010/main" val="14654488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Stem Cells</a:t>
            </a:r>
            <a:endParaRPr lang="en-US" dirty="0"/>
          </a:p>
        </p:txBody>
      </p:sp>
      <p:sp>
        <p:nvSpPr>
          <p:cNvPr id="3" name="Content Placeholder 2"/>
          <p:cNvSpPr>
            <a:spLocks noGrp="1"/>
          </p:cNvSpPr>
          <p:nvPr>
            <p:ph idx="1"/>
          </p:nvPr>
        </p:nvSpPr>
        <p:spPr>
          <a:xfrm>
            <a:off x="410218" y="1496905"/>
            <a:ext cx="8314682" cy="5135907"/>
          </a:xfrm>
        </p:spPr>
        <p:txBody>
          <a:bodyPr>
            <a:normAutofit fontScale="85000" lnSpcReduction="10000"/>
          </a:bodyPr>
          <a:lstStyle/>
          <a:p>
            <a:r>
              <a:rPr lang="en-US" dirty="0" smtClean="0"/>
              <a:t>There are two main kinds of stem cells:</a:t>
            </a:r>
            <a:br>
              <a:rPr lang="en-US" dirty="0" smtClean="0"/>
            </a:br>
            <a:endParaRPr lang="en-US" dirty="0" smtClean="0"/>
          </a:p>
          <a:p>
            <a:r>
              <a:rPr lang="en-US" dirty="0" smtClean="0"/>
              <a:t>1) Tissue-specific Stem Cells</a:t>
            </a:r>
          </a:p>
          <a:p>
            <a:pPr lvl="1"/>
            <a:r>
              <a:rPr lang="en-US" dirty="0" smtClean="0"/>
              <a:t>Also known as “somatic stem cells” or “adult stem cells”</a:t>
            </a:r>
          </a:p>
          <a:p>
            <a:pPr lvl="1"/>
            <a:r>
              <a:rPr lang="en-US" dirty="0"/>
              <a:t>T</a:t>
            </a:r>
            <a:r>
              <a:rPr lang="en-US" dirty="0" smtClean="0"/>
              <a:t>hese are stem cells found in all people and are used to replace cells in many kinds of tissue as they wear out and die.</a:t>
            </a:r>
            <a:br>
              <a:rPr lang="en-US" dirty="0" smtClean="0"/>
            </a:br>
            <a:endParaRPr lang="en-US" dirty="0" smtClean="0"/>
          </a:p>
          <a:p>
            <a:r>
              <a:rPr lang="en-US" dirty="0" smtClean="0"/>
              <a:t>2) Pluripotent Stem Cells</a:t>
            </a:r>
          </a:p>
          <a:p>
            <a:pPr lvl="1"/>
            <a:r>
              <a:rPr lang="en-US" dirty="0" smtClean="0"/>
              <a:t>These include embryonic stem cells and induced </a:t>
            </a:r>
            <a:br>
              <a:rPr lang="en-US" dirty="0" smtClean="0"/>
            </a:br>
            <a:r>
              <a:rPr lang="en-US" dirty="0" smtClean="0"/>
              <a:t>pluripotent stem cells.</a:t>
            </a:r>
          </a:p>
          <a:p>
            <a:pPr lvl="1"/>
            <a:r>
              <a:rPr lang="en-US" dirty="0" smtClean="0"/>
              <a:t>These cells can become any kind of tissue in the body.</a:t>
            </a:r>
          </a:p>
          <a:p>
            <a:endParaRPr lang="en-US" dirty="0"/>
          </a:p>
        </p:txBody>
      </p:sp>
      <p:pic>
        <p:nvPicPr>
          <p:cNvPr id="14338" name="Picture 2" descr="http://www.news.wisc.edu/news/images/Cezar_stem_cell_cult0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4" y="1281112"/>
            <a:ext cx="3533723" cy="5272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68261" y="6306920"/>
            <a:ext cx="2383986" cy="230832"/>
          </a:xfrm>
          <a:prstGeom prst="rect">
            <a:avLst/>
          </a:prstGeom>
        </p:spPr>
        <p:txBody>
          <a:bodyPr wrap="none">
            <a:spAutoFit/>
          </a:bodyPr>
          <a:lstStyle/>
          <a:p>
            <a:r>
              <a:rPr lang="en-US" sz="900" dirty="0" smtClean="0">
                <a:hlinkClick r:id="rId5"/>
              </a:rPr>
              <a:t>Image Source: Jeff Miller, www.news.wisc.edu</a:t>
            </a:r>
            <a:r>
              <a:rPr lang="en-US" sz="900" dirty="0"/>
              <a:t> </a:t>
            </a:r>
          </a:p>
        </p:txBody>
      </p:sp>
    </p:spTree>
    <p:extLst>
      <p:ext uri="{BB962C8B-B14F-4D97-AF65-F5344CB8AC3E}">
        <p14:creationId xmlns:p14="http://schemas.microsoft.com/office/powerpoint/2010/main" val="21817960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Tissue-Specific Stem Cells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Many (but not all) tissues have somatic stem cells that continually replace old cells as they wear out and die</a:t>
            </a:r>
            <a:r>
              <a:rPr lang="en-US" dirty="0" smtClean="0"/>
              <a:t>.</a:t>
            </a:r>
          </a:p>
          <a:p>
            <a:pPr lvl="1"/>
            <a:r>
              <a:rPr lang="en-US" dirty="0" smtClean="0"/>
              <a:t>For example, </a:t>
            </a:r>
            <a:r>
              <a:rPr lang="en-US" dirty="0"/>
              <a:t>the base of your intestines have stem cells to replace the cells that are worn off by digestion and the passing of food. </a:t>
            </a:r>
          </a:p>
          <a:p>
            <a:pPr lvl="1"/>
            <a:r>
              <a:rPr lang="en-US" dirty="0"/>
              <a:t>These cells are completely replaced every 4 days</a:t>
            </a:r>
            <a:r>
              <a:rPr lang="en-US" dirty="0" smtClean="0"/>
              <a:t>!</a:t>
            </a:r>
            <a:br>
              <a:rPr lang="en-US" dirty="0" smtClean="0"/>
            </a:br>
            <a:endParaRPr lang="en-US" dirty="0"/>
          </a:p>
          <a:p>
            <a:r>
              <a:rPr lang="en-US" dirty="0"/>
              <a:t>Similar cells are found in your bone marrow, </a:t>
            </a:r>
            <a:br>
              <a:rPr lang="en-US" dirty="0"/>
            </a:br>
            <a:r>
              <a:rPr lang="en-US" dirty="0" smtClean="0"/>
              <a:t>underneath </a:t>
            </a:r>
            <a:r>
              <a:rPr lang="en-US" dirty="0"/>
              <a:t>your skin, and in many other kinds </a:t>
            </a:r>
            <a:r>
              <a:rPr lang="en-US" dirty="0" smtClean="0"/>
              <a:t/>
            </a:r>
            <a:br>
              <a:rPr lang="en-US" dirty="0" smtClean="0"/>
            </a:br>
            <a:r>
              <a:rPr lang="en-US" dirty="0" smtClean="0"/>
              <a:t>of </a:t>
            </a:r>
            <a:r>
              <a:rPr lang="en-US" dirty="0"/>
              <a:t>tissues. </a:t>
            </a:r>
            <a:endParaRPr lang="en-US" dirty="0" smtClean="0"/>
          </a:p>
          <a:p>
            <a:pPr lvl="1"/>
            <a:r>
              <a:rPr lang="en-US" dirty="0" smtClean="0"/>
              <a:t>To date, tissue-specific stem cells have been derived </a:t>
            </a:r>
            <a:br>
              <a:rPr lang="en-US" dirty="0" smtClean="0"/>
            </a:br>
            <a:r>
              <a:rPr lang="en-US" dirty="0" smtClean="0"/>
              <a:t>from brain</a:t>
            </a:r>
            <a:r>
              <a:rPr lang="en-US" dirty="0"/>
              <a:t>, bone marrow, </a:t>
            </a:r>
            <a:r>
              <a:rPr lang="en-US" dirty="0" smtClean="0"/>
              <a:t>blood</a:t>
            </a:r>
            <a:r>
              <a:rPr lang="en-US" dirty="0"/>
              <a:t>, blood vessels, </a:t>
            </a:r>
            <a:r>
              <a:rPr lang="en-US" dirty="0" smtClean="0"/>
              <a:t/>
            </a:r>
            <a:br>
              <a:rPr lang="en-US" dirty="0" smtClean="0"/>
            </a:br>
            <a:r>
              <a:rPr lang="en-US" dirty="0" smtClean="0"/>
              <a:t>skeletal </a:t>
            </a:r>
            <a:r>
              <a:rPr lang="en-US" dirty="0"/>
              <a:t>muscle, </a:t>
            </a:r>
            <a:r>
              <a:rPr lang="en-US" dirty="0" smtClean="0"/>
              <a:t>skin</a:t>
            </a:r>
            <a:r>
              <a:rPr lang="en-US" dirty="0"/>
              <a:t>, teeth, heart, gut, liver, ovarian </a:t>
            </a:r>
            <a:r>
              <a:rPr lang="en-US" dirty="0" smtClean="0"/>
              <a:t/>
            </a:r>
            <a:br>
              <a:rPr lang="en-US" dirty="0" smtClean="0"/>
            </a:br>
            <a:r>
              <a:rPr lang="en-US" dirty="0" smtClean="0"/>
              <a:t>epithelium</a:t>
            </a:r>
            <a:r>
              <a:rPr lang="en-US" dirty="0"/>
              <a:t>, and testis. </a:t>
            </a:r>
          </a:p>
          <a:p>
            <a:pPr lvl="1"/>
            <a:endParaRPr lang="en-US" dirty="0"/>
          </a:p>
          <a:p>
            <a:endParaRPr lang="en-US" dirty="0"/>
          </a:p>
        </p:txBody>
      </p:sp>
      <p:pic>
        <p:nvPicPr>
          <p:cNvPr id="12290" name="Picture 2" descr="http://img.medscape.com/fullsize/migrated/578/672/nrc578672.fig1.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55" t="3760" r="51356" b="50000"/>
          <a:stretch/>
        </p:blipFill>
        <p:spPr bwMode="auto">
          <a:xfrm>
            <a:off x="8572500" y="3015225"/>
            <a:ext cx="3619500" cy="3709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08151" y="6518702"/>
            <a:ext cx="1883849" cy="230832"/>
          </a:xfrm>
          <a:prstGeom prst="rect">
            <a:avLst/>
          </a:prstGeom>
        </p:spPr>
        <p:txBody>
          <a:bodyPr wrap="none">
            <a:spAutoFit/>
          </a:bodyPr>
          <a:lstStyle/>
          <a:p>
            <a:r>
              <a:rPr lang="en-US" sz="900" dirty="0" smtClean="0">
                <a:hlinkClick r:id="rId5"/>
              </a:rPr>
              <a:t>Image Source: www.medscape.com</a:t>
            </a:r>
            <a:r>
              <a:rPr lang="en-US" sz="900" dirty="0"/>
              <a:t> </a:t>
            </a:r>
          </a:p>
        </p:txBody>
      </p:sp>
    </p:spTree>
    <p:extLst>
      <p:ext uri="{BB962C8B-B14F-4D97-AF65-F5344CB8AC3E}">
        <p14:creationId xmlns:p14="http://schemas.microsoft.com/office/powerpoint/2010/main" val="12441963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Tissue-Specific Stem Cells</a:t>
            </a:r>
            <a:endParaRPr lang="en-US" dirty="0"/>
          </a:p>
        </p:txBody>
      </p:sp>
      <p:sp>
        <p:nvSpPr>
          <p:cNvPr id="3" name="Content Placeholder 2"/>
          <p:cNvSpPr>
            <a:spLocks noGrp="1"/>
          </p:cNvSpPr>
          <p:nvPr>
            <p:ph idx="1"/>
          </p:nvPr>
        </p:nvSpPr>
        <p:spPr/>
        <p:txBody>
          <a:bodyPr>
            <a:normAutofit lnSpcReduction="10000"/>
          </a:bodyPr>
          <a:lstStyle/>
          <a:p>
            <a:r>
              <a:rPr lang="en-US" dirty="0" smtClean="0"/>
              <a:t>The following are examples of some kinds of tissue-specific stem cells:</a:t>
            </a:r>
          </a:p>
          <a:p>
            <a:pPr lvl="1"/>
            <a:r>
              <a:rPr lang="en-US" u="sng" dirty="0"/>
              <a:t>Hematopoietic stem cells </a:t>
            </a:r>
            <a:r>
              <a:rPr lang="en-US" dirty="0" smtClean="0"/>
              <a:t>found in bone marrow are the source of all kinds of blood cells, including red blood cells and white blood cells.</a:t>
            </a:r>
          </a:p>
          <a:p>
            <a:pPr lvl="1"/>
            <a:r>
              <a:rPr lang="en-US" u="sng" dirty="0" err="1" smtClean="0"/>
              <a:t>Mesenchymal</a:t>
            </a:r>
            <a:r>
              <a:rPr lang="en-US" u="sng" dirty="0" smtClean="0"/>
              <a:t> stem cells </a:t>
            </a:r>
            <a:r>
              <a:rPr lang="en-US" dirty="0" smtClean="0"/>
              <a:t>are a source of bone cells, cartilage, fat cells, and tendons. </a:t>
            </a:r>
          </a:p>
          <a:p>
            <a:pPr lvl="1"/>
            <a:r>
              <a:rPr lang="en-US" u="sng" dirty="0" smtClean="0"/>
              <a:t>Neural stem cells</a:t>
            </a:r>
            <a:r>
              <a:rPr lang="en-US" dirty="0" smtClean="0"/>
              <a:t> are the source of all neurons as well as two kinds of cells that support nerves in the brain and spinal cord. </a:t>
            </a:r>
          </a:p>
          <a:p>
            <a:pPr lvl="1"/>
            <a:r>
              <a:rPr lang="en-US" u="sng" dirty="0" smtClean="0"/>
              <a:t>Epidermal stem cells</a:t>
            </a:r>
            <a:r>
              <a:rPr lang="en-US" dirty="0" smtClean="0"/>
              <a:t> are found beneath the skin and at the base of hair follicles; these stem cells form the protective outer layer of your skin as well as hair follicles. </a:t>
            </a:r>
          </a:p>
          <a:p>
            <a:endParaRPr lang="en-US" dirty="0"/>
          </a:p>
        </p:txBody>
      </p:sp>
    </p:spTree>
    <p:extLst>
      <p:ext uri="{BB962C8B-B14F-4D97-AF65-F5344CB8AC3E}">
        <p14:creationId xmlns:p14="http://schemas.microsoft.com/office/powerpoint/2010/main" val="1250812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Tissue-Specific Stem Cells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Tissue-specific stem cells are </a:t>
            </a:r>
            <a:r>
              <a:rPr lang="en-US" u="sng" dirty="0" err="1" smtClean="0"/>
              <a:t>multipotent</a:t>
            </a:r>
            <a:r>
              <a:rPr lang="en-US" dirty="0" smtClean="0"/>
              <a:t>.</a:t>
            </a:r>
          </a:p>
          <a:p>
            <a:pPr lvl="1"/>
            <a:r>
              <a:rPr lang="en-US" dirty="0" err="1"/>
              <a:t>Multipotent</a:t>
            </a:r>
            <a:r>
              <a:rPr lang="en-US" dirty="0"/>
              <a:t> cell: a cell that can give rise to multiple different types of cells typically found in a specific tissue</a:t>
            </a:r>
            <a:r>
              <a:rPr lang="en-US" dirty="0" smtClean="0"/>
              <a:t>.</a:t>
            </a:r>
          </a:p>
          <a:p>
            <a:pPr lvl="1"/>
            <a:r>
              <a:rPr lang="en-US" dirty="0"/>
              <a:t>For example, the stem cells beneath your skin can only become the various types of cells that form skin under normal </a:t>
            </a:r>
            <a:r>
              <a:rPr lang="en-US" dirty="0" smtClean="0"/>
              <a:t>circumstances</a:t>
            </a:r>
            <a:r>
              <a:rPr lang="en-US" dirty="0"/>
              <a:t>.</a:t>
            </a:r>
            <a:r>
              <a:rPr lang="en-US" dirty="0" smtClean="0"/>
              <a:t/>
            </a:r>
            <a:br>
              <a:rPr lang="en-US" dirty="0" smtClean="0"/>
            </a:br>
            <a:endParaRPr lang="en-US" dirty="0" smtClean="0"/>
          </a:p>
          <a:p>
            <a:r>
              <a:rPr lang="en-US" dirty="0" smtClean="0"/>
              <a:t>There are already treatments in existence that </a:t>
            </a:r>
            <a:br>
              <a:rPr lang="en-US" dirty="0" smtClean="0"/>
            </a:br>
            <a:r>
              <a:rPr lang="en-US" dirty="0" smtClean="0"/>
              <a:t>use tissue-specific stem cells. </a:t>
            </a:r>
          </a:p>
          <a:p>
            <a:pPr lvl="1"/>
            <a:r>
              <a:rPr lang="en-US" dirty="0" smtClean="0"/>
              <a:t>While tissue-specific stem cells can only </a:t>
            </a:r>
            <a:br>
              <a:rPr lang="en-US" dirty="0" smtClean="0"/>
            </a:br>
            <a:r>
              <a:rPr lang="en-US" dirty="0" smtClean="0"/>
              <a:t>differentiate into a limited number of kinds of </a:t>
            </a:r>
            <a:br>
              <a:rPr lang="en-US" dirty="0" smtClean="0"/>
            </a:br>
            <a:r>
              <a:rPr lang="en-US" dirty="0" smtClean="0"/>
              <a:t>cells, it is feasible to treat or even cure some </a:t>
            </a:r>
            <a:br>
              <a:rPr lang="en-US" dirty="0" smtClean="0"/>
            </a:br>
            <a:r>
              <a:rPr lang="en-US" dirty="0" smtClean="0"/>
              <a:t>kinds of human diseases or disorders using these </a:t>
            </a:r>
            <a:br>
              <a:rPr lang="en-US" dirty="0" smtClean="0"/>
            </a:br>
            <a:r>
              <a:rPr lang="en-US" dirty="0" smtClean="0"/>
              <a:t>stem cells. </a:t>
            </a:r>
            <a:endParaRPr lang="en-US" dirty="0"/>
          </a:p>
          <a:p>
            <a:endParaRPr lang="en-US" dirty="0"/>
          </a:p>
        </p:txBody>
      </p:sp>
      <p:pic>
        <p:nvPicPr>
          <p:cNvPr id="11266" name="Picture 2" descr="http://www.clinicares.com/regenclair/screenshot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0297" t="9903" r="6621" b="4859"/>
          <a:stretch/>
        </p:blipFill>
        <p:spPr bwMode="auto">
          <a:xfrm>
            <a:off x="8534400" y="3477491"/>
            <a:ext cx="3524250" cy="3323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29600" y="6651872"/>
            <a:ext cx="1842171" cy="230832"/>
          </a:xfrm>
          <a:prstGeom prst="rect">
            <a:avLst/>
          </a:prstGeom>
        </p:spPr>
        <p:txBody>
          <a:bodyPr wrap="none">
            <a:spAutoFit/>
          </a:bodyPr>
          <a:lstStyle/>
          <a:p>
            <a:r>
              <a:rPr lang="en-US" sz="900" dirty="0" smtClean="0">
                <a:hlinkClick r:id="rId4"/>
              </a:rPr>
              <a:t>Image Source: www.clinicares.com</a:t>
            </a:r>
            <a:r>
              <a:rPr lang="en-US" sz="900" dirty="0"/>
              <a:t> </a:t>
            </a:r>
          </a:p>
        </p:txBody>
      </p:sp>
    </p:spTree>
    <p:extLst>
      <p:ext uri="{BB962C8B-B14F-4D97-AF65-F5344CB8AC3E}">
        <p14:creationId xmlns:p14="http://schemas.microsoft.com/office/powerpoint/2010/main" val="582991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10242" name="Picture 2" descr="http://stemcelltreatments.org/wp-content/uploads/2011/10/leukemia-stem-cell-treatment-bone-marrow-transpla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104" y="2762250"/>
            <a:ext cx="4222895" cy="3676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Stem Cell Treatments of Leukemia</a:t>
            </a:r>
            <a:endParaRPr lang="en-US" dirty="0"/>
          </a:p>
        </p:txBody>
      </p:sp>
      <p:sp>
        <p:nvSpPr>
          <p:cNvPr id="3" name="Content Placeholder 2"/>
          <p:cNvSpPr>
            <a:spLocks noGrp="1"/>
          </p:cNvSpPr>
          <p:nvPr>
            <p:ph idx="1"/>
          </p:nvPr>
        </p:nvSpPr>
        <p:spPr>
          <a:xfrm>
            <a:off x="143518" y="1363555"/>
            <a:ext cx="11724632" cy="5284895"/>
          </a:xfrm>
        </p:spPr>
        <p:txBody>
          <a:bodyPr>
            <a:normAutofit fontScale="77500" lnSpcReduction="20000"/>
          </a:bodyPr>
          <a:lstStyle/>
          <a:p>
            <a:r>
              <a:rPr lang="en-US" dirty="0"/>
              <a:t>Doctors already use tissue-specific stem cells to treat leukemia, a form of cancer that affects the cells in your bone marrow that produce blood cells</a:t>
            </a:r>
            <a:r>
              <a:rPr lang="en-US" dirty="0" smtClean="0"/>
              <a:t>.</a:t>
            </a:r>
          </a:p>
          <a:p>
            <a:pPr lvl="1"/>
            <a:r>
              <a:rPr lang="en-US" dirty="0" smtClean="0"/>
              <a:t>After </a:t>
            </a:r>
            <a:r>
              <a:rPr lang="en-US" dirty="0"/>
              <a:t>chemotherapy, a leukemia patient can get a </a:t>
            </a:r>
            <a:r>
              <a:rPr lang="en-US" dirty="0" smtClean="0"/>
              <a:t>stem </a:t>
            </a:r>
            <a:r>
              <a:rPr lang="en-US" dirty="0"/>
              <a:t>cell transplant, replacing the old bad stem cells </a:t>
            </a:r>
            <a:r>
              <a:rPr lang="en-US" dirty="0" smtClean="0"/>
              <a:t>with </a:t>
            </a:r>
            <a:r>
              <a:rPr lang="en-US" dirty="0"/>
              <a:t>healthy new ones. </a:t>
            </a:r>
            <a:endParaRPr lang="en-US" dirty="0" smtClean="0"/>
          </a:p>
          <a:p>
            <a:pPr lvl="1"/>
            <a:r>
              <a:rPr lang="en-US" dirty="0" smtClean="0"/>
              <a:t>The transplanted stem cells will perform the same job </a:t>
            </a:r>
            <a:br>
              <a:rPr lang="en-US" dirty="0" smtClean="0"/>
            </a:br>
            <a:r>
              <a:rPr lang="en-US" dirty="0" smtClean="0"/>
              <a:t>as the old stem cells – they will produce the blood cells </a:t>
            </a:r>
            <a:br>
              <a:rPr lang="en-US" dirty="0" smtClean="0"/>
            </a:br>
            <a:r>
              <a:rPr lang="en-US" dirty="0" smtClean="0"/>
              <a:t>needed by your body. </a:t>
            </a:r>
            <a:br>
              <a:rPr lang="en-US" dirty="0" smtClean="0"/>
            </a:br>
            <a:endParaRPr lang="en-US" dirty="0" smtClean="0"/>
          </a:p>
          <a:p>
            <a:r>
              <a:rPr lang="en-US" dirty="0" smtClean="0"/>
              <a:t>Scientists believe that some treatments that could </a:t>
            </a:r>
            <a:br>
              <a:rPr lang="en-US" dirty="0" smtClean="0"/>
            </a:br>
            <a:r>
              <a:rPr lang="en-US" dirty="0" smtClean="0"/>
              <a:t>be developed from tissue-specific stem cells include </a:t>
            </a:r>
            <a:br>
              <a:rPr lang="en-US" dirty="0" smtClean="0"/>
            </a:br>
            <a:r>
              <a:rPr lang="en-US" dirty="0" smtClean="0"/>
              <a:t>the regeneration of damaged or lost bone tissue, </a:t>
            </a:r>
            <a:br>
              <a:rPr lang="en-US" dirty="0" smtClean="0"/>
            </a:br>
            <a:r>
              <a:rPr lang="en-US" dirty="0" smtClean="0"/>
              <a:t>treatment of autoimmune diseases, development </a:t>
            </a:r>
            <a:br>
              <a:rPr lang="en-US" dirty="0" smtClean="0"/>
            </a:br>
            <a:r>
              <a:rPr lang="en-US" dirty="0" smtClean="0"/>
              <a:t>of insulin-producing cells to treat diabetes, </a:t>
            </a:r>
            <a:br>
              <a:rPr lang="en-US" dirty="0" smtClean="0"/>
            </a:br>
            <a:r>
              <a:rPr lang="en-US" dirty="0" smtClean="0"/>
              <a:t>neurodegenerative diseases like Parkinson’s Disease,</a:t>
            </a:r>
            <a:br>
              <a:rPr lang="en-US" dirty="0" smtClean="0"/>
            </a:br>
            <a:r>
              <a:rPr lang="en-US" dirty="0" smtClean="0"/>
              <a:t>and the repair of some damaged heart tissue after a </a:t>
            </a:r>
            <a:br>
              <a:rPr lang="en-US" dirty="0" smtClean="0"/>
            </a:br>
            <a:r>
              <a:rPr lang="en-US" dirty="0" smtClean="0"/>
              <a:t>heart attack. </a:t>
            </a:r>
            <a:endParaRPr lang="en-US" dirty="0"/>
          </a:p>
        </p:txBody>
      </p:sp>
    </p:spTree>
    <p:extLst>
      <p:ext uri="{BB962C8B-B14F-4D97-AF65-F5344CB8AC3E}">
        <p14:creationId xmlns:p14="http://schemas.microsoft.com/office/powerpoint/2010/main" val="3189312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Pluripotent Stem Cells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u="sng" dirty="0" smtClean="0"/>
              <a:t>pluripotent stem cell</a:t>
            </a:r>
            <a:r>
              <a:rPr lang="en-US" dirty="0" smtClean="0"/>
              <a:t> is a stem cell that can become any kind of cell in the body. </a:t>
            </a:r>
          </a:p>
          <a:p>
            <a:pPr lvl="1"/>
            <a:r>
              <a:rPr lang="en-US" dirty="0"/>
              <a:t>While a </a:t>
            </a:r>
            <a:r>
              <a:rPr lang="en-US" dirty="0" err="1"/>
              <a:t>multipotent</a:t>
            </a:r>
            <a:r>
              <a:rPr lang="en-US" dirty="0"/>
              <a:t> stem cell is generally limited to form the different cell types present in the tissue from which it was obtained</a:t>
            </a:r>
            <a:r>
              <a:rPr lang="en-US" dirty="0" smtClean="0"/>
              <a:t>, a </a:t>
            </a:r>
            <a:r>
              <a:rPr lang="en-US" u="sng" dirty="0" smtClean="0"/>
              <a:t>pluripotent</a:t>
            </a:r>
            <a:r>
              <a:rPr lang="en-US" dirty="0" smtClean="0"/>
              <a:t> stem cell has the capacity to become any one of the 220 human cell types. </a:t>
            </a:r>
          </a:p>
          <a:p>
            <a:pPr lvl="1"/>
            <a:r>
              <a:rPr lang="en-US" dirty="0" smtClean="0"/>
              <a:t>Pluripotent stem cells can also divide indefinitely – unlike tissue-specific stem cells, they will divide forever without losing their developmental potential. </a:t>
            </a:r>
            <a:br>
              <a:rPr lang="en-US" dirty="0" smtClean="0"/>
            </a:br>
            <a:endParaRPr lang="en-US" dirty="0" smtClean="0"/>
          </a:p>
          <a:p>
            <a:r>
              <a:rPr lang="en-US" dirty="0" smtClean="0"/>
              <a:t>There are two kinds of pluripotent stem cells: </a:t>
            </a:r>
          </a:p>
          <a:p>
            <a:pPr lvl="1"/>
            <a:r>
              <a:rPr lang="en-US" dirty="0" smtClean="0"/>
              <a:t>1) </a:t>
            </a:r>
            <a:r>
              <a:rPr lang="en-US" u="sng" dirty="0" smtClean="0"/>
              <a:t>Embryonic stem cells</a:t>
            </a:r>
            <a:r>
              <a:rPr lang="en-US" dirty="0" smtClean="0"/>
              <a:t>, which are developed from fertilized eggs that are leftover from fertility clinics and donated with the patient’s consent. </a:t>
            </a:r>
          </a:p>
          <a:p>
            <a:pPr lvl="1"/>
            <a:r>
              <a:rPr lang="en-US" dirty="0"/>
              <a:t>2) </a:t>
            </a:r>
            <a:r>
              <a:rPr lang="en-US" u="sng" dirty="0"/>
              <a:t>Induced pluripotent stem cells</a:t>
            </a:r>
            <a:r>
              <a:rPr lang="en-US" dirty="0"/>
              <a:t>, which are adult cells that have been changed by scientists to have the same properties as embryonic stem cells</a:t>
            </a:r>
            <a:r>
              <a:rPr lang="en-US" dirty="0" smtClean="0"/>
              <a:t>.</a:t>
            </a:r>
            <a:endParaRPr lang="en-US" dirty="0"/>
          </a:p>
        </p:txBody>
      </p:sp>
    </p:spTree>
    <p:extLst>
      <p:ext uri="{BB962C8B-B14F-4D97-AF65-F5344CB8AC3E}">
        <p14:creationId xmlns:p14="http://schemas.microsoft.com/office/powerpoint/2010/main" val="39682278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0.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1.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2.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3.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4.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5.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6.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17.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2.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3.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4.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5.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6.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7.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8.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ppt/theme/themeOverride9.xml><?xml version="1.0" encoding="utf-8"?>
<a:themeOverride xmlns:a="http://schemas.openxmlformats.org/drawingml/2006/main">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themeOverride>
</file>

<file path=docProps/app.xml><?xml version="1.0" encoding="utf-8"?>
<Properties xmlns="http://schemas.openxmlformats.org/officeDocument/2006/extended-properties" xmlns:vt="http://schemas.openxmlformats.org/officeDocument/2006/docPropsVTypes">
  <Template/>
  <TotalTime>656</TotalTime>
  <Words>1422</Words>
  <Application>Microsoft Office PowerPoint</Application>
  <PresentationFormat>Widescreen</PresentationFormat>
  <Paragraphs>170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Calibri Light</vt:lpstr>
      <vt:lpstr>Times</vt:lpstr>
      <vt:lpstr>Celestial</vt:lpstr>
      <vt:lpstr>Stem Cells</vt:lpstr>
      <vt:lpstr>Current Limitations of Medicine</vt:lpstr>
      <vt:lpstr>Stem Cells Medicine</vt:lpstr>
      <vt:lpstr>Types of Stem Cells</vt:lpstr>
      <vt:lpstr>Tissue-Specific Stem Cells</vt:lpstr>
      <vt:lpstr>Examples of Tissue-Specific Stem Cells</vt:lpstr>
      <vt:lpstr>Tissue-Specific Stem Cells</vt:lpstr>
      <vt:lpstr>Stem Cell Treatments of Leukemia</vt:lpstr>
      <vt:lpstr>Pluripotent Stem Cells</vt:lpstr>
      <vt:lpstr>Embryonic Stem Cells</vt:lpstr>
      <vt:lpstr>PowerPoint Presentation</vt:lpstr>
      <vt:lpstr>Germ Layers</vt:lpstr>
      <vt:lpstr>Induced Pluripotent Stem Cells</vt:lpstr>
      <vt:lpstr>Advantages of Pluripotent Stem Cells</vt:lpstr>
      <vt:lpstr>PowerPoint Presentation</vt:lpstr>
      <vt:lpstr>Current Areas of Pluripotent Stem Cell Research</vt:lpstr>
      <vt:lpstr>Current Areas of Pluripotent Stem Cell Research</vt:lpstr>
      <vt:lpstr>Regulation of Embryonic Stem Cell Research</vt:lpstr>
      <vt:lpstr>Acknowledgements</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dc:title>
  <dc:creator>Kohn Craig</dc:creator>
  <cp:lastModifiedBy>Kohn Craig</cp:lastModifiedBy>
  <cp:revision>58</cp:revision>
  <cp:lastPrinted>2014-12-22T22:20:59Z</cp:lastPrinted>
  <dcterms:created xsi:type="dcterms:W3CDTF">2013-07-02T18:27:08Z</dcterms:created>
  <dcterms:modified xsi:type="dcterms:W3CDTF">2014-12-22T22:21:58Z</dcterms:modified>
</cp:coreProperties>
</file>