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78" r:id="rId10"/>
    <p:sldId id="264" r:id="rId11"/>
    <p:sldId id="265" r:id="rId12"/>
    <p:sldId id="266" r:id="rId13"/>
    <p:sldId id="279" r:id="rId14"/>
    <p:sldId id="267" r:id="rId15"/>
    <p:sldId id="268" r:id="rId16"/>
    <p:sldId id="269" r:id="rId17"/>
    <p:sldId id="275" r:id="rId18"/>
    <p:sldId id="270" r:id="rId19"/>
    <p:sldId id="281" r:id="rId20"/>
    <p:sldId id="280" r:id="rId21"/>
    <p:sldId id="276" r:id="rId22"/>
    <p:sldId id="271" r:id="rId23"/>
    <p:sldId id="277" r:id="rId24"/>
    <p:sldId id="272" r:id="rId25"/>
    <p:sldId id="273" r:id="rId26"/>
    <p:sldId id="27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Willingess to Sell at Different Prices</a:t>
            </a:r>
          </a:p>
        </c:rich>
      </c:tx>
      <c:layout/>
      <c:overlay val="0"/>
    </c:title>
    <c:autoTitleDeleted val="0"/>
    <c:plotArea>
      <c:layout/>
      <c:scatterChart>
        <c:scatterStyle val="smoothMarker"/>
        <c:varyColors val="0"/>
        <c:ser>
          <c:idx val="0"/>
          <c:order val="0"/>
          <c:marker>
            <c:symbol val="none"/>
          </c:marker>
          <c:yVal>
            <c:numRef>
              <c:f>Sheet1!$B$9:$E$9</c:f>
              <c:numCache>
                <c:formatCode>"$"#,##0.00_);[Red]\("$"#,##0.00\)</c:formatCode>
                <c:ptCount val="4"/>
                <c:pt idx="0">
                  <c:v>0.25</c:v>
                </c:pt>
                <c:pt idx="1">
                  <c:v>0.5</c:v>
                </c:pt>
                <c:pt idx="2">
                  <c:v>0.75</c:v>
                </c:pt>
                <c:pt idx="3">
                  <c:v>1</c:v>
                </c:pt>
              </c:numCache>
            </c:numRef>
          </c:yVal>
          <c:smooth val="1"/>
        </c:ser>
        <c:dLbls>
          <c:showLegendKey val="0"/>
          <c:showVal val="0"/>
          <c:showCatName val="0"/>
          <c:showSerName val="0"/>
          <c:showPercent val="0"/>
          <c:showBubbleSize val="0"/>
        </c:dLbls>
        <c:axId val="61466496"/>
        <c:axId val="62367616"/>
      </c:scatterChart>
      <c:valAx>
        <c:axId val="61466496"/>
        <c:scaling>
          <c:orientation val="minMax"/>
        </c:scaling>
        <c:delete val="0"/>
        <c:axPos val="b"/>
        <c:title>
          <c:tx>
            <c:rich>
              <a:bodyPr/>
              <a:lstStyle/>
              <a:p>
                <a:pPr>
                  <a:defRPr/>
                </a:pPr>
                <a:r>
                  <a:rPr lang="en-US"/>
                  <a:t># of girls willing to sell lemonade</a:t>
                </a:r>
              </a:p>
            </c:rich>
          </c:tx>
          <c:layout/>
          <c:overlay val="0"/>
        </c:title>
        <c:majorTickMark val="none"/>
        <c:minorTickMark val="none"/>
        <c:tickLblPos val="nextTo"/>
        <c:crossAx val="62367616"/>
        <c:crosses val="autoZero"/>
        <c:crossBetween val="midCat"/>
      </c:valAx>
      <c:valAx>
        <c:axId val="62367616"/>
        <c:scaling>
          <c:orientation val="minMax"/>
        </c:scaling>
        <c:delete val="0"/>
        <c:axPos val="l"/>
        <c:majorGridlines/>
        <c:title>
          <c:tx>
            <c:rich>
              <a:bodyPr/>
              <a:lstStyle/>
              <a:p>
                <a:pPr>
                  <a:defRPr/>
                </a:pPr>
                <a:r>
                  <a:rPr lang="en-US"/>
                  <a:t>Price of Lemonade</a:t>
                </a:r>
              </a:p>
            </c:rich>
          </c:tx>
          <c:layout/>
          <c:overlay val="0"/>
        </c:title>
        <c:numFmt formatCode="&quot;$&quot;#,##0.00_);[Red]\(&quot;$&quot;#,##0.00\)" sourceLinked="1"/>
        <c:majorTickMark val="none"/>
        <c:minorTickMark val="none"/>
        <c:tickLblPos val="nextTo"/>
        <c:crossAx val="61466496"/>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Willingness to Buy at Different Prices</a:t>
            </a:r>
          </a:p>
        </c:rich>
      </c:tx>
      <c:layout/>
      <c:overlay val="0"/>
    </c:title>
    <c:autoTitleDeleted val="0"/>
    <c:plotArea>
      <c:layout/>
      <c:scatterChart>
        <c:scatterStyle val="lineMarker"/>
        <c:varyColors val="0"/>
        <c:ser>
          <c:idx val="0"/>
          <c:order val="0"/>
          <c:marker>
            <c:symbol val="none"/>
          </c:marker>
          <c:xVal>
            <c:numRef>
              <c:f>Sheet1!$B$13:$E$13</c:f>
              <c:numCache>
                <c:formatCode>General</c:formatCode>
                <c:ptCount val="4"/>
                <c:pt idx="0">
                  <c:v>4</c:v>
                </c:pt>
                <c:pt idx="1">
                  <c:v>3</c:v>
                </c:pt>
                <c:pt idx="2">
                  <c:v>2</c:v>
                </c:pt>
                <c:pt idx="3">
                  <c:v>1</c:v>
                </c:pt>
              </c:numCache>
            </c:numRef>
          </c:xVal>
          <c:yVal>
            <c:numRef>
              <c:f>Sheet1!$B$11:$E$11</c:f>
              <c:numCache>
                <c:formatCode>"$"#,##0.00_);[Red]\("$"#,##0.00\)</c:formatCode>
                <c:ptCount val="4"/>
                <c:pt idx="0">
                  <c:v>0.25</c:v>
                </c:pt>
                <c:pt idx="1">
                  <c:v>0.5</c:v>
                </c:pt>
                <c:pt idx="2">
                  <c:v>0.75</c:v>
                </c:pt>
                <c:pt idx="3">
                  <c:v>1</c:v>
                </c:pt>
              </c:numCache>
            </c:numRef>
          </c:yVal>
          <c:smooth val="0"/>
        </c:ser>
        <c:dLbls>
          <c:showLegendKey val="0"/>
          <c:showVal val="0"/>
          <c:showCatName val="0"/>
          <c:showSerName val="0"/>
          <c:showPercent val="0"/>
          <c:showBubbleSize val="0"/>
        </c:dLbls>
        <c:axId val="60265984"/>
        <c:axId val="60267904"/>
      </c:scatterChart>
      <c:valAx>
        <c:axId val="60265984"/>
        <c:scaling>
          <c:orientation val="minMax"/>
        </c:scaling>
        <c:delete val="0"/>
        <c:axPos val="b"/>
        <c:title>
          <c:tx>
            <c:rich>
              <a:bodyPr/>
              <a:lstStyle/>
              <a:p>
                <a:pPr>
                  <a:defRPr/>
                </a:pPr>
                <a:r>
                  <a:rPr lang="en-US"/>
                  <a:t>No. of Customers Who Buy At Each Price</a:t>
                </a:r>
              </a:p>
            </c:rich>
          </c:tx>
          <c:layout/>
          <c:overlay val="0"/>
        </c:title>
        <c:numFmt formatCode="General" sourceLinked="1"/>
        <c:majorTickMark val="none"/>
        <c:minorTickMark val="none"/>
        <c:tickLblPos val="nextTo"/>
        <c:crossAx val="60267904"/>
        <c:crosses val="autoZero"/>
        <c:crossBetween val="midCat"/>
      </c:valAx>
      <c:valAx>
        <c:axId val="60267904"/>
        <c:scaling>
          <c:orientation val="minMax"/>
        </c:scaling>
        <c:delete val="0"/>
        <c:axPos val="l"/>
        <c:majorGridlines/>
        <c:title>
          <c:tx>
            <c:rich>
              <a:bodyPr/>
              <a:lstStyle/>
              <a:p>
                <a:pPr>
                  <a:defRPr/>
                </a:pPr>
                <a:r>
                  <a:rPr lang="en-US"/>
                  <a:t>Price</a:t>
                </a:r>
              </a:p>
            </c:rich>
          </c:tx>
          <c:layout/>
          <c:overlay val="0"/>
        </c:title>
        <c:numFmt formatCode="&quot;$&quot;#,##0.00_);[Red]\(&quot;$&quot;#,##0.00\)" sourceLinked="1"/>
        <c:majorTickMark val="none"/>
        <c:minorTickMark val="none"/>
        <c:tickLblPos val="nextTo"/>
        <c:crossAx val="60265984"/>
        <c:crosses val="autoZero"/>
        <c:crossBetween val="midCat"/>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ED51C73-AACD-4961-B639-80388ABE510B}" type="datetimeFigureOut">
              <a:rPr lang="en-US" smtClean="0"/>
              <a:t>1/29/2014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43F656F-81C6-4393-B0EE-9190B410A2E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D51C73-AACD-4961-B639-80388ABE510B}"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F656F-81C6-4393-B0EE-9190B410A2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ED51C73-AACD-4961-B639-80388ABE510B}" type="datetimeFigureOut">
              <a:rPr lang="en-US" smtClean="0"/>
              <a:t>1/29/2014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43F656F-81C6-4393-B0EE-9190B410A2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43F656F-81C6-4393-B0EE-9190B410A2E2}" type="slidenum">
              <a:rPr lang="en-US" smtClean="0"/>
              <a:t>‹#›</a:t>
            </a:fld>
            <a:endParaRPr lang="en-US"/>
          </a:p>
        </p:txBody>
      </p:sp>
      <p:sp>
        <p:nvSpPr>
          <p:cNvPr id="8" name="Content Placeholder 7"/>
          <p:cNvSpPr>
            <a:spLocks noGrp="1"/>
          </p:cNvSpPr>
          <p:nvPr>
            <p:ph sz="quarter" idx="1"/>
          </p:nvPr>
        </p:nvSpPr>
        <p:spPr>
          <a:xfrm>
            <a:off x="228600" y="1600200"/>
            <a:ext cx="8763000" cy="4953000"/>
          </a:xfrm>
        </p:spPr>
        <p:txBody>
          <a:bodyPr>
            <a:normAutofit/>
          </a:bodyPr>
          <a:lstStyle>
            <a:lvl1pPr>
              <a:defRPr sz="3600" b="1"/>
            </a:lvl1pPr>
            <a:lvl2pPr>
              <a:defRPr sz="3200"/>
            </a:lvl2pPr>
            <a:lvl3pPr>
              <a:defRPr sz="2800" i="1"/>
            </a:lvl3pPr>
            <a:lvl4pPr>
              <a:defRPr sz="2800"/>
            </a:lvl4pPr>
            <a:lvl5pPr>
              <a:defRPr sz="2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ED51C73-AACD-4961-B639-80388ABE510B}" type="datetimeFigureOut">
              <a:rPr lang="en-US" smtClean="0"/>
              <a:t>1/29/2014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43F656F-81C6-4393-B0EE-9190B410A2E2}"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ED51C73-AACD-4961-B639-80388ABE510B}" type="datetimeFigureOut">
              <a:rPr lang="en-US" smtClean="0"/>
              <a:t>1/29/2014</a:t>
            </a:fld>
            <a:endParaRPr lang="en-US"/>
          </a:p>
        </p:txBody>
      </p:sp>
      <p:sp>
        <p:nvSpPr>
          <p:cNvPr id="10" name="Slide Number Placeholder 9"/>
          <p:cNvSpPr>
            <a:spLocks noGrp="1"/>
          </p:cNvSpPr>
          <p:nvPr>
            <p:ph type="sldNum" sz="quarter" idx="16"/>
          </p:nvPr>
        </p:nvSpPr>
        <p:spPr/>
        <p:txBody>
          <a:bodyPr rtlCol="0"/>
          <a:lstStyle/>
          <a:p>
            <a:fld id="{343F656F-81C6-4393-B0EE-9190B410A2E2}"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ED51C73-AACD-4961-B639-80388ABE510B}" type="datetimeFigureOut">
              <a:rPr lang="en-US" smtClean="0"/>
              <a:t>1/29/2014</a:t>
            </a:fld>
            <a:endParaRPr lang="en-US"/>
          </a:p>
        </p:txBody>
      </p:sp>
      <p:sp>
        <p:nvSpPr>
          <p:cNvPr id="12" name="Slide Number Placeholder 11"/>
          <p:cNvSpPr>
            <a:spLocks noGrp="1"/>
          </p:cNvSpPr>
          <p:nvPr>
            <p:ph type="sldNum" sz="quarter" idx="16"/>
          </p:nvPr>
        </p:nvSpPr>
        <p:spPr/>
        <p:txBody>
          <a:bodyPr rtlCol="0"/>
          <a:lstStyle/>
          <a:p>
            <a:fld id="{343F656F-81C6-4393-B0EE-9190B410A2E2}"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D51C73-AACD-4961-B639-80388ABE510B}"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43F656F-81C6-4393-B0EE-9190B410A2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51C73-AACD-4961-B639-80388ABE510B}"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43F656F-81C6-4393-B0EE-9190B410A2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ED51C73-AACD-4961-B639-80388ABE510B}"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43F656F-81C6-4393-B0EE-9190B410A2E2}"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ED51C73-AACD-4961-B639-80388ABE510B}" type="datetimeFigureOut">
              <a:rPr lang="en-US" smtClean="0"/>
              <a:t>1/29/2014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43F656F-81C6-4393-B0EE-9190B410A2E2}"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ED51C73-AACD-4961-B639-80388ABE510B}" type="datetimeFigureOut">
              <a:rPr lang="en-US" smtClean="0"/>
              <a:t>1/29/2014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43F656F-81C6-4393-B0EE-9190B410A2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Supply and Demand</a:t>
            </a:r>
            <a:endParaRPr lang="en-US" dirty="0"/>
          </a:p>
        </p:txBody>
      </p:sp>
      <p:sp>
        <p:nvSpPr>
          <p:cNvPr id="3" name="Subtitle 2"/>
          <p:cNvSpPr>
            <a:spLocks noGrp="1"/>
          </p:cNvSpPr>
          <p:nvPr>
            <p:ph type="subTitle" idx="1"/>
          </p:nvPr>
        </p:nvSpPr>
        <p:spPr/>
        <p:txBody>
          <a:bodyPr>
            <a:normAutofit fontScale="40000" lnSpcReduction="20000"/>
          </a:bodyPr>
          <a:lstStyle/>
          <a:p>
            <a:r>
              <a:rPr lang="en-US" dirty="0" smtClean="0"/>
              <a:t>By C. Kohn</a:t>
            </a:r>
          </a:p>
          <a:p>
            <a:r>
              <a:rPr lang="en-US" dirty="0" smtClean="0"/>
              <a:t>Agricultural Sciences</a:t>
            </a:r>
          </a:p>
          <a:p>
            <a:r>
              <a:rPr lang="en-US" dirty="0" smtClean="0"/>
              <a:t>Waterford, WI</a:t>
            </a:r>
            <a:endParaRPr lang="en-US" dirty="0"/>
          </a:p>
        </p:txBody>
      </p:sp>
    </p:spTree>
    <p:extLst>
      <p:ext uri="{BB962C8B-B14F-4D97-AF65-F5344CB8AC3E}">
        <p14:creationId xmlns:p14="http://schemas.microsoft.com/office/powerpoint/2010/main" val="2328455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7448" cy="990600"/>
          </a:xfrm>
        </p:spPr>
        <p:txBody>
          <a:bodyPr>
            <a:normAutofit fontScale="90000"/>
          </a:bodyPr>
          <a:lstStyle/>
          <a:p>
            <a:r>
              <a:rPr lang="en-US" dirty="0" smtClean="0"/>
              <a:t>Complementary &amp; Substitute Goods</a:t>
            </a:r>
            <a:endParaRPr lang="en-US" dirty="0"/>
          </a:p>
        </p:txBody>
      </p:sp>
      <p:sp>
        <p:nvSpPr>
          <p:cNvPr id="3" name="Content Placeholder 2"/>
          <p:cNvSpPr>
            <a:spLocks noGrp="1"/>
          </p:cNvSpPr>
          <p:nvPr>
            <p:ph sz="quarter" idx="1"/>
          </p:nvPr>
        </p:nvSpPr>
        <p:spPr/>
        <p:txBody>
          <a:bodyPr>
            <a:normAutofit fontScale="70000" lnSpcReduction="20000"/>
          </a:bodyPr>
          <a:lstStyle/>
          <a:p>
            <a:pPr lvl="0"/>
            <a:r>
              <a:rPr lang="en-US" dirty="0"/>
              <a:t>Substitute goods and complementary goods also have a major impact on demand. </a:t>
            </a:r>
          </a:p>
          <a:p>
            <a:pPr lvl="1"/>
            <a:r>
              <a:rPr lang="en-US" dirty="0"/>
              <a:t>A </a:t>
            </a:r>
            <a:r>
              <a:rPr lang="en-US" u="sng" dirty="0"/>
              <a:t>substitute good</a:t>
            </a:r>
            <a:r>
              <a:rPr lang="en-US" dirty="0"/>
              <a:t> is one that could take the place of another product due to its similarity if its price is lower than the original good. </a:t>
            </a:r>
          </a:p>
          <a:p>
            <a:pPr lvl="1"/>
            <a:r>
              <a:rPr lang="en-US" dirty="0"/>
              <a:t>Coke and Pepsi are classic substitute goods.  If the price of Coke rises, the demand for Pepsi will increase without any change in the price for Pepsi.</a:t>
            </a:r>
          </a:p>
          <a:p>
            <a:pPr lvl="2"/>
            <a:r>
              <a:rPr lang="en-US" dirty="0"/>
              <a:t>This should make sense.  Why pay more for Coke when Pepsi is cheaper and similar. </a:t>
            </a:r>
          </a:p>
          <a:p>
            <a:pPr lvl="2"/>
            <a:r>
              <a:rPr lang="en-US" dirty="0"/>
              <a:t>While not all customers will think this way, enough would potentially shift brands to prevent Coke from making this decision. </a:t>
            </a:r>
          </a:p>
          <a:p>
            <a:pPr lvl="1"/>
            <a:r>
              <a:rPr lang="en-US" u="sng" dirty="0"/>
              <a:t>Complementary goods</a:t>
            </a:r>
            <a:r>
              <a:rPr lang="en-US" dirty="0"/>
              <a:t> are those items that we buy together. </a:t>
            </a:r>
          </a:p>
          <a:p>
            <a:pPr lvl="2"/>
            <a:r>
              <a:rPr lang="en-US" dirty="0"/>
              <a:t>For example, if you buy hotdogs you usually also buy hotdog buns.</a:t>
            </a:r>
          </a:p>
          <a:p>
            <a:pPr lvl="2"/>
            <a:r>
              <a:rPr lang="en-US" dirty="0"/>
              <a:t>If the price of hotdogs goes up, your willingness to buy hotdog buns decreases at the same price. </a:t>
            </a:r>
          </a:p>
          <a:p>
            <a:endParaRPr lang="en-US" dirty="0"/>
          </a:p>
        </p:txBody>
      </p:sp>
    </p:spTree>
    <p:extLst>
      <p:ext uri="{BB962C8B-B14F-4D97-AF65-F5344CB8AC3E}">
        <p14:creationId xmlns:p14="http://schemas.microsoft.com/office/powerpoint/2010/main" val="747156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Curve Shifters</a:t>
            </a:r>
            <a:endParaRPr lang="en-US" dirty="0"/>
          </a:p>
        </p:txBody>
      </p:sp>
      <p:sp>
        <p:nvSpPr>
          <p:cNvPr id="3" name="Content Placeholder 2"/>
          <p:cNvSpPr>
            <a:spLocks noGrp="1"/>
          </p:cNvSpPr>
          <p:nvPr>
            <p:ph sz="quarter" idx="1"/>
          </p:nvPr>
        </p:nvSpPr>
        <p:spPr/>
        <p:txBody>
          <a:bodyPr>
            <a:normAutofit fontScale="55000" lnSpcReduction="20000"/>
          </a:bodyPr>
          <a:lstStyle/>
          <a:p>
            <a:pPr lvl="0"/>
            <a:r>
              <a:rPr lang="en-US" dirty="0"/>
              <a:t>Shifts in the customers’ perceived value of a product can also increase demand at the same prices. </a:t>
            </a:r>
          </a:p>
          <a:p>
            <a:pPr lvl="1"/>
            <a:r>
              <a:rPr lang="en-US" dirty="0"/>
              <a:t>The purpose of marketing in business is to change the perceived value of  a product so that a customer is more willing (usually) to purchase a product. </a:t>
            </a:r>
          </a:p>
          <a:p>
            <a:pPr lvl="1"/>
            <a:r>
              <a:rPr lang="en-US" dirty="0"/>
              <a:t>With proper marketing techniques, a customer will be willing to acquire more of a product at the same price. </a:t>
            </a:r>
            <a:r>
              <a:rPr lang="en-US" dirty="0" smtClean="0"/>
              <a:t/>
            </a:r>
            <a:br>
              <a:rPr lang="en-US" dirty="0" smtClean="0"/>
            </a:br>
            <a:endParaRPr lang="en-US" dirty="0"/>
          </a:p>
          <a:p>
            <a:pPr lvl="0"/>
            <a:r>
              <a:rPr lang="en-US" dirty="0"/>
              <a:t>It is important to remember that moving along a demand curve and move a demand curve are two different ideas. </a:t>
            </a:r>
          </a:p>
          <a:p>
            <a:pPr lvl="1"/>
            <a:r>
              <a:rPr lang="en-US" dirty="0"/>
              <a:t>Changing the price changes the willingness of a consumer to buy a product. </a:t>
            </a:r>
          </a:p>
          <a:p>
            <a:pPr lvl="1"/>
            <a:r>
              <a:rPr lang="en-US" dirty="0"/>
              <a:t>Changing the perceived value of a product changes the willingness of a consumer to buy a product at the </a:t>
            </a:r>
            <a:r>
              <a:rPr lang="en-US" u="sng" dirty="0"/>
              <a:t>same</a:t>
            </a:r>
            <a:r>
              <a:rPr lang="en-US" dirty="0"/>
              <a:t> price. </a:t>
            </a:r>
          </a:p>
          <a:p>
            <a:pPr lvl="1"/>
            <a:r>
              <a:rPr lang="en-US" dirty="0"/>
              <a:t>Increasing the price will decrease demand, resulting in lost profit. </a:t>
            </a:r>
          </a:p>
          <a:p>
            <a:pPr lvl="1"/>
            <a:r>
              <a:rPr lang="en-US" dirty="0"/>
              <a:t>Increasing demand for a product at the same price through an increase in perceived value will result in increased profit due to an increase in consumer demand. </a:t>
            </a:r>
          </a:p>
          <a:p>
            <a:endParaRPr lang="en-US" dirty="0"/>
          </a:p>
        </p:txBody>
      </p:sp>
    </p:spTree>
    <p:extLst>
      <p:ext uri="{BB962C8B-B14F-4D97-AF65-F5344CB8AC3E}">
        <p14:creationId xmlns:p14="http://schemas.microsoft.com/office/powerpoint/2010/main" val="728504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Curve Shifters</a:t>
            </a:r>
            <a:endParaRPr lang="en-US" dirty="0"/>
          </a:p>
        </p:txBody>
      </p:sp>
      <p:sp>
        <p:nvSpPr>
          <p:cNvPr id="3" name="Content Placeholder 2"/>
          <p:cNvSpPr>
            <a:spLocks noGrp="1"/>
          </p:cNvSpPr>
          <p:nvPr>
            <p:ph sz="quarter" idx="1"/>
          </p:nvPr>
        </p:nvSpPr>
        <p:spPr/>
        <p:txBody>
          <a:bodyPr>
            <a:normAutofit fontScale="62500" lnSpcReduction="20000"/>
          </a:bodyPr>
          <a:lstStyle/>
          <a:p>
            <a:pPr lvl="0"/>
            <a:r>
              <a:rPr lang="en-US" dirty="0"/>
              <a:t>Just as there are demand curve shifts, there are also supply curve shifters. </a:t>
            </a:r>
          </a:p>
          <a:p>
            <a:pPr lvl="1"/>
            <a:r>
              <a:rPr lang="en-US" u="sng" dirty="0"/>
              <a:t>Supply curve shifters</a:t>
            </a:r>
            <a:r>
              <a:rPr lang="en-US" dirty="0"/>
              <a:t> change the willingness of a producer to sell a product at a given price. </a:t>
            </a:r>
          </a:p>
          <a:p>
            <a:pPr lvl="1"/>
            <a:r>
              <a:rPr lang="en-US" dirty="0"/>
              <a:t>Supply curve shifters increase or decrease how likely a producer will sell a good at its existing price. </a:t>
            </a:r>
          </a:p>
          <a:p>
            <a:pPr lvl="1"/>
            <a:r>
              <a:rPr lang="en-US" dirty="0"/>
              <a:t>Supply curve shifters include:</a:t>
            </a:r>
          </a:p>
          <a:p>
            <a:pPr lvl="2"/>
            <a:r>
              <a:rPr lang="en-US" dirty="0"/>
              <a:t>Cost of inputs – as the price of inputs decrease, the willingness to sell increases. </a:t>
            </a:r>
          </a:p>
          <a:p>
            <a:pPr lvl="2"/>
            <a:r>
              <a:rPr lang="en-US" dirty="0"/>
              <a:t>Available technology – improvements in technology increase the willingness of producers to sell. </a:t>
            </a:r>
          </a:p>
          <a:p>
            <a:pPr lvl="2"/>
            <a:r>
              <a:rPr lang="en-US" dirty="0"/>
              <a:t>Profitability of other goods – as other similar goods become less profitable, a producer is more willing to sell their good. </a:t>
            </a:r>
          </a:p>
          <a:p>
            <a:pPr lvl="2"/>
            <a:r>
              <a:rPr lang="en-US" dirty="0"/>
              <a:t>Number of sellers in the market – an increase in the number of sellers of a good will decrease the willingness of others to sell that good. </a:t>
            </a:r>
          </a:p>
          <a:p>
            <a:pPr lvl="2"/>
            <a:r>
              <a:rPr lang="en-US" dirty="0"/>
              <a:t>Consumer expectations – as consumers’ expectations rise, a producer’s willingness to sell may decrease.</a:t>
            </a:r>
          </a:p>
          <a:p>
            <a:endParaRPr lang="en-US" dirty="0"/>
          </a:p>
        </p:txBody>
      </p:sp>
    </p:spTree>
    <p:extLst>
      <p:ext uri="{BB962C8B-B14F-4D97-AF65-F5344CB8AC3E}">
        <p14:creationId xmlns:p14="http://schemas.microsoft.com/office/powerpoint/2010/main" val="3754474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Shifters</a:t>
            </a:r>
            <a:endParaRPr lang="en-US" dirty="0"/>
          </a:p>
        </p:txBody>
      </p:sp>
      <p:sp>
        <p:nvSpPr>
          <p:cNvPr id="3" name="Content Placeholder 2"/>
          <p:cNvSpPr>
            <a:spLocks noGrp="1"/>
          </p:cNvSpPr>
          <p:nvPr>
            <p:ph sz="quarter" idx="1"/>
          </p:nvPr>
        </p:nvSpPr>
        <p:spPr>
          <a:xfrm>
            <a:off x="228600" y="1600200"/>
            <a:ext cx="8686800" cy="5105400"/>
          </a:xfrm>
        </p:spPr>
        <p:txBody>
          <a:bodyPr>
            <a:normAutofit fontScale="55000" lnSpcReduction="20000"/>
          </a:bodyPr>
          <a:lstStyle/>
          <a:p>
            <a:pPr lvl="0"/>
            <a:r>
              <a:rPr lang="en-US" dirty="0" smtClean="0"/>
              <a:t>Supply curve shifters change the willingness of a supplier to provide a good at the same price. </a:t>
            </a:r>
            <a:endParaRPr lang="en-US" dirty="0"/>
          </a:p>
          <a:p>
            <a:pPr lvl="1"/>
            <a:r>
              <a:rPr lang="en-US" dirty="0" smtClean="0"/>
              <a:t>For example, imagine that a new piece of machinery makes it much easier to harvest corn. </a:t>
            </a:r>
            <a:endParaRPr lang="en-US" dirty="0"/>
          </a:p>
          <a:p>
            <a:pPr lvl="1"/>
            <a:r>
              <a:rPr lang="en-US" dirty="0" smtClean="0"/>
              <a:t>This new technology would make a supplier more willing to harvest more corn even if the price </a:t>
            </a:r>
            <a:br>
              <a:rPr lang="en-US" dirty="0" smtClean="0"/>
            </a:br>
            <a:r>
              <a:rPr lang="en-US" dirty="0" smtClean="0"/>
              <a:t>stayed the same. </a:t>
            </a:r>
            <a:endParaRPr lang="en-US" dirty="0"/>
          </a:p>
          <a:p>
            <a:pPr lvl="1"/>
            <a:r>
              <a:rPr lang="en-US" dirty="0" smtClean="0"/>
              <a:t>Supply shifters change the</a:t>
            </a:r>
            <a:br>
              <a:rPr lang="en-US" dirty="0" smtClean="0"/>
            </a:br>
            <a:r>
              <a:rPr lang="en-US" dirty="0" smtClean="0"/>
              <a:t>willingness of a supplier to </a:t>
            </a:r>
            <a:br>
              <a:rPr lang="en-US" dirty="0" smtClean="0"/>
            </a:br>
            <a:r>
              <a:rPr lang="en-US" dirty="0" smtClean="0"/>
              <a:t>sell their goods without</a:t>
            </a:r>
            <a:br>
              <a:rPr lang="en-US" dirty="0" smtClean="0"/>
            </a:br>
            <a:r>
              <a:rPr lang="en-US" dirty="0" smtClean="0"/>
              <a:t>increasing or decreasing the </a:t>
            </a:r>
            <a:br>
              <a:rPr lang="en-US" dirty="0" smtClean="0"/>
            </a:br>
            <a:r>
              <a:rPr lang="en-US" dirty="0" smtClean="0"/>
              <a:t>price offered for those goods.</a:t>
            </a:r>
            <a:br>
              <a:rPr lang="en-US" dirty="0" smtClean="0"/>
            </a:br>
            <a:endParaRPr lang="en-US" dirty="0" smtClean="0"/>
          </a:p>
          <a:p>
            <a:r>
              <a:rPr lang="en-US" dirty="0" smtClean="0"/>
              <a:t>This too can work in reverse.</a:t>
            </a:r>
          </a:p>
          <a:p>
            <a:pPr lvl="1"/>
            <a:r>
              <a:rPr lang="en-US" dirty="0" smtClean="0"/>
              <a:t>For example, if wheat suddenly</a:t>
            </a:r>
            <a:br>
              <a:rPr lang="en-US" dirty="0" smtClean="0"/>
            </a:br>
            <a:r>
              <a:rPr lang="en-US" dirty="0" smtClean="0"/>
              <a:t>become much cheaper to grow,</a:t>
            </a:r>
            <a:br>
              <a:rPr lang="en-US" dirty="0" smtClean="0"/>
            </a:br>
            <a:r>
              <a:rPr lang="en-US" dirty="0" smtClean="0"/>
              <a:t>more farmers might switch to </a:t>
            </a:r>
            <a:br>
              <a:rPr lang="en-US" dirty="0" smtClean="0"/>
            </a:br>
            <a:r>
              <a:rPr lang="en-US" dirty="0" smtClean="0"/>
              <a:t>wheat from corn.</a:t>
            </a:r>
            <a:br>
              <a:rPr lang="en-US" dirty="0" smtClean="0"/>
            </a:br>
            <a:r>
              <a:rPr lang="en-US" dirty="0" smtClean="0"/>
              <a:t/>
            </a:r>
            <a:br>
              <a:rPr lang="en-US" dirty="0" smtClean="0"/>
            </a:b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200400"/>
            <a:ext cx="4862623" cy="3261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801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Lemonade Supply Shifters</a:t>
            </a:r>
            <a:endParaRPr lang="en-US" dirty="0"/>
          </a:p>
        </p:txBody>
      </p:sp>
      <p:sp>
        <p:nvSpPr>
          <p:cNvPr id="3" name="Content Placeholder 2"/>
          <p:cNvSpPr>
            <a:spLocks noGrp="1"/>
          </p:cNvSpPr>
          <p:nvPr>
            <p:ph sz="quarter" idx="1"/>
          </p:nvPr>
        </p:nvSpPr>
        <p:spPr/>
        <p:txBody>
          <a:bodyPr>
            <a:normAutofit fontScale="62500" lnSpcReduction="20000"/>
          </a:bodyPr>
          <a:lstStyle/>
          <a:p>
            <a:pPr lvl="0"/>
            <a:r>
              <a:rPr lang="en-US" dirty="0"/>
              <a:t>Supply Curve Shifter example – the lemonade girls</a:t>
            </a:r>
          </a:p>
          <a:p>
            <a:pPr lvl="1"/>
            <a:r>
              <a:rPr lang="en-US" dirty="0"/>
              <a:t>Let’s reconsider our example of our girls selling lemonade.  The willingness of those girls to go out and set up a lemonade stand can be affected by each of the following: </a:t>
            </a:r>
          </a:p>
          <a:p>
            <a:pPr lvl="1"/>
            <a:r>
              <a:rPr lang="en-US" dirty="0"/>
              <a:t>Cost of inputs: if the price of lemonade rises at the grocery store, the girls are less willing to purchase the lemonade concentrate in order to sell. </a:t>
            </a:r>
          </a:p>
          <a:p>
            <a:pPr lvl="1"/>
            <a:r>
              <a:rPr lang="en-US" dirty="0"/>
              <a:t>Available technology: if the girls have to squeeze the lemons by hand instead of just using the concentrate, they will be less willing to sell lemonade.</a:t>
            </a:r>
          </a:p>
          <a:p>
            <a:pPr lvl="1"/>
            <a:r>
              <a:rPr lang="en-US" dirty="0"/>
              <a:t>Profitability of other goods: if iced tea sells more easily than lemonade, the girls will be less likely to sell lemonade. </a:t>
            </a:r>
          </a:p>
          <a:p>
            <a:pPr lvl="1"/>
            <a:r>
              <a:rPr lang="en-US" dirty="0"/>
              <a:t>Number of sellers in the market: if more girls start setting up lemonade stands, those girls might decide to sell something else. </a:t>
            </a:r>
          </a:p>
          <a:p>
            <a:pPr lvl="1"/>
            <a:r>
              <a:rPr lang="en-US" dirty="0"/>
              <a:t>Consumer expectations: if the consumers start demanding fresh-squeezed lemonade instead of concentrate, those girls may start to sell something else. </a:t>
            </a:r>
          </a:p>
          <a:p>
            <a:endParaRPr lang="en-US" dirty="0"/>
          </a:p>
        </p:txBody>
      </p:sp>
    </p:spTree>
    <p:extLst>
      <p:ext uri="{BB962C8B-B14F-4D97-AF65-F5344CB8AC3E}">
        <p14:creationId xmlns:p14="http://schemas.microsoft.com/office/powerpoint/2010/main" val="1759564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Supply/Demand</a:t>
            </a:r>
            <a:endParaRPr lang="en-US" dirty="0"/>
          </a:p>
        </p:txBody>
      </p:sp>
      <p:sp>
        <p:nvSpPr>
          <p:cNvPr id="3" name="Content Placeholder 2"/>
          <p:cNvSpPr>
            <a:spLocks noGrp="1"/>
          </p:cNvSpPr>
          <p:nvPr>
            <p:ph sz="quarter" idx="1"/>
          </p:nvPr>
        </p:nvSpPr>
        <p:spPr/>
        <p:txBody>
          <a:bodyPr>
            <a:normAutofit fontScale="77500" lnSpcReduction="20000"/>
          </a:bodyPr>
          <a:lstStyle/>
          <a:p>
            <a:pPr lvl="0"/>
            <a:r>
              <a:rPr lang="en-US" dirty="0"/>
              <a:t>Supply and demand can seem simply on the surface. </a:t>
            </a:r>
          </a:p>
          <a:p>
            <a:pPr lvl="1"/>
            <a:r>
              <a:rPr lang="en-US" dirty="0"/>
              <a:t>As prices rise, consumers are less willing to buy and producers are more willing to sell. </a:t>
            </a:r>
          </a:p>
          <a:p>
            <a:pPr lvl="1"/>
            <a:r>
              <a:rPr lang="en-US" dirty="0"/>
              <a:t>As prices decrease, consumers are more willing to buy and producers are less willing to sell. </a:t>
            </a:r>
          </a:p>
          <a:p>
            <a:pPr lvl="1"/>
            <a:r>
              <a:rPr lang="en-US" dirty="0"/>
              <a:t>Increases to the perceived value of a product make a consumer more willing to purchase a product at the same price. </a:t>
            </a:r>
          </a:p>
          <a:p>
            <a:pPr lvl="1"/>
            <a:r>
              <a:rPr lang="en-US" dirty="0"/>
              <a:t>Improvements to the production of a product make </a:t>
            </a:r>
            <a:r>
              <a:rPr lang="en-US" dirty="0" smtClean="0"/>
              <a:t>producers </a:t>
            </a:r>
            <a:r>
              <a:rPr lang="en-US" dirty="0"/>
              <a:t>more willing to sell a product at the same price. </a:t>
            </a:r>
          </a:p>
          <a:p>
            <a:r>
              <a:rPr lang="en-US" dirty="0"/>
              <a:t>However, many products do not fit this model as nicely. </a:t>
            </a:r>
          </a:p>
          <a:p>
            <a:endParaRPr lang="en-US" dirty="0"/>
          </a:p>
        </p:txBody>
      </p:sp>
    </p:spTree>
    <p:extLst>
      <p:ext uri="{BB962C8B-B14F-4D97-AF65-F5344CB8AC3E}">
        <p14:creationId xmlns:p14="http://schemas.microsoft.com/office/powerpoint/2010/main" val="1427117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Elasticity of Demand</a:t>
            </a:r>
            <a:endParaRPr lang="en-US" dirty="0"/>
          </a:p>
        </p:txBody>
      </p:sp>
      <p:sp>
        <p:nvSpPr>
          <p:cNvPr id="3" name="Content Placeholder 2"/>
          <p:cNvSpPr>
            <a:spLocks noGrp="1"/>
          </p:cNvSpPr>
          <p:nvPr>
            <p:ph sz="quarter" idx="1"/>
          </p:nvPr>
        </p:nvSpPr>
        <p:spPr>
          <a:xfrm>
            <a:off x="228600" y="1600200"/>
            <a:ext cx="8763000" cy="4953000"/>
          </a:xfrm>
        </p:spPr>
        <p:txBody>
          <a:bodyPr>
            <a:noAutofit/>
          </a:bodyPr>
          <a:lstStyle/>
          <a:p>
            <a:pPr lvl="0"/>
            <a:r>
              <a:rPr lang="en-US" sz="1800" dirty="0"/>
              <a:t>One factor that has a major impact supply and demand is a concept called elasticity of demand. </a:t>
            </a:r>
          </a:p>
          <a:p>
            <a:pPr lvl="1"/>
            <a:r>
              <a:rPr lang="en-US" sz="1600" u="sng" dirty="0"/>
              <a:t>Elasticity of demand </a:t>
            </a:r>
            <a:r>
              <a:rPr lang="en-US" sz="1600" dirty="0"/>
              <a:t>is a measure of how much a change in price will change a consumer’s willingness to purchase a product at a certain price. </a:t>
            </a:r>
          </a:p>
          <a:p>
            <a:pPr lvl="2"/>
            <a:r>
              <a:rPr lang="en-US" sz="1400" dirty="0"/>
              <a:t>Elasticity of demand is calculated by comparing the percent change in demand compared to the percent change in price. </a:t>
            </a:r>
          </a:p>
          <a:p>
            <a:pPr lvl="2"/>
            <a:r>
              <a:rPr lang="en-US" sz="1400" dirty="0"/>
              <a:t> A product that has zero change in demand with a significant change in price is called demand </a:t>
            </a:r>
            <a:r>
              <a:rPr lang="en-US" sz="1400" u="sng" dirty="0"/>
              <a:t>inelastic</a:t>
            </a:r>
            <a:r>
              <a:rPr lang="en-US" sz="1400" dirty="0"/>
              <a:t>.</a:t>
            </a:r>
          </a:p>
          <a:p>
            <a:pPr lvl="2"/>
            <a:r>
              <a:rPr lang="en-US" sz="1400" dirty="0"/>
              <a:t>A product that has an </a:t>
            </a:r>
            <a:r>
              <a:rPr lang="en-US" sz="1400" dirty="0" smtClean="0"/>
              <a:t>similar change </a:t>
            </a:r>
            <a:r>
              <a:rPr lang="en-US" sz="1400" dirty="0"/>
              <a:t>in demand compared to a change in price is considered to have an elastic demand. </a:t>
            </a:r>
            <a:r>
              <a:rPr lang="en-US" sz="1400" dirty="0" smtClean="0"/>
              <a:t/>
            </a:r>
            <a:br>
              <a:rPr lang="en-US" sz="1400" dirty="0" smtClean="0"/>
            </a:br>
            <a:endParaRPr lang="en-US" sz="1600" dirty="0" smtClean="0"/>
          </a:p>
          <a:p>
            <a:r>
              <a:rPr lang="en-US" sz="1800" dirty="0" smtClean="0"/>
              <a:t>Demand is sort of like a waistband. </a:t>
            </a:r>
          </a:p>
          <a:p>
            <a:pPr lvl="1"/>
            <a:r>
              <a:rPr lang="en-US" sz="1600" dirty="0" smtClean="0"/>
              <a:t>Jogging pants have </a:t>
            </a:r>
            <a:r>
              <a:rPr lang="en-US" sz="1600" dirty="0"/>
              <a:t>an elastic waistband – the waistband stretches as your body moves. </a:t>
            </a:r>
            <a:r>
              <a:rPr lang="en-US" sz="1600" dirty="0" smtClean="0"/>
              <a:t>Dress </a:t>
            </a:r>
            <a:r>
              <a:rPr lang="en-US" sz="1600" dirty="0"/>
              <a:t>pants have an inelastic waistband – the pants’ waist stays the same size no matter what. </a:t>
            </a:r>
          </a:p>
          <a:p>
            <a:pPr lvl="1"/>
            <a:r>
              <a:rPr lang="en-US" sz="1600" dirty="0"/>
              <a:t>Elastic demand shifts as prices shift (just like jogging pants shift as your belly grows). </a:t>
            </a:r>
          </a:p>
          <a:p>
            <a:pPr lvl="1"/>
            <a:r>
              <a:rPr lang="en-US" sz="1600" dirty="0"/>
              <a:t>Inelastic demand stays the same no matter what the price (just like dress pants will have the same waist no matter what size your belly is). </a:t>
            </a:r>
          </a:p>
          <a:p>
            <a:endParaRPr lang="en-US" sz="1800" dirty="0"/>
          </a:p>
        </p:txBody>
      </p:sp>
    </p:spTree>
    <p:extLst>
      <p:ext uri="{BB962C8B-B14F-4D97-AF65-F5344CB8AC3E}">
        <p14:creationId xmlns:p14="http://schemas.microsoft.com/office/powerpoint/2010/main" val="169071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Elasticity &amp; Business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Elasticity of demand can have a huge impact on how a consumer addresses demand curve shifters or supply curve shifters. </a:t>
            </a:r>
          </a:p>
          <a:p>
            <a:pPr lvl="1"/>
            <a:r>
              <a:rPr lang="en-US" dirty="0" smtClean="0"/>
              <a:t>For example, if you are an electrical company, you aren’t as concerned about rate hikes because electricity typically has an inelastic demand. </a:t>
            </a:r>
          </a:p>
          <a:p>
            <a:pPr lvl="2"/>
            <a:r>
              <a:rPr lang="en-US" dirty="0" smtClean="0"/>
              <a:t>People will still use about the same amount of electricity regardless of its cost (to an extent).</a:t>
            </a:r>
          </a:p>
          <a:p>
            <a:pPr lvl="1"/>
            <a:r>
              <a:rPr lang="en-US" dirty="0" smtClean="0"/>
              <a:t>However, if you sell something with an elastic demand (such as chocolate), price increases can have a huge impact. </a:t>
            </a:r>
          </a:p>
          <a:p>
            <a:pPr lvl="2"/>
            <a:r>
              <a:rPr lang="en-US" dirty="0" smtClean="0"/>
              <a:t>If the price of chocolate goes up, people may just choose to not consume it at all. </a:t>
            </a:r>
          </a:p>
          <a:p>
            <a:pPr lvl="1"/>
            <a:r>
              <a:rPr lang="en-US" dirty="0" smtClean="0"/>
              <a:t>Producers who sell goods with an elastic demand have to be much more concerned about changes to the price of that item than those who sell goods with an inelastic demand.</a:t>
            </a:r>
          </a:p>
          <a:p>
            <a:pPr lvl="2"/>
            <a:r>
              <a:rPr lang="en-US" dirty="0" smtClean="0"/>
              <a:t>However, those who sell goods with an inelastic demand will not increase the sales of their good if they lower the price (such as with a sale). </a:t>
            </a:r>
          </a:p>
        </p:txBody>
      </p:sp>
    </p:spTree>
    <p:extLst>
      <p:ext uri="{BB962C8B-B14F-4D97-AF65-F5344CB8AC3E}">
        <p14:creationId xmlns:p14="http://schemas.microsoft.com/office/powerpoint/2010/main" val="4278059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Ceilings</a:t>
            </a:r>
            <a:endParaRPr lang="en-US" dirty="0"/>
          </a:p>
        </p:txBody>
      </p:sp>
      <p:sp>
        <p:nvSpPr>
          <p:cNvPr id="3" name="Content Placeholder 2"/>
          <p:cNvSpPr>
            <a:spLocks noGrp="1"/>
          </p:cNvSpPr>
          <p:nvPr>
            <p:ph sz="quarter" idx="1"/>
          </p:nvPr>
        </p:nvSpPr>
        <p:spPr>
          <a:xfrm>
            <a:off x="228600" y="1600200"/>
            <a:ext cx="8610600" cy="5105400"/>
          </a:xfrm>
        </p:spPr>
        <p:txBody>
          <a:bodyPr>
            <a:noAutofit/>
          </a:bodyPr>
          <a:lstStyle/>
          <a:p>
            <a:pPr lvl="0"/>
            <a:r>
              <a:rPr lang="en-US" sz="2000" dirty="0"/>
              <a:t>Sometimes governments or social policy can interfere with relationships between prices and the levels of supply and demand.</a:t>
            </a:r>
          </a:p>
          <a:p>
            <a:pPr lvl="1"/>
            <a:r>
              <a:rPr lang="en-US" sz="1800" dirty="0"/>
              <a:t>For example, sometimes people or governments demand that a maximum price be established for a good or service. </a:t>
            </a:r>
            <a:r>
              <a:rPr lang="en-US" sz="1800" dirty="0" smtClean="0"/>
              <a:t/>
            </a:r>
            <a:br>
              <a:rPr lang="en-US" sz="1800" dirty="0" smtClean="0"/>
            </a:br>
            <a:endParaRPr lang="en-US" sz="1800" dirty="0"/>
          </a:p>
          <a:p>
            <a:r>
              <a:rPr lang="en-US" sz="2000" dirty="0" smtClean="0"/>
              <a:t>Rent </a:t>
            </a:r>
            <a:r>
              <a:rPr lang="en-US" sz="2000" dirty="0"/>
              <a:t>control is an example of a price </a:t>
            </a:r>
            <a:r>
              <a:rPr lang="en-US" sz="2000" dirty="0" smtClean="0"/>
              <a:t/>
            </a:r>
            <a:br>
              <a:rPr lang="en-US" sz="2000" dirty="0" smtClean="0"/>
            </a:br>
            <a:r>
              <a:rPr lang="en-US" sz="2000" dirty="0" smtClean="0"/>
              <a:t>ceiling</a:t>
            </a:r>
            <a:r>
              <a:rPr lang="en-US" sz="2000" dirty="0"/>
              <a:t>. </a:t>
            </a:r>
            <a:endParaRPr lang="en-US" sz="2000" dirty="0" smtClean="0"/>
          </a:p>
          <a:p>
            <a:pPr lvl="1"/>
            <a:r>
              <a:rPr lang="en-US" sz="1800" dirty="0" smtClean="0"/>
              <a:t>A </a:t>
            </a:r>
            <a:r>
              <a:rPr lang="en-US" sz="1800" u="sng" dirty="0"/>
              <a:t>price ceiling </a:t>
            </a:r>
            <a:r>
              <a:rPr lang="en-US" sz="1800" dirty="0"/>
              <a:t>prevents a price for a good </a:t>
            </a:r>
            <a:r>
              <a:rPr lang="en-US" sz="1800" dirty="0" smtClean="0"/>
              <a:t/>
            </a:r>
            <a:br>
              <a:rPr lang="en-US" sz="1800" dirty="0" smtClean="0"/>
            </a:br>
            <a:r>
              <a:rPr lang="en-US" sz="1800" dirty="0" smtClean="0"/>
              <a:t>from </a:t>
            </a:r>
            <a:r>
              <a:rPr lang="en-US" sz="1800" dirty="0"/>
              <a:t>rising above an established maximum.</a:t>
            </a:r>
          </a:p>
          <a:p>
            <a:pPr lvl="1"/>
            <a:r>
              <a:rPr lang="en-US" sz="1800" u="sng" dirty="0"/>
              <a:t>Rent control</a:t>
            </a:r>
            <a:r>
              <a:rPr lang="en-US" sz="1800" dirty="0"/>
              <a:t> is a government policy that </a:t>
            </a:r>
            <a:r>
              <a:rPr lang="en-US" sz="1800" dirty="0" smtClean="0"/>
              <a:t/>
            </a:r>
            <a:br>
              <a:rPr lang="en-US" sz="1800" dirty="0" smtClean="0"/>
            </a:br>
            <a:r>
              <a:rPr lang="en-US" sz="1800" dirty="0" smtClean="0"/>
              <a:t>prevents </a:t>
            </a:r>
            <a:r>
              <a:rPr lang="en-US" sz="1800" dirty="0"/>
              <a:t>the price of rent from exceeding a </a:t>
            </a:r>
            <a:r>
              <a:rPr lang="en-US" sz="1800" dirty="0" smtClean="0"/>
              <a:t/>
            </a:r>
            <a:br>
              <a:rPr lang="en-US" sz="1800" dirty="0" smtClean="0"/>
            </a:br>
            <a:r>
              <a:rPr lang="en-US" sz="1800" dirty="0" smtClean="0"/>
              <a:t>certain </a:t>
            </a:r>
            <a:r>
              <a:rPr lang="en-US" sz="1800" dirty="0"/>
              <a:t>maximum in order to make </a:t>
            </a:r>
            <a:r>
              <a:rPr lang="en-US" sz="1800" dirty="0" smtClean="0"/>
              <a:t>housing </a:t>
            </a:r>
            <a:r>
              <a:rPr lang="en-US" sz="1800" dirty="0" smtClean="0"/>
              <a:t/>
            </a:r>
            <a:br>
              <a:rPr lang="en-US" sz="1800" dirty="0" smtClean="0"/>
            </a:br>
            <a:r>
              <a:rPr lang="en-US" sz="1800" dirty="0" smtClean="0"/>
              <a:t>more </a:t>
            </a:r>
            <a:r>
              <a:rPr lang="en-US" sz="1800" dirty="0"/>
              <a:t>affordable</a:t>
            </a:r>
            <a:r>
              <a:rPr lang="en-US" sz="1800" dirty="0" smtClean="0"/>
              <a:t>.</a:t>
            </a:r>
            <a:r>
              <a:rPr lang="en-US" sz="1200" dirty="0" smtClean="0"/>
              <a:t/>
            </a:r>
            <a:br>
              <a:rPr lang="en-US" sz="1200" dirty="0" smtClean="0"/>
            </a:br>
            <a:endParaRPr lang="en-US" sz="1200" dirty="0" smtClean="0"/>
          </a:p>
        </p:txBody>
      </p:sp>
      <p:sp>
        <p:nvSpPr>
          <p:cNvPr id="5" name="TextBox 4"/>
          <p:cNvSpPr txBox="1"/>
          <p:nvPr/>
        </p:nvSpPr>
        <p:spPr>
          <a:xfrm>
            <a:off x="5788083" y="5706070"/>
            <a:ext cx="3051117" cy="923330"/>
          </a:xfrm>
          <a:prstGeom prst="rect">
            <a:avLst/>
          </a:prstGeom>
          <a:noFill/>
        </p:spPr>
        <p:txBody>
          <a:bodyPr wrap="square" rtlCol="0">
            <a:spAutoFit/>
          </a:bodyPr>
          <a:lstStyle/>
          <a:p>
            <a:r>
              <a:rPr lang="en-US" dirty="0" smtClean="0"/>
              <a:t>Usually price ceilings are found below the equilibrium price for a good or service.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3822" y="3047930"/>
            <a:ext cx="3425960"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5468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9" y="111642"/>
            <a:ext cx="9141711" cy="5450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sz="quarter" idx="1"/>
          </p:nvPr>
        </p:nvSpPr>
        <p:spPr>
          <a:xfrm>
            <a:off x="228600" y="5562600"/>
            <a:ext cx="8763000" cy="1219200"/>
          </a:xfrm>
        </p:spPr>
        <p:txBody>
          <a:bodyPr>
            <a:normAutofit fontScale="55000" lnSpcReduction="20000"/>
          </a:bodyPr>
          <a:lstStyle/>
          <a:p>
            <a:r>
              <a:rPr lang="en-US" dirty="0" smtClean="0"/>
              <a:t>A price ceiling, usually found below the equilibrium price, creates a mismatch in supply and demand.  At the $2 price shown here, only 2 supplies would be willing to sell but four customers would be willing to purchase.  In this case, demand is twice as high as supply. </a:t>
            </a:r>
            <a:endParaRPr lang="en-US" dirty="0"/>
          </a:p>
        </p:txBody>
      </p:sp>
    </p:spTree>
    <p:extLst>
      <p:ext uri="{BB962C8B-B14F-4D97-AF65-F5344CB8AC3E}">
        <p14:creationId xmlns:p14="http://schemas.microsoft.com/office/powerpoint/2010/main" val="328273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and Demand</a:t>
            </a:r>
            <a:endParaRPr lang="en-US" dirty="0"/>
          </a:p>
        </p:txBody>
      </p:sp>
      <p:sp>
        <p:nvSpPr>
          <p:cNvPr id="3" name="Content Placeholder 2"/>
          <p:cNvSpPr>
            <a:spLocks noGrp="1"/>
          </p:cNvSpPr>
          <p:nvPr>
            <p:ph sz="quarter" idx="1"/>
          </p:nvPr>
        </p:nvSpPr>
        <p:spPr/>
        <p:txBody>
          <a:bodyPr>
            <a:normAutofit fontScale="55000" lnSpcReduction="20000"/>
          </a:bodyPr>
          <a:lstStyle/>
          <a:p>
            <a:pPr lvl="0"/>
            <a:r>
              <a:rPr lang="en-US" dirty="0"/>
              <a:t>The most basic laws of economics are supply and demand. </a:t>
            </a:r>
          </a:p>
          <a:p>
            <a:pPr lvl="1"/>
            <a:r>
              <a:rPr lang="en-US" dirty="0"/>
              <a:t>Basically everything in economics is ultimately because of the interaction of the supply of goods and services and the subsequent demand for those same goods/services. </a:t>
            </a:r>
            <a:r>
              <a:rPr lang="en-US" dirty="0" smtClean="0"/>
              <a:t/>
            </a:r>
            <a:br>
              <a:rPr lang="en-US" dirty="0" smtClean="0"/>
            </a:br>
            <a:endParaRPr lang="en-US" dirty="0"/>
          </a:p>
          <a:p>
            <a:pPr lvl="0"/>
            <a:r>
              <a:rPr lang="en-US" u="sng" dirty="0" smtClean="0"/>
              <a:t>Law </a:t>
            </a:r>
            <a:r>
              <a:rPr lang="en-US" u="sng" dirty="0"/>
              <a:t>of supply</a:t>
            </a:r>
            <a:r>
              <a:rPr lang="en-US" dirty="0"/>
              <a:t>: as the quantity of a good offered for sale rises as its price rises. </a:t>
            </a:r>
          </a:p>
          <a:p>
            <a:pPr lvl="1"/>
            <a:r>
              <a:rPr lang="en-US" dirty="0"/>
              <a:t>Because a seller can make more money, their desire to sell a good increases as its price increases. </a:t>
            </a:r>
          </a:p>
          <a:p>
            <a:pPr lvl="1"/>
            <a:r>
              <a:rPr lang="en-US" dirty="0"/>
              <a:t>Vice versa, the quantity of a good offered for sale will decrease as its price falls. </a:t>
            </a:r>
            <a:r>
              <a:rPr lang="en-US" dirty="0" smtClean="0"/>
              <a:t/>
            </a:r>
            <a:br>
              <a:rPr lang="en-US" dirty="0" smtClean="0"/>
            </a:br>
            <a:endParaRPr lang="en-US" dirty="0"/>
          </a:p>
          <a:p>
            <a:pPr lvl="0"/>
            <a:r>
              <a:rPr lang="en-US" u="sng" dirty="0"/>
              <a:t>Law of demand</a:t>
            </a:r>
            <a:r>
              <a:rPr lang="en-US" dirty="0"/>
              <a:t>: the demand for a good will decrease as its price rises, and the demand for a good will increase as the price </a:t>
            </a:r>
            <a:r>
              <a:rPr lang="en-US" dirty="0" smtClean="0"/>
              <a:t>falls</a:t>
            </a:r>
            <a:endParaRPr lang="en-US" dirty="0"/>
          </a:p>
          <a:p>
            <a:pPr lvl="1"/>
            <a:r>
              <a:rPr lang="en-US" dirty="0"/>
              <a:t>As something becomes </a:t>
            </a:r>
            <a:r>
              <a:rPr lang="en-US" dirty="0" smtClean="0"/>
              <a:t>cheaper, </a:t>
            </a:r>
            <a:r>
              <a:rPr lang="en-US" dirty="0"/>
              <a:t>you can acquire more of it for the same </a:t>
            </a:r>
            <a:r>
              <a:rPr lang="en-US" dirty="0" smtClean="0"/>
              <a:t>amount of money, </a:t>
            </a:r>
            <a:r>
              <a:rPr lang="en-US" dirty="0"/>
              <a:t>increasing your desire to purchase </a:t>
            </a:r>
            <a:r>
              <a:rPr lang="en-US" dirty="0" smtClean="0"/>
              <a:t>that product.</a:t>
            </a:r>
            <a:endParaRPr lang="en-US" dirty="0"/>
          </a:p>
          <a:p>
            <a:endParaRPr lang="en-US" dirty="0"/>
          </a:p>
        </p:txBody>
      </p:sp>
    </p:spTree>
    <p:extLst>
      <p:ext uri="{BB962C8B-B14F-4D97-AF65-F5344CB8AC3E}">
        <p14:creationId xmlns:p14="http://schemas.microsoft.com/office/powerpoint/2010/main" val="25303927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Max’s = Bad</a:t>
            </a:r>
            <a:endParaRPr lang="en-US" dirty="0"/>
          </a:p>
        </p:txBody>
      </p:sp>
      <p:sp>
        <p:nvSpPr>
          <p:cNvPr id="3" name="Content Placeholder 2"/>
          <p:cNvSpPr>
            <a:spLocks noGrp="1"/>
          </p:cNvSpPr>
          <p:nvPr>
            <p:ph sz="quarter" idx="1"/>
          </p:nvPr>
        </p:nvSpPr>
        <p:spPr/>
        <p:txBody>
          <a:bodyPr>
            <a:normAutofit/>
          </a:bodyPr>
          <a:lstStyle/>
          <a:p>
            <a:r>
              <a:rPr lang="en-US" sz="2800" dirty="0"/>
              <a:t>Typically a price maximum is economically a bad thing because it results in a shortage for that good. </a:t>
            </a:r>
          </a:p>
          <a:p>
            <a:pPr lvl="1"/>
            <a:r>
              <a:rPr lang="en-US" sz="2400" dirty="0"/>
              <a:t>This is because levels of demand will be higher than levels of supply due to the fact that the price is not allowed to reach the equilibrium point where levels of demand equal levels of supply. </a:t>
            </a:r>
          </a:p>
          <a:p>
            <a:pPr lvl="1"/>
            <a:r>
              <a:rPr lang="en-US" sz="2400" dirty="0"/>
              <a:t>Price ceilings may also result in a reduction in the quality of a good; because the demand exceeds the supply of a good, a reduction in the quality of a good does not change the demand for the good because demand already exceeds the supply. </a:t>
            </a:r>
          </a:p>
          <a:p>
            <a:endParaRPr lang="en-US" sz="2800" dirty="0"/>
          </a:p>
          <a:p>
            <a:endParaRPr lang="en-US" sz="4800" dirty="0"/>
          </a:p>
        </p:txBody>
      </p:sp>
    </p:spTree>
    <p:extLst>
      <p:ext uri="{BB962C8B-B14F-4D97-AF65-F5344CB8AC3E}">
        <p14:creationId xmlns:p14="http://schemas.microsoft.com/office/powerpoint/2010/main" val="96595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Ceiling </a:t>
            </a:r>
            <a:endParaRPr lang="en-US" dirty="0"/>
          </a:p>
        </p:txBody>
      </p:sp>
      <p:sp>
        <p:nvSpPr>
          <p:cNvPr id="3" name="Content Placeholder 2"/>
          <p:cNvSpPr>
            <a:spLocks noGrp="1"/>
          </p:cNvSpPr>
          <p:nvPr>
            <p:ph sz="quarter" idx="1"/>
          </p:nvPr>
        </p:nvSpPr>
        <p:spPr>
          <a:xfrm>
            <a:off x="228600" y="1600199"/>
            <a:ext cx="8763000" cy="2259419"/>
          </a:xfrm>
        </p:spPr>
        <p:txBody>
          <a:bodyPr>
            <a:normAutofit fontScale="77500" lnSpcReduction="20000"/>
          </a:bodyPr>
          <a:lstStyle/>
          <a:p>
            <a:r>
              <a:rPr lang="en-US" dirty="0" smtClean="0"/>
              <a:t>The </a:t>
            </a:r>
            <a:r>
              <a:rPr lang="en-US" dirty="0" smtClean="0"/>
              <a:t>yellow line </a:t>
            </a:r>
            <a:r>
              <a:rPr lang="en-US" dirty="0" smtClean="0"/>
              <a:t>represents a price ceiling. </a:t>
            </a:r>
          </a:p>
          <a:p>
            <a:pPr lvl="1"/>
            <a:r>
              <a:rPr lang="en-US" dirty="0" smtClean="0"/>
              <a:t>The price that is forced is below the equilibrium price. </a:t>
            </a:r>
          </a:p>
          <a:p>
            <a:pPr lvl="1"/>
            <a:r>
              <a:rPr lang="en-US" dirty="0" smtClean="0"/>
              <a:t>As a result, more is demanded than is supplied. </a:t>
            </a:r>
          </a:p>
          <a:p>
            <a:pPr lvl="1"/>
            <a:r>
              <a:rPr lang="en-US" dirty="0" smtClean="0"/>
              <a:t>This results in a shortage of the good that is offered. </a:t>
            </a:r>
          </a:p>
          <a:p>
            <a:pPr lvl="1"/>
            <a:r>
              <a:rPr lang="en-US" dirty="0" smtClean="0"/>
              <a:t>Because of this, supply fails to meet demand. </a:t>
            </a:r>
            <a:endParaRPr lang="en-US" dirty="0"/>
          </a:p>
        </p:txBody>
      </p:sp>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5972" b="10704"/>
          <a:stretch/>
        </p:blipFill>
        <p:spPr bwMode="auto">
          <a:xfrm>
            <a:off x="1371600" y="3859619"/>
            <a:ext cx="6858000" cy="2998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9794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Floors</a:t>
            </a:r>
            <a:endParaRPr lang="en-US" dirty="0"/>
          </a:p>
        </p:txBody>
      </p:sp>
      <p:sp>
        <p:nvSpPr>
          <p:cNvPr id="3" name="Content Placeholder 2"/>
          <p:cNvSpPr>
            <a:spLocks noGrp="1"/>
          </p:cNvSpPr>
          <p:nvPr>
            <p:ph sz="quarter" idx="1"/>
          </p:nvPr>
        </p:nvSpPr>
        <p:spPr>
          <a:xfrm>
            <a:off x="0" y="1600200"/>
            <a:ext cx="9144000" cy="4953000"/>
          </a:xfrm>
        </p:spPr>
        <p:txBody>
          <a:bodyPr>
            <a:normAutofit fontScale="55000" lnSpcReduction="20000"/>
          </a:bodyPr>
          <a:lstStyle/>
          <a:p>
            <a:r>
              <a:rPr lang="en-US" dirty="0"/>
              <a:t>Social policy may also establish a </a:t>
            </a:r>
            <a:r>
              <a:rPr lang="en-US" u="sng" dirty="0"/>
              <a:t>price floor</a:t>
            </a:r>
            <a:r>
              <a:rPr lang="en-US" dirty="0"/>
              <a:t>, in which the price of a good is not allowed to fall below an established minimum.</a:t>
            </a:r>
          </a:p>
          <a:p>
            <a:pPr lvl="1"/>
            <a:r>
              <a:rPr lang="en-US" dirty="0"/>
              <a:t>Some agricultural subsidies work in this way, where the government will pay farmers if market prices fall below an established minimum</a:t>
            </a:r>
            <a:r>
              <a:rPr lang="en-US" dirty="0" smtClean="0"/>
              <a:t>.</a:t>
            </a:r>
            <a:br>
              <a:rPr lang="en-US" dirty="0" smtClean="0"/>
            </a:br>
            <a:endParaRPr lang="en-US" dirty="0"/>
          </a:p>
          <a:p>
            <a:r>
              <a:rPr lang="en-US" dirty="0"/>
              <a:t>Price floors are also bad economically-speaking because they result in surpluses of a good.</a:t>
            </a:r>
          </a:p>
          <a:p>
            <a:pPr lvl="1"/>
            <a:r>
              <a:rPr lang="en-US" dirty="0"/>
              <a:t>As a result of a price floor, </a:t>
            </a:r>
            <a:r>
              <a:rPr lang="en-US" dirty="0" smtClean="0"/>
              <a:t/>
            </a:r>
            <a:br>
              <a:rPr lang="en-US" dirty="0" smtClean="0"/>
            </a:br>
            <a:r>
              <a:rPr lang="en-US" dirty="0" smtClean="0"/>
              <a:t>the </a:t>
            </a:r>
            <a:r>
              <a:rPr lang="en-US" dirty="0"/>
              <a:t>supply will exceed the </a:t>
            </a:r>
            <a:r>
              <a:rPr lang="en-US" dirty="0" smtClean="0"/>
              <a:t/>
            </a:r>
            <a:br>
              <a:rPr lang="en-US" dirty="0" smtClean="0"/>
            </a:br>
            <a:r>
              <a:rPr lang="en-US" dirty="0" smtClean="0"/>
              <a:t>demand</a:t>
            </a:r>
            <a:r>
              <a:rPr lang="en-US" dirty="0"/>
              <a:t>, resulting in unsold </a:t>
            </a:r>
            <a:r>
              <a:rPr lang="en-US" dirty="0" smtClean="0"/>
              <a:t/>
            </a:r>
            <a:br>
              <a:rPr lang="en-US" dirty="0" smtClean="0"/>
            </a:br>
            <a:r>
              <a:rPr lang="en-US" dirty="0" smtClean="0"/>
              <a:t>goods </a:t>
            </a:r>
            <a:r>
              <a:rPr lang="en-US" dirty="0"/>
              <a:t>or services. </a:t>
            </a:r>
          </a:p>
          <a:p>
            <a:pPr lvl="1"/>
            <a:r>
              <a:rPr lang="en-US" dirty="0"/>
              <a:t>While price floors are created </a:t>
            </a:r>
            <a:r>
              <a:rPr lang="en-US" dirty="0" smtClean="0"/>
              <a:t/>
            </a:r>
            <a:br>
              <a:rPr lang="en-US" dirty="0" smtClean="0"/>
            </a:br>
            <a:r>
              <a:rPr lang="en-US" dirty="0" smtClean="0"/>
              <a:t>to </a:t>
            </a:r>
            <a:r>
              <a:rPr lang="en-US" dirty="0"/>
              <a:t>prevent economic losses to </a:t>
            </a:r>
            <a:r>
              <a:rPr lang="en-US" dirty="0" smtClean="0"/>
              <a:t/>
            </a:r>
            <a:br>
              <a:rPr lang="en-US" dirty="0" smtClean="0"/>
            </a:br>
            <a:r>
              <a:rPr lang="en-US" dirty="0" smtClean="0"/>
              <a:t>a </a:t>
            </a:r>
            <a:r>
              <a:rPr lang="en-US" dirty="0"/>
              <a:t>producer, they can actually </a:t>
            </a:r>
            <a:r>
              <a:rPr lang="en-US" dirty="0" smtClean="0"/>
              <a:t/>
            </a:r>
            <a:br>
              <a:rPr lang="en-US" dirty="0" smtClean="0"/>
            </a:br>
            <a:r>
              <a:rPr lang="en-US" dirty="0" smtClean="0"/>
              <a:t>increase </a:t>
            </a:r>
            <a:r>
              <a:rPr lang="en-US" dirty="0"/>
              <a:t>the losses to a producer </a:t>
            </a:r>
            <a:r>
              <a:rPr lang="en-US" dirty="0" smtClean="0"/>
              <a:t/>
            </a:r>
            <a:br>
              <a:rPr lang="en-US" dirty="0" smtClean="0"/>
            </a:br>
            <a:r>
              <a:rPr lang="en-US" dirty="0" smtClean="0"/>
              <a:t>due </a:t>
            </a:r>
            <a:r>
              <a:rPr lang="en-US" dirty="0"/>
              <a:t>to the fact that their good or </a:t>
            </a:r>
            <a:r>
              <a:rPr lang="en-US" dirty="0" smtClean="0"/>
              <a:t/>
            </a:r>
            <a:br>
              <a:rPr lang="en-US" dirty="0" smtClean="0"/>
            </a:br>
            <a:r>
              <a:rPr lang="en-US" dirty="0" smtClean="0"/>
              <a:t>service </a:t>
            </a:r>
            <a:r>
              <a:rPr lang="en-US" dirty="0"/>
              <a:t>may go </a:t>
            </a:r>
            <a:r>
              <a:rPr lang="en-US" dirty="0" err="1"/>
              <a:t>unpurchased</a:t>
            </a:r>
            <a:r>
              <a:rPr lang="en-US" dirty="0"/>
              <a:t>. </a:t>
            </a:r>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429000"/>
            <a:ext cx="4600575"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972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016" t="14737" b="8613"/>
          <a:stretch/>
        </p:blipFill>
        <p:spPr bwMode="auto">
          <a:xfrm>
            <a:off x="1020726" y="3444949"/>
            <a:ext cx="6904074" cy="3253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Price Floors</a:t>
            </a:r>
            <a:endParaRPr lang="en-US" dirty="0"/>
          </a:p>
        </p:txBody>
      </p:sp>
      <p:sp>
        <p:nvSpPr>
          <p:cNvPr id="3" name="Content Placeholder 2"/>
          <p:cNvSpPr>
            <a:spLocks noGrp="1"/>
          </p:cNvSpPr>
          <p:nvPr>
            <p:ph sz="quarter" idx="1"/>
          </p:nvPr>
        </p:nvSpPr>
        <p:spPr>
          <a:xfrm>
            <a:off x="228600" y="1600200"/>
            <a:ext cx="8915400" cy="2895600"/>
          </a:xfrm>
        </p:spPr>
        <p:txBody>
          <a:bodyPr>
            <a:normAutofit fontScale="70000" lnSpcReduction="20000"/>
          </a:bodyPr>
          <a:lstStyle/>
          <a:p>
            <a:r>
              <a:rPr lang="en-US" dirty="0" smtClean="0"/>
              <a:t>Price floors actually result in fewer goods being sold. </a:t>
            </a:r>
          </a:p>
          <a:p>
            <a:pPr lvl="1"/>
            <a:r>
              <a:rPr lang="en-US" dirty="0" smtClean="0"/>
              <a:t>This is because supply exceeds demand. </a:t>
            </a:r>
          </a:p>
          <a:p>
            <a:pPr lvl="1"/>
            <a:r>
              <a:rPr lang="en-US" dirty="0" smtClean="0"/>
              <a:t>As a result, fewer consumers will purchase that good than they would have had the price been at the equilibrium price. </a:t>
            </a:r>
          </a:p>
          <a:p>
            <a:pPr lvl="1"/>
            <a:r>
              <a:rPr lang="en-US" dirty="0" smtClean="0"/>
              <a:t>Even though the price is forced to be higher, the suppliers actually will make less money due to lowered demand. </a:t>
            </a:r>
            <a:endParaRPr lang="en-US" dirty="0"/>
          </a:p>
        </p:txBody>
      </p:sp>
      <p:sp>
        <p:nvSpPr>
          <p:cNvPr id="5" name="Right Arrow 4"/>
          <p:cNvSpPr/>
          <p:nvPr/>
        </p:nvSpPr>
        <p:spPr>
          <a:xfrm rot="1690611">
            <a:off x="870113" y="5253523"/>
            <a:ext cx="2438400" cy="79921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Amount demanded</a:t>
            </a:r>
            <a:endParaRPr lang="en-US" dirty="0"/>
          </a:p>
        </p:txBody>
      </p:sp>
      <p:sp>
        <p:nvSpPr>
          <p:cNvPr id="6" name="Right Arrow 5"/>
          <p:cNvSpPr/>
          <p:nvPr/>
        </p:nvSpPr>
        <p:spPr>
          <a:xfrm rot="8725325" flipV="1">
            <a:off x="5858205" y="5275086"/>
            <a:ext cx="2438400" cy="72655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Amount Supplied</a:t>
            </a:r>
            <a:endParaRPr lang="en-US" dirty="0"/>
          </a:p>
        </p:txBody>
      </p:sp>
    </p:spTree>
    <p:extLst>
      <p:ext uri="{BB962C8B-B14F-4D97-AF65-F5344CB8AC3E}">
        <p14:creationId xmlns:p14="http://schemas.microsoft.com/office/powerpoint/2010/main" val="310937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Agricultural Economics </a:t>
            </a:r>
            <a:endParaRPr lang="en-US" dirty="0"/>
          </a:p>
        </p:txBody>
      </p:sp>
      <p:sp>
        <p:nvSpPr>
          <p:cNvPr id="3" name="Content Placeholder 2"/>
          <p:cNvSpPr>
            <a:spLocks noGrp="1"/>
          </p:cNvSpPr>
          <p:nvPr>
            <p:ph sz="quarter" idx="1"/>
          </p:nvPr>
        </p:nvSpPr>
        <p:spPr/>
        <p:txBody>
          <a:bodyPr>
            <a:normAutofit fontScale="70000" lnSpcReduction="20000"/>
          </a:bodyPr>
          <a:lstStyle/>
          <a:p>
            <a:pPr lvl="0"/>
            <a:r>
              <a:rPr lang="en-US" dirty="0"/>
              <a:t>Agricultural subsidies are controversial topics because they don’t fit nicely into economic theories. </a:t>
            </a:r>
          </a:p>
          <a:p>
            <a:pPr lvl="1"/>
            <a:r>
              <a:rPr lang="en-US" dirty="0"/>
              <a:t>While price floors are universally viewed as bad economic policy, the nature of agriculture changes the situation. </a:t>
            </a:r>
          </a:p>
          <a:p>
            <a:pPr lvl="2"/>
            <a:r>
              <a:rPr lang="en-US" dirty="0"/>
              <a:t>While a factory can slow or stop production of its good if demand begins to fall, a farm cannot reasonably slow the production of milk from its cows, for example.</a:t>
            </a:r>
          </a:p>
          <a:p>
            <a:pPr lvl="2"/>
            <a:r>
              <a:rPr lang="en-US" dirty="0"/>
              <a:t>However, unsold agricultural goods that result from the surpluses caused by a subsidy are also bad news for farmers. </a:t>
            </a:r>
          </a:p>
          <a:p>
            <a:pPr lvl="2"/>
            <a:r>
              <a:rPr lang="en-US" dirty="0"/>
              <a:t>Furthermore, agriculture is affected more by uncontrollable and unpredictable events, particularly the weather.</a:t>
            </a:r>
          </a:p>
          <a:p>
            <a:pPr lvl="2"/>
            <a:r>
              <a:rPr lang="en-US" dirty="0"/>
              <a:t>Finally, a steady and predictable supply of food is absolutely vital for national security and well-being. </a:t>
            </a:r>
          </a:p>
          <a:p>
            <a:pPr lvl="3"/>
            <a:r>
              <a:rPr lang="en-US" dirty="0"/>
              <a:t>We live in a country where food shortages are relatively unknown – this is a good thing.  </a:t>
            </a:r>
          </a:p>
          <a:p>
            <a:pPr lvl="3"/>
            <a:r>
              <a:rPr lang="en-US" dirty="0"/>
              <a:t>Americans spend less of their total personal budget </a:t>
            </a:r>
            <a:r>
              <a:rPr lang="en-US" dirty="0" smtClean="0"/>
              <a:t>on </a:t>
            </a:r>
            <a:r>
              <a:rPr lang="en-US" dirty="0"/>
              <a:t>food than almost any other nation in the world. </a:t>
            </a:r>
          </a:p>
          <a:p>
            <a:endParaRPr lang="en-US" dirty="0"/>
          </a:p>
        </p:txBody>
      </p:sp>
    </p:spTree>
    <p:extLst>
      <p:ext uri="{BB962C8B-B14F-4D97-AF65-F5344CB8AC3E}">
        <p14:creationId xmlns:p14="http://schemas.microsoft.com/office/powerpoint/2010/main" val="41735260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MILC</a:t>
            </a:r>
            <a:endParaRPr lang="en-US" dirty="0"/>
          </a:p>
        </p:txBody>
      </p:sp>
      <p:sp>
        <p:nvSpPr>
          <p:cNvPr id="3" name="Content Placeholder 2"/>
          <p:cNvSpPr>
            <a:spLocks noGrp="1"/>
          </p:cNvSpPr>
          <p:nvPr>
            <p:ph sz="quarter" idx="1"/>
          </p:nvPr>
        </p:nvSpPr>
        <p:spPr/>
        <p:txBody>
          <a:bodyPr>
            <a:normAutofit fontScale="55000" lnSpcReduction="20000"/>
          </a:bodyPr>
          <a:lstStyle/>
          <a:p>
            <a:r>
              <a:rPr lang="en-US" dirty="0"/>
              <a:t>One successful method for supporting agricultural production and a healthy national supply of affordable food is the MILC subsidy. </a:t>
            </a:r>
          </a:p>
          <a:p>
            <a:pPr lvl="1"/>
            <a:r>
              <a:rPr lang="en-US" u="sng" dirty="0"/>
              <a:t>MILC</a:t>
            </a:r>
            <a:r>
              <a:rPr lang="en-US" dirty="0"/>
              <a:t> is an acronym for Milk Income Loss Contract. </a:t>
            </a:r>
            <a:r>
              <a:rPr lang="en-US" dirty="0" smtClean="0"/>
              <a:t>It is a partial-subsidy program for US dairy farmers to ensure market stability for dairy products. </a:t>
            </a:r>
            <a:br>
              <a:rPr lang="en-US" dirty="0" smtClean="0"/>
            </a:br>
            <a:endParaRPr lang="en-US" dirty="0"/>
          </a:p>
          <a:p>
            <a:r>
              <a:rPr lang="en-US" dirty="0"/>
              <a:t>MILC is a partial subsidy – it only kicks in if the price of milk falls below the breakeven point. </a:t>
            </a:r>
          </a:p>
          <a:p>
            <a:pPr lvl="1"/>
            <a:r>
              <a:rPr lang="en-US" dirty="0"/>
              <a:t>For example, if a farmer needs to make $15 per hundred pounds of milk sold (or hundredweight) in order to break even, the MILC subsidy is only paid if the price of milk falls below $15 per hundredweight. </a:t>
            </a:r>
            <a:r>
              <a:rPr lang="en-US" dirty="0" smtClean="0"/>
              <a:t/>
            </a:r>
            <a:br>
              <a:rPr lang="en-US" dirty="0" smtClean="0"/>
            </a:br>
            <a:endParaRPr lang="en-US" dirty="0"/>
          </a:p>
          <a:p>
            <a:r>
              <a:rPr lang="en-US" dirty="0"/>
              <a:t>MILC also only makes up a third of the difference between the profit point and the actual price. </a:t>
            </a:r>
          </a:p>
          <a:p>
            <a:pPr lvl="1"/>
            <a:r>
              <a:rPr lang="en-US" dirty="0"/>
              <a:t>For example, if the price of milk falls to $12 per hundredweight, the government only provides a third of the difference between that price ($12) and the profit-point price ($15). </a:t>
            </a:r>
          </a:p>
          <a:p>
            <a:pPr lvl="1"/>
            <a:r>
              <a:rPr lang="en-US" dirty="0"/>
              <a:t>In other words, if the price of milk falls to $12, the government adds $1 per hundredweight to raise the price to $13. </a:t>
            </a:r>
          </a:p>
          <a:p>
            <a:endParaRPr lang="en-US" dirty="0"/>
          </a:p>
        </p:txBody>
      </p:sp>
    </p:spTree>
    <p:extLst>
      <p:ext uri="{BB962C8B-B14F-4D97-AF65-F5344CB8AC3E}">
        <p14:creationId xmlns:p14="http://schemas.microsoft.com/office/powerpoint/2010/main" val="2717005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MILC</a:t>
            </a:r>
            <a:endParaRPr lang="en-US" dirty="0"/>
          </a:p>
        </p:txBody>
      </p:sp>
      <p:sp>
        <p:nvSpPr>
          <p:cNvPr id="3" name="Content Placeholder 2"/>
          <p:cNvSpPr>
            <a:spLocks noGrp="1"/>
          </p:cNvSpPr>
          <p:nvPr>
            <p:ph sz="quarter" idx="1"/>
          </p:nvPr>
        </p:nvSpPr>
        <p:spPr>
          <a:xfrm>
            <a:off x="228600" y="1600200"/>
            <a:ext cx="8458200" cy="4953000"/>
          </a:xfrm>
        </p:spPr>
        <p:txBody>
          <a:bodyPr>
            <a:normAutofit fontScale="70000" lnSpcReduction="20000"/>
          </a:bodyPr>
          <a:lstStyle/>
          <a:p>
            <a:r>
              <a:rPr lang="en-US" dirty="0"/>
              <a:t>MILC works from an economic perspective because it still allows price to affect supply and demand. </a:t>
            </a:r>
          </a:p>
          <a:p>
            <a:pPr lvl="1"/>
            <a:r>
              <a:rPr lang="en-US" dirty="0"/>
              <a:t>The MILC subsidy does not kick in unless it costs more to make the milk than is received when it is sold.  </a:t>
            </a:r>
          </a:p>
          <a:p>
            <a:pPr lvl="1"/>
            <a:r>
              <a:rPr lang="en-US" dirty="0"/>
              <a:t>Furthermore, the MILC subsidy doesn’t prevent the producer from losing money when the price falls too low; it only ‘softens the blow’ of these situations. </a:t>
            </a:r>
            <a:r>
              <a:rPr lang="en-US" dirty="0" smtClean="0"/>
              <a:t/>
            </a:r>
            <a:br>
              <a:rPr lang="en-US" dirty="0" smtClean="0"/>
            </a:br>
            <a:endParaRPr lang="en-US" dirty="0"/>
          </a:p>
          <a:p>
            <a:r>
              <a:rPr lang="en-US" dirty="0"/>
              <a:t>MILC allows low prices to reduce the supply of milk.</a:t>
            </a:r>
          </a:p>
          <a:p>
            <a:pPr lvl="1"/>
            <a:r>
              <a:rPr lang="en-US" dirty="0"/>
              <a:t> A reduction in the supply of milk will result in an increase for the price offered for that milk. </a:t>
            </a:r>
          </a:p>
          <a:p>
            <a:pPr lvl="1"/>
            <a:r>
              <a:rPr lang="en-US" dirty="0"/>
              <a:t>However, it will reduce the number of farms that go bankrupt.</a:t>
            </a:r>
          </a:p>
          <a:p>
            <a:pPr lvl="1"/>
            <a:r>
              <a:rPr lang="en-US" dirty="0"/>
              <a:t>Market forces can restore the equilibrium between supply and demand but reduce the permanent impact that factors like bankruptcy of farms has on the dairy industry. </a:t>
            </a:r>
          </a:p>
          <a:p>
            <a:endParaRPr lang="en-US" dirty="0"/>
          </a:p>
        </p:txBody>
      </p:sp>
    </p:spTree>
    <p:extLst>
      <p:ext uri="{BB962C8B-B14F-4D97-AF65-F5344CB8AC3E}">
        <p14:creationId xmlns:p14="http://schemas.microsoft.com/office/powerpoint/2010/main" val="1286125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Markets and Supply/Demand</a:t>
            </a:r>
            <a:endParaRPr lang="en-US" dirty="0"/>
          </a:p>
        </p:txBody>
      </p:sp>
      <p:sp>
        <p:nvSpPr>
          <p:cNvPr id="3" name="Content Placeholder 2"/>
          <p:cNvSpPr>
            <a:spLocks noGrp="1"/>
          </p:cNvSpPr>
          <p:nvPr>
            <p:ph sz="quarter" idx="1"/>
          </p:nvPr>
        </p:nvSpPr>
        <p:spPr>
          <a:xfrm>
            <a:off x="228600" y="1524000"/>
            <a:ext cx="8763000" cy="5257800"/>
          </a:xfrm>
        </p:spPr>
        <p:txBody>
          <a:bodyPr>
            <a:noAutofit/>
          </a:bodyPr>
          <a:lstStyle/>
          <a:p>
            <a:pPr lvl="0"/>
            <a:r>
              <a:rPr lang="en-US" sz="1800" dirty="0"/>
              <a:t>Markets enable levels of supply and levels of demand to find an equilibrium </a:t>
            </a:r>
            <a:r>
              <a:rPr lang="en-US" sz="1800" dirty="0" smtClean="0"/>
              <a:t>point.</a:t>
            </a:r>
          </a:p>
          <a:p>
            <a:pPr lvl="1"/>
            <a:r>
              <a:rPr lang="en-US" sz="1600" dirty="0" smtClean="0"/>
              <a:t>The </a:t>
            </a:r>
            <a:r>
              <a:rPr lang="en-US" sz="1600" u="sng" dirty="0" smtClean="0"/>
              <a:t>equilibrium point </a:t>
            </a:r>
            <a:r>
              <a:rPr lang="en-US" sz="1600" dirty="0" smtClean="0"/>
              <a:t>is the </a:t>
            </a:r>
            <a:r>
              <a:rPr lang="en-US" sz="1600" dirty="0"/>
              <a:t>balance between the demand for a product and the amount </a:t>
            </a:r>
            <a:r>
              <a:rPr lang="en-US" sz="1600" dirty="0" smtClean="0"/>
              <a:t>supplied for </a:t>
            </a:r>
            <a:r>
              <a:rPr lang="en-US" sz="1600" dirty="0"/>
              <a:t>sale. </a:t>
            </a:r>
          </a:p>
          <a:p>
            <a:pPr lvl="1"/>
            <a:r>
              <a:rPr lang="en-US" sz="1600" dirty="0"/>
              <a:t>The point where the levels of supply and demand are equal determines the price offered for a good. </a:t>
            </a:r>
            <a:r>
              <a:rPr lang="en-US" sz="1600" dirty="0" smtClean="0"/>
              <a:t/>
            </a:r>
            <a:br>
              <a:rPr lang="en-US" sz="1600" dirty="0" smtClean="0"/>
            </a:br>
            <a:endParaRPr lang="en-US" sz="1600" dirty="0"/>
          </a:p>
          <a:p>
            <a:pPr lvl="0"/>
            <a:r>
              <a:rPr lang="en-US" sz="1800" dirty="0"/>
              <a:t>The best cure for prices that are too low are prices that are too low.</a:t>
            </a:r>
          </a:p>
          <a:p>
            <a:pPr lvl="1"/>
            <a:r>
              <a:rPr lang="en-US" sz="1600" dirty="0"/>
              <a:t>If the price of a good is too low, then producers stop selling that product. </a:t>
            </a:r>
          </a:p>
          <a:p>
            <a:pPr lvl="1"/>
            <a:r>
              <a:rPr lang="en-US" sz="1600" dirty="0"/>
              <a:t>The reduction in producers results in a reduction in the supply; a reduction in the supply will eventually cause the price to rise as consumers will offer to pay more as the product becomes more rare</a:t>
            </a:r>
            <a:r>
              <a:rPr lang="en-US" sz="1600" dirty="0" smtClean="0"/>
              <a:t>.</a:t>
            </a:r>
            <a:br>
              <a:rPr lang="en-US" sz="1600" dirty="0" smtClean="0"/>
            </a:br>
            <a:endParaRPr lang="en-US" sz="1600" dirty="0"/>
          </a:p>
          <a:p>
            <a:pPr lvl="0"/>
            <a:r>
              <a:rPr lang="en-US" sz="1800" dirty="0"/>
              <a:t>The best cure for prices that are too high are prices that are too high. </a:t>
            </a:r>
          </a:p>
          <a:p>
            <a:pPr lvl="1"/>
            <a:r>
              <a:rPr lang="en-US" sz="1600" dirty="0"/>
              <a:t>If the price for a good is too high, then consumers will slow their purchase of that good. </a:t>
            </a:r>
          </a:p>
          <a:p>
            <a:pPr lvl="1"/>
            <a:r>
              <a:rPr lang="en-US" sz="1600" dirty="0"/>
              <a:t>A reduction in the number of consumers who are willing to buy means that producers will reduce the price of their good (e.g. a store might have a sale). </a:t>
            </a:r>
          </a:p>
          <a:p>
            <a:pPr lvl="1"/>
            <a:r>
              <a:rPr lang="en-US" sz="1600" dirty="0"/>
              <a:t>This reduction in price will encourage more </a:t>
            </a:r>
            <a:r>
              <a:rPr lang="en-US" sz="1600" dirty="0" smtClean="0"/>
              <a:t>consumers </a:t>
            </a:r>
            <a:r>
              <a:rPr lang="en-US" sz="1600" dirty="0"/>
              <a:t>to purchase the good again. </a:t>
            </a:r>
          </a:p>
        </p:txBody>
      </p:sp>
    </p:spTree>
    <p:extLst>
      <p:ext uri="{BB962C8B-B14F-4D97-AF65-F5344CB8AC3E}">
        <p14:creationId xmlns:p14="http://schemas.microsoft.com/office/powerpoint/2010/main" val="1212314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and Demand Curves</a:t>
            </a:r>
            <a:endParaRPr lang="en-US" dirty="0"/>
          </a:p>
        </p:txBody>
      </p:sp>
      <p:sp>
        <p:nvSpPr>
          <p:cNvPr id="3" name="Content Placeholder 2"/>
          <p:cNvSpPr>
            <a:spLocks noGrp="1"/>
          </p:cNvSpPr>
          <p:nvPr>
            <p:ph sz="quarter" idx="1"/>
          </p:nvPr>
        </p:nvSpPr>
        <p:spPr>
          <a:xfrm>
            <a:off x="228600" y="1600200"/>
            <a:ext cx="8763000" cy="4953000"/>
          </a:xfrm>
        </p:spPr>
        <p:txBody>
          <a:bodyPr>
            <a:normAutofit fontScale="55000" lnSpcReduction="20000"/>
          </a:bodyPr>
          <a:lstStyle/>
          <a:p>
            <a:pPr lvl="0"/>
            <a:r>
              <a:rPr lang="en-US" dirty="0"/>
              <a:t>Typically, supply and demand are shown using graphs. These lines are called curves. </a:t>
            </a:r>
          </a:p>
          <a:p>
            <a:pPr lvl="1"/>
            <a:r>
              <a:rPr lang="en-US" dirty="0"/>
              <a:t>A </a:t>
            </a:r>
            <a:r>
              <a:rPr lang="en-US" u="sng" dirty="0"/>
              <a:t>supply curve</a:t>
            </a:r>
            <a:r>
              <a:rPr lang="en-US" dirty="0"/>
              <a:t> shows all of the prices that various sellers would be willing to sell their product at. </a:t>
            </a:r>
          </a:p>
          <a:p>
            <a:pPr lvl="1"/>
            <a:r>
              <a:rPr lang="en-US" dirty="0"/>
              <a:t>A </a:t>
            </a:r>
            <a:r>
              <a:rPr lang="en-US" u="sng" dirty="0"/>
              <a:t>demand curve </a:t>
            </a:r>
            <a:r>
              <a:rPr lang="en-US" dirty="0"/>
              <a:t>shows all the prices at which various sellers would be willing to purchase that product. </a:t>
            </a:r>
            <a:r>
              <a:rPr lang="en-US" dirty="0" smtClean="0"/>
              <a:t/>
            </a:r>
            <a:br>
              <a:rPr lang="en-US" dirty="0" smtClean="0"/>
            </a:br>
            <a:endParaRPr lang="en-US" dirty="0"/>
          </a:p>
          <a:p>
            <a:pPr lvl="0"/>
            <a:r>
              <a:rPr lang="en-US" dirty="0"/>
              <a:t>Image a hypothetical town </a:t>
            </a:r>
            <a:r>
              <a:rPr lang="en-US" dirty="0" smtClean="0"/>
              <a:t/>
            </a:r>
            <a:br>
              <a:rPr lang="en-US" dirty="0" smtClean="0"/>
            </a:br>
            <a:r>
              <a:rPr lang="en-US" dirty="0" smtClean="0"/>
              <a:t>square</a:t>
            </a:r>
            <a:r>
              <a:rPr lang="en-US" dirty="0"/>
              <a:t>. </a:t>
            </a:r>
          </a:p>
          <a:p>
            <a:pPr lvl="1"/>
            <a:r>
              <a:rPr lang="en-US" dirty="0"/>
              <a:t>Along each side of the town’s </a:t>
            </a:r>
            <a:r>
              <a:rPr lang="en-US" dirty="0" smtClean="0"/>
              <a:t/>
            </a:r>
            <a:br>
              <a:rPr lang="en-US" dirty="0" smtClean="0"/>
            </a:br>
            <a:r>
              <a:rPr lang="en-US" dirty="0" smtClean="0"/>
              <a:t>square </a:t>
            </a:r>
            <a:r>
              <a:rPr lang="en-US" dirty="0"/>
              <a:t>are little girls with </a:t>
            </a:r>
            <a:r>
              <a:rPr lang="en-US" dirty="0" smtClean="0"/>
              <a:t/>
            </a:r>
            <a:br>
              <a:rPr lang="en-US" dirty="0" smtClean="0"/>
            </a:br>
            <a:r>
              <a:rPr lang="en-US" dirty="0" smtClean="0"/>
              <a:t>lemonade </a:t>
            </a:r>
            <a:r>
              <a:rPr lang="en-US" dirty="0"/>
              <a:t>stands (four total). </a:t>
            </a:r>
          </a:p>
          <a:p>
            <a:pPr lvl="2"/>
            <a:r>
              <a:rPr lang="en-US" dirty="0"/>
              <a:t>At lemonade stand #1, a girl is </a:t>
            </a:r>
            <a:r>
              <a:rPr lang="en-US" dirty="0" smtClean="0"/>
              <a:t/>
            </a:r>
            <a:br>
              <a:rPr lang="en-US" dirty="0" smtClean="0"/>
            </a:br>
            <a:r>
              <a:rPr lang="en-US" dirty="0" smtClean="0"/>
              <a:t>willing </a:t>
            </a:r>
            <a:r>
              <a:rPr lang="en-US" dirty="0"/>
              <a:t>to sell her lemonade for </a:t>
            </a:r>
            <a:r>
              <a:rPr lang="en-US" dirty="0" smtClean="0"/>
              <a:t/>
            </a:r>
            <a:br>
              <a:rPr lang="en-US" dirty="0" smtClean="0"/>
            </a:br>
            <a:r>
              <a:rPr lang="en-US" dirty="0" smtClean="0"/>
              <a:t>25 </a:t>
            </a:r>
            <a:r>
              <a:rPr lang="en-US" dirty="0"/>
              <a:t>cents.</a:t>
            </a:r>
          </a:p>
          <a:p>
            <a:pPr lvl="2"/>
            <a:r>
              <a:rPr lang="en-US" dirty="0"/>
              <a:t>At stand 2 and 3, the girls would </a:t>
            </a:r>
            <a:r>
              <a:rPr lang="en-US" dirty="0" smtClean="0"/>
              <a:t/>
            </a:r>
            <a:br>
              <a:rPr lang="en-US" dirty="0" smtClean="0"/>
            </a:br>
            <a:r>
              <a:rPr lang="en-US" dirty="0" smtClean="0"/>
              <a:t>sell </a:t>
            </a:r>
            <a:r>
              <a:rPr lang="en-US" dirty="0"/>
              <a:t>for 50 cents. </a:t>
            </a:r>
          </a:p>
          <a:p>
            <a:pPr lvl="2"/>
            <a:r>
              <a:rPr lang="en-US" dirty="0"/>
              <a:t>At stand 4, the girl will not sell for </a:t>
            </a:r>
            <a:r>
              <a:rPr lang="en-US" dirty="0" smtClean="0"/>
              <a:t/>
            </a:r>
            <a:br>
              <a:rPr lang="en-US" dirty="0" smtClean="0"/>
            </a:br>
            <a:r>
              <a:rPr lang="en-US" dirty="0" smtClean="0"/>
              <a:t>anything </a:t>
            </a:r>
            <a:r>
              <a:rPr lang="en-US" dirty="0"/>
              <a:t>less than $1. </a:t>
            </a:r>
          </a:p>
          <a:p>
            <a:pPr lvl="1"/>
            <a:r>
              <a:rPr lang="en-US" dirty="0"/>
              <a:t>What should be the price they </a:t>
            </a:r>
            <a:r>
              <a:rPr lang="en-US" dirty="0" smtClean="0"/>
              <a:t>sell </a:t>
            </a:r>
            <a:r>
              <a:rPr lang="en-US" dirty="0"/>
              <a:t>at? </a:t>
            </a:r>
          </a:p>
          <a:p>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156418206"/>
              </p:ext>
            </p:extLst>
          </p:nvPr>
        </p:nvGraphicFramePr>
        <p:xfrm>
          <a:off x="4191000" y="3048000"/>
          <a:ext cx="472440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0732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Lemonade Girls </a:t>
            </a:r>
            <a:endParaRPr lang="en-US" dirty="0"/>
          </a:p>
        </p:txBody>
      </p:sp>
      <p:sp>
        <p:nvSpPr>
          <p:cNvPr id="3" name="Content Placeholder 2"/>
          <p:cNvSpPr>
            <a:spLocks noGrp="1"/>
          </p:cNvSpPr>
          <p:nvPr>
            <p:ph sz="quarter" idx="1"/>
          </p:nvPr>
        </p:nvSpPr>
        <p:spPr>
          <a:xfrm>
            <a:off x="228600" y="1600200"/>
            <a:ext cx="5105400" cy="4953000"/>
          </a:xfrm>
        </p:spPr>
        <p:txBody>
          <a:bodyPr>
            <a:normAutofit fontScale="55000" lnSpcReduction="20000"/>
          </a:bodyPr>
          <a:lstStyle/>
          <a:p>
            <a:pPr lvl="0"/>
            <a:r>
              <a:rPr lang="en-US" dirty="0"/>
              <a:t>Our lemonade stand girls need to know their potential customers’ willingness to buy lemonade and their own supply of lemonade in order to determine their price. </a:t>
            </a:r>
          </a:p>
          <a:p>
            <a:pPr lvl="1"/>
            <a:r>
              <a:rPr lang="en-US" dirty="0"/>
              <a:t> Imagine there are four customers.  They would all prefer to buy lemonade at 25 cents. </a:t>
            </a:r>
          </a:p>
          <a:p>
            <a:pPr lvl="1"/>
            <a:r>
              <a:rPr lang="en-US" dirty="0"/>
              <a:t>However, if only lemonade stand 1 is selling it for 25 cents, the supply of lemonade would run out pretty quickly. </a:t>
            </a:r>
          </a:p>
          <a:p>
            <a:pPr lvl="2"/>
            <a:r>
              <a:rPr lang="en-US" dirty="0"/>
              <a:t>Over time, the girl at lemonade stand #1 might also realize she isn’t making any money, reducing her willingness to sell at this price. </a:t>
            </a:r>
          </a:p>
          <a:p>
            <a:pPr lvl="1"/>
            <a:r>
              <a:rPr lang="en-US" dirty="0"/>
              <a:t>However, most of the customers would also be willing to pay 50 cents (although a dollar is probably too steep). </a:t>
            </a:r>
          </a:p>
          <a:p>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899534464"/>
              </p:ext>
            </p:extLst>
          </p:nvPr>
        </p:nvGraphicFramePr>
        <p:xfrm>
          <a:off x="5257800" y="1524000"/>
          <a:ext cx="3916326"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5243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6907" r="14695" b="6501"/>
          <a:stretch/>
        </p:blipFill>
        <p:spPr bwMode="auto">
          <a:xfrm>
            <a:off x="4593264" y="3048000"/>
            <a:ext cx="4474536" cy="3487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Lemonade Equilibrium </a:t>
            </a:r>
            <a:endParaRPr lang="en-US" dirty="0"/>
          </a:p>
        </p:txBody>
      </p:sp>
      <p:sp>
        <p:nvSpPr>
          <p:cNvPr id="3" name="Content Placeholder 2"/>
          <p:cNvSpPr>
            <a:spLocks noGrp="1"/>
          </p:cNvSpPr>
          <p:nvPr>
            <p:ph sz="quarter" idx="1"/>
          </p:nvPr>
        </p:nvSpPr>
        <p:spPr>
          <a:xfrm>
            <a:off x="228600" y="1600200"/>
            <a:ext cx="8610600" cy="4953000"/>
          </a:xfrm>
        </p:spPr>
        <p:txBody>
          <a:bodyPr>
            <a:normAutofit fontScale="70000" lnSpcReduction="20000"/>
          </a:bodyPr>
          <a:lstStyle/>
          <a:p>
            <a:pPr lvl="0"/>
            <a:r>
              <a:rPr lang="en-US" dirty="0"/>
              <a:t>Over time, with repeated transactions, the sellers and buyers would start to realize that 50 cents is probably the best price at which to sell lemonade. </a:t>
            </a:r>
          </a:p>
          <a:p>
            <a:pPr lvl="1"/>
            <a:r>
              <a:rPr lang="en-US" dirty="0"/>
              <a:t>50 cent lemonade allows each seller to make some money without severely affecting the customers’ willingness to buy that lemonade. </a:t>
            </a:r>
          </a:p>
          <a:p>
            <a:pPr lvl="1"/>
            <a:r>
              <a:rPr lang="en-US" dirty="0"/>
              <a:t>Although the sellers </a:t>
            </a:r>
            <a:r>
              <a:rPr lang="en-US" dirty="0" smtClean="0"/>
              <a:t>would </a:t>
            </a:r>
            <a:br>
              <a:rPr lang="en-US" dirty="0" smtClean="0"/>
            </a:br>
            <a:r>
              <a:rPr lang="en-US" dirty="0" smtClean="0"/>
              <a:t>prefer </a:t>
            </a:r>
            <a:r>
              <a:rPr lang="en-US" dirty="0"/>
              <a:t>to sell their lemonade </a:t>
            </a:r>
            <a:r>
              <a:rPr lang="en-US" dirty="0" smtClean="0"/>
              <a:t/>
            </a:r>
            <a:br>
              <a:rPr lang="en-US" dirty="0" smtClean="0"/>
            </a:br>
            <a:r>
              <a:rPr lang="en-US" dirty="0" smtClean="0"/>
              <a:t>at </a:t>
            </a:r>
            <a:r>
              <a:rPr lang="en-US" dirty="0"/>
              <a:t>higher prices, they also </a:t>
            </a:r>
            <a:r>
              <a:rPr lang="en-US" dirty="0" smtClean="0"/>
              <a:t/>
            </a:r>
            <a:br>
              <a:rPr lang="en-US" dirty="0" smtClean="0"/>
            </a:br>
            <a:r>
              <a:rPr lang="en-US" dirty="0" smtClean="0"/>
              <a:t>know </a:t>
            </a:r>
            <a:r>
              <a:rPr lang="en-US" dirty="0"/>
              <a:t>that doing so would </a:t>
            </a:r>
            <a:r>
              <a:rPr lang="en-US" dirty="0" smtClean="0"/>
              <a:t/>
            </a:r>
            <a:br>
              <a:rPr lang="en-US" dirty="0" smtClean="0"/>
            </a:br>
            <a:r>
              <a:rPr lang="en-US" dirty="0" smtClean="0"/>
              <a:t>drive </a:t>
            </a:r>
            <a:r>
              <a:rPr lang="en-US" dirty="0"/>
              <a:t>their customers to one </a:t>
            </a:r>
            <a:r>
              <a:rPr lang="en-US" dirty="0" smtClean="0"/>
              <a:t/>
            </a:r>
            <a:br>
              <a:rPr lang="en-US" dirty="0" smtClean="0"/>
            </a:br>
            <a:r>
              <a:rPr lang="en-US" dirty="0" smtClean="0"/>
              <a:t>of </a:t>
            </a:r>
            <a:r>
              <a:rPr lang="en-US" dirty="0"/>
              <a:t>the other three stands. </a:t>
            </a:r>
          </a:p>
          <a:p>
            <a:pPr lvl="1"/>
            <a:r>
              <a:rPr lang="en-US" dirty="0"/>
              <a:t>The buyers would prefer to </a:t>
            </a:r>
            <a:r>
              <a:rPr lang="en-US" dirty="0" smtClean="0"/>
              <a:t/>
            </a:r>
            <a:br>
              <a:rPr lang="en-US" dirty="0" smtClean="0"/>
            </a:br>
            <a:r>
              <a:rPr lang="en-US" dirty="0" smtClean="0"/>
              <a:t>buy </a:t>
            </a:r>
            <a:r>
              <a:rPr lang="en-US" dirty="0"/>
              <a:t>at lower prices but know </a:t>
            </a:r>
            <a:r>
              <a:rPr lang="en-US" dirty="0" smtClean="0"/>
              <a:t/>
            </a:r>
            <a:br>
              <a:rPr lang="en-US" dirty="0" smtClean="0"/>
            </a:br>
            <a:r>
              <a:rPr lang="en-US" dirty="0" smtClean="0"/>
              <a:t>that </a:t>
            </a:r>
            <a:r>
              <a:rPr lang="en-US" dirty="0"/>
              <a:t>sellers wouldn’t </a:t>
            </a:r>
            <a:r>
              <a:rPr lang="en-US" dirty="0" smtClean="0"/>
              <a:t>be willing </a:t>
            </a:r>
            <a:br>
              <a:rPr lang="en-US" dirty="0" smtClean="0"/>
            </a:br>
            <a:r>
              <a:rPr lang="en-US" dirty="0" smtClean="0"/>
              <a:t>offer </a:t>
            </a:r>
            <a:r>
              <a:rPr lang="en-US" dirty="0"/>
              <a:t>them a lower price. </a:t>
            </a:r>
          </a:p>
        </p:txBody>
      </p:sp>
    </p:spTree>
    <p:extLst>
      <p:ext uri="{BB962C8B-B14F-4D97-AF65-F5344CB8AC3E}">
        <p14:creationId xmlns:p14="http://schemas.microsoft.com/office/powerpoint/2010/main" val="2669902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6907" r="14695" b="6501"/>
          <a:stretch/>
        </p:blipFill>
        <p:spPr bwMode="auto">
          <a:xfrm>
            <a:off x="3983580" y="2743200"/>
            <a:ext cx="508422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Lemonade Curves</a:t>
            </a:r>
            <a:endParaRPr lang="en-US" dirty="0"/>
          </a:p>
        </p:txBody>
      </p:sp>
      <p:sp>
        <p:nvSpPr>
          <p:cNvPr id="3" name="Content Placeholder 2"/>
          <p:cNvSpPr>
            <a:spLocks noGrp="1"/>
          </p:cNvSpPr>
          <p:nvPr>
            <p:ph sz="quarter" idx="1"/>
          </p:nvPr>
        </p:nvSpPr>
        <p:spPr>
          <a:xfrm>
            <a:off x="228600" y="1600200"/>
            <a:ext cx="8686800" cy="5105400"/>
          </a:xfrm>
        </p:spPr>
        <p:txBody>
          <a:bodyPr>
            <a:normAutofit fontScale="55000" lnSpcReduction="20000"/>
          </a:bodyPr>
          <a:lstStyle/>
          <a:p>
            <a:pPr lvl="0"/>
            <a:r>
              <a:rPr lang="en-US" dirty="0"/>
              <a:t>Our lemonade stand example can be easily summed by showing the supply and demand curves. </a:t>
            </a:r>
          </a:p>
          <a:p>
            <a:pPr lvl="1"/>
            <a:r>
              <a:rPr lang="en-US" dirty="0"/>
              <a:t>Our sellers (or producers) wanted to sell at 25 cents, 50 cents, and one dollar. </a:t>
            </a:r>
          </a:p>
          <a:p>
            <a:pPr lvl="1"/>
            <a:r>
              <a:rPr lang="en-US" dirty="0"/>
              <a:t>Our customers (or consumers) </a:t>
            </a:r>
            <a:r>
              <a:rPr lang="en-US" dirty="0" smtClean="0"/>
              <a:t>wanted </a:t>
            </a:r>
            <a:r>
              <a:rPr lang="en-US" dirty="0"/>
              <a:t>to buy at various prices; while they would prefer it to be 25 cents (or lower), they would be willing to pay up to a dollar. </a:t>
            </a:r>
          </a:p>
          <a:p>
            <a:pPr lvl="2"/>
            <a:r>
              <a:rPr lang="en-US" dirty="0"/>
              <a:t>However, as the price rises, </a:t>
            </a:r>
            <a:r>
              <a:rPr lang="en-US" dirty="0" smtClean="0"/>
              <a:t/>
            </a:r>
            <a:br>
              <a:rPr lang="en-US" dirty="0" smtClean="0"/>
            </a:br>
            <a:r>
              <a:rPr lang="en-US" dirty="0" smtClean="0"/>
              <a:t>so </a:t>
            </a:r>
            <a:r>
              <a:rPr lang="en-US" dirty="0"/>
              <a:t>few customers would be </a:t>
            </a:r>
            <a:r>
              <a:rPr lang="en-US" dirty="0" smtClean="0"/>
              <a:t/>
            </a:r>
            <a:br>
              <a:rPr lang="en-US" dirty="0" smtClean="0"/>
            </a:br>
            <a:r>
              <a:rPr lang="en-US" dirty="0" smtClean="0"/>
              <a:t>willing </a:t>
            </a:r>
            <a:r>
              <a:rPr lang="en-US" dirty="0"/>
              <a:t>to buy lemonade that </a:t>
            </a:r>
            <a:r>
              <a:rPr lang="en-US" dirty="0" smtClean="0"/>
              <a:t/>
            </a:r>
            <a:br>
              <a:rPr lang="en-US" dirty="0" smtClean="0"/>
            </a:br>
            <a:r>
              <a:rPr lang="en-US" dirty="0" smtClean="0"/>
              <a:t>it </a:t>
            </a:r>
            <a:r>
              <a:rPr lang="en-US" dirty="0"/>
              <a:t>wouldn’t make sense to </a:t>
            </a:r>
            <a:r>
              <a:rPr lang="en-US" dirty="0" smtClean="0"/>
              <a:t/>
            </a:r>
            <a:br>
              <a:rPr lang="en-US" dirty="0" smtClean="0"/>
            </a:br>
            <a:r>
              <a:rPr lang="en-US" dirty="0" smtClean="0"/>
              <a:t>bother </a:t>
            </a:r>
            <a:r>
              <a:rPr lang="en-US" dirty="0"/>
              <a:t>selling it at all. </a:t>
            </a:r>
          </a:p>
          <a:p>
            <a:pPr lvl="1"/>
            <a:r>
              <a:rPr lang="en-US" dirty="0"/>
              <a:t>We can see that the largest </a:t>
            </a:r>
            <a:r>
              <a:rPr lang="en-US" dirty="0" smtClean="0"/>
              <a:t/>
            </a:r>
            <a:br>
              <a:rPr lang="en-US" dirty="0" smtClean="0"/>
            </a:br>
            <a:r>
              <a:rPr lang="en-US" dirty="0" smtClean="0"/>
              <a:t>number </a:t>
            </a:r>
            <a:r>
              <a:rPr lang="en-US" dirty="0"/>
              <a:t>of customers and the </a:t>
            </a:r>
            <a:r>
              <a:rPr lang="en-US" dirty="0" smtClean="0"/>
              <a:t/>
            </a:r>
            <a:br>
              <a:rPr lang="en-US" dirty="0" smtClean="0"/>
            </a:br>
            <a:r>
              <a:rPr lang="en-US" dirty="0" smtClean="0"/>
              <a:t>largest </a:t>
            </a:r>
            <a:r>
              <a:rPr lang="en-US" dirty="0"/>
              <a:t>number of sellers </a:t>
            </a:r>
            <a:r>
              <a:rPr lang="en-US" dirty="0" smtClean="0"/>
              <a:t/>
            </a:r>
            <a:br>
              <a:rPr lang="en-US" dirty="0" smtClean="0"/>
            </a:br>
            <a:r>
              <a:rPr lang="en-US" dirty="0" smtClean="0"/>
              <a:t>together </a:t>
            </a:r>
            <a:r>
              <a:rPr lang="en-US" dirty="0"/>
              <a:t>would be willing to </a:t>
            </a:r>
            <a:r>
              <a:rPr lang="en-US" dirty="0" smtClean="0"/>
              <a:t/>
            </a:r>
            <a:br>
              <a:rPr lang="en-US" dirty="0" smtClean="0"/>
            </a:br>
            <a:r>
              <a:rPr lang="en-US" dirty="0" smtClean="0"/>
              <a:t>buy/sell </a:t>
            </a:r>
            <a:r>
              <a:rPr lang="en-US" dirty="0"/>
              <a:t>lemonade at 50 cents. </a:t>
            </a:r>
          </a:p>
          <a:p>
            <a:pPr lvl="1"/>
            <a:r>
              <a:rPr lang="en-US" dirty="0"/>
              <a:t>Hence this is the correct price </a:t>
            </a:r>
            <a:r>
              <a:rPr lang="en-US" dirty="0" smtClean="0"/>
              <a:t/>
            </a:r>
            <a:br>
              <a:rPr lang="en-US" dirty="0" smtClean="0"/>
            </a:br>
            <a:r>
              <a:rPr lang="en-US" dirty="0" smtClean="0"/>
              <a:t>at </a:t>
            </a:r>
            <a:r>
              <a:rPr lang="en-US" dirty="0"/>
              <a:t>which to sell lemonade in </a:t>
            </a:r>
            <a:r>
              <a:rPr lang="en-US" dirty="0" smtClean="0"/>
              <a:t/>
            </a:r>
            <a:br>
              <a:rPr lang="en-US" dirty="0" smtClean="0"/>
            </a:br>
            <a:r>
              <a:rPr lang="en-US" dirty="0" smtClean="0"/>
              <a:t>this </a:t>
            </a:r>
            <a:r>
              <a:rPr lang="en-US" dirty="0"/>
              <a:t>example. </a:t>
            </a:r>
          </a:p>
          <a:p>
            <a:endParaRPr lang="en-US" dirty="0"/>
          </a:p>
        </p:txBody>
      </p:sp>
    </p:spTree>
    <p:extLst>
      <p:ext uri="{BB962C8B-B14F-4D97-AF65-F5344CB8AC3E}">
        <p14:creationId xmlns:p14="http://schemas.microsoft.com/office/powerpoint/2010/main" val="1654247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Curve Shifters</a:t>
            </a:r>
            <a:endParaRPr lang="en-US" dirty="0"/>
          </a:p>
        </p:txBody>
      </p:sp>
      <p:sp>
        <p:nvSpPr>
          <p:cNvPr id="3" name="Content Placeholder 2"/>
          <p:cNvSpPr>
            <a:spLocks noGrp="1"/>
          </p:cNvSpPr>
          <p:nvPr>
            <p:ph sz="quarter" idx="1"/>
          </p:nvPr>
        </p:nvSpPr>
        <p:spPr/>
        <p:txBody>
          <a:bodyPr>
            <a:normAutofit fontScale="55000" lnSpcReduction="20000"/>
          </a:bodyPr>
          <a:lstStyle/>
          <a:p>
            <a:pPr lvl="0"/>
            <a:r>
              <a:rPr lang="en-US" dirty="0"/>
              <a:t>Price is not the only factor that affects demand.</a:t>
            </a:r>
          </a:p>
          <a:p>
            <a:pPr lvl="1"/>
            <a:r>
              <a:rPr lang="en-US" dirty="0"/>
              <a:t>Factors other than price that change demand are called </a:t>
            </a:r>
            <a:r>
              <a:rPr lang="en-US" u="sng" dirty="0"/>
              <a:t>demand curve shifters</a:t>
            </a:r>
            <a:r>
              <a:rPr lang="en-US" dirty="0"/>
              <a:t>.</a:t>
            </a:r>
          </a:p>
          <a:p>
            <a:pPr lvl="1"/>
            <a:r>
              <a:rPr lang="en-US" dirty="0"/>
              <a:t>Demand curve shifters include prices of substitute and complementary goods, income of consumers, changes to the number of customers in a market, and the perceived value of a product by the consumer. </a:t>
            </a:r>
          </a:p>
          <a:p>
            <a:pPr lvl="1"/>
            <a:r>
              <a:rPr lang="en-US" dirty="0"/>
              <a:t>Demand curve shifters are called this because on a graph, they literally shift the demand curve left or right, changing the demand for a product at the same prices</a:t>
            </a:r>
            <a:r>
              <a:rPr lang="en-US" dirty="0" smtClean="0"/>
              <a:t>.</a:t>
            </a:r>
            <a:br>
              <a:rPr lang="en-US" dirty="0" smtClean="0"/>
            </a:br>
            <a:endParaRPr lang="en-US" dirty="0"/>
          </a:p>
          <a:p>
            <a:pPr lvl="0"/>
            <a:r>
              <a:rPr lang="en-US" dirty="0"/>
              <a:t>For example, imagine that a family normally buys 10 apples each week for $10.</a:t>
            </a:r>
          </a:p>
          <a:p>
            <a:pPr lvl="1"/>
            <a:r>
              <a:rPr lang="en-US" dirty="0"/>
              <a:t>Without warning, a family member loses a job, reducing their total income. </a:t>
            </a:r>
          </a:p>
          <a:p>
            <a:pPr lvl="1"/>
            <a:r>
              <a:rPr lang="en-US" dirty="0"/>
              <a:t>Realizing they have to save money, that family now buys 5 apples per week. </a:t>
            </a:r>
          </a:p>
          <a:p>
            <a:pPr lvl="1"/>
            <a:r>
              <a:rPr lang="en-US" dirty="0"/>
              <a:t>Despite the price not changing, the family’s willingness to buy at each price is now half of what it was before without any change to the product or price. </a:t>
            </a:r>
          </a:p>
          <a:p>
            <a:endParaRPr lang="en-US" dirty="0"/>
          </a:p>
        </p:txBody>
      </p:sp>
    </p:spTree>
    <p:extLst>
      <p:ext uri="{BB962C8B-B14F-4D97-AF65-F5344CB8AC3E}">
        <p14:creationId xmlns:p14="http://schemas.microsoft.com/office/powerpoint/2010/main" val="3765907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352800"/>
            <a:ext cx="4354692"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Demand Shifters</a:t>
            </a:r>
            <a:endParaRPr lang="en-US" dirty="0"/>
          </a:p>
        </p:txBody>
      </p:sp>
      <p:sp>
        <p:nvSpPr>
          <p:cNvPr id="5" name="Content Placeholder 2"/>
          <p:cNvSpPr txBox="1">
            <a:spLocks/>
          </p:cNvSpPr>
          <p:nvPr/>
        </p:nvSpPr>
        <p:spPr>
          <a:xfrm>
            <a:off x="228600" y="1600200"/>
            <a:ext cx="8763000" cy="4953000"/>
          </a:xfrm>
          <a:prstGeom prst="rect">
            <a:avLst/>
          </a:prstGeom>
        </p:spPr>
        <p:txBody>
          <a:bodyPr vert="horz">
            <a:normAutofit fontScale="70000" lnSpcReduction="20000"/>
          </a:bodyPr>
          <a:lstStyle>
            <a:lvl1pPr marL="320040" indent="-320040" algn="l" rtl="0" eaLnBrk="1" latinLnBrk="0" hangingPunct="1">
              <a:spcBef>
                <a:spcPts val="700"/>
              </a:spcBef>
              <a:buClr>
                <a:schemeClr val="accent2"/>
              </a:buClr>
              <a:buSzPct val="60000"/>
              <a:buFont typeface="Wingdings"/>
              <a:buChar char=""/>
              <a:defRPr kumimoji="0" sz="3600" b="1"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32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800" i="1"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8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8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smtClean="0"/>
              <a:t>Demand curve shifters change the willingness of a consumer to purchase a good at any given price. </a:t>
            </a:r>
          </a:p>
          <a:p>
            <a:pPr lvl="1"/>
            <a:r>
              <a:rPr lang="en-US" dirty="0" smtClean="0"/>
              <a:t>For example, imagine </a:t>
            </a:r>
            <a:r>
              <a:rPr lang="en-US" dirty="0" smtClean="0"/>
              <a:t>that a </a:t>
            </a:r>
            <a:r>
              <a:rPr lang="en-US" dirty="0" smtClean="0"/>
              <a:t>great marketing campaign</a:t>
            </a:r>
            <a:br>
              <a:rPr lang="en-US" dirty="0" smtClean="0"/>
            </a:br>
            <a:r>
              <a:rPr lang="en-US" dirty="0" smtClean="0"/>
              <a:t>makes a product seem </a:t>
            </a:r>
            <a:r>
              <a:rPr lang="en-US" dirty="0" smtClean="0"/>
              <a:t>more valuable</a:t>
            </a:r>
            <a:r>
              <a:rPr lang="en-US" dirty="0" smtClean="0"/>
              <a:t>. </a:t>
            </a:r>
          </a:p>
          <a:p>
            <a:pPr lvl="1"/>
            <a:r>
              <a:rPr lang="en-US" dirty="0" smtClean="0"/>
              <a:t>Those customers are now </a:t>
            </a:r>
            <a:r>
              <a:rPr lang="en-US" dirty="0" smtClean="0"/>
              <a:t>more </a:t>
            </a:r>
            <a:r>
              <a:rPr lang="en-US" dirty="0" smtClean="0"/>
              <a:t>willing to purchase that</a:t>
            </a:r>
            <a:br>
              <a:rPr lang="en-US" dirty="0" smtClean="0"/>
            </a:br>
            <a:r>
              <a:rPr lang="en-US" dirty="0" smtClean="0"/>
              <a:t>good at the same price, </a:t>
            </a:r>
            <a:br>
              <a:rPr lang="en-US" dirty="0" smtClean="0"/>
            </a:br>
            <a:r>
              <a:rPr lang="en-US" dirty="0" smtClean="0"/>
              <a:t>increasing demand without</a:t>
            </a:r>
            <a:br>
              <a:rPr lang="en-US" dirty="0" smtClean="0"/>
            </a:br>
            <a:r>
              <a:rPr lang="en-US" dirty="0" smtClean="0"/>
              <a:t>decreasing the price.</a:t>
            </a:r>
          </a:p>
          <a:p>
            <a:r>
              <a:rPr lang="en-US" dirty="0" smtClean="0"/>
              <a:t>This can also go in reverse.</a:t>
            </a:r>
          </a:p>
          <a:p>
            <a:pPr lvl="1"/>
            <a:r>
              <a:rPr lang="en-US" dirty="0" smtClean="0"/>
              <a:t>For example, negative </a:t>
            </a:r>
            <a:r>
              <a:rPr lang="en-US" dirty="0" smtClean="0"/>
              <a:t/>
            </a:r>
            <a:br>
              <a:rPr lang="en-US" dirty="0" smtClean="0"/>
            </a:br>
            <a:r>
              <a:rPr lang="en-US" dirty="0" smtClean="0"/>
              <a:t>publicity might </a:t>
            </a:r>
            <a:r>
              <a:rPr lang="en-US" dirty="0" smtClean="0"/>
              <a:t>decrease </a:t>
            </a:r>
            <a:r>
              <a:rPr lang="en-US" dirty="0" smtClean="0"/>
              <a:t/>
            </a:r>
            <a:br>
              <a:rPr lang="en-US" dirty="0" smtClean="0"/>
            </a:br>
            <a:r>
              <a:rPr lang="en-US" dirty="0" smtClean="0"/>
              <a:t>the amount </a:t>
            </a:r>
            <a:r>
              <a:rPr lang="en-US" dirty="0" smtClean="0"/>
              <a:t>of </a:t>
            </a:r>
            <a:r>
              <a:rPr lang="en-US" dirty="0" smtClean="0"/>
              <a:t>a good </a:t>
            </a:r>
            <a:r>
              <a:rPr lang="en-US" dirty="0" smtClean="0"/>
              <a:t>that </a:t>
            </a:r>
            <a:r>
              <a:rPr lang="en-US" dirty="0" smtClean="0"/>
              <a:t/>
            </a:r>
            <a:br>
              <a:rPr lang="en-US" dirty="0" smtClean="0"/>
            </a:br>
            <a:r>
              <a:rPr lang="en-US" dirty="0" smtClean="0"/>
              <a:t>consumers </a:t>
            </a:r>
            <a:r>
              <a:rPr lang="en-US" dirty="0" smtClean="0"/>
              <a:t>purchase </a:t>
            </a:r>
            <a:r>
              <a:rPr lang="en-US" dirty="0" smtClean="0"/>
              <a:t>even </a:t>
            </a:r>
            <a:br>
              <a:rPr lang="en-US" dirty="0" smtClean="0"/>
            </a:br>
            <a:r>
              <a:rPr lang="en-US" dirty="0" smtClean="0"/>
              <a:t>if </a:t>
            </a:r>
            <a:r>
              <a:rPr lang="en-US" dirty="0" smtClean="0"/>
              <a:t>the price is lowered. </a:t>
            </a:r>
            <a:endParaRPr lang="en-US" dirty="0"/>
          </a:p>
        </p:txBody>
      </p:sp>
    </p:spTree>
    <p:extLst>
      <p:ext uri="{BB962C8B-B14F-4D97-AF65-F5344CB8AC3E}">
        <p14:creationId xmlns:p14="http://schemas.microsoft.com/office/powerpoint/2010/main" val="20563777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3168</TotalTime>
  <Words>2261</Words>
  <Application>Microsoft Office PowerPoint</Application>
  <PresentationFormat>On-screen Show (4:3)</PresentationFormat>
  <Paragraphs>196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Median</vt:lpstr>
      <vt:lpstr>Supply and Demand</vt:lpstr>
      <vt:lpstr>Supply and Demand</vt:lpstr>
      <vt:lpstr>Markets and Supply/Demand</vt:lpstr>
      <vt:lpstr>Supply and Demand Curves</vt:lpstr>
      <vt:lpstr>Lemonade Girls </vt:lpstr>
      <vt:lpstr>Lemonade Equilibrium </vt:lpstr>
      <vt:lpstr>Lemonade Curves</vt:lpstr>
      <vt:lpstr>Demand Curve Shifters</vt:lpstr>
      <vt:lpstr>Demand Shifters</vt:lpstr>
      <vt:lpstr>Complementary &amp; Substitute Goods</vt:lpstr>
      <vt:lpstr>Demand Curve Shifters</vt:lpstr>
      <vt:lpstr>Supply Curve Shifters</vt:lpstr>
      <vt:lpstr>Supply Shifters</vt:lpstr>
      <vt:lpstr>Lemonade Supply Shifters</vt:lpstr>
      <vt:lpstr>Exceptions to Supply/Demand</vt:lpstr>
      <vt:lpstr>Elasticity of Demand</vt:lpstr>
      <vt:lpstr>Elasticity &amp; Business</vt:lpstr>
      <vt:lpstr>Price Ceilings</vt:lpstr>
      <vt:lpstr>PowerPoint Presentation</vt:lpstr>
      <vt:lpstr>Price Max’s = Bad</vt:lpstr>
      <vt:lpstr>Price Ceiling </vt:lpstr>
      <vt:lpstr>Price Floors</vt:lpstr>
      <vt:lpstr>Price Floors</vt:lpstr>
      <vt:lpstr>Agricultural Economics </vt:lpstr>
      <vt:lpstr>MILC</vt:lpstr>
      <vt:lpstr>MILC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and Demand</dc:title>
  <dc:creator>WUHS</dc:creator>
  <cp:lastModifiedBy>WUHS</cp:lastModifiedBy>
  <cp:revision>39</cp:revision>
  <dcterms:created xsi:type="dcterms:W3CDTF">2013-12-05T21:50:58Z</dcterms:created>
  <dcterms:modified xsi:type="dcterms:W3CDTF">2014-01-29T18:57:51Z</dcterms:modified>
</cp:coreProperties>
</file>