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80"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8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ECA53F-72FA-45D6-A60D-B95B6BB8E2EF}"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EC416-FC49-4931-A66A-BDE9B05494C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CA53F-72FA-45D6-A60D-B95B6BB8E2EF}"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EC416-FC49-4931-A66A-BDE9B05494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CA53F-72FA-45D6-A60D-B95B6BB8E2EF}"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EC416-FC49-4931-A66A-BDE9B05494C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077200" cy="895481"/>
          </a:xfrm>
        </p:spPr>
        <p:txBody>
          <a:bodyPr/>
          <a:lstStyle/>
          <a:p>
            <a:r>
              <a:rPr lang="en-US" smtClean="0"/>
              <a:t>Click to edit Master title style</a:t>
            </a:r>
            <a:endParaRPr lang="en-US"/>
          </a:p>
        </p:txBody>
      </p:sp>
      <p:sp>
        <p:nvSpPr>
          <p:cNvPr id="3" name="Content Placeholder 2"/>
          <p:cNvSpPr>
            <a:spLocks noGrp="1"/>
          </p:cNvSpPr>
          <p:nvPr>
            <p:ph idx="1"/>
          </p:nvPr>
        </p:nvSpPr>
        <p:spPr>
          <a:xfrm>
            <a:off x="304799" y="1371600"/>
            <a:ext cx="7998781" cy="5257800"/>
          </a:xfrm>
        </p:spPr>
        <p:txBody>
          <a:bodyPr>
            <a:normAutofit/>
          </a:bodyPr>
          <a:lstStyle>
            <a:lvl1pPr>
              <a:defRPr sz="2800" b="1"/>
            </a:lvl1pPr>
            <a:lvl2pPr>
              <a:defRPr sz="2800"/>
            </a:lvl2pPr>
            <a:lvl3pPr>
              <a:defRPr sz="2400" i="1"/>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BECA53F-72FA-45D6-A60D-B95B6BB8E2EF}"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EC416-FC49-4931-A66A-BDE9B05494CD}" type="slidenum">
              <a:rPr lang="en-US" smtClean="0"/>
              <a:t>‹#›</a:t>
            </a:fld>
            <a:endParaRPr lang="en-US"/>
          </a:p>
        </p:txBody>
      </p:sp>
      <p:pic>
        <p:nvPicPr>
          <p:cNvPr id="8" name="Picture 7" descr="Letterhead Logo.jpg"/>
          <p:cNvPicPr/>
          <p:nvPr userDrawn="1"/>
        </p:nvPicPr>
        <p:blipFill>
          <a:blip r:embed="rId2" cstate="print"/>
          <a:srcRect l="30557" t="3906" r="36295" b="34699"/>
          <a:stretch>
            <a:fillRect/>
          </a:stretch>
        </p:blipFill>
        <p:spPr bwMode="auto">
          <a:xfrm>
            <a:off x="8568690" y="76200"/>
            <a:ext cx="499110" cy="819785"/>
          </a:xfrm>
          <a:prstGeom prst="rect">
            <a:avLst/>
          </a:prstGeom>
          <a:ln>
            <a:noFill/>
          </a:ln>
          <a:effectLst>
            <a:outerShdw blurRad="292100" dist="139700" dir="2700000" algn="tl" rotWithShape="0">
              <a:srgbClr val="333333">
                <a:alpha val="65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CA53F-72FA-45D6-A60D-B95B6BB8E2EF}"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EC416-FC49-4931-A66A-BDE9B05494C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ECA53F-72FA-45D6-A60D-B95B6BB8E2EF}" type="datetimeFigureOut">
              <a:rPr lang="en-US" smtClean="0"/>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EC416-FC49-4931-A66A-BDE9B05494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ECA53F-72FA-45D6-A60D-B95B6BB8E2EF}" type="datetimeFigureOut">
              <a:rPr lang="en-US" smtClean="0"/>
              <a:t>5/7/2014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0EC416-FC49-4931-A66A-BDE9B05494C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ECA53F-72FA-45D6-A60D-B95B6BB8E2EF}" type="datetimeFigureOut">
              <a:rPr lang="en-US" smtClean="0"/>
              <a:t>5/7/2014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0EC416-FC49-4931-A66A-BDE9B05494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ECA53F-72FA-45D6-A60D-B95B6BB8E2EF}" type="datetimeFigureOut">
              <a:rPr lang="en-US" smtClean="0"/>
              <a:t>5/7/2014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0EC416-FC49-4931-A66A-BDE9B05494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CA53F-72FA-45D6-A60D-B95B6BB8E2EF}" type="datetimeFigureOut">
              <a:rPr lang="en-US" smtClean="0"/>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EC416-FC49-4931-A66A-BDE9B05494C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BECA53F-72FA-45D6-A60D-B95B6BB8E2EF}" type="datetimeFigureOut">
              <a:rPr lang="en-US" smtClean="0"/>
              <a:t>5/7/2014</a:t>
            </a:fld>
            <a:endParaRPr lang="en-US"/>
          </a:p>
        </p:txBody>
      </p:sp>
      <p:sp>
        <p:nvSpPr>
          <p:cNvPr id="9" name="Slide Number Placeholder 8"/>
          <p:cNvSpPr>
            <a:spLocks noGrp="1"/>
          </p:cNvSpPr>
          <p:nvPr>
            <p:ph type="sldNum" sz="quarter" idx="11"/>
          </p:nvPr>
        </p:nvSpPr>
        <p:spPr/>
        <p:txBody>
          <a:bodyPr/>
          <a:lstStyle/>
          <a:p>
            <a:fld id="{CE0EC416-FC49-4931-A66A-BDE9B05494C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E0EC416-FC49-4931-A66A-BDE9B05494CD}"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BECA53F-72FA-45D6-A60D-B95B6BB8E2EF}" type="datetimeFigureOut">
              <a:rPr lang="en-US" smtClean="0"/>
              <a:t>5/7/2014</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source=images&amp;cd=&amp;cad=rja&amp;uact=8&amp;docid=FOIgRDrDQJVP8M&amp;tbnid=ICN31G4MbxVX7M:&amp;ved=0CAUQjRw&amp;url=http%3A%2F%2Fwww.tuition.io%2Fblog%2F2013%2F07%2Ftips-to-lower-your-adjusted-gross-income-to-get-the-most-from-income-based-repayment%2F&amp;ei=OoRqU4qsF46hyATCnILABw&amp;bvm=bv.66330100,d.aWw&amp;psig=AFQjCNFQpSvBqWj-aJO4KH7GbKQDfw1NMQ&amp;ust=1399575986824922" TargetMode="External"/><Relationship Id="rId1" Type="http://schemas.openxmlformats.org/officeDocument/2006/relationships/slideLayout" Target="../slideLayouts/slideLayout2.xml"/><Relationship Id="rId4" Type="http://schemas.openxmlformats.org/officeDocument/2006/relationships/hyperlink" Target="http://www.tuition.io/blog/2013/07/tips-to-lower-your-adjusted-gross-income-to-get-the-most-from-income-based-repaymen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source=images&amp;cd=&amp;cad=rja&amp;uact=8&amp;docid=hFuobltAQ301CM&amp;tbnid=nex2iEofaEjIMM:&amp;ved=0CAUQjRw&amp;url=http%3A%2F%2Fblog.boelmanshaw.com%2Fblog%2Fbid%2F371258%2FBelow-the-Line-Itemized-Deductions-You-Don-t-Want-to-Miss&amp;ei=qoRqU96NMI-ayATHTw&amp;bvm=bv.66330100,d.aWw&amp;psig=AFQjCNHGtCU1flzRWqFqJTlLKfqC0kKwcg&amp;ust=1399576094438401" TargetMode="External"/><Relationship Id="rId1" Type="http://schemas.openxmlformats.org/officeDocument/2006/relationships/slideLayout" Target="../slideLayouts/slideLayout2.xml"/><Relationship Id="rId4" Type="http://schemas.openxmlformats.org/officeDocument/2006/relationships/hyperlink" Target="http://blog.boelmanshaw.com/blog/bid/371258/Below-the-Line-Itemized-Deductions-You-Don-t-Want-to-Mis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oogle.com/url?sa=i&amp;rct=j&amp;q=&amp;esrc=s&amp;source=images&amp;cd=&amp;cad=rja&amp;uact=8&amp;docid=V6lxYw6Cf_tWsM&amp;tbnid=0uuASk9-FNMIDM:&amp;ved=0CAUQjRw&amp;url=http%3A%2F%2Fwww.taxrates.com%2Fblog%2F2013%2F07%2F30%2Fwashington-state-sales-tax-exemptions%2F&amp;ei=YoVqU-rvJY6pyASb0oKwBA&amp;bvm=bv.66330100,d.aWw&amp;psig=AFQjCNGTVTDXvBmt4d47Fbk4ECVJ1_s_8w&amp;ust=1399576167427222" TargetMode="External"/><Relationship Id="rId1" Type="http://schemas.openxmlformats.org/officeDocument/2006/relationships/slideLayout" Target="../slideLayouts/slideLayout2.xml"/><Relationship Id="rId4" Type="http://schemas.openxmlformats.org/officeDocument/2006/relationships/hyperlink" Target="http://www.taxrates.com/blog/2013/07/30/washington-state-sales-tax-exemption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source=images&amp;cd=&amp;cad=rja&amp;uact=8&amp;docid=QGn9ix15zJ9tBM&amp;tbnid=Dtu8m7Lrn2aezM:&amp;ved=0CAUQjRw&amp;url=http%3A%2F%2Fwww.smartgivers.org%2FTaxes_and_Giving&amp;ei=VIFqU4qGNs63yAS4ioLABg&amp;bvm=bv.66330100,d.aWw&amp;psig=AFQjCNGGX5V-7nhiMtTjIluKVU-dNM-vzQ&amp;ust=1399575232231484" TargetMode="External"/><Relationship Id="rId1" Type="http://schemas.openxmlformats.org/officeDocument/2006/relationships/slideLayout" Target="../slideLayouts/slideLayout2.xml"/><Relationship Id="rId4" Type="http://schemas.openxmlformats.org/officeDocument/2006/relationships/hyperlink" Target="http://www.smartgivers.org/Taxes_and_Givin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source=images&amp;cd=&amp;cad=rja&amp;uact=8&amp;docid=nptdi8Jy14HX4M&amp;tbnid=O1AFnA7QaINZnM:&amp;ved=0CAUQjRw&amp;url=http%3A%2F%2Fcreativefinancialconsultantsinc.com%2F2013%2F11%2F23%2Ffull-service-tax-preparation-firm%2F&amp;ei=q4VqU6i0Kc6uyATNm4GAAQ&amp;bvm=bv.66330100,d.aWw&amp;psig=AFQjCNEoc_AsNC5r8ewX_7-A47NL9n-9ig&amp;ust=1399576352755086" TargetMode="External"/><Relationship Id="rId1" Type="http://schemas.openxmlformats.org/officeDocument/2006/relationships/slideLayout" Target="../slideLayouts/slideLayout2.xml"/><Relationship Id="rId4" Type="http://schemas.openxmlformats.org/officeDocument/2006/relationships/hyperlink" Target="http://creativefinancialconsultantsinc.com/2013/11/23/full-service-tax-preparation-fir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docid=1SnGBX0jlwj4BM&amp;tbnid=puFtlu1KfjtZBM:&amp;ved=0CAUQjRw&amp;url=http%3A%2F%2Fwww.aicpa.org%2FINTERESTAREAS%2FTAX%2FRESOURCES%2FTRUSTESTATEANDGIFT%2FPages%2Fdefault.aspx&amp;ei=-4FqU9X3CNamyASeooDAAg&amp;bvm=bv.66330100,d.aWw&amp;psig=AFQjCNH8sRj9XURGhBNkP8QSPIrwFkD3_g&amp;ust=1399575397456311" TargetMode="External"/><Relationship Id="rId1" Type="http://schemas.openxmlformats.org/officeDocument/2006/relationships/slideLayout" Target="../slideLayouts/slideLayout2.xml"/><Relationship Id="rId4" Type="http://schemas.openxmlformats.org/officeDocument/2006/relationships/hyperlink" Target="http://www.google.com/url?sa=i&amp;rct=j&amp;q=&amp;esrc=s&amp;source=images&amp;cd=&amp;docid=1SnGBX0jlwj4BM&amp;tbnid=puFtlu1KfjtZBM:&amp;ved=0CAQQjB0&amp;url=http%3A%2F%2Fwww.aicpa.org%2FINTERESTAREAS%2FTAX%2FRESOURCES%2FTRUSTESTATEANDGIFT%2FPages%2Fdefault.aspx&amp;ei=-4FqU9X3CNamyASeooDAAg&amp;bvm=bv.66330100,d.aWw&amp;psig=AFQjCNH8sRj9XURGhBNkP8QSPIrwFkD3_g&amp;ust=139957539745631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source=images&amp;cd=&amp;cad=rja&amp;uact=8&amp;docid=i-wZvAmlKyqx3M&amp;tbnid=WQH_CA2dqx4BiM:&amp;ved=0CAUQjRw&amp;url=http%3A%2F%2Fwww.bankrate.com%2Ffinance%2Fretirement%2F5-little-known-facts-about-social-security-1.aspx&amp;ei=S4NqU_anIJelyATUkIC4CQ&amp;bvm=bv.66330100,d.aWw&amp;psig=AFQjCNHhhX2uS3OqAIkEFvs61mwJWwkSPQ&amp;ust=1399575508355555" TargetMode="External"/><Relationship Id="rId1" Type="http://schemas.openxmlformats.org/officeDocument/2006/relationships/slideLayout" Target="../slideLayouts/slideLayout2.xml"/><Relationship Id="rId4" Type="http://schemas.openxmlformats.org/officeDocument/2006/relationships/hyperlink" Target="http://www.bankrate.com/finance/retirement/5-little-known-facts-about-social-security-1.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www.google.com/url?sa=i&amp;rct=j&amp;q=&amp;esrc=s&amp;source=images&amp;cd=&amp;cad=rja&amp;uact=8&amp;docid=QeBwhCkx_NrljM&amp;tbnid=xTe25RVdlaHyLM:&amp;ved=0CAUQjRw&amp;url=http%3A%2F%2Fsocialsecurity.procon.org%2F&amp;ei=aoJqU-uHLcaiyATyuoJg&amp;bvm=bv.66330100,d.aWw&amp;psig=AFQjCNHhhX2uS3OqAIkEFvs61mwJWwkSPQ&amp;ust=1399575508355555" TargetMode="External"/><Relationship Id="rId1" Type="http://schemas.openxmlformats.org/officeDocument/2006/relationships/slideLayout" Target="../slideLayouts/slideLayout2.xml"/><Relationship Id="rId4" Type="http://schemas.openxmlformats.org/officeDocument/2006/relationships/hyperlink" Target="http://socialsecurity.proco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Taxes</a:t>
            </a:r>
            <a:endParaRPr lang="en-US" dirty="0"/>
          </a:p>
        </p:txBody>
      </p:sp>
      <p:sp>
        <p:nvSpPr>
          <p:cNvPr id="3" name="Subtitle 2"/>
          <p:cNvSpPr>
            <a:spLocks noGrp="1"/>
          </p:cNvSpPr>
          <p:nvPr>
            <p:ph type="subTitle" idx="1"/>
          </p:nvPr>
        </p:nvSpPr>
        <p:spPr/>
        <p:txBody>
          <a:bodyPr>
            <a:normAutofit lnSpcReduction="10000"/>
          </a:bodyPr>
          <a:lstStyle/>
          <a:p>
            <a:r>
              <a:rPr lang="en-US" dirty="0" smtClean="0"/>
              <a:t>By C. Kohn</a:t>
            </a:r>
          </a:p>
          <a:p>
            <a:r>
              <a:rPr lang="en-US" dirty="0" smtClean="0"/>
              <a:t>Agricultural Sciences</a:t>
            </a:r>
          </a:p>
          <a:p>
            <a:r>
              <a:rPr lang="en-US" dirty="0" smtClean="0"/>
              <a:t>Waterford, WI</a:t>
            </a:r>
            <a:endParaRPr lang="en-US" dirty="0"/>
          </a:p>
        </p:txBody>
      </p:sp>
    </p:spTree>
    <p:extLst>
      <p:ext uri="{BB962C8B-B14F-4D97-AF65-F5344CB8AC3E}">
        <p14:creationId xmlns:p14="http://schemas.microsoft.com/office/powerpoint/2010/main" val="3634926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Evasions vs. Tax Avoidance</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The goal of any taxpayer should be to pay what is fair and legally required but take advantage of all tax benefits. </a:t>
            </a:r>
          </a:p>
          <a:p>
            <a:pPr lvl="1"/>
            <a:r>
              <a:rPr lang="en-US" u="sng" dirty="0"/>
              <a:t>Tax evasion</a:t>
            </a:r>
            <a:r>
              <a:rPr lang="en-US" dirty="0"/>
              <a:t> is illegally failing to pay all taxes that are owed (such as if you failed to report all income you received in a year). </a:t>
            </a:r>
          </a:p>
          <a:p>
            <a:pPr lvl="1"/>
            <a:r>
              <a:rPr lang="en-US" u="sng" dirty="0"/>
              <a:t>Tax avoidance</a:t>
            </a:r>
            <a:r>
              <a:rPr lang="en-US" dirty="0"/>
              <a:t> is any legal and legitimate method to reduce your obligation to the minimum that you owe. </a:t>
            </a:r>
          </a:p>
          <a:p>
            <a:pPr lvl="1"/>
            <a:r>
              <a:rPr lang="en-US" dirty="0"/>
              <a:t>Tax avoidance is encouraged by the federal government and services are available to assist you with this.  Tax evasion is illegal and could result in heavy penalties and even jail time. </a:t>
            </a:r>
          </a:p>
          <a:p>
            <a:endParaRPr lang="en-US" dirty="0"/>
          </a:p>
        </p:txBody>
      </p:sp>
    </p:spTree>
    <p:extLst>
      <p:ext uri="{BB962C8B-B14F-4D97-AF65-F5344CB8AC3E}">
        <p14:creationId xmlns:p14="http://schemas.microsoft.com/office/powerpoint/2010/main" val="3220901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Adjusted Gross Income</a:t>
            </a:r>
            <a:endParaRPr lang="en-US" dirty="0"/>
          </a:p>
        </p:txBody>
      </p:sp>
      <p:sp>
        <p:nvSpPr>
          <p:cNvPr id="3" name="Content Placeholder 2"/>
          <p:cNvSpPr>
            <a:spLocks noGrp="1"/>
          </p:cNvSpPr>
          <p:nvPr>
            <p:ph idx="1"/>
          </p:nvPr>
        </p:nvSpPr>
        <p:spPr/>
        <p:txBody>
          <a:bodyPr>
            <a:normAutofit fontScale="92500"/>
          </a:bodyPr>
          <a:lstStyle/>
          <a:p>
            <a:pPr lvl="0"/>
            <a:r>
              <a:rPr lang="en-US" dirty="0"/>
              <a:t>To determine what you owe for federal income tax, you must first determine your </a:t>
            </a:r>
            <a:r>
              <a:rPr lang="en-US" u="sng" dirty="0"/>
              <a:t>Adjusted Gross Income</a:t>
            </a:r>
            <a:r>
              <a:rPr lang="en-US" dirty="0"/>
              <a:t>. </a:t>
            </a:r>
          </a:p>
          <a:p>
            <a:pPr lvl="1"/>
            <a:r>
              <a:rPr lang="en-US" u="sng" dirty="0"/>
              <a:t>AGI</a:t>
            </a:r>
            <a:r>
              <a:rPr lang="en-US" dirty="0"/>
              <a:t> is what is left after you subtract adjustments (or deductions) from your gross income. </a:t>
            </a:r>
          </a:p>
          <a:p>
            <a:pPr lvl="1"/>
            <a:r>
              <a:rPr lang="en-US" u="sng" dirty="0"/>
              <a:t>Gross income</a:t>
            </a:r>
            <a:r>
              <a:rPr lang="en-US" dirty="0"/>
              <a:t> is the sum of your </a:t>
            </a:r>
            <a:r>
              <a:rPr lang="en-US" u="sng" dirty="0" smtClean="0"/>
              <a:t>earned </a:t>
            </a:r>
            <a:r>
              <a:rPr lang="en-US" u="sng" dirty="0"/>
              <a:t>income </a:t>
            </a:r>
            <a:r>
              <a:rPr lang="en-US" dirty="0"/>
              <a:t>(wages, salary, tips, and bonuses), plus </a:t>
            </a:r>
            <a:r>
              <a:rPr lang="en-US" dirty="0" smtClean="0"/>
              <a:t>your </a:t>
            </a:r>
            <a:r>
              <a:rPr lang="en-US" u="sng" dirty="0"/>
              <a:t>investment income</a:t>
            </a:r>
            <a:r>
              <a:rPr lang="en-US" dirty="0"/>
              <a:t> (dividends and </a:t>
            </a:r>
            <a:r>
              <a:rPr lang="en-US" dirty="0" smtClean="0"/>
              <a:t>interest</a:t>
            </a:r>
            <a:r>
              <a:rPr lang="en-US" dirty="0"/>
              <a:t>), plus your </a:t>
            </a:r>
            <a:r>
              <a:rPr lang="en-US" u="sng" dirty="0"/>
              <a:t>passive income</a:t>
            </a:r>
            <a:r>
              <a:rPr lang="en-US" dirty="0"/>
              <a:t> (from a partnership, for </a:t>
            </a:r>
            <a:r>
              <a:rPr lang="en-US" dirty="0" smtClean="0"/>
              <a:t>example</a:t>
            </a:r>
            <a:r>
              <a:rPr lang="en-US" dirty="0"/>
              <a:t>). </a:t>
            </a:r>
          </a:p>
          <a:p>
            <a:r>
              <a:rPr lang="en-US" dirty="0"/>
              <a:t>Gross Income = </a:t>
            </a:r>
            <a:r>
              <a:rPr lang="en-US" dirty="0" smtClean="0"/>
              <a:t/>
            </a:r>
            <a:br>
              <a:rPr lang="en-US" dirty="0" smtClean="0"/>
            </a:br>
            <a:r>
              <a:rPr lang="en-US" sz="1200" dirty="0" smtClean="0"/>
              <a:t/>
            </a:r>
            <a:br>
              <a:rPr lang="en-US" sz="1200" dirty="0" smtClean="0"/>
            </a:br>
            <a:r>
              <a:rPr lang="en-US" sz="2600" dirty="0" smtClean="0"/>
              <a:t>Earned </a:t>
            </a:r>
            <a:r>
              <a:rPr lang="en-US" sz="2600" dirty="0"/>
              <a:t>Income + Investment Income + Passive Income. </a:t>
            </a:r>
          </a:p>
          <a:p>
            <a:endParaRPr lang="en-US" dirty="0"/>
          </a:p>
        </p:txBody>
      </p:sp>
    </p:spTree>
    <p:extLst>
      <p:ext uri="{BB962C8B-B14F-4D97-AF65-F5344CB8AC3E}">
        <p14:creationId xmlns:p14="http://schemas.microsoft.com/office/powerpoint/2010/main" val="461262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ageshack.com/a/img33/7348/8fze.jpg">
            <a:hlinkClick r:id="rId2"/>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3654308"/>
            <a:ext cx="5867400" cy="30604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Adjusted Gross Income</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Adjusted Gross Income = Gross Income – Personal Exemptions/Deductions. </a:t>
            </a:r>
          </a:p>
          <a:p>
            <a:pPr lvl="1"/>
            <a:r>
              <a:rPr lang="en-US" u="sng" dirty="0"/>
              <a:t>Personal Exemptions/Deductions</a:t>
            </a:r>
            <a:r>
              <a:rPr lang="en-US" dirty="0"/>
              <a:t> can include alimony, retirement fund contributions, college tuition or money paid on student loan interest</a:t>
            </a:r>
          </a:p>
          <a:p>
            <a:pPr lvl="1"/>
            <a:r>
              <a:rPr lang="en-US" dirty="0"/>
              <a:t>Adjusted Gross Income is the total income that is subjected to income tax; AGI directly determines your final income tax bill.</a:t>
            </a:r>
          </a:p>
          <a:p>
            <a:r>
              <a:rPr lang="en-US" dirty="0"/>
              <a:t>AGI can also impact your </a:t>
            </a:r>
            <a:r>
              <a:rPr lang="en-US" dirty="0" smtClean="0"/>
              <a:t>state </a:t>
            </a:r>
            <a:r>
              <a:rPr lang="en-US" dirty="0"/>
              <a:t>taxable income. </a:t>
            </a:r>
          </a:p>
          <a:p>
            <a:pPr lvl="1"/>
            <a:r>
              <a:rPr lang="en-US" dirty="0"/>
              <a:t>Many states </a:t>
            </a:r>
            <a:r>
              <a:rPr lang="en-US" dirty="0" smtClean="0"/>
              <a:t/>
            </a:r>
            <a:br>
              <a:rPr lang="en-US" dirty="0" smtClean="0"/>
            </a:br>
            <a:r>
              <a:rPr lang="en-US" dirty="0" smtClean="0"/>
              <a:t>use </a:t>
            </a:r>
            <a:r>
              <a:rPr lang="en-US" dirty="0"/>
              <a:t>your AGI </a:t>
            </a:r>
            <a:r>
              <a:rPr lang="en-US" dirty="0" smtClean="0"/>
              <a:t/>
            </a:r>
            <a:br>
              <a:rPr lang="en-US" dirty="0" smtClean="0"/>
            </a:br>
            <a:r>
              <a:rPr lang="en-US" dirty="0" smtClean="0"/>
              <a:t>as </a:t>
            </a:r>
            <a:r>
              <a:rPr lang="en-US" dirty="0"/>
              <a:t>the starting </a:t>
            </a:r>
            <a:r>
              <a:rPr lang="en-US" dirty="0" smtClean="0"/>
              <a:t/>
            </a:r>
            <a:br>
              <a:rPr lang="en-US" dirty="0" smtClean="0"/>
            </a:br>
            <a:r>
              <a:rPr lang="en-US" dirty="0" smtClean="0"/>
              <a:t>point </a:t>
            </a:r>
            <a:r>
              <a:rPr lang="en-US" dirty="0"/>
              <a:t>for </a:t>
            </a:r>
            <a:r>
              <a:rPr lang="en-US" dirty="0" smtClean="0"/>
              <a:t/>
            </a:r>
            <a:br>
              <a:rPr lang="en-US" dirty="0" smtClean="0"/>
            </a:br>
            <a:r>
              <a:rPr lang="en-US" dirty="0" smtClean="0"/>
              <a:t>calculating </a:t>
            </a:r>
            <a:r>
              <a:rPr lang="en-US" dirty="0"/>
              <a:t>your </a:t>
            </a:r>
            <a:r>
              <a:rPr lang="en-US" dirty="0" smtClean="0"/>
              <a:t/>
            </a:r>
            <a:br>
              <a:rPr lang="en-US" dirty="0" smtClean="0"/>
            </a:br>
            <a:r>
              <a:rPr lang="en-US" dirty="0" smtClean="0"/>
              <a:t>state </a:t>
            </a:r>
            <a:r>
              <a:rPr lang="en-US" dirty="0"/>
              <a:t>taxable </a:t>
            </a:r>
            <a:r>
              <a:rPr lang="en-US" dirty="0" smtClean="0"/>
              <a:t/>
            </a:r>
            <a:br>
              <a:rPr lang="en-US" dirty="0" smtClean="0"/>
            </a:br>
            <a:r>
              <a:rPr lang="en-US" dirty="0" smtClean="0"/>
              <a:t>income</a:t>
            </a:r>
            <a:r>
              <a:rPr lang="en-US" dirty="0"/>
              <a:t>. </a:t>
            </a:r>
          </a:p>
          <a:p>
            <a:endParaRPr lang="en-US" dirty="0"/>
          </a:p>
        </p:txBody>
      </p:sp>
      <p:sp>
        <p:nvSpPr>
          <p:cNvPr id="5" name="Rectangle 4"/>
          <p:cNvSpPr/>
          <p:nvPr/>
        </p:nvSpPr>
        <p:spPr>
          <a:xfrm>
            <a:off x="7239000" y="6642556"/>
            <a:ext cx="1138453" cy="215444"/>
          </a:xfrm>
          <a:prstGeom prst="rect">
            <a:avLst/>
          </a:prstGeom>
        </p:spPr>
        <p:txBody>
          <a:bodyPr wrap="none">
            <a:spAutoFit/>
          </a:bodyPr>
          <a:lstStyle/>
          <a:p>
            <a:r>
              <a:rPr lang="en-US" sz="800" i="1" dirty="0" smtClean="0">
                <a:hlinkClick r:id="rId4"/>
              </a:rPr>
              <a:t>Source: www.tuition.io</a:t>
            </a:r>
            <a:endParaRPr lang="en-US" sz="800" i="1" dirty="0"/>
          </a:p>
        </p:txBody>
      </p:sp>
    </p:spTree>
    <p:extLst>
      <p:ext uri="{BB962C8B-B14F-4D97-AF65-F5344CB8AC3E}">
        <p14:creationId xmlns:p14="http://schemas.microsoft.com/office/powerpoint/2010/main" val="52944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Deductions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A </a:t>
            </a:r>
            <a:r>
              <a:rPr lang="en-US" u="sng" dirty="0"/>
              <a:t>Tax Deduction</a:t>
            </a:r>
            <a:r>
              <a:rPr lang="en-US" dirty="0"/>
              <a:t> is the amount subtracted from Adjusted Gross Income (AGI). </a:t>
            </a:r>
          </a:p>
          <a:p>
            <a:pPr lvl="1"/>
            <a:r>
              <a:rPr lang="en-US" dirty="0"/>
              <a:t>AGI – Tax Deduction = Taxable Income. </a:t>
            </a:r>
          </a:p>
          <a:p>
            <a:pPr lvl="1"/>
            <a:r>
              <a:rPr lang="en-US" dirty="0"/>
              <a:t>Tax Deductions can take two forms: Standard Deductions or Itemized Deductions. </a:t>
            </a:r>
          </a:p>
          <a:p>
            <a:r>
              <a:rPr lang="en-US" u="sng" dirty="0"/>
              <a:t>Standard Deductions</a:t>
            </a:r>
            <a:r>
              <a:rPr lang="en-US" dirty="0"/>
              <a:t> are the base amount of income that is not subject to tax and that can be used to reduce a taxpayer’s adjusted gross income (AGI). </a:t>
            </a:r>
          </a:p>
          <a:p>
            <a:pPr lvl="1"/>
            <a:r>
              <a:rPr lang="en-US" dirty="0"/>
              <a:t>A standard deduction can only be used if the taxpayer does not choose to use the itemized deduction method. </a:t>
            </a:r>
          </a:p>
          <a:p>
            <a:pPr lvl="1"/>
            <a:r>
              <a:rPr lang="en-US" dirty="0"/>
              <a:t>The primary reason for using a standard deduction (and not an itemized deduction) is because you wouldn’t have to keep track of possible deductible expenses throughout the year. </a:t>
            </a:r>
          </a:p>
          <a:p>
            <a:pPr lvl="1"/>
            <a:r>
              <a:rPr lang="en-US" dirty="0"/>
              <a:t>It is usually generous enough that it may even exceed the amount deducted through Itemized Deduction. </a:t>
            </a:r>
          </a:p>
          <a:p>
            <a:endParaRPr lang="en-US" dirty="0"/>
          </a:p>
        </p:txBody>
      </p:sp>
    </p:spTree>
    <p:extLst>
      <p:ext uri="{BB962C8B-B14F-4D97-AF65-F5344CB8AC3E}">
        <p14:creationId xmlns:p14="http://schemas.microsoft.com/office/powerpoint/2010/main" val="2213146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Deductions</a:t>
            </a:r>
            <a:endParaRPr lang="en-US" dirty="0"/>
          </a:p>
        </p:txBody>
      </p:sp>
      <p:sp>
        <p:nvSpPr>
          <p:cNvPr id="3" name="Content Placeholder 2"/>
          <p:cNvSpPr>
            <a:spLocks noGrp="1"/>
          </p:cNvSpPr>
          <p:nvPr>
            <p:ph idx="1"/>
          </p:nvPr>
        </p:nvSpPr>
        <p:spPr/>
        <p:txBody>
          <a:bodyPr>
            <a:normAutofit lnSpcReduction="10000"/>
          </a:bodyPr>
          <a:lstStyle/>
          <a:p>
            <a:r>
              <a:rPr lang="en-US" u="sng" dirty="0" smtClean="0"/>
              <a:t>Itemized Deductions</a:t>
            </a:r>
            <a:r>
              <a:rPr lang="en-US" dirty="0" smtClean="0"/>
              <a:t> are those determined by calculating the amount of money spent on certain goods and services throughout the year. This may include expenses such as mortgages, state and local taxes, gifts, and medical expenses. </a:t>
            </a:r>
          </a:p>
          <a:p>
            <a:pPr lvl="1"/>
            <a:r>
              <a:rPr lang="en-US" dirty="0" smtClean="0"/>
              <a:t>Usually an itemized deduction is limited to a certain percent of your gross income. </a:t>
            </a:r>
          </a:p>
          <a:p>
            <a:pPr lvl="1"/>
            <a:r>
              <a:rPr lang="en-US" dirty="0" smtClean="0"/>
              <a:t>This is an alternative to </a:t>
            </a:r>
            <a:br>
              <a:rPr lang="en-US" dirty="0" smtClean="0"/>
            </a:br>
            <a:r>
              <a:rPr lang="en-US" dirty="0" smtClean="0"/>
              <a:t>standard deductions but </a:t>
            </a:r>
            <a:br>
              <a:rPr lang="en-US" dirty="0" smtClean="0"/>
            </a:br>
            <a:r>
              <a:rPr lang="en-US" dirty="0" smtClean="0"/>
              <a:t>requires the taxpayer to </a:t>
            </a:r>
            <a:br>
              <a:rPr lang="en-US" dirty="0" smtClean="0"/>
            </a:br>
            <a:r>
              <a:rPr lang="en-US" dirty="0" smtClean="0"/>
              <a:t>keep track of their </a:t>
            </a:r>
            <a:br>
              <a:rPr lang="en-US" dirty="0" smtClean="0"/>
            </a:br>
            <a:r>
              <a:rPr lang="en-US" dirty="0" smtClean="0"/>
              <a:t>expenses and receipts </a:t>
            </a:r>
            <a:br>
              <a:rPr lang="en-US" dirty="0" smtClean="0"/>
            </a:br>
            <a:r>
              <a:rPr lang="en-US" dirty="0" smtClean="0"/>
              <a:t>throughout the year. </a:t>
            </a:r>
          </a:p>
          <a:p>
            <a:endParaRPr lang="en-US" dirty="0"/>
          </a:p>
        </p:txBody>
      </p:sp>
      <p:pic>
        <p:nvPicPr>
          <p:cNvPr id="8194" name="Picture 2" descr="http://blog.boelmanshaw.com/Portals/238975/images/itemized%20deduction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267200"/>
            <a:ext cx="4191000" cy="25482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19961" y="6629400"/>
            <a:ext cx="1513556" cy="215444"/>
          </a:xfrm>
          <a:prstGeom prst="rect">
            <a:avLst/>
          </a:prstGeom>
        </p:spPr>
        <p:txBody>
          <a:bodyPr wrap="none">
            <a:spAutoFit/>
          </a:bodyPr>
          <a:lstStyle/>
          <a:p>
            <a:r>
              <a:rPr lang="en-US" sz="800" i="1" dirty="0" smtClean="0">
                <a:hlinkClick r:id="rId4"/>
              </a:rPr>
              <a:t>Source: blog.boelmanshaw.com</a:t>
            </a:r>
            <a:endParaRPr lang="en-US" sz="800" i="1" dirty="0"/>
          </a:p>
        </p:txBody>
      </p:sp>
    </p:spTree>
    <p:extLst>
      <p:ext uri="{BB962C8B-B14F-4D97-AF65-F5344CB8AC3E}">
        <p14:creationId xmlns:p14="http://schemas.microsoft.com/office/powerpoint/2010/main" val="3930720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Deductions</a:t>
            </a:r>
            <a:endParaRPr lang="en-US" dirty="0"/>
          </a:p>
        </p:txBody>
      </p:sp>
      <p:sp>
        <p:nvSpPr>
          <p:cNvPr id="3" name="Content Placeholder 2"/>
          <p:cNvSpPr>
            <a:spLocks noGrp="1"/>
          </p:cNvSpPr>
          <p:nvPr>
            <p:ph idx="1"/>
          </p:nvPr>
        </p:nvSpPr>
        <p:spPr/>
        <p:txBody>
          <a:bodyPr>
            <a:normAutofit lnSpcReduction="10000"/>
          </a:bodyPr>
          <a:lstStyle/>
          <a:p>
            <a:r>
              <a:rPr lang="en-US" dirty="0"/>
              <a:t>Individuals with large medical expenses, who make large donations, or who pay large state and local tax bills may have a lower federal tax bill with itemized deductions. </a:t>
            </a:r>
          </a:p>
          <a:p>
            <a:pPr lvl="1"/>
            <a:r>
              <a:rPr lang="en-US" dirty="0"/>
              <a:t>However, there is often a threshold that must be exceeded in a particular category before those expenses are eligible.</a:t>
            </a:r>
          </a:p>
          <a:p>
            <a:pPr lvl="2"/>
            <a:r>
              <a:rPr lang="en-US" dirty="0"/>
              <a:t>For example, you can only deduct the amount of your medical bills that exceeds 7.5% of your AGI. </a:t>
            </a:r>
          </a:p>
          <a:p>
            <a:pPr lvl="2"/>
            <a:r>
              <a:rPr lang="en-US" dirty="0"/>
              <a:t>If your medical bills equaled 10% of your AGI, you could only deduct a quarter of those expenses.  </a:t>
            </a:r>
          </a:p>
          <a:p>
            <a:pPr lvl="2"/>
            <a:r>
              <a:rPr lang="en-US" dirty="0"/>
              <a:t>The lower your AGI, the more of your medical bills that you can deduct. </a:t>
            </a:r>
          </a:p>
          <a:p>
            <a:endParaRPr lang="en-US" dirty="0"/>
          </a:p>
        </p:txBody>
      </p:sp>
    </p:spTree>
    <p:extLst>
      <p:ext uri="{BB962C8B-B14F-4D97-AF65-F5344CB8AC3E}">
        <p14:creationId xmlns:p14="http://schemas.microsoft.com/office/powerpoint/2010/main" val="1481281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Exemptions – Personal </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To calculate your taxable income, you must determine both your gross income, your deductions, and your exemptions. </a:t>
            </a:r>
          </a:p>
          <a:p>
            <a:pPr lvl="1"/>
            <a:r>
              <a:rPr lang="en-US" u="sng" dirty="0"/>
              <a:t>Exemptions</a:t>
            </a:r>
            <a:r>
              <a:rPr lang="en-US" dirty="0"/>
              <a:t> are deductions for yourself, your spouse, and any dependents. </a:t>
            </a:r>
          </a:p>
          <a:p>
            <a:pPr lvl="1"/>
            <a:r>
              <a:rPr lang="en-US" dirty="0"/>
              <a:t>Exemptions reduce your taxable income. </a:t>
            </a:r>
          </a:p>
          <a:p>
            <a:r>
              <a:rPr lang="en-US" dirty="0"/>
              <a:t>There are two kinds of exemptions – personal and dependents. </a:t>
            </a:r>
          </a:p>
          <a:p>
            <a:pPr lvl="1"/>
            <a:r>
              <a:rPr lang="en-US" u="sng" dirty="0"/>
              <a:t>Personal exemptions</a:t>
            </a:r>
            <a:r>
              <a:rPr lang="en-US" dirty="0"/>
              <a:t> are for </a:t>
            </a:r>
            <a:r>
              <a:rPr lang="en-US" dirty="0" smtClean="0"/>
              <a:t/>
            </a:r>
            <a:br>
              <a:rPr lang="en-US" dirty="0" smtClean="0"/>
            </a:br>
            <a:r>
              <a:rPr lang="en-US" dirty="0" smtClean="0"/>
              <a:t>yourself</a:t>
            </a:r>
            <a:r>
              <a:rPr lang="en-US" dirty="0"/>
              <a:t>; you may always </a:t>
            </a:r>
            <a:r>
              <a:rPr lang="en-US" dirty="0" smtClean="0"/>
              <a:t/>
            </a:r>
            <a:br>
              <a:rPr lang="en-US" dirty="0" smtClean="0"/>
            </a:br>
            <a:r>
              <a:rPr lang="en-US" dirty="0" smtClean="0"/>
              <a:t>claim </a:t>
            </a:r>
            <a:r>
              <a:rPr lang="en-US" dirty="0"/>
              <a:t>one exemption for </a:t>
            </a:r>
            <a:r>
              <a:rPr lang="en-US" dirty="0" smtClean="0"/>
              <a:t/>
            </a:r>
            <a:br>
              <a:rPr lang="en-US" dirty="0" smtClean="0"/>
            </a:br>
            <a:r>
              <a:rPr lang="en-US" dirty="0" smtClean="0"/>
              <a:t>yourself </a:t>
            </a:r>
            <a:r>
              <a:rPr lang="en-US" dirty="0"/>
              <a:t>if you are not </a:t>
            </a:r>
            <a:r>
              <a:rPr lang="en-US" dirty="0" smtClean="0"/>
              <a:t/>
            </a:r>
            <a:br>
              <a:rPr lang="en-US" dirty="0" smtClean="0"/>
            </a:br>
            <a:r>
              <a:rPr lang="en-US" dirty="0" smtClean="0"/>
              <a:t>someone else’s </a:t>
            </a:r>
            <a:r>
              <a:rPr lang="en-US" dirty="0"/>
              <a:t>dependent. </a:t>
            </a:r>
          </a:p>
          <a:p>
            <a:endParaRPr lang="en-US" dirty="0"/>
          </a:p>
        </p:txBody>
      </p:sp>
      <p:pic>
        <p:nvPicPr>
          <p:cNvPr id="9218" name="Picture 2" descr="http://www.taxrates.com/wp-content/uploads/2013/06/exempt.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191000"/>
            <a:ext cx="3581400" cy="26307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92980" y="6590951"/>
            <a:ext cx="1441420" cy="230832"/>
          </a:xfrm>
          <a:prstGeom prst="rect">
            <a:avLst/>
          </a:prstGeom>
        </p:spPr>
        <p:txBody>
          <a:bodyPr wrap="none">
            <a:spAutoFit/>
          </a:bodyPr>
          <a:lstStyle/>
          <a:p>
            <a:r>
              <a:rPr lang="en-US" sz="900" i="1" dirty="0" smtClean="0">
                <a:hlinkClick r:id="rId4"/>
              </a:rPr>
              <a:t>Source: www.taxrates.com</a:t>
            </a:r>
            <a:endParaRPr lang="en-US" sz="900" i="1" dirty="0"/>
          </a:p>
        </p:txBody>
      </p:sp>
    </p:spTree>
    <p:extLst>
      <p:ext uri="{BB962C8B-B14F-4D97-AF65-F5344CB8AC3E}">
        <p14:creationId xmlns:p14="http://schemas.microsoft.com/office/powerpoint/2010/main" val="2504624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Dependents</a:t>
            </a:r>
            <a:endParaRPr lang="en-US" dirty="0"/>
          </a:p>
        </p:txBody>
      </p:sp>
      <p:sp>
        <p:nvSpPr>
          <p:cNvPr id="3" name="Content Placeholder 2"/>
          <p:cNvSpPr>
            <a:spLocks noGrp="1"/>
          </p:cNvSpPr>
          <p:nvPr>
            <p:ph idx="1"/>
          </p:nvPr>
        </p:nvSpPr>
        <p:spPr/>
        <p:txBody>
          <a:bodyPr>
            <a:normAutofit fontScale="85000" lnSpcReduction="20000"/>
          </a:bodyPr>
          <a:lstStyle/>
          <a:p>
            <a:r>
              <a:rPr lang="en-US" u="sng" dirty="0"/>
              <a:t>Dependents</a:t>
            </a:r>
            <a:r>
              <a:rPr lang="en-US" dirty="0"/>
              <a:t> are those who depend on your income; you may claim your spouse only if you file separate returns and they claimed no gross income (you cannot claim a spouse if you file jointly). </a:t>
            </a:r>
          </a:p>
          <a:p>
            <a:pPr lvl="1"/>
            <a:r>
              <a:rPr lang="en-US" dirty="0"/>
              <a:t>A dependent is generally a child or qualifying relative who is financially dependent on your income. </a:t>
            </a:r>
          </a:p>
          <a:p>
            <a:pPr lvl="1"/>
            <a:r>
              <a:rPr lang="en-US" dirty="0"/>
              <a:t>If you are the dependent on another person’s return, you may still have to file your own tax return. </a:t>
            </a:r>
            <a:r>
              <a:rPr lang="en-US" dirty="0" smtClean="0"/>
              <a:t/>
            </a:r>
            <a:br>
              <a:rPr lang="en-US" dirty="0" smtClean="0"/>
            </a:br>
            <a:endParaRPr lang="en-US" dirty="0"/>
          </a:p>
          <a:p>
            <a:r>
              <a:rPr lang="en-US" dirty="0"/>
              <a:t>Whether or not you personally have to file depends on several factors including the money you’ve earned, your marital status, and any special taxes you owe. </a:t>
            </a:r>
          </a:p>
          <a:p>
            <a:pPr lvl="1"/>
            <a:r>
              <a:rPr lang="en-US" dirty="0"/>
              <a:t>If you are a dependent, you may not claim an exemption. </a:t>
            </a:r>
          </a:p>
          <a:p>
            <a:pPr lvl="1"/>
            <a:r>
              <a:rPr lang="en-US" dirty="0"/>
              <a:t>Dependents must also be US citizens (for US taxes) unless the dependent is an adopted child. </a:t>
            </a:r>
          </a:p>
          <a:p>
            <a:endParaRPr lang="en-US" dirty="0"/>
          </a:p>
        </p:txBody>
      </p:sp>
    </p:spTree>
    <p:extLst>
      <p:ext uri="{BB962C8B-B14F-4D97-AF65-F5344CB8AC3E}">
        <p14:creationId xmlns:p14="http://schemas.microsoft.com/office/powerpoint/2010/main" val="2620982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Brackets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Once you have calculated your gross income, subtracted all deductions and exemptions, and determined your Adjusted Gross Income, you must determine your tax bracket. </a:t>
            </a:r>
          </a:p>
          <a:p>
            <a:pPr lvl="1"/>
            <a:r>
              <a:rPr lang="en-US" dirty="0"/>
              <a:t>A </a:t>
            </a:r>
            <a:r>
              <a:rPr lang="en-US" u="sng" dirty="0"/>
              <a:t>tax bracket</a:t>
            </a:r>
            <a:r>
              <a:rPr lang="en-US" dirty="0"/>
              <a:t> is simply the rate at which an individual is taxed based on their income. </a:t>
            </a:r>
          </a:p>
          <a:p>
            <a:pPr lvl="1"/>
            <a:r>
              <a:rPr lang="en-US" dirty="0"/>
              <a:t>Tax brackets are determined by income levels; because the United States has a progressive tax system, the higher your income, the greater the percentage that you pay. </a:t>
            </a:r>
            <a:r>
              <a:rPr lang="en-US" dirty="0" smtClean="0"/>
              <a:t/>
            </a:r>
            <a:br>
              <a:rPr lang="en-US" dirty="0" smtClean="0"/>
            </a:br>
            <a:endParaRPr lang="en-US" dirty="0"/>
          </a:p>
          <a:p>
            <a:r>
              <a:rPr lang="en-US" dirty="0"/>
              <a:t>If your income exceeds the limit of one tax bracket, any dollars you earn above that amount are taxed at a higher percentage rate.</a:t>
            </a:r>
          </a:p>
          <a:p>
            <a:endParaRPr lang="en-US" dirty="0"/>
          </a:p>
        </p:txBody>
      </p:sp>
    </p:spTree>
    <p:extLst>
      <p:ext uri="{BB962C8B-B14F-4D97-AF65-F5344CB8AC3E}">
        <p14:creationId xmlns:p14="http://schemas.microsoft.com/office/powerpoint/2010/main" val="4087305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533400"/>
            <a:ext cx="7998781" cy="2514600"/>
          </a:xfrm>
        </p:spPr>
        <p:txBody>
          <a:bodyPr>
            <a:normAutofit fontScale="92500" lnSpcReduction="20000"/>
          </a:bodyPr>
          <a:lstStyle/>
          <a:p>
            <a:r>
              <a:rPr lang="en-US" dirty="0"/>
              <a:t>For example, </a:t>
            </a:r>
            <a:r>
              <a:rPr lang="en-US" dirty="0" smtClean="0"/>
              <a:t>let’s say you </a:t>
            </a:r>
            <a:r>
              <a:rPr lang="en-US" dirty="0"/>
              <a:t>earn $40,000. </a:t>
            </a:r>
          </a:p>
          <a:p>
            <a:pPr lvl="1"/>
            <a:r>
              <a:rPr lang="en-US" dirty="0"/>
              <a:t>Your first $8,925 are taxed at 10%, all of the dollars between $8,926 and $36,250 are taxed at 15%, and the rest are taxed at 25%. </a:t>
            </a:r>
          </a:p>
          <a:p>
            <a:pPr lvl="1"/>
            <a:r>
              <a:rPr lang="en-US" dirty="0"/>
              <a:t>Your tax then is ($8,925 * .10) + (27,325 * .15) + (3750 * .25) = $5,928.75. $5,928.75 of your initial $40,000 puts you in the 14.82% tax bracket overall.</a:t>
            </a:r>
          </a:p>
          <a:p>
            <a:endParaRPr lang="en-US" dirty="0"/>
          </a:p>
        </p:txBody>
      </p:sp>
      <p:pic>
        <p:nvPicPr>
          <p:cNvPr id="4" name="Picture 3"/>
          <p:cNvPicPr/>
          <p:nvPr/>
        </p:nvPicPr>
        <p:blipFill rotWithShape="1">
          <a:blip r:embed="rId2"/>
          <a:srcRect l="18590" t="14989" r="2326" b="26098"/>
          <a:stretch/>
        </p:blipFill>
        <p:spPr>
          <a:xfrm>
            <a:off x="0" y="2971800"/>
            <a:ext cx="8839200" cy="3886200"/>
          </a:xfrm>
          <a:prstGeom prst="rect">
            <a:avLst/>
          </a:prstGeom>
        </p:spPr>
      </p:pic>
    </p:spTree>
    <p:extLst>
      <p:ext uri="{BB962C8B-B14F-4D97-AF65-F5344CB8AC3E}">
        <p14:creationId xmlns:p14="http://schemas.microsoft.com/office/powerpoint/2010/main" val="606533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Taxes in America</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Americans pay taxes to three levels of government: federal, state, and local. </a:t>
            </a:r>
            <a:r>
              <a:rPr lang="en-US" dirty="0" smtClean="0"/>
              <a:t/>
            </a:r>
            <a:br>
              <a:rPr lang="en-US" dirty="0" smtClean="0"/>
            </a:br>
            <a:endParaRPr lang="en-US" dirty="0"/>
          </a:p>
          <a:p>
            <a:pPr lvl="0"/>
            <a:r>
              <a:rPr lang="en-US" dirty="0"/>
              <a:t>Americans pay taxes in four major categories: </a:t>
            </a:r>
            <a:endParaRPr lang="en-US" dirty="0" smtClean="0"/>
          </a:p>
          <a:p>
            <a:pPr lvl="1"/>
            <a:r>
              <a:rPr lang="en-US" dirty="0" smtClean="0"/>
              <a:t>Taxes on Purchases</a:t>
            </a:r>
          </a:p>
          <a:p>
            <a:pPr lvl="1"/>
            <a:r>
              <a:rPr lang="en-US" dirty="0" smtClean="0"/>
              <a:t>Taxes on Property</a:t>
            </a:r>
          </a:p>
          <a:p>
            <a:pPr lvl="1"/>
            <a:r>
              <a:rPr lang="en-US" dirty="0" smtClean="0"/>
              <a:t>Taxes on Wealth</a:t>
            </a:r>
          </a:p>
          <a:p>
            <a:pPr lvl="1"/>
            <a:r>
              <a:rPr lang="en-US" dirty="0" smtClean="0"/>
              <a:t>Taxes on Earnings</a:t>
            </a:r>
          </a:p>
          <a:p>
            <a:pPr lvl="1"/>
            <a:endParaRPr lang="en-US" dirty="0"/>
          </a:p>
          <a:p>
            <a:r>
              <a:rPr lang="en-US" dirty="0"/>
              <a:t>Taxes on Purchases: this category includes state sales taxes as well as taxes on specific goods such as cigarettes and alcohol. </a:t>
            </a:r>
          </a:p>
        </p:txBody>
      </p:sp>
      <p:pic>
        <p:nvPicPr>
          <p:cNvPr id="2050" name="Picture 2" descr="http://www.smartgivers.org/uploads/j0316868_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700" y="2895600"/>
            <a:ext cx="3086100" cy="2047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67400" y="4911954"/>
            <a:ext cx="1420582" cy="215444"/>
          </a:xfrm>
          <a:prstGeom prst="rect">
            <a:avLst/>
          </a:prstGeom>
        </p:spPr>
        <p:txBody>
          <a:bodyPr wrap="none">
            <a:spAutoFit/>
          </a:bodyPr>
          <a:lstStyle/>
          <a:p>
            <a:r>
              <a:rPr lang="en-US" sz="800" i="1" dirty="0" smtClean="0">
                <a:hlinkClick r:id="rId4"/>
              </a:rPr>
              <a:t>Source: www.smartgivers.org</a:t>
            </a:r>
            <a:endParaRPr lang="en-US" sz="800" i="1" dirty="0"/>
          </a:p>
        </p:txBody>
      </p:sp>
    </p:spTree>
    <p:extLst>
      <p:ext uri="{BB962C8B-B14F-4D97-AF65-F5344CB8AC3E}">
        <p14:creationId xmlns:p14="http://schemas.microsoft.com/office/powerpoint/2010/main" val="3328564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AMT and Tax Credits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Occasionally an individual will have an excessive amount of deductions.  </a:t>
            </a:r>
          </a:p>
          <a:p>
            <a:pPr lvl="1"/>
            <a:r>
              <a:rPr lang="en-US" dirty="0"/>
              <a:t>In this case, they will be expected to pay the </a:t>
            </a:r>
            <a:r>
              <a:rPr lang="en-US" u="sng" dirty="0"/>
              <a:t>Alternative Minimum Tax (AMT)</a:t>
            </a:r>
            <a:r>
              <a:rPr lang="en-US" dirty="0"/>
              <a:t>. </a:t>
            </a:r>
          </a:p>
          <a:p>
            <a:pPr lvl="1"/>
            <a:r>
              <a:rPr lang="en-US" dirty="0"/>
              <a:t>This tax is designed to ensure that those who receive tax breaks also pay their fair share. </a:t>
            </a:r>
            <a:r>
              <a:rPr lang="en-US" dirty="0" smtClean="0"/>
              <a:t/>
            </a:r>
            <a:br>
              <a:rPr lang="en-US" dirty="0" smtClean="0"/>
            </a:br>
            <a:endParaRPr lang="en-US" dirty="0"/>
          </a:p>
          <a:p>
            <a:pPr lvl="0"/>
            <a:r>
              <a:rPr lang="en-US" dirty="0"/>
              <a:t>Individuals may qualify for </a:t>
            </a:r>
            <a:r>
              <a:rPr lang="en-US" u="sng" dirty="0"/>
              <a:t>tax credits</a:t>
            </a:r>
            <a:r>
              <a:rPr lang="en-US" dirty="0"/>
              <a:t>. </a:t>
            </a:r>
          </a:p>
          <a:p>
            <a:pPr lvl="1"/>
            <a:r>
              <a:rPr lang="en-US" dirty="0"/>
              <a:t>Unlike deductions or exemptions, which are calculated before AGI is determined, </a:t>
            </a:r>
            <a:r>
              <a:rPr lang="en-US" u="sng" dirty="0"/>
              <a:t>tax credits</a:t>
            </a:r>
            <a:r>
              <a:rPr lang="en-US" dirty="0"/>
              <a:t> are those that are subtracted directly from the amount of taxes owed. </a:t>
            </a:r>
          </a:p>
          <a:p>
            <a:pPr lvl="1"/>
            <a:r>
              <a:rPr lang="en-US" dirty="0"/>
              <a:t>Examples include adoption tax credits, retirement tax credits for savings plans, foreign tax credits, etc. </a:t>
            </a:r>
          </a:p>
          <a:p>
            <a:pPr lvl="1"/>
            <a:r>
              <a:rPr lang="en-US" dirty="0"/>
              <a:t>While a tax credit for $100 would reduce your tax bill by $100, a tax deduction of $100 would reduce your AGI by $100 (and if you were in the 35% tax bracket, reduce your tax bill by $35). </a:t>
            </a:r>
          </a:p>
          <a:p>
            <a:endParaRPr lang="en-US" dirty="0"/>
          </a:p>
        </p:txBody>
      </p:sp>
    </p:spTree>
    <p:extLst>
      <p:ext uri="{BB962C8B-B14F-4D97-AF65-F5344CB8AC3E}">
        <p14:creationId xmlns:p14="http://schemas.microsoft.com/office/powerpoint/2010/main" val="2252531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Tax Bill </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a:t>In sum, your final tax bill = </a:t>
            </a:r>
            <a:r>
              <a:rPr lang="en-US" dirty="0" smtClean="0"/>
              <a:t/>
            </a:r>
            <a:br>
              <a:rPr lang="en-US" dirty="0" smtClean="0"/>
            </a:br>
            <a:r>
              <a:rPr lang="en-US" dirty="0" smtClean="0"/>
              <a:t/>
            </a:r>
            <a:br>
              <a:rPr lang="en-US" dirty="0" smtClean="0"/>
            </a:br>
            <a:r>
              <a:rPr lang="en-US" sz="3800" dirty="0" smtClean="0"/>
              <a:t>[</a:t>
            </a:r>
            <a:r>
              <a:rPr lang="en-US" sz="3800" dirty="0"/>
              <a:t>Gross Income – </a:t>
            </a:r>
            <a:r>
              <a:rPr lang="en-US" sz="3800" dirty="0" smtClean="0"/>
              <a:t>Deductions &amp; Exemptions</a:t>
            </a:r>
            <a:r>
              <a:rPr lang="en-US" sz="3800" dirty="0"/>
              <a:t>] x [Tax Bracket Percentage] – [Tax Credit</a:t>
            </a:r>
            <a:r>
              <a:rPr lang="en-US" sz="3800" dirty="0" smtClean="0"/>
              <a:t>]</a:t>
            </a:r>
            <a:r>
              <a:rPr lang="en-US" sz="3900" dirty="0" smtClean="0"/>
              <a:t/>
            </a:r>
            <a:br>
              <a:rPr lang="en-US" sz="3900" dirty="0" smtClean="0"/>
            </a:br>
            <a:endParaRPr lang="en-US" dirty="0"/>
          </a:p>
          <a:p>
            <a:pPr lvl="0"/>
            <a:r>
              <a:rPr lang="en-US" dirty="0"/>
              <a:t>To file your taxes, you would use one of five filing status categories, which include: </a:t>
            </a:r>
          </a:p>
          <a:p>
            <a:pPr lvl="1"/>
            <a:r>
              <a:rPr lang="en-US" dirty="0"/>
              <a:t>Single (or legally separated)</a:t>
            </a:r>
          </a:p>
          <a:p>
            <a:pPr lvl="1"/>
            <a:r>
              <a:rPr lang="en-US" dirty="0"/>
              <a:t>Married, filing jointly</a:t>
            </a:r>
          </a:p>
          <a:p>
            <a:pPr lvl="1"/>
            <a:r>
              <a:rPr lang="en-US" dirty="0"/>
              <a:t>Married, filing separately</a:t>
            </a:r>
          </a:p>
          <a:p>
            <a:pPr lvl="1"/>
            <a:r>
              <a:rPr lang="en-US" dirty="0"/>
              <a:t>Head of Household (unmarried individual who has dependents)</a:t>
            </a:r>
          </a:p>
          <a:p>
            <a:pPr lvl="1"/>
            <a:r>
              <a:rPr lang="en-US" dirty="0"/>
              <a:t>Widow or Widower</a:t>
            </a:r>
          </a:p>
          <a:p>
            <a:endParaRPr lang="en-US" dirty="0"/>
          </a:p>
        </p:txBody>
      </p:sp>
    </p:spTree>
    <p:extLst>
      <p:ext uri="{BB962C8B-B14F-4D97-AF65-F5344CB8AC3E}">
        <p14:creationId xmlns:p14="http://schemas.microsoft.com/office/powerpoint/2010/main" val="2545388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encrypted-tbn1.gstatic.com/images?q=tbn:ANd9GcQrfszypi6bxR7SafM9FFoXOPRtBLCObyMOv4fqWmZ_gXPVSwBdY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191000"/>
            <a:ext cx="3962400" cy="26416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How to do your taxes</a:t>
            </a:r>
            <a:endParaRPr lang="en-US" dirty="0"/>
          </a:p>
        </p:txBody>
      </p:sp>
      <p:sp>
        <p:nvSpPr>
          <p:cNvPr id="3" name="Content Placeholder 2"/>
          <p:cNvSpPr>
            <a:spLocks noGrp="1"/>
          </p:cNvSpPr>
          <p:nvPr>
            <p:ph idx="1"/>
          </p:nvPr>
        </p:nvSpPr>
        <p:spPr/>
        <p:txBody>
          <a:bodyPr>
            <a:normAutofit/>
          </a:bodyPr>
          <a:lstStyle/>
          <a:p>
            <a:pPr lvl="0"/>
            <a:r>
              <a:rPr lang="en-US" dirty="0"/>
              <a:t>You can choose to do your own taxes, or you can hire a tax service to assist you.</a:t>
            </a:r>
          </a:p>
          <a:p>
            <a:pPr lvl="1"/>
            <a:r>
              <a:rPr lang="en-US" dirty="0"/>
              <a:t>Tax services range from a single-person office to a Certified Public Accountant (CPA) to a government-approved tax expert to an attorney. </a:t>
            </a:r>
          </a:p>
          <a:p>
            <a:pPr lvl="1"/>
            <a:r>
              <a:rPr lang="en-US" dirty="0"/>
              <a:t>You can also use tax software to aid your tax preparation.</a:t>
            </a:r>
          </a:p>
          <a:p>
            <a:endParaRPr lang="en-US" dirty="0"/>
          </a:p>
        </p:txBody>
      </p:sp>
      <p:sp>
        <p:nvSpPr>
          <p:cNvPr id="4" name="Rectangle 3"/>
          <p:cNvSpPr/>
          <p:nvPr/>
        </p:nvSpPr>
        <p:spPr>
          <a:xfrm>
            <a:off x="6705600" y="6617157"/>
            <a:ext cx="2012089" cy="215444"/>
          </a:xfrm>
          <a:prstGeom prst="rect">
            <a:avLst/>
          </a:prstGeom>
        </p:spPr>
        <p:txBody>
          <a:bodyPr wrap="none">
            <a:spAutoFit/>
          </a:bodyPr>
          <a:lstStyle/>
          <a:p>
            <a:r>
              <a:rPr lang="en-US" sz="800" i="1" dirty="0" smtClean="0">
                <a:hlinkClick r:id="rId4"/>
              </a:rPr>
              <a:t>Source: creativefinancialconsultantsinc.com</a:t>
            </a:r>
            <a:endParaRPr lang="en-US" sz="800" i="1" dirty="0"/>
          </a:p>
        </p:txBody>
      </p:sp>
    </p:spTree>
    <p:extLst>
      <p:ext uri="{BB962C8B-B14F-4D97-AF65-F5344CB8AC3E}">
        <p14:creationId xmlns:p14="http://schemas.microsoft.com/office/powerpoint/2010/main" val="1431032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W-2’s and W-4’s</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Those with minimal items to report (e.g. if you are single, have one source of income, and have no dependents or itemized deductions) can very easily complete their own tax forms.  </a:t>
            </a:r>
          </a:p>
          <a:p>
            <a:pPr lvl="1"/>
            <a:r>
              <a:rPr lang="en-US" dirty="0"/>
              <a:t>Much of the information you need will be provided to you on a W-2 form</a:t>
            </a:r>
            <a:r>
              <a:rPr lang="en-US" dirty="0" smtClean="0"/>
              <a:t>.</a:t>
            </a:r>
            <a:br>
              <a:rPr lang="en-US" dirty="0" smtClean="0"/>
            </a:br>
            <a:endParaRPr lang="en-US" dirty="0"/>
          </a:p>
          <a:p>
            <a:r>
              <a:rPr lang="en-US" dirty="0"/>
              <a:t>A </a:t>
            </a:r>
            <a:r>
              <a:rPr lang="en-US" u="sng" dirty="0"/>
              <a:t>W-2 form</a:t>
            </a:r>
            <a:r>
              <a:rPr lang="en-US" dirty="0"/>
              <a:t> is a form provided by your employer to the </a:t>
            </a:r>
            <a:r>
              <a:rPr lang="en-US" dirty="0" smtClean="0"/>
              <a:t>federal </a:t>
            </a:r>
            <a:r>
              <a:rPr lang="en-US" dirty="0"/>
              <a:t>government and to you showing your wages, tips, and other forms of compensation.  </a:t>
            </a:r>
          </a:p>
          <a:p>
            <a:pPr lvl="1"/>
            <a:r>
              <a:rPr lang="en-US" dirty="0"/>
              <a:t>It will also indicate what has been withheld from your check over the course of that year for federal income tax, social security, and Medicare. </a:t>
            </a:r>
          </a:p>
          <a:p>
            <a:pPr lvl="1"/>
            <a:r>
              <a:rPr lang="en-US" dirty="0"/>
              <a:t>A W-2 form is sent to employees who have completed a </a:t>
            </a:r>
            <a:r>
              <a:rPr lang="en-US" u="sng" dirty="0"/>
              <a:t>W-4 form</a:t>
            </a:r>
            <a:r>
              <a:rPr lang="en-US" dirty="0"/>
              <a:t>, which is the form that employees complete to help their employers determine how much money to withhold from their paycheck. </a:t>
            </a:r>
          </a:p>
          <a:p>
            <a:endParaRPr lang="en-US" dirty="0"/>
          </a:p>
        </p:txBody>
      </p:sp>
    </p:spTree>
    <p:extLst>
      <p:ext uri="{BB962C8B-B14F-4D97-AF65-F5344CB8AC3E}">
        <p14:creationId xmlns:p14="http://schemas.microsoft.com/office/powerpoint/2010/main" val="3105890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Taxes &amp; Personal Responsibility</a:t>
            </a:r>
            <a:endParaRPr lang="en-US" dirty="0"/>
          </a:p>
        </p:txBody>
      </p:sp>
      <p:sp>
        <p:nvSpPr>
          <p:cNvPr id="3" name="Content Placeholder 2"/>
          <p:cNvSpPr>
            <a:spLocks noGrp="1"/>
          </p:cNvSpPr>
          <p:nvPr>
            <p:ph idx="1"/>
          </p:nvPr>
        </p:nvSpPr>
        <p:spPr/>
        <p:txBody>
          <a:bodyPr>
            <a:normAutofit fontScale="85000" lnSpcReduction="10000"/>
          </a:bodyPr>
          <a:lstStyle/>
          <a:p>
            <a:r>
              <a:rPr lang="en-US" dirty="0"/>
              <a:t>Regardless of if you complete your taxes on your own or if you use a tax service, you are responsible for providing complete and accurate information and for paying the proper amount of taxes each year.</a:t>
            </a:r>
          </a:p>
          <a:p>
            <a:pPr lvl="1"/>
            <a:r>
              <a:rPr lang="en-US" dirty="0"/>
              <a:t>If you hire a professional and they make a mistake, you are still responsible for paying the correct amount plus interest on that amount plus penalty fines.</a:t>
            </a:r>
          </a:p>
          <a:p>
            <a:pPr lvl="0"/>
            <a:r>
              <a:rPr lang="en-US" dirty="0"/>
              <a:t>Those who incorrectly file their taxes may be subject to a tax </a:t>
            </a:r>
            <a:r>
              <a:rPr lang="en-US" u="sng" dirty="0"/>
              <a:t>audit</a:t>
            </a:r>
            <a:r>
              <a:rPr lang="en-US" dirty="0"/>
              <a:t>, which is an examination of a tax return by the IRS to verify that it was filed correctly. </a:t>
            </a:r>
          </a:p>
          <a:p>
            <a:pPr lvl="1"/>
            <a:r>
              <a:rPr lang="en-US" dirty="0"/>
              <a:t>Less than 1% of all tax returns are audited. However, the penalties for not filing your taxes correctly can be very severe and may even involve jail time. </a:t>
            </a:r>
          </a:p>
          <a:p>
            <a:pPr lvl="2"/>
            <a:r>
              <a:rPr lang="en-US" dirty="0"/>
              <a:t>Underpayment due to negligence or fraud can result in penalties of up to 50-75% as well as interest. </a:t>
            </a:r>
          </a:p>
          <a:p>
            <a:endParaRPr lang="en-US" dirty="0"/>
          </a:p>
        </p:txBody>
      </p:sp>
    </p:spTree>
    <p:extLst>
      <p:ext uri="{BB962C8B-B14F-4D97-AF65-F5344CB8AC3E}">
        <p14:creationId xmlns:p14="http://schemas.microsoft.com/office/powerpoint/2010/main" val="1389768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Audits &amp; Extensions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Audits may take three forms:</a:t>
            </a:r>
          </a:p>
          <a:p>
            <a:pPr lvl="1"/>
            <a:r>
              <a:rPr lang="en-US" dirty="0"/>
              <a:t>A </a:t>
            </a:r>
            <a:r>
              <a:rPr lang="en-US" u="sng" dirty="0"/>
              <a:t>correspondence audit</a:t>
            </a:r>
            <a:r>
              <a:rPr lang="en-US" dirty="0"/>
              <a:t> is simply a minor question sent to you by the IRS. </a:t>
            </a:r>
          </a:p>
          <a:p>
            <a:pPr lvl="1"/>
            <a:r>
              <a:rPr lang="en-US" dirty="0"/>
              <a:t>An </a:t>
            </a:r>
            <a:r>
              <a:rPr lang="en-US" u="sng" dirty="0"/>
              <a:t>office audit</a:t>
            </a:r>
            <a:r>
              <a:rPr lang="en-US" dirty="0"/>
              <a:t> takes place at an IRS office, requiring you to explain a situation in person and/or bring evidence to back a claim.</a:t>
            </a:r>
          </a:p>
          <a:p>
            <a:pPr lvl="1"/>
            <a:r>
              <a:rPr lang="en-US" dirty="0"/>
              <a:t>A </a:t>
            </a:r>
            <a:r>
              <a:rPr lang="en-US" u="sng" dirty="0"/>
              <a:t>field audit</a:t>
            </a:r>
            <a:r>
              <a:rPr lang="en-US" dirty="0"/>
              <a:t> is the most complex form, and involves an IRS agent visiting you at your home, office, or at your accountant’s office. </a:t>
            </a:r>
            <a:endParaRPr lang="en-US" dirty="0" smtClean="0"/>
          </a:p>
          <a:p>
            <a:pPr lvl="0"/>
            <a:r>
              <a:rPr lang="en-US" dirty="0"/>
              <a:t>If you feel you are unable to complete your tax return on time, it is better to file for an extension than risk having an audit. </a:t>
            </a:r>
          </a:p>
          <a:p>
            <a:pPr lvl="1"/>
            <a:r>
              <a:rPr lang="en-US" dirty="0"/>
              <a:t>Filing </a:t>
            </a:r>
            <a:r>
              <a:rPr lang="en-US"/>
              <a:t>a </a:t>
            </a:r>
            <a:r>
              <a:rPr lang="en-US" u="sng"/>
              <a:t>F</a:t>
            </a:r>
            <a:r>
              <a:rPr lang="en-US" u="sng" smtClean="0"/>
              <a:t>orm </a:t>
            </a:r>
            <a:r>
              <a:rPr lang="en-US" u="sng" dirty="0"/>
              <a:t>4868</a:t>
            </a:r>
            <a:r>
              <a:rPr lang="en-US" dirty="0"/>
              <a:t> grants an automatic six-month extension. </a:t>
            </a:r>
          </a:p>
          <a:p>
            <a:pPr lvl="1"/>
            <a:r>
              <a:rPr lang="en-US" dirty="0"/>
              <a:t>This form must be submitted with an estimation for the tax that is due by April 15</a:t>
            </a:r>
            <a:r>
              <a:rPr lang="en-US" baseline="30000" dirty="0"/>
              <a:t>th</a:t>
            </a:r>
            <a:r>
              <a:rPr lang="en-US" dirty="0"/>
              <a:t>. </a:t>
            </a:r>
          </a:p>
          <a:p>
            <a:endParaRPr lang="en-US" dirty="0"/>
          </a:p>
          <a:p>
            <a:endParaRPr lang="en-US" dirty="0"/>
          </a:p>
        </p:txBody>
      </p:sp>
    </p:spTree>
    <p:extLst>
      <p:ext uri="{BB962C8B-B14F-4D97-AF65-F5344CB8AC3E}">
        <p14:creationId xmlns:p14="http://schemas.microsoft.com/office/powerpoint/2010/main" val="3262387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Taxes on Property</a:t>
            </a:r>
            <a:endParaRPr lang="en-US" dirty="0"/>
          </a:p>
        </p:txBody>
      </p:sp>
      <p:sp>
        <p:nvSpPr>
          <p:cNvPr id="3" name="Content Placeholder 2"/>
          <p:cNvSpPr>
            <a:spLocks noGrp="1"/>
          </p:cNvSpPr>
          <p:nvPr>
            <p:ph idx="1"/>
          </p:nvPr>
        </p:nvSpPr>
        <p:spPr/>
        <p:txBody>
          <a:bodyPr>
            <a:normAutofit fontScale="85000" lnSpcReduction="10000"/>
          </a:bodyPr>
          <a:lstStyle/>
          <a:p>
            <a:r>
              <a:rPr lang="en-US" dirty="0"/>
              <a:t>Taxes on Property: these are usually local taxes on homes and businesses and pay the much of the cost of creating and maintaining roads, schools, police and fire protection, and other services. </a:t>
            </a:r>
          </a:p>
          <a:p>
            <a:pPr lvl="1"/>
            <a:r>
              <a:rPr lang="en-US" dirty="0"/>
              <a:t>In Wisconsin, all general property is subject to taxation unless specifically exempt.  </a:t>
            </a:r>
            <a:r>
              <a:rPr lang="en-US" dirty="0" smtClean="0"/>
              <a:t/>
            </a:r>
            <a:br>
              <a:rPr lang="en-US" dirty="0" smtClean="0"/>
            </a:br>
            <a:endParaRPr lang="en-US" dirty="0"/>
          </a:p>
          <a:p>
            <a:r>
              <a:rPr lang="en-US" dirty="0"/>
              <a:t>All property is assessed each year and the value assessed is required by the State Constitution to be that which would likely “be obtained at a private sale”.  </a:t>
            </a:r>
          </a:p>
          <a:p>
            <a:pPr lvl="1"/>
            <a:r>
              <a:rPr lang="en-US" dirty="0"/>
              <a:t>In Wisconsin, personal property is taxed locally while manufacturing property is taxed by the state’s Department of Revenue to ensure equal assessment and uniform treatment of all Wisconsin manufacturers. </a:t>
            </a:r>
          </a:p>
          <a:p>
            <a:endParaRPr lang="en-US" dirty="0"/>
          </a:p>
          <a:p>
            <a:endParaRPr lang="en-US" dirty="0"/>
          </a:p>
        </p:txBody>
      </p:sp>
    </p:spTree>
    <p:extLst>
      <p:ext uri="{BB962C8B-B14F-4D97-AF65-F5344CB8AC3E}">
        <p14:creationId xmlns:p14="http://schemas.microsoft.com/office/powerpoint/2010/main" val="700655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icpa.org/InterestAreas/Tax/PublishingImages/Square/estate_tax_return_300x4002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4191000"/>
            <a:ext cx="2857500" cy="2552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Taxes on Wealth</a:t>
            </a:r>
            <a:endParaRPr lang="en-US" dirty="0"/>
          </a:p>
        </p:txBody>
      </p:sp>
      <p:sp>
        <p:nvSpPr>
          <p:cNvPr id="3" name="Content Placeholder 2"/>
          <p:cNvSpPr>
            <a:spLocks noGrp="1"/>
          </p:cNvSpPr>
          <p:nvPr>
            <p:ph idx="1"/>
          </p:nvPr>
        </p:nvSpPr>
        <p:spPr/>
        <p:txBody>
          <a:bodyPr>
            <a:normAutofit fontScale="92500" lnSpcReduction="20000"/>
          </a:bodyPr>
          <a:lstStyle/>
          <a:p>
            <a:r>
              <a:rPr lang="en-US" dirty="0"/>
              <a:t>Taxes on Wealth: in general there are two kinds of taxes on personal wealth. </a:t>
            </a:r>
          </a:p>
          <a:p>
            <a:pPr lvl="1"/>
            <a:r>
              <a:rPr lang="en-US" dirty="0"/>
              <a:t>The </a:t>
            </a:r>
            <a:r>
              <a:rPr lang="en-US" u="sng" dirty="0"/>
              <a:t>Estate Tax</a:t>
            </a:r>
            <a:r>
              <a:rPr lang="en-US" dirty="0"/>
              <a:t> is a tax on an individual’s right to transfer property after their death. </a:t>
            </a:r>
          </a:p>
          <a:p>
            <a:pPr lvl="2"/>
            <a:r>
              <a:rPr lang="en-US" dirty="0"/>
              <a:t>The total value of all your possessions is called your </a:t>
            </a:r>
            <a:r>
              <a:rPr lang="en-US" u="sng" dirty="0"/>
              <a:t>Gross Estate.</a:t>
            </a:r>
            <a:r>
              <a:rPr lang="en-US" dirty="0"/>
              <a:t> </a:t>
            </a:r>
            <a:r>
              <a:rPr lang="en-US" dirty="0" smtClean="0"/>
              <a:t>This </a:t>
            </a:r>
            <a:r>
              <a:rPr lang="en-US" dirty="0"/>
              <a:t>may include cash, real estate, insurance, trusts, etc. </a:t>
            </a:r>
          </a:p>
          <a:p>
            <a:pPr lvl="1"/>
            <a:r>
              <a:rPr lang="en-US" dirty="0"/>
              <a:t>Because some things are exempt from taxation (such as estate left to a spouse, charitable deductions, debt, and losses due to the expense of selling the estate), usually not </a:t>
            </a:r>
            <a:r>
              <a:rPr lang="en-US" dirty="0" smtClean="0"/>
              <a:t/>
            </a:r>
            <a:br>
              <a:rPr lang="en-US" dirty="0" smtClean="0"/>
            </a:br>
            <a:r>
              <a:rPr lang="en-US" dirty="0" smtClean="0"/>
              <a:t>everything </a:t>
            </a:r>
            <a:r>
              <a:rPr lang="en-US" dirty="0"/>
              <a:t>in an individual’s </a:t>
            </a:r>
            <a:r>
              <a:rPr lang="en-US" dirty="0" smtClean="0"/>
              <a:t/>
            </a:r>
            <a:br>
              <a:rPr lang="en-US" dirty="0" smtClean="0"/>
            </a:br>
            <a:r>
              <a:rPr lang="en-US" dirty="0" smtClean="0"/>
              <a:t>Gross </a:t>
            </a:r>
            <a:r>
              <a:rPr lang="en-US" dirty="0"/>
              <a:t>Estate is taxable.  </a:t>
            </a:r>
            <a:endParaRPr lang="en-US" dirty="0" smtClean="0"/>
          </a:p>
          <a:p>
            <a:pPr lvl="1"/>
            <a:r>
              <a:rPr lang="en-US" dirty="0" smtClean="0"/>
              <a:t>The </a:t>
            </a:r>
            <a:r>
              <a:rPr lang="en-US" dirty="0"/>
              <a:t>portion that is taxable </a:t>
            </a:r>
            <a:r>
              <a:rPr lang="en-US" dirty="0" smtClean="0"/>
              <a:t/>
            </a:r>
            <a:br>
              <a:rPr lang="en-US" dirty="0" smtClean="0"/>
            </a:br>
            <a:r>
              <a:rPr lang="en-US" dirty="0" smtClean="0"/>
              <a:t>is </a:t>
            </a:r>
            <a:r>
              <a:rPr lang="en-US" dirty="0"/>
              <a:t>called the </a:t>
            </a:r>
            <a:r>
              <a:rPr lang="en-US" u="sng" dirty="0"/>
              <a:t>Taxable Estate</a:t>
            </a:r>
            <a:r>
              <a:rPr lang="en-US" dirty="0"/>
              <a:t>. </a:t>
            </a:r>
          </a:p>
          <a:p>
            <a:endParaRPr lang="en-US" dirty="0"/>
          </a:p>
        </p:txBody>
      </p:sp>
      <p:sp>
        <p:nvSpPr>
          <p:cNvPr id="4" name="Rectangle 3"/>
          <p:cNvSpPr/>
          <p:nvPr/>
        </p:nvSpPr>
        <p:spPr>
          <a:xfrm>
            <a:off x="7151317" y="6629400"/>
            <a:ext cx="1154483" cy="215444"/>
          </a:xfrm>
          <a:prstGeom prst="rect">
            <a:avLst/>
          </a:prstGeom>
        </p:spPr>
        <p:txBody>
          <a:bodyPr wrap="none">
            <a:spAutoFit/>
          </a:bodyPr>
          <a:lstStyle/>
          <a:p>
            <a:r>
              <a:rPr lang="en-US" sz="800" i="1" dirty="0" smtClean="0">
                <a:hlinkClick r:id="rId4"/>
              </a:rPr>
              <a:t>Source: www.aicpa.org</a:t>
            </a:r>
            <a:endParaRPr lang="en-US" sz="800" i="1" dirty="0"/>
          </a:p>
        </p:txBody>
      </p:sp>
    </p:spTree>
    <p:extLst>
      <p:ext uri="{BB962C8B-B14F-4D97-AF65-F5344CB8AC3E}">
        <p14:creationId xmlns:p14="http://schemas.microsoft.com/office/powerpoint/2010/main" val="1102318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Taxes on Wealth</a:t>
            </a:r>
            <a:endParaRPr lang="en-US" dirty="0"/>
          </a:p>
        </p:txBody>
      </p:sp>
      <p:sp>
        <p:nvSpPr>
          <p:cNvPr id="3" name="Content Placeholder 2"/>
          <p:cNvSpPr>
            <a:spLocks noGrp="1"/>
          </p:cNvSpPr>
          <p:nvPr>
            <p:ph idx="1"/>
          </p:nvPr>
        </p:nvSpPr>
        <p:spPr/>
        <p:txBody>
          <a:bodyPr/>
          <a:lstStyle/>
          <a:p>
            <a:r>
              <a:rPr lang="en-US" dirty="0"/>
              <a:t>If an individual’s estate is worth more than $5 million (as of 2011), filing of an estate tax is required, unless the estate is being passed onto a spouse. </a:t>
            </a:r>
          </a:p>
          <a:p>
            <a:pPr lvl="1"/>
            <a:r>
              <a:rPr lang="en-US" dirty="0"/>
              <a:t>Farms operated as family farms usually qualify for a reduced estate tax bill (usually up to just over $1 million). A similar deduction for family-owned businesses was revoked in 2004. </a:t>
            </a:r>
          </a:p>
          <a:p>
            <a:endParaRPr lang="en-US" dirty="0"/>
          </a:p>
        </p:txBody>
      </p:sp>
      <p:pic>
        <p:nvPicPr>
          <p:cNvPr id="1026" name="Picture 2" descr="Q:\140061.enu\MEDIA\CAGCAT10\j029718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770679"/>
            <a:ext cx="2571598" cy="2049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217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Taxes on Wealth</a:t>
            </a:r>
            <a:endParaRPr lang="en-US" dirty="0"/>
          </a:p>
        </p:txBody>
      </p:sp>
      <p:sp>
        <p:nvSpPr>
          <p:cNvPr id="3" name="Content Placeholder 2"/>
          <p:cNvSpPr>
            <a:spLocks noGrp="1"/>
          </p:cNvSpPr>
          <p:nvPr>
            <p:ph idx="1"/>
          </p:nvPr>
        </p:nvSpPr>
        <p:spPr/>
        <p:txBody>
          <a:bodyPr>
            <a:normAutofit fontScale="92500" lnSpcReduction="10000"/>
          </a:bodyPr>
          <a:lstStyle/>
          <a:p>
            <a:r>
              <a:rPr lang="en-US" dirty="0"/>
              <a:t>State Inheritance Tax: While Wisconsin imposes an estate tax, this tax has been inactive for deaths beginning in 2008.  This is because of changes to federal law in recent years. </a:t>
            </a:r>
          </a:p>
          <a:p>
            <a:pPr lvl="1"/>
            <a:r>
              <a:rPr lang="en-US" dirty="0"/>
              <a:t>The Wisconsin estate tax is a “</a:t>
            </a:r>
            <a:r>
              <a:rPr lang="en-US" u="sng" dirty="0"/>
              <a:t>pick-up tax</a:t>
            </a:r>
            <a:r>
              <a:rPr lang="en-US" dirty="0"/>
              <a:t>”, meaning it allows the state to pick up a share of taxes that would otherwise have been paid to the federal government upon the transfer of an estate. </a:t>
            </a:r>
          </a:p>
          <a:p>
            <a:pPr lvl="1"/>
            <a:r>
              <a:rPr lang="en-US" dirty="0"/>
              <a:t>Because Wisconsin’s estate tax depended on collection of federal estate taxes, action at the federal level has kept and will continue to keep Wisconsin’s estate tax dormant into the future (source: dor.state.wi.us). </a:t>
            </a:r>
          </a:p>
          <a:p>
            <a:endParaRPr lang="en-US" dirty="0"/>
          </a:p>
        </p:txBody>
      </p:sp>
    </p:spTree>
    <p:extLst>
      <p:ext uri="{BB962C8B-B14F-4D97-AF65-F5344CB8AC3E}">
        <p14:creationId xmlns:p14="http://schemas.microsoft.com/office/powerpoint/2010/main" val="3182040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Taxes on Earnings</a:t>
            </a:r>
            <a:endParaRPr lang="en-US" dirty="0"/>
          </a:p>
        </p:txBody>
      </p:sp>
      <p:sp>
        <p:nvSpPr>
          <p:cNvPr id="3" name="Content Placeholder 2"/>
          <p:cNvSpPr>
            <a:spLocks noGrp="1"/>
          </p:cNvSpPr>
          <p:nvPr>
            <p:ph idx="1"/>
          </p:nvPr>
        </p:nvSpPr>
        <p:spPr/>
        <p:txBody>
          <a:bodyPr>
            <a:normAutofit fontScale="85000" lnSpcReduction="20000"/>
          </a:bodyPr>
          <a:lstStyle/>
          <a:p>
            <a:r>
              <a:rPr lang="en-US" dirty="0"/>
              <a:t>Taxes on Earnings: This category includes income tax and Social Security Tax. </a:t>
            </a:r>
          </a:p>
          <a:p>
            <a:pPr lvl="1"/>
            <a:r>
              <a:rPr lang="en-US" dirty="0"/>
              <a:t>Federal Income Tax is what most people think of when they hear the word “taxes”. This is the tax the tax we most associate with the April 15</a:t>
            </a:r>
            <a:r>
              <a:rPr lang="en-US" baseline="30000" dirty="0"/>
              <a:t>th</a:t>
            </a:r>
            <a:r>
              <a:rPr lang="en-US" dirty="0"/>
              <a:t> deadline. </a:t>
            </a:r>
          </a:p>
          <a:p>
            <a:pPr lvl="1"/>
            <a:r>
              <a:rPr lang="en-US" dirty="0"/>
              <a:t>The US Federal Income Tax was created with the passage of the 16</a:t>
            </a:r>
            <a:r>
              <a:rPr lang="en-US" baseline="30000" dirty="0"/>
              <a:t>th</a:t>
            </a:r>
            <a:r>
              <a:rPr lang="en-US" dirty="0"/>
              <a:t> Amendment to the US Constitution in 1913.  </a:t>
            </a:r>
            <a:endParaRPr lang="en-US" dirty="0" smtClean="0"/>
          </a:p>
          <a:p>
            <a:endParaRPr lang="en-US" dirty="0" smtClean="0"/>
          </a:p>
          <a:p>
            <a:r>
              <a:rPr lang="en-US" dirty="0" smtClean="0"/>
              <a:t>An </a:t>
            </a:r>
            <a:r>
              <a:rPr lang="en-US" dirty="0"/>
              <a:t>income tax is any tax imposed on income generated by all citizens of a country or jurisdiction. </a:t>
            </a:r>
          </a:p>
          <a:p>
            <a:pPr lvl="1"/>
            <a:r>
              <a:rPr lang="en-US" dirty="0"/>
              <a:t>By law, business and individuals must file an income tax every year for the purpose of determining if they owe any taxes. </a:t>
            </a:r>
          </a:p>
          <a:p>
            <a:pPr lvl="1"/>
            <a:r>
              <a:rPr lang="en-US" dirty="0"/>
              <a:t>The US Federal Income Tax is the key source of funds for the federal government and funds most of its activities. </a:t>
            </a:r>
          </a:p>
          <a:p>
            <a:endParaRPr lang="en-US" dirty="0"/>
          </a:p>
        </p:txBody>
      </p:sp>
    </p:spTree>
    <p:extLst>
      <p:ext uri="{BB962C8B-B14F-4D97-AF65-F5344CB8AC3E}">
        <p14:creationId xmlns:p14="http://schemas.microsoft.com/office/powerpoint/2010/main" val="2168362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Taxes on Earnings</a:t>
            </a:r>
            <a:endParaRPr lang="en-US" dirty="0"/>
          </a:p>
        </p:txBody>
      </p:sp>
      <p:sp>
        <p:nvSpPr>
          <p:cNvPr id="3" name="Content Placeholder 2"/>
          <p:cNvSpPr>
            <a:spLocks noGrp="1"/>
          </p:cNvSpPr>
          <p:nvPr>
            <p:ph idx="1"/>
          </p:nvPr>
        </p:nvSpPr>
        <p:spPr/>
        <p:txBody>
          <a:bodyPr>
            <a:normAutofit fontScale="92500" lnSpcReduction="20000"/>
          </a:bodyPr>
          <a:lstStyle/>
          <a:p>
            <a:r>
              <a:rPr lang="en-US" u="sng" dirty="0"/>
              <a:t>Social Security tax</a:t>
            </a:r>
            <a:r>
              <a:rPr lang="en-US" dirty="0"/>
              <a:t> is a tax applied to income from working.  </a:t>
            </a:r>
          </a:p>
          <a:p>
            <a:pPr lvl="1"/>
            <a:r>
              <a:rPr lang="en-US" dirty="0"/>
              <a:t>All employees and self-employed business owners pay into the Social Security system through this tax. </a:t>
            </a:r>
          </a:p>
          <a:p>
            <a:pPr lvl="1"/>
            <a:r>
              <a:rPr lang="en-US" dirty="0"/>
              <a:t>All Americans pay a single rate of 12.4% of their wages or income from self-employment (up to the maximum wage base; in 2013 this was $113,700). </a:t>
            </a:r>
          </a:p>
          <a:p>
            <a:r>
              <a:rPr lang="en-US" dirty="0"/>
              <a:t>Half of this tax is paid by the </a:t>
            </a:r>
            <a:r>
              <a:rPr lang="en-US" dirty="0" smtClean="0"/>
              <a:t>employee </a:t>
            </a:r>
            <a:r>
              <a:rPr lang="en-US" dirty="0"/>
              <a:t>and is taken directly </a:t>
            </a:r>
            <a:r>
              <a:rPr lang="en-US" dirty="0" smtClean="0"/>
              <a:t>out </a:t>
            </a:r>
            <a:r>
              <a:rPr lang="en-US" dirty="0"/>
              <a:t>of their </a:t>
            </a:r>
            <a:r>
              <a:rPr lang="en-US" dirty="0" smtClean="0"/>
              <a:t>paycheck</a:t>
            </a:r>
            <a:r>
              <a:rPr lang="en-US" dirty="0"/>
              <a:t>. </a:t>
            </a:r>
          </a:p>
          <a:p>
            <a:pPr lvl="1"/>
            <a:r>
              <a:rPr lang="en-US" dirty="0"/>
              <a:t>The other half is paid </a:t>
            </a:r>
            <a:r>
              <a:rPr lang="en-US" dirty="0" smtClean="0"/>
              <a:t/>
            </a:r>
            <a:br>
              <a:rPr lang="en-US" dirty="0" smtClean="0"/>
            </a:br>
            <a:r>
              <a:rPr lang="en-US" dirty="0" smtClean="0"/>
              <a:t>by </a:t>
            </a:r>
            <a:r>
              <a:rPr lang="en-US" dirty="0"/>
              <a:t>the employer. </a:t>
            </a:r>
          </a:p>
          <a:p>
            <a:pPr lvl="1"/>
            <a:r>
              <a:rPr lang="en-US" dirty="0"/>
              <a:t>Self-employed individuals </a:t>
            </a:r>
            <a:r>
              <a:rPr lang="en-US" dirty="0" smtClean="0"/>
              <a:t/>
            </a:r>
            <a:br>
              <a:rPr lang="en-US" dirty="0" smtClean="0"/>
            </a:br>
            <a:r>
              <a:rPr lang="en-US" dirty="0" smtClean="0"/>
              <a:t>pay </a:t>
            </a:r>
            <a:r>
              <a:rPr lang="en-US" dirty="0"/>
              <a:t>the full 12.4% as they </a:t>
            </a:r>
            <a:r>
              <a:rPr lang="en-US" dirty="0" smtClean="0"/>
              <a:t/>
            </a:r>
            <a:br>
              <a:rPr lang="en-US" dirty="0" smtClean="0"/>
            </a:br>
            <a:r>
              <a:rPr lang="en-US" dirty="0" smtClean="0"/>
              <a:t>are </a:t>
            </a:r>
            <a:r>
              <a:rPr lang="en-US" dirty="0"/>
              <a:t>both the employee and </a:t>
            </a:r>
            <a:r>
              <a:rPr lang="en-US" dirty="0" smtClean="0"/>
              <a:t/>
            </a:r>
            <a:br>
              <a:rPr lang="en-US" dirty="0" smtClean="0"/>
            </a:br>
            <a:r>
              <a:rPr lang="en-US" dirty="0" smtClean="0"/>
              <a:t>the </a:t>
            </a:r>
            <a:r>
              <a:rPr lang="en-US" dirty="0"/>
              <a:t>employer. </a:t>
            </a:r>
          </a:p>
          <a:p>
            <a:endParaRPr lang="en-US" dirty="0"/>
          </a:p>
        </p:txBody>
      </p:sp>
      <p:pic>
        <p:nvPicPr>
          <p:cNvPr id="4100" name="Picture 4" descr="http://www.brimg.net/images/slideshows/retirement/2013/5-little-known-facts-about-social-security/1-intro-l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267200"/>
            <a:ext cx="3048000" cy="23446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81639" y="6657981"/>
            <a:ext cx="1479892" cy="230832"/>
          </a:xfrm>
          <a:prstGeom prst="rect">
            <a:avLst/>
          </a:prstGeom>
        </p:spPr>
        <p:txBody>
          <a:bodyPr wrap="none">
            <a:spAutoFit/>
          </a:bodyPr>
          <a:lstStyle/>
          <a:p>
            <a:r>
              <a:rPr lang="en-US" sz="900" i="1" dirty="0" smtClean="0">
                <a:hlinkClick r:id="rId4"/>
              </a:rPr>
              <a:t>Source: www.bankrate.com</a:t>
            </a:r>
            <a:endParaRPr lang="en-US" sz="900" i="1" dirty="0"/>
          </a:p>
        </p:txBody>
      </p:sp>
    </p:spTree>
    <p:extLst>
      <p:ext uri="{BB962C8B-B14F-4D97-AF65-F5344CB8AC3E}">
        <p14:creationId xmlns:p14="http://schemas.microsoft.com/office/powerpoint/2010/main" val="2459361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ocialsecurity.procon.org/files/1-social-security-images/chart-detailing-how-social-security-works-picture.gif">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25" t="4825" r="4825" b="4825"/>
          <a:stretch/>
        </p:blipFill>
        <p:spPr bwMode="auto">
          <a:xfrm>
            <a:off x="4269251" y="3200400"/>
            <a:ext cx="4867732"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315200" y="6693812"/>
            <a:ext cx="1560042" cy="215444"/>
          </a:xfrm>
          <a:prstGeom prst="rect">
            <a:avLst/>
          </a:prstGeom>
        </p:spPr>
        <p:txBody>
          <a:bodyPr wrap="none">
            <a:spAutoFit/>
          </a:bodyPr>
          <a:lstStyle/>
          <a:p>
            <a:r>
              <a:rPr lang="en-US" sz="800" i="1" dirty="0" smtClean="0">
                <a:hlinkClick r:id="rId4"/>
              </a:rPr>
              <a:t>Source: socialsecurity.procon.org</a:t>
            </a:r>
            <a:endParaRPr lang="en-US" sz="800" i="1" dirty="0"/>
          </a:p>
        </p:txBody>
      </p:sp>
      <p:sp>
        <p:nvSpPr>
          <p:cNvPr id="2" name="Title 1"/>
          <p:cNvSpPr>
            <a:spLocks noGrp="1"/>
          </p:cNvSpPr>
          <p:nvPr>
            <p:ph type="title"/>
          </p:nvPr>
        </p:nvSpPr>
        <p:spPr/>
        <p:txBody>
          <a:bodyPr/>
          <a:lstStyle/>
          <a:p>
            <a:r>
              <a:rPr lang="en-US" dirty="0" smtClean="0"/>
              <a:t>Taxes on Earnings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Social Security tax is used to fund Social Security retirement benefits, benefits for widows and widowers, and disability benefits. </a:t>
            </a:r>
          </a:p>
          <a:p>
            <a:pPr lvl="1"/>
            <a:r>
              <a:rPr lang="en-US" dirty="0"/>
              <a:t>The money you pay into Social Security today pays for the benefits received by retirees, those with disabilities, and widows/widowers today. </a:t>
            </a:r>
          </a:p>
          <a:p>
            <a:pPr lvl="1"/>
            <a:r>
              <a:rPr lang="en-US" dirty="0"/>
              <a:t>When you need </a:t>
            </a:r>
            <a:r>
              <a:rPr lang="en-US" dirty="0" smtClean="0"/>
              <a:t>to </a:t>
            </a:r>
            <a:br>
              <a:rPr lang="en-US" dirty="0" smtClean="0"/>
            </a:br>
            <a:r>
              <a:rPr lang="en-US" dirty="0" smtClean="0"/>
              <a:t>collect this money </a:t>
            </a:r>
            <a:r>
              <a:rPr lang="en-US" dirty="0"/>
              <a:t>for </a:t>
            </a:r>
            <a:r>
              <a:rPr lang="en-US" dirty="0" smtClean="0"/>
              <a:t/>
            </a:r>
            <a:br>
              <a:rPr lang="en-US" dirty="0" smtClean="0"/>
            </a:br>
            <a:r>
              <a:rPr lang="en-US" dirty="0" smtClean="0"/>
              <a:t>any of </a:t>
            </a:r>
            <a:r>
              <a:rPr lang="en-US" dirty="0"/>
              <a:t>those </a:t>
            </a:r>
            <a:r>
              <a:rPr lang="en-US" dirty="0" smtClean="0"/>
              <a:t>reasons</a:t>
            </a:r>
            <a:r>
              <a:rPr lang="en-US" dirty="0"/>
              <a:t>, </a:t>
            </a:r>
            <a:r>
              <a:rPr lang="en-US" dirty="0" smtClean="0"/>
              <a:t/>
            </a:r>
            <a:br>
              <a:rPr lang="en-US" dirty="0" smtClean="0"/>
            </a:br>
            <a:r>
              <a:rPr lang="en-US" dirty="0" smtClean="0"/>
              <a:t>the </a:t>
            </a:r>
            <a:r>
              <a:rPr lang="en-US" dirty="0"/>
              <a:t>money you </a:t>
            </a:r>
            <a:r>
              <a:rPr lang="en-US" dirty="0" smtClean="0"/>
              <a:t/>
            </a:r>
            <a:br>
              <a:rPr lang="en-US" dirty="0" smtClean="0"/>
            </a:br>
            <a:r>
              <a:rPr lang="en-US" dirty="0" smtClean="0"/>
              <a:t>receive </a:t>
            </a:r>
            <a:r>
              <a:rPr lang="en-US" dirty="0"/>
              <a:t>will be paid </a:t>
            </a:r>
            <a:r>
              <a:rPr lang="en-US" dirty="0" smtClean="0"/>
              <a:t/>
            </a:r>
            <a:br>
              <a:rPr lang="en-US" dirty="0" smtClean="0"/>
            </a:br>
            <a:r>
              <a:rPr lang="en-US" dirty="0" smtClean="0"/>
              <a:t>by </a:t>
            </a:r>
            <a:r>
              <a:rPr lang="en-US" dirty="0"/>
              <a:t>the </a:t>
            </a:r>
            <a:r>
              <a:rPr lang="en-US" dirty="0" smtClean="0"/>
              <a:t>wages </a:t>
            </a:r>
            <a:r>
              <a:rPr lang="en-US" dirty="0"/>
              <a:t>of those </a:t>
            </a:r>
            <a:r>
              <a:rPr lang="en-US" dirty="0" smtClean="0"/>
              <a:t/>
            </a:r>
            <a:br>
              <a:rPr lang="en-US" dirty="0" smtClean="0"/>
            </a:br>
            <a:r>
              <a:rPr lang="en-US" dirty="0" smtClean="0"/>
              <a:t>currently working </a:t>
            </a:r>
            <a:r>
              <a:rPr lang="en-US" dirty="0"/>
              <a:t>and </a:t>
            </a:r>
            <a:r>
              <a:rPr lang="en-US" dirty="0" smtClean="0"/>
              <a:t/>
            </a:r>
            <a:br>
              <a:rPr lang="en-US" dirty="0" smtClean="0"/>
            </a:br>
            <a:r>
              <a:rPr lang="en-US" dirty="0" smtClean="0"/>
              <a:t>paying </a:t>
            </a:r>
            <a:r>
              <a:rPr lang="en-US" dirty="0"/>
              <a:t>into </a:t>
            </a:r>
            <a:r>
              <a:rPr lang="en-US" dirty="0" smtClean="0"/>
              <a:t>the </a:t>
            </a:r>
            <a:r>
              <a:rPr lang="en-US" dirty="0"/>
              <a:t>Social </a:t>
            </a:r>
            <a:r>
              <a:rPr lang="en-US" dirty="0" smtClean="0"/>
              <a:t/>
            </a:r>
            <a:br>
              <a:rPr lang="en-US" dirty="0" smtClean="0"/>
            </a:br>
            <a:r>
              <a:rPr lang="en-US" dirty="0" smtClean="0"/>
              <a:t>Security </a:t>
            </a:r>
            <a:r>
              <a:rPr lang="en-US" dirty="0"/>
              <a:t>system. </a:t>
            </a:r>
          </a:p>
          <a:p>
            <a:endParaRPr lang="en-US" dirty="0"/>
          </a:p>
        </p:txBody>
      </p:sp>
    </p:spTree>
    <p:extLst>
      <p:ext uri="{BB962C8B-B14F-4D97-AF65-F5344CB8AC3E}">
        <p14:creationId xmlns:p14="http://schemas.microsoft.com/office/powerpoint/2010/main" val="15871193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140</TotalTime>
  <Words>1992</Words>
  <Application>Microsoft Office PowerPoint</Application>
  <PresentationFormat>On-screen Show (4:3)</PresentationFormat>
  <Paragraphs>153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Adjacency</vt:lpstr>
      <vt:lpstr>Taxes</vt:lpstr>
      <vt:lpstr>Taxes in America</vt:lpstr>
      <vt:lpstr>Taxes on Property</vt:lpstr>
      <vt:lpstr>Taxes on Wealth</vt:lpstr>
      <vt:lpstr>Taxes on Wealth</vt:lpstr>
      <vt:lpstr>Taxes on Wealth</vt:lpstr>
      <vt:lpstr>Taxes on Earnings</vt:lpstr>
      <vt:lpstr>Taxes on Earnings</vt:lpstr>
      <vt:lpstr>Taxes on Earnings</vt:lpstr>
      <vt:lpstr>Tax Evasions vs. Tax Avoidance</vt:lpstr>
      <vt:lpstr>Adjusted Gross Income</vt:lpstr>
      <vt:lpstr>Adjusted Gross Income</vt:lpstr>
      <vt:lpstr>Deductions</vt:lpstr>
      <vt:lpstr>Deductions</vt:lpstr>
      <vt:lpstr>Deductions</vt:lpstr>
      <vt:lpstr>Exemptions – Personal </vt:lpstr>
      <vt:lpstr>Dependents</vt:lpstr>
      <vt:lpstr>Tax Brackets</vt:lpstr>
      <vt:lpstr>PowerPoint Presentation</vt:lpstr>
      <vt:lpstr>AMT and Tax Credits</vt:lpstr>
      <vt:lpstr>Final Tax Bill </vt:lpstr>
      <vt:lpstr>How to do your taxes</vt:lpstr>
      <vt:lpstr>W-2’s and W-4’s</vt:lpstr>
      <vt:lpstr>Taxes &amp; Personal Responsibility</vt:lpstr>
      <vt:lpstr>Audits &amp; Extensions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Taxes</dc:title>
  <dc:creator>WUHS</dc:creator>
  <cp:lastModifiedBy>WUHS</cp:lastModifiedBy>
  <cp:revision>44</cp:revision>
  <dcterms:created xsi:type="dcterms:W3CDTF">2014-05-07T16:59:19Z</dcterms:created>
  <dcterms:modified xsi:type="dcterms:W3CDTF">2014-05-07T19:19:25Z</dcterms:modified>
</cp:coreProperties>
</file>