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Lst>
  <p:notesMasterIdLst>
    <p:notesMasterId r:id="rId17"/>
  </p:notesMasterIdLst>
  <p:sldIdLst>
    <p:sldId id="256" r:id="rId2"/>
    <p:sldId id="259" r:id="rId3"/>
    <p:sldId id="264" r:id="rId4"/>
    <p:sldId id="257" r:id="rId5"/>
    <p:sldId id="258" r:id="rId6"/>
    <p:sldId id="260" r:id="rId7"/>
    <p:sldId id="261" r:id="rId8"/>
    <p:sldId id="262" r:id="rId9"/>
    <p:sldId id="263" r:id="rId10"/>
    <p:sldId id="265" r:id="rId11"/>
    <p:sldId id="267" r:id="rId12"/>
    <p:sldId id="270" r:id="rId13"/>
    <p:sldId id="266" r:id="rId14"/>
    <p:sldId id="268"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1975"/>
  </p:normalViewPr>
  <p:slideViewPr>
    <p:cSldViewPr snapToGrid="0" snapToObjects="1">
      <p:cViewPr>
        <p:scale>
          <a:sx n="95" d="100"/>
          <a:sy n="95" d="100"/>
        </p:scale>
        <p:origin x="680"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840C92-B1D9-994C-B50B-654AD1D49AF0}" type="datetimeFigureOut">
              <a:rPr lang="en-US" smtClean="0"/>
              <a:t>10/18/16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0C31BC-2823-4648-B573-B851778F6F7B}" type="slidenum">
              <a:rPr lang="en-US" smtClean="0"/>
              <a:t>‹#›</a:t>
            </a:fld>
            <a:endParaRPr lang="en-US"/>
          </a:p>
        </p:txBody>
      </p:sp>
    </p:spTree>
    <p:extLst>
      <p:ext uri="{BB962C8B-B14F-4D97-AF65-F5344CB8AC3E}">
        <p14:creationId xmlns:p14="http://schemas.microsoft.com/office/powerpoint/2010/main" val="33252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2015 AFNR National Standards, which are organized in three levels. </a:t>
            </a:r>
          </a:p>
          <a:p>
            <a:pPr lvl="0"/>
            <a:r>
              <a:rPr lang="en-US" sz="1200" kern="1200" dirty="0" smtClean="0">
                <a:solidFill>
                  <a:schemeClr val="tx1"/>
                </a:solidFill>
                <a:effectLst/>
                <a:latin typeface="+mn-lt"/>
                <a:ea typeface="+mn-ea"/>
                <a:cs typeface="+mn-cs"/>
              </a:rPr>
              <a:t>The broadest level entails the </a:t>
            </a:r>
            <a:r>
              <a:rPr lang="en-US" sz="1200" b="1" kern="1200" dirty="0" smtClean="0">
                <a:solidFill>
                  <a:schemeClr val="tx1"/>
                </a:solidFill>
                <a:effectLst/>
                <a:latin typeface="+mn-lt"/>
                <a:ea typeface="+mn-ea"/>
                <a:cs typeface="+mn-cs"/>
              </a:rPr>
              <a:t>Common Career Technical Core (CCTC) Standards</a:t>
            </a:r>
            <a:r>
              <a:rPr lang="en-US" sz="1200" kern="1200" dirty="0" smtClean="0">
                <a:solidFill>
                  <a:schemeClr val="tx1"/>
                </a:solidFill>
                <a:effectLst/>
                <a:latin typeface="+mn-lt"/>
                <a:ea typeface="+mn-ea"/>
                <a:cs typeface="+mn-cs"/>
              </a:rPr>
              <a:t> – these are standards that apply to all types of CTE courses. </a:t>
            </a:r>
          </a:p>
          <a:p>
            <a:pPr lvl="0"/>
            <a:r>
              <a:rPr lang="en-US" sz="1200" kern="1200" dirty="0" smtClean="0">
                <a:solidFill>
                  <a:schemeClr val="tx1"/>
                </a:solidFill>
                <a:effectLst/>
                <a:latin typeface="+mn-lt"/>
                <a:ea typeface="+mn-ea"/>
                <a:cs typeface="+mn-cs"/>
              </a:rPr>
              <a:t>Within the CCTC standards are the </a:t>
            </a:r>
            <a:r>
              <a:rPr lang="en-US" sz="1200" b="1" kern="1200" dirty="0" smtClean="0">
                <a:solidFill>
                  <a:schemeClr val="tx1"/>
                </a:solidFill>
                <a:effectLst/>
                <a:latin typeface="+mn-lt"/>
                <a:ea typeface="+mn-ea"/>
                <a:cs typeface="+mn-cs"/>
              </a:rPr>
              <a:t>Performance Indicators</a:t>
            </a:r>
            <a:r>
              <a:rPr lang="en-US" sz="1200" kern="1200" dirty="0" smtClean="0">
                <a:solidFill>
                  <a:schemeClr val="tx1"/>
                </a:solidFill>
                <a:effectLst/>
                <a:latin typeface="+mn-lt"/>
                <a:ea typeface="+mn-ea"/>
                <a:cs typeface="+mn-cs"/>
              </a:rPr>
              <a:t>. These are the “actual standards” as we typically think of them, and reflect what the National Council for Agricultural Education (or “The Council”) believes to be the specific content necessary for proficiency in a given agricultural course. </a:t>
            </a:r>
          </a:p>
          <a:p>
            <a:pPr lvl="0"/>
            <a:r>
              <a:rPr lang="en-US" sz="1200" kern="1200" dirty="0" smtClean="0">
                <a:solidFill>
                  <a:schemeClr val="tx1"/>
                </a:solidFill>
                <a:effectLst/>
                <a:latin typeface="+mn-lt"/>
                <a:ea typeface="+mn-ea"/>
                <a:cs typeface="+mn-cs"/>
              </a:rPr>
              <a:t>Finally, each Performance Indicator has </a:t>
            </a:r>
            <a:r>
              <a:rPr lang="en-US" sz="1200" b="1" kern="1200" dirty="0" smtClean="0">
                <a:solidFill>
                  <a:schemeClr val="tx1"/>
                </a:solidFill>
                <a:effectLst/>
                <a:latin typeface="+mn-lt"/>
                <a:ea typeface="+mn-ea"/>
                <a:cs typeface="+mn-cs"/>
              </a:rPr>
              <a:t>Sample Measurements</a:t>
            </a:r>
            <a:r>
              <a:rPr lang="en-US" sz="1200" kern="1200" dirty="0" smtClean="0">
                <a:solidFill>
                  <a:schemeClr val="tx1"/>
                </a:solidFill>
                <a:effectLst/>
                <a:latin typeface="+mn-lt"/>
                <a:ea typeface="+mn-ea"/>
                <a:cs typeface="+mn-cs"/>
              </a:rPr>
              <a:t>. These sort of look like what we would assume are the standards, but are actually more like </a:t>
            </a:r>
            <a:r>
              <a:rPr lang="en-US" sz="1200" i="1" kern="1200" dirty="0" smtClean="0">
                <a:solidFill>
                  <a:schemeClr val="tx1"/>
                </a:solidFill>
                <a:effectLst/>
                <a:latin typeface="+mn-lt"/>
                <a:ea typeface="+mn-ea"/>
                <a:cs typeface="+mn-cs"/>
              </a:rPr>
              <a:t>suggestions</a:t>
            </a:r>
            <a:r>
              <a:rPr lang="en-US" sz="1200" kern="1200" dirty="0" smtClean="0">
                <a:solidFill>
                  <a:schemeClr val="tx1"/>
                </a:solidFill>
                <a:effectLst/>
                <a:latin typeface="+mn-lt"/>
                <a:ea typeface="+mn-ea"/>
                <a:cs typeface="+mn-cs"/>
              </a:rPr>
              <a:t> for what a teacher could provide in their curriculum to satisfy the Performance Indicators and the 2015 AFNR National Standards as a whole.  </a:t>
            </a:r>
          </a:p>
          <a:p>
            <a:endParaRPr lang="en-US" dirty="0"/>
          </a:p>
        </p:txBody>
      </p:sp>
      <p:sp>
        <p:nvSpPr>
          <p:cNvPr id="4" name="Slide Number Placeholder 3"/>
          <p:cNvSpPr>
            <a:spLocks noGrp="1"/>
          </p:cNvSpPr>
          <p:nvPr>
            <p:ph type="sldNum" sz="quarter" idx="10"/>
          </p:nvPr>
        </p:nvSpPr>
        <p:spPr/>
        <p:txBody>
          <a:bodyPr/>
          <a:lstStyle/>
          <a:p>
            <a:fld id="{280C31BC-2823-4648-B573-B851778F6F7B}" type="slidenum">
              <a:rPr lang="en-US" smtClean="0"/>
              <a:t>4</a:t>
            </a:fld>
            <a:endParaRPr lang="en-US"/>
          </a:p>
        </p:txBody>
      </p:sp>
    </p:spTree>
    <p:extLst>
      <p:ext uri="{BB962C8B-B14F-4D97-AF65-F5344CB8AC3E}">
        <p14:creationId xmlns:p14="http://schemas.microsoft.com/office/powerpoint/2010/main" val="792169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sample measurements are also reflective of problem solving approaches in education. These measurements are organized into three columns, with the leftmost column being the standards pertaining to </a:t>
            </a:r>
            <a:r>
              <a:rPr lang="en-US" sz="1200" i="1" kern="1200" dirty="0" smtClean="0">
                <a:solidFill>
                  <a:schemeClr val="tx1"/>
                </a:solidFill>
                <a:effectLst/>
                <a:latin typeface="+mn-lt"/>
                <a:ea typeface="+mn-ea"/>
                <a:cs typeface="+mn-cs"/>
              </a:rPr>
              <a:t>awareness</a:t>
            </a:r>
            <a:r>
              <a:rPr lang="en-US" sz="1200" kern="1200" dirty="0" smtClean="0">
                <a:solidFill>
                  <a:schemeClr val="tx1"/>
                </a:solidFill>
                <a:effectLst/>
                <a:latin typeface="+mn-lt"/>
                <a:ea typeface="+mn-ea"/>
                <a:cs typeface="+mn-cs"/>
              </a:rPr>
              <a:t> (terms, vocab, concepts, etc.). The middle column includes the </a:t>
            </a:r>
            <a:r>
              <a:rPr lang="en-US" sz="1200" i="1" kern="1200" dirty="0" smtClean="0">
                <a:solidFill>
                  <a:schemeClr val="tx1"/>
                </a:solidFill>
                <a:effectLst/>
                <a:latin typeface="+mn-lt"/>
                <a:ea typeface="+mn-ea"/>
                <a:cs typeface="+mn-cs"/>
              </a:rPr>
              <a:t>intermediate</a:t>
            </a:r>
            <a:r>
              <a:rPr lang="en-US" sz="1200" kern="1200" dirty="0" smtClean="0">
                <a:solidFill>
                  <a:schemeClr val="tx1"/>
                </a:solidFill>
                <a:effectLst/>
                <a:latin typeface="+mn-lt"/>
                <a:ea typeface="+mn-ea"/>
                <a:cs typeface="+mn-cs"/>
              </a:rPr>
              <a:t> concepts, which involve the application of the basic knowledge for a given Performance Indicator. The rightmost column includes the </a:t>
            </a:r>
            <a:r>
              <a:rPr lang="en-US" sz="1200" i="1" kern="1200" dirty="0" smtClean="0">
                <a:solidFill>
                  <a:schemeClr val="tx1"/>
                </a:solidFill>
                <a:effectLst/>
                <a:latin typeface="+mn-lt"/>
                <a:ea typeface="+mn-ea"/>
                <a:cs typeface="+mn-cs"/>
              </a:rPr>
              <a:t>mastery</a:t>
            </a:r>
            <a:r>
              <a:rPr lang="en-US" sz="1200" kern="1200" dirty="0" smtClean="0">
                <a:solidFill>
                  <a:schemeClr val="tx1"/>
                </a:solidFill>
                <a:effectLst/>
                <a:latin typeface="+mn-lt"/>
                <a:ea typeface="+mn-ea"/>
                <a:cs typeface="+mn-cs"/>
              </a:rPr>
              <a:t> concepts. These tend to focus on having students make predictions about unknown situations, apply lessons in a manner similar or identical to a workplace situation, or utilize large amounts of content to reach a conclusion. Notice that Mastery does not consist of perfect memorization of terms or concepts; this is still the Awareness level (the most basic of the three). Mastery can only come about when a student is able to apply their decision-making skills in a real-world scenario, often in a group-based situation that involves hypothesis formation, data collection &amp; analysis, and communication of interpretations. </a:t>
            </a:r>
          </a:p>
        </p:txBody>
      </p:sp>
      <p:sp>
        <p:nvSpPr>
          <p:cNvPr id="4" name="Slide Number Placeholder 3"/>
          <p:cNvSpPr>
            <a:spLocks noGrp="1"/>
          </p:cNvSpPr>
          <p:nvPr>
            <p:ph type="sldNum" sz="quarter" idx="10"/>
          </p:nvPr>
        </p:nvSpPr>
        <p:spPr/>
        <p:txBody>
          <a:bodyPr/>
          <a:lstStyle/>
          <a:p>
            <a:fld id="{280C31BC-2823-4648-B573-B851778F6F7B}" type="slidenum">
              <a:rPr lang="en-US" smtClean="0"/>
              <a:t>5</a:t>
            </a:fld>
            <a:endParaRPr lang="en-US"/>
          </a:p>
        </p:txBody>
      </p:sp>
    </p:spTree>
    <p:extLst>
      <p:ext uri="{BB962C8B-B14F-4D97-AF65-F5344CB8AC3E}">
        <p14:creationId xmlns:p14="http://schemas.microsoft.com/office/powerpoint/2010/main" val="955877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NGSS is composed of three dimensions</a:t>
            </a:r>
            <a:r>
              <a:rPr lang="en-US" baseline="0" dirty="0" smtClean="0"/>
              <a:t> of learning. A curriculum is NOT aligned to NGSS unless it uses all three of these dimensions of learning in a coherent, continuous manner (i.e. having a unit on the scientific method at the start of a class does not constitute alignment of NGSS; to be NGSS-aligned, a curriculum has to continually implement scientific and engineering practices into the curriculum throughout the entirety of the class). </a:t>
            </a:r>
            <a:endParaRPr lang="en-US" dirty="0"/>
          </a:p>
        </p:txBody>
      </p:sp>
      <p:sp>
        <p:nvSpPr>
          <p:cNvPr id="4" name="Slide Number Placeholder 3"/>
          <p:cNvSpPr>
            <a:spLocks noGrp="1"/>
          </p:cNvSpPr>
          <p:nvPr>
            <p:ph type="sldNum" sz="quarter" idx="10"/>
          </p:nvPr>
        </p:nvSpPr>
        <p:spPr/>
        <p:txBody>
          <a:bodyPr/>
          <a:lstStyle/>
          <a:p>
            <a:fld id="{280C31BC-2823-4648-B573-B851778F6F7B}" type="slidenum">
              <a:rPr lang="en-US" smtClean="0"/>
              <a:t>6</a:t>
            </a:fld>
            <a:endParaRPr lang="en-US"/>
          </a:p>
        </p:txBody>
      </p:sp>
    </p:spTree>
    <p:extLst>
      <p:ext uri="{BB962C8B-B14F-4D97-AF65-F5344CB8AC3E}">
        <p14:creationId xmlns:p14="http://schemas.microsoft.com/office/powerpoint/2010/main" val="1415442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that the disciplinary</a:t>
            </a:r>
            <a:r>
              <a:rPr lang="en-US" baseline="0" dirty="0" smtClean="0"/>
              <a:t> core ideas (what we typically think of as the ‘content standards’) are very broad. This is very intentional. Teaching a curriculum that is a ‘mile wide and an inch deep’ does almost nothing to develop scientific literacy in students, nor does that content stay with students in a reliable manner (i.e. they largely forget it once the test is done). Instead, the emphasis has shifted to allowing for deeper comprehension through 3D learning. </a:t>
            </a:r>
            <a:endParaRPr lang="en-US" dirty="0"/>
          </a:p>
        </p:txBody>
      </p:sp>
      <p:sp>
        <p:nvSpPr>
          <p:cNvPr id="4" name="Slide Number Placeholder 3"/>
          <p:cNvSpPr>
            <a:spLocks noGrp="1"/>
          </p:cNvSpPr>
          <p:nvPr>
            <p:ph type="sldNum" sz="quarter" idx="10"/>
          </p:nvPr>
        </p:nvSpPr>
        <p:spPr/>
        <p:txBody>
          <a:bodyPr/>
          <a:lstStyle/>
          <a:p>
            <a:fld id="{280C31BC-2823-4648-B573-B851778F6F7B}" type="slidenum">
              <a:rPr lang="en-US" smtClean="0"/>
              <a:t>7</a:t>
            </a:fld>
            <a:endParaRPr lang="en-US"/>
          </a:p>
        </p:txBody>
      </p:sp>
    </p:spTree>
    <p:extLst>
      <p:ext uri="{BB962C8B-B14F-4D97-AF65-F5344CB8AC3E}">
        <p14:creationId xmlns:p14="http://schemas.microsoft.com/office/powerpoint/2010/main" val="94852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Inquiry-based learning</a:t>
            </a:r>
            <a:r>
              <a:rPr lang="en-US" baseline="0" dirty="0" smtClean="0"/>
              <a:t> should entail making observations and collecting data, identifying patterns in the data and observations, and developing intellectual models that can both explain what is happening as well as predict what might happen in a situation that involves similar phenomena. </a:t>
            </a:r>
          </a:p>
          <a:p>
            <a:endParaRPr lang="en-US" baseline="0" dirty="0" smtClean="0"/>
          </a:p>
          <a:p>
            <a:r>
              <a:rPr lang="en-US" baseline="0" dirty="0" smtClean="0"/>
              <a:t>Moving ‘up the triangle’ means that students are using data and observations to determine patterns. Moving ‘down the triangle’ means that students are using these patterns to construct models and explanations. Once students have succeeded in doing this, the instructor should provide an additional scenario to them to see if they can successfully address the question or problem without the direct assistance of the instructor or from scaffolding in the curriculum. </a:t>
            </a:r>
            <a:endParaRPr lang="en-US" dirty="0"/>
          </a:p>
        </p:txBody>
      </p:sp>
      <p:sp>
        <p:nvSpPr>
          <p:cNvPr id="4" name="Slide Number Placeholder 3"/>
          <p:cNvSpPr>
            <a:spLocks noGrp="1"/>
          </p:cNvSpPr>
          <p:nvPr>
            <p:ph type="sldNum" sz="quarter" idx="10"/>
          </p:nvPr>
        </p:nvSpPr>
        <p:spPr/>
        <p:txBody>
          <a:bodyPr/>
          <a:lstStyle/>
          <a:p>
            <a:fld id="{280C31BC-2823-4648-B573-B851778F6F7B}" type="slidenum">
              <a:rPr lang="en-US" smtClean="0"/>
              <a:t>8</a:t>
            </a:fld>
            <a:endParaRPr lang="en-US"/>
          </a:p>
        </p:txBody>
      </p:sp>
    </p:spTree>
    <p:extLst>
      <p:ext uri="{BB962C8B-B14F-4D97-AF65-F5344CB8AC3E}">
        <p14:creationId xmlns:p14="http://schemas.microsoft.com/office/powerpoint/2010/main" val="104671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AFNR</a:t>
            </a:r>
            <a:r>
              <a:rPr lang="en-US" baseline="0" dirty="0" smtClean="0"/>
              <a:t> and NGSS have some overlap (not perfect but very complementary). </a:t>
            </a:r>
          </a:p>
          <a:p>
            <a:endParaRPr lang="en-US" dirty="0"/>
          </a:p>
        </p:txBody>
      </p:sp>
      <p:sp>
        <p:nvSpPr>
          <p:cNvPr id="4" name="Slide Number Placeholder 3"/>
          <p:cNvSpPr>
            <a:spLocks noGrp="1"/>
          </p:cNvSpPr>
          <p:nvPr>
            <p:ph type="sldNum" sz="quarter" idx="10"/>
          </p:nvPr>
        </p:nvSpPr>
        <p:spPr/>
        <p:txBody>
          <a:bodyPr/>
          <a:lstStyle/>
          <a:p>
            <a:fld id="{280C31BC-2823-4648-B573-B851778F6F7B}" type="slidenum">
              <a:rPr lang="en-US" smtClean="0"/>
              <a:t>9</a:t>
            </a:fld>
            <a:endParaRPr lang="en-US"/>
          </a:p>
        </p:txBody>
      </p:sp>
    </p:spTree>
    <p:extLst>
      <p:ext uri="{BB962C8B-B14F-4D97-AF65-F5344CB8AC3E}">
        <p14:creationId xmlns:p14="http://schemas.microsoft.com/office/powerpoint/2010/main" val="1620799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171DBD1-122B-D346-A43D-F880FE324DBD}" type="datetime1">
              <a:rPr lang="en-US" smtClean="0"/>
              <a:t>10/18/16</a:t>
            </a:fld>
            <a:endParaRPr lang="en-US" dirty="0"/>
          </a:p>
        </p:txBody>
      </p:sp>
      <p:sp>
        <p:nvSpPr>
          <p:cNvPr id="5" name="Footer Placeholder 4"/>
          <p:cNvSpPr>
            <a:spLocks noGrp="1"/>
          </p:cNvSpPr>
          <p:nvPr>
            <p:ph type="ftr" sz="quarter" idx="11"/>
          </p:nvPr>
        </p:nvSpPr>
        <p:spPr/>
        <p:txBody>
          <a:bodyPr/>
          <a:lstStyle/>
          <a:p>
            <a:r>
              <a:rPr lang="en-US" smtClean="0"/>
              <a:t>Craig Kohn, Michigan State University</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696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F6BED8-855D-BA4E-9844-C01FC8254FC6}" type="datetime1">
              <a:rPr lang="en-US" smtClean="0"/>
              <a:t>10/18/16</a:t>
            </a:fld>
            <a:endParaRPr lang="en-US" dirty="0"/>
          </a:p>
        </p:txBody>
      </p:sp>
      <p:sp>
        <p:nvSpPr>
          <p:cNvPr id="5" name="Footer Placeholder 4"/>
          <p:cNvSpPr>
            <a:spLocks noGrp="1"/>
          </p:cNvSpPr>
          <p:nvPr>
            <p:ph type="ftr" sz="quarter" idx="11"/>
          </p:nvPr>
        </p:nvSpPr>
        <p:spPr/>
        <p:txBody>
          <a:bodyPr/>
          <a:lstStyle/>
          <a:p>
            <a:r>
              <a:rPr lang="en-US" smtClean="0"/>
              <a:t>Craig Kohn, Michigan State University</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0064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E1B771-0569-6A44-BE08-1F99C3E60283}" type="datetime1">
              <a:rPr lang="en-US" smtClean="0"/>
              <a:t>10/18/16</a:t>
            </a:fld>
            <a:endParaRPr lang="en-US" dirty="0"/>
          </a:p>
        </p:txBody>
      </p:sp>
      <p:sp>
        <p:nvSpPr>
          <p:cNvPr id="5" name="Footer Placeholder 4"/>
          <p:cNvSpPr>
            <a:spLocks noGrp="1"/>
          </p:cNvSpPr>
          <p:nvPr>
            <p:ph type="ftr" sz="quarter" idx="11"/>
          </p:nvPr>
        </p:nvSpPr>
        <p:spPr/>
        <p:txBody>
          <a:bodyPr/>
          <a:lstStyle/>
          <a:p>
            <a:r>
              <a:rPr lang="en-US" smtClean="0"/>
              <a:t>Craig Kohn, Michigan State University</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69774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1D7CF47-D905-1942-8593-762D5E21ACFE}" type="datetime1">
              <a:rPr lang="en-US" smtClean="0"/>
              <a:t>10/18/16</a:t>
            </a:fld>
            <a:endParaRPr lang="en-US" dirty="0"/>
          </a:p>
        </p:txBody>
      </p:sp>
      <p:sp>
        <p:nvSpPr>
          <p:cNvPr id="6" name="Footer Placeholder 5"/>
          <p:cNvSpPr>
            <a:spLocks noGrp="1"/>
          </p:cNvSpPr>
          <p:nvPr>
            <p:ph type="ftr" sz="quarter" idx="11"/>
          </p:nvPr>
        </p:nvSpPr>
        <p:spPr/>
        <p:txBody>
          <a:bodyPr/>
          <a:lstStyle/>
          <a:p>
            <a:r>
              <a:rPr lang="en-US" smtClean="0"/>
              <a:t>Craig Kohn, Michigan State University</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4765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E21D4ABC-4DFC-4842-9CB0-276DCDFAD937}" type="datetime1">
              <a:rPr lang="en-US" smtClean="0"/>
              <a:t>10/18/16</a:t>
            </a:fld>
            <a:endParaRPr lang="en-US" dirty="0"/>
          </a:p>
        </p:txBody>
      </p:sp>
      <p:sp>
        <p:nvSpPr>
          <p:cNvPr id="6" name="Footer Placeholder 5"/>
          <p:cNvSpPr>
            <a:spLocks noGrp="1"/>
          </p:cNvSpPr>
          <p:nvPr>
            <p:ph type="ftr" sz="quarter" idx="11"/>
          </p:nvPr>
        </p:nvSpPr>
        <p:spPr/>
        <p:txBody>
          <a:bodyPr/>
          <a:lstStyle/>
          <a:p>
            <a:r>
              <a:rPr lang="en-US" smtClean="0"/>
              <a:t>Craig Kohn, Michigan State University</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23705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6B3C2D94-6973-0E45-A408-1DA024B140BE}" type="datetime1">
              <a:rPr lang="en-US" smtClean="0"/>
              <a:t>10/18/16</a:t>
            </a:fld>
            <a:endParaRPr lang="en-US" dirty="0"/>
          </a:p>
        </p:txBody>
      </p:sp>
      <p:sp>
        <p:nvSpPr>
          <p:cNvPr id="6" name="Footer Placeholder 5"/>
          <p:cNvSpPr>
            <a:spLocks noGrp="1"/>
          </p:cNvSpPr>
          <p:nvPr>
            <p:ph type="ftr" sz="quarter" idx="11"/>
          </p:nvPr>
        </p:nvSpPr>
        <p:spPr/>
        <p:txBody>
          <a:bodyPr/>
          <a:lstStyle/>
          <a:p>
            <a:r>
              <a:rPr lang="en-US" smtClean="0"/>
              <a:t>Craig Kohn, Michigan State University</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7157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71B830-8BB1-3C4F-9A17-A0A521F10B2F}" type="datetime1">
              <a:rPr lang="en-US" smtClean="0"/>
              <a:t>10/18/16</a:t>
            </a:fld>
            <a:endParaRPr lang="en-US" dirty="0"/>
          </a:p>
        </p:txBody>
      </p:sp>
      <p:sp>
        <p:nvSpPr>
          <p:cNvPr id="5" name="Footer Placeholder 4"/>
          <p:cNvSpPr>
            <a:spLocks noGrp="1"/>
          </p:cNvSpPr>
          <p:nvPr>
            <p:ph type="ftr" sz="quarter" idx="11"/>
          </p:nvPr>
        </p:nvSpPr>
        <p:spPr/>
        <p:txBody>
          <a:bodyPr/>
          <a:lstStyle/>
          <a:p>
            <a:r>
              <a:rPr lang="en-US" smtClean="0"/>
              <a:t>Craig Kohn, Michigan State University</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116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1387AA-A601-8243-8663-83594E4AC8C9}" type="datetime1">
              <a:rPr lang="en-US" smtClean="0"/>
              <a:t>10/18/16</a:t>
            </a:fld>
            <a:endParaRPr lang="en-US" dirty="0"/>
          </a:p>
        </p:txBody>
      </p:sp>
      <p:sp>
        <p:nvSpPr>
          <p:cNvPr id="5" name="Footer Placeholder 4"/>
          <p:cNvSpPr>
            <a:spLocks noGrp="1"/>
          </p:cNvSpPr>
          <p:nvPr>
            <p:ph type="ftr" sz="quarter" idx="11"/>
          </p:nvPr>
        </p:nvSpPr>
        <p:spPr/>
        <p:txBody>
          <a:bodyPr/>
          <a:lstStyle/>
          <a:p>
            <a:r>
              <a:rPr lang="en-US" smtClean="0"/>
              <a:t>Craig Kohn, Michigan State University</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4216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4221" y="73930"/>
            <a:ext cx="10252984" cy="1280890"/>
          </a:xfrm>
        </p:spPr>
        <p:txBody>
          <a:bodyPr>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1824221" y="1492331"/>
            <a:ext cx="10252984" cy="4896593"/>
          </a:xfrm>
        </p:spPr>
        <p:txBody>
          <a:bodyPr>
            <a:normAutofit/>
          </a:bodyPr>
          <a:lstStyle>
            <a:lvl1pPr>
              <a:defRPr sz="3200" b="1"/>
            </a:lvl1pPr>
            <a:lvl2pPr>
              <a:defRPr sz="2800"/>
            </a:lvl2pPr>
            <a:lvl3pPr>
              <a:defRPr sz="2800" i="1"/>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11045717" y="6480759"/>
            <a:ext cx="1146283" cy="370396"/>
          </a:xfrm>
        </p:spPr>
        <p:txBody>
          <a:bodyPr/>
          <a:lstStyle/>
          <a:p>
            <a:fld id="{AA8A2F47-6369-E443-971D-7FCC24EC77E6}" type="datetime1">
              <a:rPr lang="en-US" smtClean="0"/>
              <a:t>10/18/16</a:t>
            </a:fld>
            <a:endParaRPr lang="en-US" dirty="0"/>
          </a:p>
        </p:txBody>
      </p:sp>
      <p:sp>
        <p:nvSpPr>
          <p:cNvPr id="5" name="Footer Placeholder 4"/>
          <p:cNvSpPr>
            <a:spLocks noGrp="1"/>
          </p:cNvSpPr>
          <p:nvPr>
            <p:ph type="ftr" sz="quarter" idx="11"/>
          </p:nvPr>
        </p:nvSpPr>
        <p:spPr>
          <a:xfrm>
            <a:off x="1824221" y="6486030"/>
            <a:ext cx="7619999" cy="365125"/>
          </a:xfrm>
        </p:spPr>
        <p:txBody>
          <a:bodyPr/>
          <a:lstStyle/>
          <a:p>
            <a:r>
              <a:rPr lang="en-US" dirty="0" smtClean="0"/>
              <a:t>Craig Kohn, Michigan State University</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F47B05B-4604-3D47-8B98-D63E9A98442B}" type="slidenum">
              <a:rPr lang="en-US" smtClean="0"/>
              <a:pPr/>
              <a:t>‹#›</a:t>
            </a:fld>
            <a:endParaRPr lang="en-US" dirty="0"/>
          </a:p>
        </p:txBody>
      </p:sp>
    </p:spTree>
    <p:extLst>
      <p:ext uri="{BB962C8B-B14F-4D97-AF65-F5344CB8AC3E}">
        <p14:creationId xmlns:p14="http://schemas.microsoft.com/office/powerpoint/2010/main" val="1254390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3740D3-C95F-3545-9F39-541356647042}" type="datetime1">
              <a:rPr lang="en-US" smtClean="0"/>
              <a:t>10/18/16</a:t>
            </a:fld>
            <a:endParaRPr lang="en-US" dirty="0"/>
          </a:p>
        </p:txBody>
      </p:sp>
      <p:sp>
        <p:nvSpPr>
          <p:cNvPr id="5" name="Footer Placeholder 4"/>
          <p:cNvSpPr>
            <a:spLocks noGrp="1"/>
          </p:cNvSpPr>
          <p:nvPr>
            <p:ph type="ftr" sz="quarter" idx="11"/>
          </p:nvPr>
        </p:nvSpPr>
        <p:spPr/>
        <p:txBody>
          <a:bodyPr/>
          <a:lstStyle/>
          <a:p>
            <a:r>
              <a:rPr lang="en-US" smtClean="0"/>
              <a:t>Craig Kohn, Michigan State University</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9112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187469-D526-254F-A559-236306AFDE84}" type="datetime1">
              <a:rPr lang="en-US" smtClean="0"/>
              <a:t>10/18/16</a:t>
            </a:fld>
            <a:endParaRPr lang="en-US" dirty="0"/>
          </a:p>
        </p:txBody>
      </p:sp>
      <p:sp>
        <p:nvSpPr>
          <p:cNvPr id="6" name="Footer Placeholder 5"/>
          <p:cNvSpPr>
            <a:spLocks noGrp="1"/>
          </p:cNvSpPr>
          <p:nvPr>
            <p:ph type="ftr" sz="quarter" idx="11"/>
          </p:nvPr>
        </p:nvSpPr>
        <p:spPr/>
        <p:txBody>
          <a:bodyPr/>
          <a:lstStyle/>
          <a:p>
            <a:r>
              <a:rPr lang="en-US" smtClean="0"/>
              <a:t>Craig Kohn, Michigan State University</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286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5C656A-8F5D-594D-B370-B94EBBC08F50}" type="datetime1">
              <a:rPr lang="en-US" smtClean="0"/>
              <a:t>10/18/16</a:t>
            </a:fld>
            <a:endParaRPr lang="en-US" dirty="0"/>
          </a:p>
        </p:txBody>
      </p:sp>
      <p:sp>
        <p:nvSpPr>
          <p:cNvPr id="8" name="Footer Placeholder 7"/>
          <p:cNvSpPr>
            <a:spLocks noGrp="1"/>
          </p:cNvSpPr>
          <p:nvPr>
            <p:ph type="ftr" sz="quarter" idx="11"/>
          </p:nvPr>
        </p:nvSpPr>
        <p:spPr/>
        <p:txBody>
          <a:bodyPr/>
          <a:lstStyle/>
          <a:p>
            <a:r>
              <a:rPr lang="en-US" smtClean="0"/>
              <a:t>Craig Kohn, Michigan State University</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204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BAC8BD2-3690-6149-BFDC-5DFECEAF862E}" type="datetime1">
              <a:rPr lang="en-US" smtClean="0"/>
              <a:t>10/18/16</a:t>
            </a:fld>
            <a:endParaRPr lang="en-US" dirty="0"/>
          </a:p>
        </p:txBody>
      </p:sp>
      <p:sp>
        <p:nvSpPr>
          <p:cNvPr id="4" name="Footer Placeholder 3"/>
          <p:cNvSpPr>
            <a:spLocks noGrp="1"/>
          </p:cNvSpPr>
          <p:nvPr>
            <p:ph type="ftr" sz="quarter" idx="11"/>
          </p:nvPr>
        </p:nvSpPr>
        <p:spPr/>
        <p:txBody>
          <a:bodyPr/>
          <a:lstStyle/>
          <a:p>
            <a:r>
              <a:rPr lang="en-US" smtClean="0"/>
              <a:t>Craig Kohn, Michigan State University</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976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45794D-40D3-8D43-B43C-D15C693B4CBB}" type="datetime1">
              <a:rPr lang="en-US" smtClean="0"/>
              <a:t>10/18/16</a:t>
            </a:fld>
            <a:endParaRPr lang="en-US" dirty="0"/>
          </a:p>
        </p:txBody>
      </p:sp>
      <p:sp>
        <p:nvSpPr>
          <p:cNvPr id="3" name="Footer Placeholder 2"/>
          <p:cNvSpPr>
            <a:spLocks noGrp="1"/>
          </p:cNvSpPr>
          <p:nvPr>
            <p:ph type="ftr" sz="quarter" idx="11"/>
          </p:nvPr>
        </p:nvSpPr>
        <p:spPr/>
        <p:txBody>
          <a:bodyPr/>
          <a:lstStyle/>
          <a:p>
            <a:r>
              <a:rPr lang="en-US" smtClean="0"/>
              <a:t>Craig Kohn, Michigan State University</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1661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BE4609-EFD6-6840-9374-FAA6EA5BAC1A}" type="datetime1">
              <a:rPr lang="en-US" smtClean="0"/>
              <a:t>10/18/16</a:t>
            </a:fld>
            <a:endParaRPr lang="en-US" dirty="0"/>
          </a:p>
        </p:txBody>
      </p:sp>
      <p:sp>
        <p:nvSpPr>
          <p:cNvPr id="6" name="Footer Placeholder 5"/>
          <p:cNvSpPr>
            <a:spLocks noGrp="1"/>
          </p:cNvSpPr>
          <p:nvPr>
            <p:ph type="ftr" sz="quarter" idx="11"/>
          </p:nvPr>
        </p:nvSpPr>
        <p:spPr/>
        <p:txBody>
          <a:bodyPr/>
          <a:lstStyle/>
          <a:p>
            <a:r>
              <a:rPr lang="en-US" smtClean="0"/>
              <a:t>Craig Kohn, Michigan State University</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6951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F13DE5-084A-8B4B-BC26-B37D5823E53A}" type="datetime1">
              <a:rPr lang="en-US" smtClean="0"/>
              <a:t>10/18/16</a:t>
            </a:fld>
            <a:endParaRPr lang="en-US" dirty="0"/>
          </a:p>
        </p:txBody>
      </p:sp>
      <p:sp>
        <p:nvSpPr>
          <p:cNvPr id="6" name="Footer Placeholder 5"/>
          <p:cNvSpPr>
            <a:spLocks noGrp="1"/>
          </p:cNvSpPr>
          <p:nvPr>
            <p:ph type="ftr" sz="quarter" idx="11"/>
          </p:nvPr>
        </p:nvSpPr>
        <p:spPr/>
        <p:txBody>
          <a:bodyPr/>
          <a:lstStyle/>
          <a:p>
            <a:r>
              <a:rPr lang="en-US" smtClean="0"/>
              <a:t>Craig Kohn, Michigan State University</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44120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5FC3144-1948-3C49-9E48-519697454FA6}" type="datetime1">
              <a:rPr lang="en-US" smtClean="0"/>
              <a:t>10/18/16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Craig Kohn, Michigan State University</a:t>
            </a:r>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60894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uhsag.weebly.com/natural-resources.html" TargetMode="External"/><Relationship Id="rId3" Type="http://schemas.openxmlformats.org/officeDocument/2006/relationships/image" Target="../media/image6.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uhsag.weebly.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i="1" dirty="0"/>
              <a:t>Teaching Strategies for Natural Resources and Environmental Science </a:t>
            </a:r>
            <a:endParaRPr lang="en-US" dirty="0"/>
          </a:p>
        </p:txBody>
      </p:sp>
      <p:sp>
        <p:nvSpPr>
          <p:cNvPr id="3" name="Subtitle 2"/>
          <p:cNvSpPr>
            <a:spLocks noGrp="1"/>
          </p:cNvSpPr>
          <p:nvPr>
            <p:ph type="subTitle" idx="1"/>
          </p:nvPr>
        </p:nvSpPr>
        <p:spPr/>
        <p:txBody>
          <a:bodyPr>
            <a:normAutofit lnSpcReduction="10000"/>
          </a:bodyPr>
          <a:lstStyle/>
          <a:p>
            <a:r>
              <a:rPr lang="en-US" dirty="0" smtClean="0"/>
              <a:t>By C. Kohn</a:t>
            </a:r>
          </a:p>
          <a:p>
            <a:r>
              <a:rPr lang="en-US" dirty="0" smtClean="0"/>
              <a:t>Michigan State University</a:t>
            </a:r>
          </a:p>
          <a:p>
            <a:r>
              <a:rPr lang="en-US" dirty="0" smtClean="0"/>
              <a:t>2016 National FFA Convention</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1229999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Literacy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primary goal of NGSS is </a:t>
            </a:r>
            <a:r>
              <a:rPr lang="en-US" u="sng" dirty="0" smtClean="0"/>
              <a:t>scientific literacy</a:t>
            </a:r>
            <a:r>
              <a:rPr lang="en-US" dirty="0" smtClean="0"/>
              <a:t>.</a:t>
            </a:r>
          </a:p>
          <a:p>
            <a:pPr lvl="1"/>
            <a:r>
              <a:rPr lang="en-US" dirty="0" smtClean="0"/>
              <a:t>Because 90% of students in general science courses do not become scientists or engineers, the shift in education is away from a ‘mile wide, inch deep’ curriculum to one that prepares all students to be able to think like scientists in their daily lives. </a:t>
            </a:r>
          </a:p>
          <a:p>
            <a:r>
              <a:rPr lang="en-US" dirty="0" smtClean="0"/>
              <a:t>NGSS is about the mainline (literacy), not the pipeline (careers).  </a:t>
            </a:r>
          </a:p>
          <a:p>
            <a:pPr lvl="1"/>
            <a:r>
              <a:rPr lang="en-US" dirty="0" smtClean="0"/>
              <a:t>General science courses are about preparing students to be future sense-makers and functionally literate in science. </a:t>
            </a:r>
          </a:p>
          <a:p>
            <a:pPr lvl="1"/>
            <a:r>
              <a:rPr lang="en-US" dirty="0" smtClean="0"/>
              <a:t>Higher-level &amp; elective science courses are still available for the pipeline science-career students. </a:t>
            </a:r>
          </a:p>
          <a:p>
            <a:r>
              <a:rPr lang="en-US" dirty="0" smtClean="0"/>
              <a:t>AFNR is a mix of </a:t>
            </a:r>
            <a:r>
              <a:rPr lang="en-US" i="1" dirty="0" smtClean="0"/>
              <a:t>mainline</a:t>
            </a:r>
            <a:r>
              <a:rPr lang="en-US" dirty="0" smtClean="0"/>
              <a:t> (literacy) and </a:t>
            </a:r>
            <a:r>
              <a:rPr lang="en-US" i="1" dirty="0" smtClean="0"/>
              <a:t>pipeline</a:t>
            </a:r>
            <a:r>
              <a:rPr lang="en-US" dirty="0" smtClean="0"/>
              <a:t> (careers). </a:t>
            </a:r>
          </a:p>
          <a:p>
            <a:pPr lvl="1"/>
            <a:r>
              <a:rPr lang="en-US" dirty="0" smtClean="0"/>
              <a:t>Your classes might fall into both categories (e.g. </a:t>
            </a:r>
            <a:r>
              <a:rPr lang="en-US" i="1" dirty="0" smtClean="0"/>
              <a:t>Intro Ag </a:t>
            </a:r>
            <a:r>
              <a:rPr lang="en-US" dirty="0" smtClean="0"/>
              <a:t>may be about agriscience literacy, while higher level courses may be about pipeline agriscience-career students). </a:t>
            </a:r>
          </a:p>
          <a:p>
            <a:pPr lvl="1"/>
            <a:endParaRPr lang="en-US" dirty="0"/>
          </a:p>
        </p:txBody>
      </p:sp>
      <p:sp>
        <p:nvSpPr>
          <p:cNvPr id="4" name="Slide Number Placeholder 3"/>
          <p:cNvSpPr>
            <a:spLocks noGrp="1"/>
          </p:cNvSpPr>
          <p:nvPr>
            <p:ph type="sldNum" sz="quarter" idx="12"/>
          </p:nvPr>
        </p:nvSpPr>
        <p:spPr/>
        <p:txBody>
          <a:bodyPr/>
          <a:lstStyle/>
          <a:p>
            <a:fld id="{3F47B05B-4604-3D47-8B98-D63E9A98442B}" type="slidenum">
              <a:rPr lang="en-US" smtClean="0"/>
              <a:pPr/>
              <a:t>10</a:t>
            </a:fld>
            <a:endParaRPr lang="en-US" dirty="0"/>
          </a:p>
        </p:txBody>
      </p:sp>
    </p:spTree>
    <p:extLst>
      <p:ext uri="{BB962C8B-B14F-4D97-AF65-F5344CB8AC3E}">
        <p14:creationId xmlns:p14="http://schemas.microsoft.com/office/powerpoint/2010/main" val="1106418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Activity – Bug Biodiversity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See handouts.</a:t>
            </a:r>
          </a:p>
          <a:p>
            <a:pPr lvl="1"/>
            <a:r>
              <a:rPr lang="en-US" dirty="0"/>
              <a:t>Posted at </a:t>
            </a:r>
            <a:r>
              <a:rPr lang="en-US" dirty="0">
                <a:hlinkClick r:id="rId2"/>
              </a:rPr>
              <a:t>http://</a:t>
            </a:r>
            <a:r>
              <a:rPr lang="en-US" dirty="0" smtClean="0">
                <a:hlinkClick r:id="rId2"/>
              </a:rPr>
              <a:t>wuhsag.weebly.com/natural-resources.html</a:t>
            </a:r>
            <a:r>
              <a:rPr lang="en-US" dirty="0" smtClean="0"/>
              <a:t> under </a:t>
            </a:r>
            <a:r>
              <a:rPr lang="en-US" u="sng" dirty="0" smtClean="0"/>
              <a:t>Week 3</a:t>
            </a:r>
            <a:r>
              <a:rPr lang="en-US" dirty="0" smtClean="0"/>
              <a:t>. </a:t>
            </a:r>
          </a:p>
          <a:p>
            <a:pPr lvl="1"/>
            <a:endParaRPr lang="en-US" dirty="0"/>
          </a:p>
          <a:p>
            <a:r>
              <a:rPr lang="en-US" dirty="0" smtClean="0"/>
              <a:t>BIG IDEA: The health of an ecosystem can be measured by its level of biodiversity. </a:t>
            </a:r>
          </a:p>
          <a:p>
            <a:pPr lvl="1"/>
            <a:r>
              <a:rPr lang="en-US" dirty="0" smtClean="0"/>
              <a:t>The greater the </a:t>
            </a:r>
            <a:r>
              <a:rPr lang="en-US" u="sng" dirty="0" smtClean="0"/>
              <a:t>biodiversity</a:t>
            </a:r>
            <a:r>
              <a:rPr lang="en-US" dirty="0" smtClean="0"/>
              <a:t>, the </a:t>
            </a:r>
            <a:br>
              <a:rPr lang="en-US" dirty="0" smtClean="0"/>
            </a:br>
            <a:r>
              <a:rPr lang="en-US" u="sng" dirty="0" smtClean="0"/>
              <a:t>healthier and more stable the </a:t>
            </a:r>
            <a:br>
              <a:rPr lang="en-US" u="sng" dirty="0" smtClean="0"/>
            </a:br>
            <a:r>
              <a:rPr lang="en-US" u="sng" dirty="0" smtClean="0"/>
              <a:t>ecosystem</a:t>
            </a:r>
            <a:r>
              <a:rPr lang="en-US" dirty="0" smtClean="0"/>
              <a:t>, and the more </a:t>
            </a:r>
            <a:r>
              <a:rPr lang="en-US" u="sng" dirty="0" smtClean="0"/>
              <a:t>services</a:t>
            </a:r>
            <a:r>
              <a:rPr lang="en-US" dirty="0" smtClean="0"/>
              <a:t> </a:t>
            </a:r>
            <a:br>
              <a:rPr lang="en-US" dirty="0" smtClean="0"/>
            </a:br>
            <a:r>
              <a:rPr lang="en-US" dirty="0" smtClean="0"/>
              <a:t>that can be provided by that </a:t>
            </a:r>
            <a:br>
              <a:rPr lang="en-US" dirty="0" smtClean="0"/>
            </a:br>
            <a:r>
              <a:rPr lang="en-US" dirty="0" smtClean="0"/>
              <a:t>ecosystem (nutrient cycling, </a:t>
            </a:r>
            <a:br>
              <a:rPr lang="en-US" dirty="0" smtClean="0"/>
            </a:br>
            <a:r>
              <a:rPr lang="en-US" dirty="0" smtClean="0"/>
              <a:t>pollination, elimination of pollutants, </a:t>
            </a:r>
            <a:br>
              <a:rPr lang="en-US" dirty="0" smtClean="0"/>
            </a:br>
            <a:r>
              <a:rPr lang="en-US" dirty="0" smtClean="0"/>
              <a:t>etc.). </a:t>
            </a:r>
          </a:p>
          <a:p>
            <a:pPr lvl="1"/>
            <a:r>
              <a:rPr lang="en-US" dirty="0" smtClean="0"/>
              <a:t>Greater biodiversity = greater sustainability. </a:t>
            </a:r>
            <a:endParaRPr lang="en-US" dirty="0"/>
          </a:p>
        </p:txBody>
      </p:sp>
      <p:sp>
        <p:nvSpPr>
          <p:cNvPr id="4" name="Slide Number Placeholder 3"/>
          <p:cNvSpPr>
            <a:spLocks noGrp="1"/>
          </p:cNvSpPr>
          <p:nvPr>
            <p:ph type="sldNum" sz="quarter" idx="12"/>
          </p:nvPr>
        </p:nvSpPr>
        <p:spPr/>
        <p:txBody>
          <a:bodyPr/>
          <a:lstStyle/>
          <a:p>
            <a:fld id="{3F47B05B-4604-3D47-8B98-D63E9A98442B}" type="slidenum">
              <a:rPr lang="en-US" smtClean="0"/>
              <a:pPr/>
              <a:t>11</a:t>
            </a:fld>
            <a:endParaRPr lang="en-US" dirty="0"/>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8174951" y="3300261"/>
            <a:ext cx="4017049" cy="2873509"/>
          </a:xfrm>
          <a:prstGeom prst="rect">
            <a:avLst/>
          </a:prstGeom>
        </p:spPr>
      </p:pic>
    </p:spTree>
    <p:extLst>
      <p:ext uri="{BB962C8B-B14F-4D97-AF65-F5344CB8AC3E}">
        <p14:creationId xmlns:p14="http://schemas.microsoft.com/office/powerpoint/2010/main" val="536983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 the triangle to assess your findings:</a:t>
            </a:r>
            <a:endParaRPr lang="en-US" dirty="0"/>
          </a:p>
        </p:txBody>
      </p:sp>
      <p:sp>
        <p:nvSpPr>
          <p:cNvPr id="4" name="Slide Number Placeholder 3"/>
          <p:cNvSpPr>
            <a:spLocks noGrp="1"/>
          </p:cNvSpPr>
          <p:nvPr>
            <p:ph type="sldNum" sz="quarter" idx="12"/>
          </p:nvPr>
        </p:nvSpPr>
        <p:spPr/>
        <p:txBody>
          <a:bodyPr/>
          <a:lstStyle/>
          <a:p>
            <a:fld id="{3F47B05B-4604-3D47-8B98-D63E9A98442B}" type="slidenum">
              <a:rPr lang="en-US" smtClean="0"/>
              <a:pPr/>
              <a:t>12</a:t>
            </a:fld>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2927993" y="812496"/>
            <a:ext cx="7933596" cy="5947774"/>
          </a:xfrm>
          <a:prstGeom prst="rect">
            <a:avLst/>
          </a:prstGeom>
        </p:spPr>
      </p:pic>
    </p:spTree>
    <p:extLst>
      <p:ext uri="{BB962C8B-B14F-4D97-AF65-F5344CB8AC3E}">
        <p14:creationId xmlns:p14="http://schemas.microsoft.com/office/powerpoint/2010/main" val="546559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Sustainability </a:t>
            </a:r>
            <a:endParaRPr lang="en-US" dirty="0"/>
          </a:p>
        </p:txBody>
      </p:sp>
      <p:sp>
        <p:nvSpPr>
          <p:cNvPr id="3" name="Content Placeholder 2"/>
          <p:cNvSpPr>
            <a:spLocks noGrp="1"/>
          </p:cNvSpPr>
          <p:nvPr>
            <p:ph idx="1"/>
          </p:nvPr>
        </p:nvSpPr>
        <p:spPr>
          <a:xfrm>
            <a:off x="1519518" y="787783"/>
            <a:ext cx="10557687" cy="5601142"/>
          </a:xfrm>
        </p:spPr>
        <p:txBody>
          <a:bodyPr>
            <a:normAutofit fontScale="85000" lnSpcReduction="10000"/>
          </a:bodyPr>
          <a:lstStyle/>
          <a:p>
            <a:r>
              <a:rPr lang="en-US" dirty="0"/>
              <a:t>Sustainability refers to choosing practices that allow for needs to be met without compromising </a:t>
            </a:r>
            <a:r>
              <a:rPr lang="en-US" dirty="0" smtClean="0"/>
              <a:t>the ability of future generations to meet those needs.</a:t>
            </a:r>
          </a:p>
          <a:p>
            <a:pPr lvl="1"/>
            <a:r>
              <a:rPr lang="en-US" dirty="0" smtClean="0"/>
              <a:t>A concern to agriculture due to the effects of modern lifestyles.  </a:t>
            </a:r>
          </a:p>
          <a:p>
            <a:pPr lvl="1"/>
            <a:r>
              <a:rPr lang="en-US" dirty="0" smtClean="0"/>
              <a:t>E.g. temps in eastern Africa have increased </a:t>
            </a:r>
            <a:r>
              <a:rPr lang="en-US" dirty="0"/>
              <a:t>by 1.5 </a:t>
            </a:r>
            <a:r>
              <a:rPr lang="en-US" dirty="0" smtClean="0"/>
              <a:t>℉ in the past century, resulting in a 15% decrease in rainfall (National Geographic, 2016). (</a:t>
            </a:r>
            <a:r>
              <a:rPr lang="en-US" i="1" dirty="0" smtClean="0"/>
              <a:t>Dust Bowl II?)</a:t>
            </a:r>
            <a:endParaRPr lang="en-US" dirty="0" smtClean="0"/>
          </a:p>
          <a:p>
            <a:pPr lvl="1"/>
            <a:r>
              <a:rPr lang="en-US" dirty="0" smtClean="0"/>
              <a:t>Farming in this region has become difficult as yields continue to decrease by an estimated 20%. </a:t>
            </a:r>
          </a:p>
          <a:p>
            <a:r>
              <a:rPr lang="en-US" dirty="0" smtClean="0"/>
              <a:t>BIG QUESTION – what practices </a:t>
            </a:r>
            <a:br>
              <a:rPr lang="en-US" dirty="0" smtClean="0"/>
            </a:br>
            <a:r>
              <a:rPr lang="en-US" dirty="0" smtClean="0"/>
              <a:t>and changes can we adopt in </a:t>
            </a:r>
            <a:br>
              <a:rPr lang="en-US" dirty="0" smtClean="0"/>
            </a:br>
            <a:r>
              <a:rPr lang="en-US" dirty="0" smtClean="0"/>
              <a:t>ag, forestry, and science to </a:t>
            </a:r>
            <a:br>
              <a:rPr lang="en-US" dirty="0" smtClean="0"/>
            </a:br>
            <a:r>
              <a:rPr lang="en-US" dirty="0" smtClean="0"/>
              <a:t>ensure that our lifestyle can </a:t>
            </a:r>
            <a:br>
              <a:rPr lang="en-US" dirty="0" smtClean="0"/>
            </a:br>
            <a:r>
              <a:rPr lang="en-US" dirty="0" smtClean="0"/>
              <a:t>continue for many more years? </a:t>
            </a:r>
            <a:endParaRPr lang="en-US" dirty="0"/>
          </a:p>
          <a:p>
            <a:endParaRPr lang="en-US" dirty="0"/>
          </a:p>
        </p:txBody>
      </p:sp>
      <p:sp>
        <p:nvSpPr>
          <p:cNvPr id="4" name="Slide Number Placeholder 3"/>
          <p:cNvSpPr>
            <a:spLocks noGrp="1"/>
          </p:cNvSpPr>
          <p:nvPr>
            <p:ph type="sldNum" sz="quarter" idx="12"/>
          </p:nvPr>
        </p:nvSpPr>
        <p:spPr/>
        <p:txBody>
          <a:bodyPr/>
          <a:lstStyle/>
          <a:p>
            <a:fld id="{3F47B05B-4604-3D47-8B98-D63E9A98442B}" type="slidenum">
              <a:rPr lang="en-US" smtClean="0"/>
              <a:pPr/>
              <a:t>13</a:t>
            </a:fld>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9645"/>
          <a:stretch/>
        </p:blipFill>
        <p:spPr>
          <a:xfrm>
            <a:off x="7470598" y="4008794"/>
            <a:ext cx="4497284" cy="2831698"/>
          </a:xfrm>
          <a:prstGeom prst="rect">
            <a:avLst/>
          </a:prstGeom>
        </p:spPr>
      </p:pic>
    </p:spTree>
    <p:extLst>
      <p:ext uri="{BB962C8B-B14F-4D97-AF65-F5344CB8AC3E}">
        <p14:creationId xmlns:p14="http://schemas.microsoft.com/office/powerpoint/2010/main" val="2082940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&amp; Discussion </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3F47B05B-4604-3D47-8B98-D63E9A98442B}" type="slidenum">
              <a:rPr lang="en-US" smtClean="0"/>
              <a:pPr/>
              <a:t>14</a:t>
            </a:fld>
            <a:endParaRPr lang="en-US" dirty="0"/>
          </a:p>
        </p:txBody>
      </p:sp>
      <p:pic>
        <p:nvPicPr>
          <p:cNvPr id="5" name="Picture 4"/>
          <p:cNvPicPr>
            <a:picLocks noChangeAspect="1"/>
          </p:cNvPicPr>
          <p:nvPr/>
        </p:nvPicPr>
        <p:blipFill rotWithShape="1">
          <a:blip r:embed="rId2"/>
          <a:srcRect b="11250"/>
          <a:stretch/>
        </p:blipFill>
        <p:spPr>
          <a:xfrm>
            <a:off x="2039096" y="1152907"/>
            <a:ext cx="8570633" cy="5251463"/>
          </a:xfrm>
          <a:prstGeom prst="rect">
            <a:avLst/>
          </a:prstGeom>
        </p:spPr>
      </p:pic>
    </p:spTree>
    <p:extLst>
      <p:ext uri="{BB962C8B-B14F-4D97-AF65-F5344CB8AC3E}">
        <p14:creationId xmlns:p14="http://schemas.microsoft.com/office/powerpoint/2010/main" val="1205351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 </a:t>
            </a:r>
            <a:endParaRPr lang="en-US" dirty="0"/>
          </a:p>
        </p:txBody>
      </p:sp>
      <p:sp>
        <p:nvSpPr>
          <p:cNvPr id="3" name="Content Placeholder 2"/>
          <p:cNvSpPr>
            <a:spLocks noGrp="1"/>
          </p:cNvSpPr>
          <p:nvPr>
            <p:ph idx="1"/>
          </p:nvPr>
        </p:nvSpPr>
        <p:spPr/>
        <p:txBody>
          <a:bodyPr>
            <a:normAutofit fontScale="70000" lnSpcReduction="20000"/>
          </a:bodyPr>
          <a:lstStyle/>
          <a:p>
            <a:r>
              <a:rPr lang="en-US" dirty="0"/>
              <a:t>Research by Redman &amp; Redman (2014) also came to the conclusion that teaching about sustainability alone does not result in behavioral </a:t>
            </a:r>
            <a:r>
              <a:rPr lang="en-US" dirty="0" smtClean="0"/>
              <a:t>changes; </a:t>
            </a:r>
            <a:r>
              <a:rPr lang="en-US" dirty="0"/>
              <a:t>procedural and social knowledge</a:t>
            </a:r>
            <a:r>
              <a:rPr lang="en-US" dirty="0"/>
              <a:t> </a:t>
            </a:r>
            <a:r>
              <a:rPr lang="en-US" dirty="0" smtClean="0"/>
              <a:t>are vital to this goal. </a:t>
            </a:r>
          </a:p>
          <a:p>
            <a:pPr lvl="1"/>
            <a:r>
              <a:rPr lang="en-US" dirty="0" smtClean="0"/>
              <a:t>Chawla and Cushing’s 2007 concluded that the most effective sustainability education had </a:t>
            </a:r>
            <a:r>
              <a:rPr lang="en-US" u="sng" dirty="0" smtClean="0"/>
              <a:t>extended duration of time</a:t>
            </a:r>
            <a:r>
              <a:rPr lang="en-US" dirty="0" smtClean="0"/>
              <a:t>, allowed for opportunities to </a:t>
            </a:r>
            <a:r>
              <a:rPr lang="en-US" u="sng" dirty="0" smtClean="0"/>
              <a:t>learn and practice skills</a:t>
            </a:r>
            <a:r>
              <a:rPr lang="en-US" dirty="0" smtClean="0"/>
              <a:t>, and resulted in the </a:t>
            </a:r>
            <a:r>
              <a:rPr lang="en-US" u="sng" dirty="0" smtClean="0"/>
              <a:t>accomplishment of a specific goal</a:t>
            </a:r>
            <a:r>
              <a:rPr lang="en-US" dirty="0" smtClean="0"/>
              <a:t>.</a:t>
            </a:r>
          </a:p>
          <a:p>
            <a:pPr lvl="1"/>
            <a:r>
              <a:rPr lang="en-US" dirty="0" smtClean="0"/>
              <a:t>These instructional models are similar to the 3-circle model of ag </a:t>
            </a:r>
            <a:r>
              <a:rPr lang="en-US" dirty="0" err="1" smtClean="0"/>
              <a:t>ed</a:t>
            </a:r>
            <a:r>
              <a:rPr lang="en-US" dirty="0" smtClean="0"/>
              <a:t>, leading to the submission of a Graduate Research Fellowship application with the National Science Foundation (NSF). </a:t>
            </a:r>
            <a:endParaRPr lang="en-US" dirty="0"/>
          </a:p>
          <a:p>
            <a:r>
              <a:rPr lang="en-US" dirty="0" smtClean="0"/>
              <a:t>Michigan State University and the NSF has fully funded my research for 5 years on this topic. </a:t>
            </a:r>
          </a:p>
          <a:p>
            <a:pPr lvl="1"/>
            <a:r>
              <a:rPr lang="en-US" dirty="0" smtClean="0"/>
              <a:t>Current intention is to draft a curriculum next year, implement a pilot test in 2017-18, and implement a full version in 2018-19. </a:t>
            </a:r>
          </a:p>
          <a:p>
            <a:pPr lvl="1"/>
            <a:r>
              <a:rPr lang="en-US" dirty="0" smtClean="0"/>
              <a:t>If interested in being a part of this project, please visit </a:t>
            </a:r>
            <a:r>
              <a:rPr lang="en-US" dirty="0" smtClean="0">
                <a:hlinkClick r:id="rId2"/>
              </a:rPr>
              <a:t>wuhsag.weebly.com</a:t>
            </a:r>
            <a:r>
              <a:rPr lang="en-US" dirty="0" smtClean="0"/>
              <a:t>. </a:t>
            </a:r>
            <a:endParaRPr lang="en-US" dirty="0"/>
          </a:p>
        </p:txBody>
      </p:sp>
      <p:sp>
        <p:nvSpPr>
          <p:cNvPr id="4" name="Slide Number Placeholder 3"/>
          <p:cNvSpPr>
            <a:spLocks noGrp="1"/>
          </p:cNvSpPr>
          <p:nvPr>
            <p:ph type="sldNum" sz="quarter" idx="12"/>
          </p:nvPr>
        </p:nvSpPr>
        <p:spPr/>
        <p:txBody>
          <a:bodyPr/>
          <a:lstStyle/>
          <a:p>
            <a:fld id="{3F47B05B-4604-3D47-8B98-D63E9A98442B}" type="slidenum">
              <a:rPr lang="en-US" smtClean="0"/>
              <a:pPr/>
              <a:t>15</a:t>
            </a:fld>
            <a:endParaRPr lang="en-US" dirty="0"/>
          </a:p>
        </p:txBody>
      </p:sp>
    </p:spTree>
    <p:extLst>
      <p:ext uri="{BB962C8B-B14F-4D97-AF65-F5344CB8AC3E}">
        <p14:creationId xmlns:p14="http://schemas.microsoft.com/office/powerpoint/2010/main" val="616953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Who I am</a:t>
            </a:r>
          </a:p>
          <a:p>
            <a:pPr lvl="1"/>
            <a:r>
              <a:rPr lang="en-US" dirty="0" smtClean="0"/>
              <a:t>Ag Student </a:t>
            </a:r>
            <a:r>
              <a:rPr lang="en-US" dirty="0" smtClean="0">
                <a:sym typeface="Wingdings"/>
              </a:rPr>
              <a:t> Ag Instructor  Ph.D. Student </a:t>
            </a:r>
          </a:p>
          <a:p>
            <a:pPr lvl="1"/>
            <a:r>
              <a:rPr lang="en-US" dirty="0" smtClean="0">
                <a:sym typeface="Wingdings"/>
              </a:rPr>
              <a:t>Standards &amp; Curriculum Writing </a:t>
            </a:r>
          </a:p>
          <a:p>
            <a:pPr lvl="1"/>
            <a:r>
              <a:rPr lang="en-US" dirty="0" smtClean="0">
                <a:sym typeface="Wingdings"/>
              </a:rPr>
              <a:t>My Research – Three Circle Model &amp; Sustainability in Agriscience</a:t>
            </a:r>
          </a:p>
          <a:p>
            <a:pPr lvl="1"/>
            <a:r>
              <a:rPr lang="en-US" dirty="0" smtClean="0">
                <a:sym typeface="Wingdings"/>
              </a:rPr>
              <a:t>Visit wuhsag.weebly.com or NAAE </a:t>
            </a:r>
            <a:r>
              <a:rPr lang="en-US" dirty="0" err="1" smtClean="0">
                <a:sym typeface="Wingdings"/>
              </a:rPr>
              <a:t>CoP</a:t>
            </a:r>
            <a:r>
              <a:rPr lang="en-US" dirty="0" smtClean="0">
                <a:sym typeface="Wingdings"/>
              </a:rPr>
              <a:t> for curriculum.  </a:t>
            </a:r>
          </a:p>
          <a:p>
            <a:pPr lvl="1"/>
            <a:endParaRPr lang="en-US" dirty="0">
              <a:sym typeface="Wingdings"/>
            </a:endParaRPr>
          </a:p>
          <a:p>
            <a:r>
              <a:rPr lang="en-US" dirty="0" smtClean="0">
                <a:sym typeface="Wingdings"/>
              </a:rPr>
              <a:t>Today’s Schedule</a:t>
            </a:r>
          </a:p>
          <a:p>
            <a:pPr lvl="1"/>
            <a:r>
              <a:rPr lang="en-US" dirty="0" smtClean="0">
                <a:sym typeface="Wingdings"/>
              </a:rPr>
              <a:t>Overview of AFNR Standards Structure</a:t>
            </a:r>
          </a:p>
          <a:p>
            <a:pPr lvl="1"/>
            <a:r>
              <a:rPr lang="en-US" dirty="0" smtClean="0">
                <a:sym typeface="Wingdings"/>
              </a:rPr>
              <a:t>NGSS Alignment </a:t>
            </a:r>
          </a:p>
          <a:p>
            <a:pPr lvl="1"/>
            <a:r>
              <a:rPr lang="en-US" dirty="0" smtClean="0">
                <a:sym typeface="Wingdings"/>
              </a:rPr>
              <a:t>Sample Classroom Activity</a:t>
            </a:r>
          </a:p>
          <a:p>
            <a:pPr lvl="1"/>
            <a:r>
              <a:rPr lang="en-US" dirty="0" smtClean="0">
                <a:sym typeface="Wingdings"/>
              </a:rPr>
              <a:t>Questions, Discussion, and Workshop Evaluation </a:t>
            </a:r>
            <a:endParaRPr lang="en-US" dirty="0"/>
          </a:p>
        </p:txBody>
      </p:sp>
      <p:sp>
        <p:nvSpPr>
          <p:cNvPr id="4" name="Slide Number Placeholder 3"/>
          <p:cNvSpPr>
            <a:spLocks noGrp="1"/>
          </p:cNvSpPr>
          <p:nvPr>
            <p:ph type="sldNum" sz="quarter" idx="12"/>
          </p:nvPr>
        </p:nvSpPr>
        <p:spPr/>
        <p:txBody>
          <a:bodyPr/>
          <a:lstStyle/>
          <a:p>
            <a:fld id="{3F47B05B-4604-3D47-8B98-D63E9A98442B}" type="slidenum">
              <a:rPr lang="en-US" smtClean="0"/>
              <a:pPr/>
              <a:t>2</a:t>
            </a:fld>
            <a:endParaRPr lang="en-US" dirty="0"/>
          </a:p>
        </p:txBody>
      </p:sp>
    </p:spTree>
    <p:extLst>
      <p:ext uri="{BB962C8B-B14F-4D97-AF65-F5344CB8AC3E}">
        <p14:creationId xmlns:p14="http://schemas.microsoft.com/office/powerpoint/2010/main" val="346030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Caveats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I’m not an expert.</a:t>
            </a:r>
          </a:p>
          <a:p>
            <a:pPr lvl="1"/>
            <a:r>
              <a:rPr lang="en-US" dirty="0" smtClean="0"/>
              <a:t>While what I will show you is based on evidence and best practices, it is more of “what worked in my classroom” than “what will work in every classroom.”</a:t>
            </a:r>
          </a:p>
          <a:p>
            <a:pPr lvl="1"/>
            <a:r>
              <a:rPr lang="en-US" dirty="0" smtClean="0"/>
              <a:t>Not all ‘experts’ agree on this – i.e. this is a way (not the only way) to view these ideas &amp; philosophies. </a:t>
            </a:r>
          </a:p>
          <a:p>
            <a:r>
              <a:rPr lang="en-US" dirty="0" smtClean="0"/>
              <a:t>You might do some of this already. If you do and it works, awesome. </a:t>
            </a:r>
          </a:p>
          <a:p>
            <a:pPr lvl="1"/>
            <a:r>
              <a:rPr lang="en-US" dirty="0" smtClean="0"/>
              <a:t>You might be able to do other things and still be effective. This is just </a:t>
            </a:r>
            <a:r>
              <a:rPr lang="en-US" i="1" u="sng" dirty="0" smtClean="0"/>
              <a:t>one</a:t>
            </a:r>
            <a:r>
              <a:rPr lang="en-US" i="1" dirty="0" smtClean="0"/>
              <a:t> </a:t>
            </a:r>
            <a:r>
              <a:rPr lang="en-US" dirty="0" smtClean="0"/>
              <a:t>approach to effective teaching. </a:t>
            </a:r>
          </a:p>
          <a:p>
            <a:r>
              <a:rPr lang="en-US" dirty="0" smtClean="0"/>
              <a:t>This will look different from what many are used to in agricultural education. </a:t>
            </a:r>
          </a:p>
          <a:p>
            <a:pPr lvl="1"/>
            <a:r>
              <a:rPr lang="en-US" dirty="0" smtClean="0"/>
              <a:t>All fields of science education are changing rapidly and dramatically – this is a sign we are starting to figure things out </a:t>
            </a:r>
            <a:r>
              <a:rPr lang="en-US" dirty="0" smtClean="0">
                <a:sym typeface="Wingdings"/>
              </a:rPr>
              <a:t></a:t>
            </a:r>
            <a:endParaRPr lang="en-US" dirty="0"/>
          </a:p>
        </p:txBody>
      </p:sp>
      <p:sp>
        <p:nvSpPr>
          <p:cNvPr id="4" name="Slide Number Placeholder 3"/>
          <p:cNvSpPr>
            <a:spLocks noGrp="1"/>
          </p:cNvSpPr>
          <p:nvPr>
            <p:ph type="sldNum" sz="quarter" idx="12"/>
          </p:nvPr>
        </p:nvSpPr>
        <p:spPr/>
        <p:txBody>
          <a:bodyPr/>
          <a:lstStyle/>
          <a:p>
            <a:fld id="{3F47B05B-4604-3D47-8B98-D63E9A98442B}" type="slidenum">
              <a:rPr lang="en-US" smtClean="0"/>
              <a:pPr/>
              <a:t>3</a:t>
            </a:fld>
            <a:endParaRPr lang="en-US" dirty="0"/>
          </a:p>
        </p:txBody>
      </p:sp>
    </p:spTree>
    <p:extLst>
      <p:ext uri="{BB962C8B-B14F-4D97-AF65-F5344CB8AC3E}">
        <p14:creationId xmlns:p14="http://schemas.microsoft.com/office/powerpoint/2010/main" val="1146810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2015 AFNR Standards (</a:t>
            </a:r>
            <a:r>
              <a:rPr lang="en-US" dirty="0" err="1" smtClean="0"/>
              <a:t>Env</a:t>
            </a:r>
            <a:r>
              <a:rPr lang="en-US" dirty="0" smtClean="0"/>
              <a:t>. Systems)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33361" y="1404552"/>
            <a:ext cx="9792055" cy="5313630"/>
          </a:xfrm>
        </p:spPr>
      </p:pic>
      <p:sp>
        <p:nvSpPr>
          <p:cNvPr id="5" name="Slide Number Placeholder 4"/>
          <p:cNvSpPr>
            <a:spLocks noGrp="1"/>
          </p:cNvSpPr>
          <p:nvPr>
            <p:ph type="sldNum" sz="quarter" idx="12"/>
          </p:nvPr>
        </p:nvSpPr>
        <p:spPr/>
        <p:txBody>
          <a:bodyPr/>
          <a:lstStyle/>
          <a:p>
            <a:fld id="{3F47B05B-4604-3D47-8B98-D63E9A98442B}" type="slidenum">
              <a:rPr lang="en-US" smtClean="0"/>
              <a:pPr/>
              <a:t>4</a:t>
            </a:fld>
            <a:endParaRPr lang="en-US" dirty="0"/>
          </a:p>
        </p:txBody>
      </p:sp>
    </p:spTree>
    <p:extLst>
      <p:ext uri="{BB962C8B-B14F-4D97-AF65-F5344CB8AC3E}">
        <p14:creationId xmlns:p14="http://schemas.microsoft.com/office/powerpoint/2010/main" val="435482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CCTC’s </a:t>
            </a:r>
            <a:r>
              <a:rPr lang="en-US" dirty="0" smtClean="0">
                <a:sym typeface="Wingdings"/>
              </a:rPr>
              <a:t></a:t>
            </a:r>
            <a:r>
              <a:rPr lang="en-US" dirty="0" smtClean="0"/>
              <a:t> P.I.’s </a:t>
            </a:r>
            <a:r>
              <a:rPr lang="en-US" dirty="0" smtClean="0">
                <a:sym typeface="Wingdings"/>
              </a:rPr>
              <a:t></a:t>
            </a:r>
            <a:r>
              <a:rPr lang="en-US" dirty="0" smtClean="0"/>
              <a:t> S.M.’s (A.I.M.)</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28407"/>
          <a:stretch/>
        </p:blipFill>
        <p:spPr>
          <a:xfrm>
            <a:off x="2332409" y="1692876"/>
            <a:ext cx="9236608" cy="4819134"/>
          </a:xfrm>
        </p:spPr>
      </p:pic>
      <p:sp>
        <p:nvSpPr>
          <p:cNvPr id="5" name="Slide Number Placeholder 4"/>
          <p:cNvSpPr>
            <a:spLocks noGrp="1"/>
          </p:cNvSpPr>
          <p:nvPr>
            <p:ph type="sldNum" sz="quarter" idx="12"/>
          </p:nvPr>
        </p:nvSpPr>
        <p:spPr/>
        <p:txBody>
          <a:bodyPr/>
          <a:lstStyle/>
          <a:p>
            <a:fld id="{3F47B05B-4604-3D47-8B98-D63E9A98442B}" type="slidenum">
              <a:rPr lang="en-US" smtClean="0"/>
              <a:pPr/>
              <a:t>5</a:t>
            </a:fld>
            <a:endParaRPr lang="en-US" dirty="0"/>
          </a:p>
        </p:txBody>
      </p:sp>
    </p:spTree>
    <p:extLst>
      <p:ext uri="{BB962C8B-B14F-4D97-AF65-F5344CB8AC3E}">
        <p14:creationId xmlns:p14="http://schemas.microsoft.com/office/powerpoint/2010/main" val="1285859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3D Learning in Next Generation Science</a:t>
            </a:r>
            <a:endParaRPr lang="en-US" dirty="0"/>
          </a:p>
        </p:txBody>
      </p:sp>
      <p:sp>
        <p:nvSpPr>
          <p:cNvPr id="4" name="Slide Number Placeholder 3"/>
          <p:cNvSpPr>
            <a:spLocks noGrp="1"/>
          </p:cNvSpPr>
          <p:nvPr>
            <p:ph type="sldNum" sz="quarter" idx="12"/>
          </p:nvPr>
        </p:nvSpPr>
        <p:spPr/>
        <p:txBody>
          <a:bodyPr/>
          <a:lstStyle/>
          <a:p>
            <a:fld id="{3F47B05B-4604-3D47-8B98-D63E9A98442B}" type="slidenum">
              <a:rPr lang="en-US" smtClean="0"/>
              <a:pPr/>
              <a:t>6</a:t>
            </a:fld>
            <a:endParaRPr lang="en-US" dirty="0"/>
          </a:p>
        </p:txBody>
      </p:sp>
      <p:pic>
        <p:nvPicPr>
          <p:cNvPr id="5" name="Picture 4"/>
          <p:cNvPicPr/>
          <p:nvPr/>
        </p:nvPicPr>
        <p:blipFill rotWithShape="1">
          <a:blip r:embed="rId3">
            <a:extLst>
              <a:ext uri="{28A0092B-C50C-407E-A947-70E740481C1C}">
                <a14:useLocalDpi xmlns:a14="http://schemas.microsoft.com/office/drawing/2010/main" val="0"/>
              </a:ext>
            </a:extLst>
          </a:blip>
          <a:srcRect t="13687" b="7841"/>
          <a:stretch/>
        </p:blipFill>
        <p:spPr bwMode="auto">
          <a:xfrm>
            <a:off x="1787150" y="739089"/>
            <a:ext cx="10256868" cy="603241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91241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Generation Science Standards</a:t>
            </a:r>
            <a:endParaRPr lang="en-US" dirty="0"/>
          </a:p>
        </p:txBody>
      </p:sp>
      <p:sp>
        <p:nvSpPr>
          <p:cNvPr id="4" name="Slide Number Placeholder 3"/>
          <p:cNvSpPr>
            <a:spLocks noGrp="1"/>
          </p:cNvSpPr>
          <p:nvPr>
            <p:ph type="sldNum" sz="quarter" idx="12"/>
          </p:nvPr>
        </p:nvSpPr>
        <p:spPr/>
        <p:txBody>
          <a:bodyPr/>
          <a:lstStyle/>
          <a:p>
            <a:fld id="{3F47B05B-4604-3D47-8B98-D63E9A98442B}" type="slidenum">
              <a:rPr lang="en-US" smtClean="0"/>
              <a:pPr/>
              <a:t>7</a:t>
            </a:fld>
            <a:endParaRPr lang="en-US" dirty="0"/>
          </a:p>
        </p:txBody>
      </p:sp>
      <p:pic>
        <p:nvPicPr>
          <p:cNvPr id="6" name="Picture 5"/>
          <p:cNvPicPr/>
          <p:nvPr/>
        </p:nvPicPr>
        <p:blipFill rotWithShape="1">
          <a:blip r:embed="rId3">
            <a:extLst>
              <a:ext uri="{28A0092B-C50C-407E-A947-70E740481C1C}">
                <a14:useLocalDpi xmlns:a14="http://schemas.microsoft.com/office/drawing/2010/main" val="0"/>
              </a:ext>
            </a:extLst>
          </a:blip>
          <a:srcRect t="4858" b="9871"/>
          <a:stretch/>
        </p:blipFill>
        <p:spPr bwMode="auto">
          <a:xfrm>
            <a:off x="2120780" y="787782"/>
            <a:ext cx="9333933" cy="5969314"/>
          </a:xfrm>
          <a:prstGeom prst="rect">
            <a:avLst/>
          </a:prstGeom>
          <a:noFill/>
          <a:ln>
            <a:noFill/>
          </a:ln>
        </p:spPr>
      </p:pic>
    </p:spTree>
    <p:extLst>
      <p:ext uri="{BB962C8B-B14F-4D97-AF65-F5344CB8AC3E}">
        <p14:creationId xmlns:p14="http://schemas.microsoft.com/office/powerpoint/2010/main" val="390868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Generation Science Standards</a:t>
            </a:r>
            <a:endParaRPr lang="en-US" dirty="0"/>
          </a:p>
        </p:txBody>
      </p:sp>
      <p:sp>
        <p:nvSpPr>
          <p:cNvPr id="4" name="Slide Number Placeholder 3"/>
          <p:cNvSpPr>
            <a:spLocks noGrp="1"/>
          </p:cNvSpPr>
          <p:nvPr>
            <p:ph type="sldNum" sz="quarter" idx="12"/>
          </p:nvPr>
        </p:nvSpPr>
        <p:spPr/>
        <p:txBody>
          <a:bodyPr/>
          <a:lstStyle/>
          <a:p>
            <a:fld id="{3F47B05B-4604-3D47-8B98-D63E9A98442B}" type="slidenum">
              <a:rPr lang="en-US" smtClean="0"/>
              <a:pPr/>
              <a:t>8</a:t>
            </a:fld>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2927993" y="812496"/>
            <a:ext cx="7933596" cy="5947774"/>
          </a:xfrm>
          <a:prstGeom prst="rect">
            <a:avLst/>
          </a:prstGeom>
        </p:spPr>
      </p:pic>
    </p:spTree>
    <p:extLst>
      <p:ext uri="{BB962C8B-B14F-4D97-AF65-F5344CB8AC3E}">
        <p14:creationId xmlns:p14="http://schemas.microsoft.com/office/powerpoint/2010/main" val="2032363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AFNR &amp; NGSS</a:t>
            </a:r>
            <a:r>
              <a:rPr lang="en-US" dirty="0" smtClean="0"/>
              <a:t>: AIM vs. 3D Learning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Awareness: </a:t>
            </a:r>
            <a:r>
              <a:rPr lang="en-US" b="0" dirty="0" smtClean="0"/>
              <a:t>Developing an awareness and comprehension of Disciplinary Core Ideas and Cross Cutting Concepts</a:t>
            </a:r>
            <a:r>
              <a:rPr lang="en-US" dirty="0" smtClean="0"/>
              <a:t/>
            </a:r>
            <a:br>
              <a:rPr lang="en-US" dirty="0" smtClean="0"/>
            </a:br>
            <a:endParaRPr lang="en-US" dirty="0" smtClean="0"/>
          </a:p>
          <a:p>
            <a:r>
              <a:rPr lang="en-US" dirty="0" smtClean="0"/>
              <a:t>Intermediate/Interaction: </a:t>
            </a:r>
            <a:r>
              <a:rPr lang="en-US" b="0" dirty="0" smtClean="0"/>
              <a:t>Use of Cross Cutting Concepts and Scientific/Engineering Practices in guided application situations. </a:t>
            </a:r>
            <a:r>
              <a:rPr lang="en-US" dirty="0" smtClean="0"/>
              <a:t/>
            </a:r>
            <a:br>
              <a:rPr lang="en-US" dirty="0" smtClean="0"/>
            </a:br>
            <a:endParaRPr lang="en-US" dirty="0" smtClean="0"/>
          </a:p>
          <a:p>
            <a:r>
              <a:rPr lang="en-US" dirty="0" smtClean="0"/>
              <a:t>Mastery: </a:t>
            </a:r>
            <a:r>
              <a:rPr lang="en-US" b="0" dirty="0" smtClean="0"/>
              <a:t>Seamless use of DCIs, CCCs, </a:t>
            </a:r>
            <a:r>
              <a:rPr lang="en-US" b="0" dirty="0"/>
              <a:t>Scientific/Engineering </a:t>
            </a:r>
            <a:r>
              <a:rPr lang="en-US" b="0" dirty="0" smtClean="0"/>
              <a:t>Practices in an increasingly un-coached, unstructured, real-world setting. </a:t>
            </a:r>
            <a:endParaRPr lang="en-US" b="0" dirty="0"/>
          </a:p>
        </p:txBody>
      </p:sp>
      <p:sp>
        <p:nvSpPr>
          <p:cNvPr id="4" name="Slide Number Placeholder 3"/>
          <p:cNvSpPr>
            <a:spLocks noGrp="1"/>
          </p:cNvSpPr>
          <p:nvPr>
            <p:ph type="sldNum" sz="quarter" idx="12"/>
          </p:nvPr>
        </p:nvSpPr>
        <p:spPr/>
        <p:txBody>
          <a:bodyPr/>
          <a:lstStyle/>
          <a:p>
            <a:fld id="{3F47B05B-4604-3D47-8B98-D63E9A98442B}" type="slidenum">
              <a:rPr lang="en-US" smtClean="0"/>
              <a:pPr/>
              <a:t>9</a:t>
            </a:fld>
            <a:endParaRPr lang="en-US" dirty="0"/>
          </a:p>
        </p:txBody>
      </p:sp>
    </p:spTree>
    <p:extLst>
      <p:ext uri="{BB962C8B-B14F-4D97-AF65-F5344CB8AC3E}">
        <p14:creationId xmlns:p14="http://schemas.microsoft.com/office/powerpoint/2010/main" val="111639156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1947</TotalTime>
  <Words>1376</Words>
  <Application>Microsoft Macintosh PowerPoint</Application>
  <PresentationFormat>Widescreen</PresentationFormat>
  <Paragraphs>95</Paragraphs>
  <Slides>15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Century Gothic</vt:lpstr>
      <vt:lpstr>Wingdings</vt:lpstr>
      <vt:lpstr>Wingdings 3</vt:lpstr>
      <vt:lpstr>Arial</vt:lpstr>
      <vt:lpstr>Wisp</vt:lpstr>
      <vt:lpstr>Teaching Strategies for Natural Resources and Environmental Science </vt:lpstr>
      <vt:lpstr>Welcome!</vt:lpstr>
      <vt:lpstr>Caveats </vt:lpstr>
      <vt:lpstr>2015 AFNR Standards (Env. Systems)</vt:lpstr>
      <vt:lpstr>CCTC’s  P.I.’s  S.M.’s (A.I.M.)</vt:lpstr>
      <vt:lpstr>3D Learning in Next Generation Science</vt:lpstr>
      <vt:lpstr>Next Generation Science Standards</vt:lpstr>
      <vt:lpstr>Next Generation Science Standards</vt:lpstr>
      <vt:lpstr>AFNR &amp; NGSS: AIM vs. 3D Learning</vt:lpstr>
      <vt:lpstr>Scientific Literacy</vt:lpstr>
      <vt:lpstr>Example Activity – Bug Biodiversity</vt:lpstr>
      <vt:lpstr>Use the triangle to assess your findings:</vt:lpstr>
      <vt:lpstr>Sustainability </vt:lpstr>
      <vt:lpstr>Questions &amp; Discussion </vt:lpstr>
      <vt:lpstr>Future Work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Strategies for Natural Resources and Environmental Science </dc:title>
  <dc:creator>Craig Kohn</dc:creator>
  <cp:lastModifiedBy>Craig Kohn</cp:lastModifiedBy>
  <cp:revision>40</cp:revision>
  <dcterms:created xsi:type="dcterms:W3CDTF">2016-10-18T13:28:12Z</dcterms:created>
  <dcterms:modified xsi:type="dcterms:W3CDTF">2016-10-19T21:55:19Z</dcterms:modified>
</cp:coreProperties>
</file>