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5" r:id="rId19"/>
    <p:sldId id="274"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43"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3738C080-8894-4AA8-8E42-A7380C2389A2}"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A8E7E-8A60-4ABA-A1CA-C79436153D5F}"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8C080-8894-4AA8-8E42-A7380C2389A2}"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A8E7E-8A60-4ABA-A1CA-C79436153D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8C080-8894-4AA8-8E42-A7380C2389A2}"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A8E7E-8A60-4ABA-A1CA-C79436153D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38C080-8894-4AA8-8E42-A7380C2389A2}"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A8E7E-8A60-4ABA-A1CA-C79436153D5F}" type="slidenum">
              <a:rPr lang="en-US" smtClean="0"/>
              <a:t>‹#›</a:t>
            </a:fld>
            <a:endParaRPr lang="en-US"/>
          </a:p>
        </p:txBody>
      </p:sp>
      <p:pic>
        <p:nvPicPr>
          <p:cNvPr id="7" name="Picture 6" descr="AgDeptLogo.jpg"/>
          <p:cNvPicPr/>
          <p:nvPr userDrawn="1"/>
        </p:nvPicPr>
        <p:blipFill>
          <a:blip r:embed="rId2">
            <a:clrChange>
              <a:clrFrom>
                <a:srgbClr val="FFFFFF"/>
              </a:clrFrom>
              <a:clrTo>
                <a:srgbClr val="FFFFFF">
                  <a:alpha val="0"/>
                </a:srgbClr>
              </a:clrTo>
            </a:clrChange>
          </a:blip>
          <a:stretch>
            <a:fillRect/>
          </a:stretch>
        </p:blipFill>
        <p:spPr>
          <a:xfrm>
            <a:off x="37322" y="5943600"/>
            <a:ext cx="540385" cy="78803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3738C080-8894-4AA8-8E42-A7380C2389A2}" type="datetimeFigureOut">
              <a:rPr lang="en-US" smtClean="0"/>
              <a:t>10/21/2013</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CE8A8E7E-8A60-4ABA-A1CA-C79436153D5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38C080-8894-4AA8-8E42-A7380C2389A2}" type="datetimeFigureOut">
              <a:rPr lang="en-US" smtClean="0"/>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A8E7E-8A60-4ABA-A1CA-C79436153D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38C080-8894-4AA8-8E42-A7380C2389A2}" type="datetimeFigureOut">
              <a:rPr lang="en-US" smtClean="0"/>
              <a:t>10/21/2013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A8E7E-8A60-4ABA-A1CA-C79436153D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38C080-8894-4AA8-8E42-A7380C2389A2}" type="datetimeFigureOut">
              <a:rPr lang="en-US" smtClean="0"/>
              <a:t>10/21/2013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A8E7E-8A60-4ABA-A1CA-C79436153D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38C080-8894-4AA8-8E42-A7380C2389A2}" type="datetimeFigureOut">
              <a:rPr lang="en-US" smtClean="0"/>
              <a:t>10/21/2013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A8E7E-8A60-4ABA-A1CA-C79436153D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38C080-8894-4AA8-8E42-A7380C2389A2}" type="datetimeFigureOut">
              <a:rPr lang="en-US" smtClean="0"/>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A8E7E-8A60-4ABA-A1CA-C79436153D5F}"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3738C080-8894-4AA8-8E42-A7380C2389A2}" type="datetimeFigureOut">
              <a:rPr lang="en-US" smtClean="0"/>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A8E7E-8A60-4ABA-A1CA-C79436153D5F}"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3738C080-8894-4AA8-8E42-A7380C2389A2}" type="datetimeFigureOut">
              <a:rPr lang="en-US" smtClean="0"/>
              <a:t>10/21/2013</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E8A8E7E-8A60-4ABA-A1CA-C79436153D5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en.wikipedia.org/wiki/File:Phosphat-Ion.sv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Tests of Water Quality</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By C. Kohn</a:t>
            </a:r>
          </a:p>
          <a:p>
            <a:r>
              <a:rPr lang="en-US" dirty="0" smtClean="0"/>
              <a:t>Agricultural Sciences</a:t>
            </a:r>
          </a:p>
          <a:p>
            <a:r>
              <a:rPr lang="en-US" dirty="0" smtClean="0"/>
              <a:t>Waterford, WI</a:t>
            </a:r>
            <a:endParaRPr lang="en-US" dirty="0"/>
          </a:p>
        </p:txBody>
      </p:sp>
    </p:spTree>
    <p:extLst>
      <p:ext uri="{BB962C8B-B14F-4D97-AF65-F5344CB8AC3E}">
        <p14:creationId xmlns:p14="http://schemas.microsoft.com/office/powerpoint/2010/main" val="3171537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Phosphorus</a:t>
            </a:r>
            <a:endParaRPr lang="en-US" dirty="0"/>
          </a:p>
        </p:txBody>
      </p:sp>
      <p:sp>
        <p:nvSpPr>
          <p:cNvPr id="3" name="Content Placeholder 2"/>
          <p:cNvSpPr>
            <a:spLocks noGrp="1"/>
          </p:cNvSpPr>
          <p:nvPr>
            <p:ph idx="1"/>
          </p:nvPr>
        </p:nvSpPr>
        <p:spPr/>
        <p:txBody>
          <a:bodyPr/>
          <a:lstStyle/>
          <a:p>
            <a:r>
              <a:rPr lang="en-US" b="1" dirty="0" smtClean="0"/>
              <a:t>Phosphorus – phosphorus is another element found in fertilizers and other sources that can cause eutrophication.</a:t>
            </a:r>
          </a:p>
          <a:p>
            <a:r>
              <a:rPr lang="en-US" b="1" dirty="0" smtClean="0"/>
              <a:t>Phosphates</a:t>
            </a:r>
            <a:r>
              <a:rPr lang="en-US" dirty="0" smtClean="0"/>
              <a:t>, or PO</a:t>
            </a:r>
            <a:r>
              <a:rPr lang="en-US" baseline="-25000" dirty="0" smtClean="0"/>
              <a:t>4</a:t>
            </a:r>
            <a:r>
              <a:rPr lang="en-US" baseline="30000" dirty="0" smtClean="0"/>
              <a:t>3-</a:t>
            </a:r>
            <a:r>
              <a:rPr lang="en-US" dirty="0" smtClean="0"/>
              <a:t>, are </a:t>
            </a:r>
            <a:r>
              <a:rPr lang="en-US" dirty="0"/>
              <a:t>widely used in fertilizers, detergents, and municipal water systems.  </a:t>
            </a:r>
            <a:endParaRPr lang="en-US" dirty="0" smtClean="0"/>
          </a:p>
          <a:p>
            <a:pPr lvl="1"/>
            <a:r>
              <a:rPr lang="en-US" dirty="0" smtClean="0"/>
              <a:t>Like </a:t>
            </a:r>
            <a:r>
              <a:rPr lang="en-US" dirty="0"/>
              <a:t>nitrogen, phosphorus and phosphates can cause algal blooms and eutrophication.  </a:t>
            </a:r>
          </a:p>
          <a:p>
            <a:r>
              <a:rPr lang="en-US" dirty="0" smtClean="0"/>
              <a:t>This has led many local governments to ban </a:t>
            </a:r>
            <a:br>
              <a:rPr lang="en-US" dirty="0" smtClean="0"/>
            </a:br>
            <a:r>
              <a:rPr lang="en-US" dirty="0" smtClean="0"/>
              <a:t>phosphorus-based fertilizers in order to reduce</a:t>
            </a:r>
            <a:br>
              <a:rPr lang="en-US" dirty="0" smtClean="0"/>
            </a:br>
            <a:r>
              <a:rPr lang="en-US" dirty="0" smtClean="0"/>
              <a:t>the impact of eutrophication on lakes, rivers</a:t>
            </a:r>
            <a:br>
              <a:rPr lang="en-US" dirty="0" smtClean="0"/>
            </a:br>
            <a:r>
              <a:rPr lang="en-US" dirty="0" smtClean="0"/>
              <a:t>and streams. </a:t>
            </a:r>
            <a:endParaRPr lang="en-US" dirty="0"/>
          </a:p>
        </p:txBody>
      </p:sp>
      <p:pic>
        <p:nvPicPr>
          <p:cNvPr id="5122" name="Picture 2" descr="http://upload.wikimedia.org/wikipedia/commons/thumb/7/70/Phosphat-Ion.svg/121px-Phosphat-Ion.svg.png">
            <a:hlinkClick r:id="rId2" tooltip="Stereo skeletal formula of phosphate"/>
          </p:cNvPr>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29400" y="4482860"/>
            <a:ext cx="2326590" cy="2057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705600" y="6489412"/>
            <a:ext cx="2327881" cy="292388"/>
          </a:xfrm>
          <a:prstGeom prst="rect">
            <a:avLst/>
          </a:prstGeom>
        </p:spPr>
        <p:txBody>
          <a:bodyPr wrap="none">
            <a:spAutoFit/>
          </a:bodyPr>
          <a:lstStyle/>
          <a:p>
            <a:r>
              <a:rPr lang="en-US" sz="1300" i="1" dirty="0" smtClean="0"/>
              <a:t>wikipedia.org/wiki/Phosphate</a:t>
            </a:r>
            <a:endParaRPr lang="en-US" sz="1300" i="1" dirty="0"/>
          </a:p>
        </p:txBody>
      </p:sp>
    </p:spTree>
    <p:extLst>
      <p:ext uri="{BB962C8B-B14F-4D97-AF65-F5344CB8AC3E}">
        <p14:creationId xmlns:p14="http://schemas.microsoft.com/office/powerpoint/2010/main" val="3464731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Phosphorus in Wisconsin</a:t>
            </a:r>
            <a:endParaRPr lang="en-US" dirty="0"/>
          </a:p>
        </p:txBody>
      </p:sp>
      <p:sp>
        <p:nvSpPr>
          <p:cNvPr id="3" name="Content Placeholder 2"/>
          <p:cNvSpPr>
            <a:spLocks noGrp="1"/>
          </p:cNvSpPr>
          <p:nvPr>
            <p:ph idx="1"/>
          </p:nvPr>
        </p:nvSpPr>
        <p:spPr>
          <a:xfrm>
            <a:off x="457200" y="1600200"/>
            <a:ext cx="5257800" cy="4525963"/>
          </a:xfrm>
        </p:spPr>
        <p:txBody>
          <a:bodyPr>
            <a:normAutofit lnSpcReduction="10000"/>
          </a:bodyPr>
          <a:lstStyle/>
          <a:p>
            <a:r>
              <a:rPr lang="en-US" dirty="0" smtClean="0"/>
              <a:t>In </a:t>
            </a:r>
            <a:r>
              <a:rPr lang="en-US" dirty="0"/>
              <a:t>W</a:t>
            </a:r>
            <a:r>
              <a:rPr lang="en-US" dirty="0" smtClean="0"/>
              <a:t>isconsin: </a:t>
            </a:r>
          </a:p>
          <a:p>
            <a:pPr lvl="1"/>
            <a:r>
              <a:rPr lang="en-US" dirty="0"/>
              <a:t>172 lakes and streams are formally listed as impaired </a:t>
            </a:r>
            <a:r>
              <a:rPr lang="en-US" dirty="0" smtClean="0"/>
              <a:t>due to phosphorus pollution</a:t>
            </a:r>
          </a:p>
          <a:p>
            <a:pPr lvl="2"/>
            <a:r>
              <a:rPr lang="en-US" dirty="0" smtClean="0"/>
              <a:t>Last </a:t>
            </a:r>
            <a:r>
              <a:rPr lang="en-US" dirty="0"/>
              <a:t>year, 35 people in Wisconsin reported human health concerns and the death of at least two dogs due to blue-green algae</a:t>
            </a:r>
            <a:r>
              <a:rPr lang="en-US" dirty="0" smtClean="0"/>
              <a:t>.</a:t>
            </a:r>
          </a:p>
          <a:p>
            <a:pPr lvl="1"/>
            <a:r>
              <a:rPr lang="en-US" dirty="0"/>
              <a:t>Recent statewide stream assessment data suggests that thousands of streams may have excess phosphorus levels.</a:t>
            </a:r>
          </a:p>
          <a:p>
            <a:pPr lvl="1"/>
            <a:r>
              <a:rPr lang="en-US" dirty="0" smtClean="0"/>
              <a:t>Excess </a:t>
            </a:r>
            <a:r>
              <a:rPr lang="en-US" dirty="0"/>
              <a:t>phosphorus causes major changes in lake and stream food webs, which ultimately result in fewer fish and fish predators.</a:t>
            </a:r>
          </a:p>
          <a:p>
            <a:pPr lvl="2"/>
            <a:r>
              <a:rPr lang="en-US" sz="1100" i="1" dirty="0" smtClean="0"/>
              <a:t>Source</a:t>
            </a:r>
            <a:r>
              <a:rPr lang="en-US" sz="1100" i="1" dirty="0"/>
              <a:t>: http://dnr.wi.gov/news/mediakits/mk_phosphorus.asp</a:t>
            </a:r>
            <a:r>
              <a:rPr lang="en-US" dirty="0"/>
              <a:t/>
            </a:r>
            <a:br>
              <a:rPr lang="en-US" dirty="0"/>
            </a:br>
            <a:endParaRPr lang="en-US" dirty="0"/>
          </a:p>
        </p:txBody>
      </p:sp>
      <p:pic>
        <p:nvPicPr>
          <p:cNvPr id="6146" name="Picture 2" descr="http://dnr.wi.gov/news/mediakits/images/stateide_P_impaired_water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45481" y="1600200"/>
            <a:ext cx="3169919" cy="40386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934200" y="5658366"/>
            <a:ext cx="1660776" cy="307777"/>
          </a:xfrm>
          <a:prstGeom prst="rect">
            <a:avLst/>
          </a:prstGeom>
        </p:spPr>
        <p:txBody>
          <a:bodyPr wrap="none">
            <a:spAutoFit/>
          </a:bodyPr>
          <a:lstStyle/>
          <a:p>
            <a:r>
              <a:rPr lang="en-US" sz="1400" i="1" dirty="0" smtClean="0">
                <a:effectLst/>
              </a:rPr>
              <a:t>Source: dnr.wi.gov</a:t>
            </a:r>
            <a:endParaRPr lang="en-US" sz="1400" i="1" dirty="0"/>
          </a:p>
        </p:txBody>
      </p:sp>
    </p:spTree>
    <p:extLst>
      <p:ext uri="{BB962C8B-B14F-4D97-AF65-F5344CB8AC3E}">
        <p14:creationId xmlns:p14="http://schemas.microsoft.com/office/powerpoint/2010/main" val="3226493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Heavy Metals</a:t>
            </a:r>
            <a:endParaRPr lang="en-US" dirty="0"/>
          </a:p>
        </p:txBody>
      </p:sp>
      <p:sp>
        <p:nvSpPr>
          <p:cNvPr id="3" name="Content Placeholder 2"/>
          <p:cNvSpPr>
            <a:spLocks noGrp="1"/>
          </p:cNvSpPr>
          <p:nvPr>
            <p:ph idx="1"/>
          </p:nvPr>
        </p:nvSpPr>
        <p:spPr/>
        <p:txBody>
          <a:bodyPr/>
          <a:lstStyle/>
          <a:p>
            <a:r>
              <a:rPr lang="en-US" dirty="0"/>
              <a:t>Living organisms require </a:t>
            </a:r>
            <a:r>
              <a:rPr lang="en-US" u="sng" dirty="0"/>
              <a:t>trace</a:t>
            </a:r>
            <a:r>
              <a:rPr lang="en-US" dirty="0"/>
              <a:t> amounts of some heavy </a:t>
            </a:r>
            <a:r>
              <a:rPr lang="en-US" dirty="0" smtClean="0"/>
              <a:t>metals.</a:t>
            </a:r>
          </a:p>
          <a:p>
            <a:r>
              <a:rPr lang="en-US" dirty="0" smtClean="0"/>
              <a:t>Excessive </a:t>
            </a:r>
            <a:r>
              <a:rPr lang="en-US" dirty="0"/>
              <a:t>levels of essential metals, however, can be </a:t>
            </a:r>
            <a:r>
              <a:rPr lang="en-US" dirty="0" smtClean="0"/>
              <a:t>deadly to a living organism</a:t>
            </a:r>
            <a:r>
              <a:rPr lang="en-US" dirty="0"/>
              <a:t>. </a:t>
            </a:r>
            <a:endParaRPr lang="en-US" dirty="0" smtClean="0"/>
          </a:p>
          <a:p>
            <a:r>
              <a:rPr lang="en-US" dirty="0" smtClean="0"/>
              <a:t>The biggest threats to surface </a:t>
            </a:r>
            <a:r>
              <a:rPr lang="en-US" dirty="0"/>
              <a:t>water systems are cadmium, chromium, mercury, lead, arsenic, and </a:t>
            </a:r>
            <a:r>
              <a:rPr lang="en-US" dirty="0" smtClean="0"/>
              <a:t>antimony</a:t>
            </a:r>
          </a:p>
          <a:p>
            <a:pPr lvl="1"/>
            <a:r>
              <a:rPr lang="en-US" sz="1100" i="1" dirty="0"/>
              <a:t>Source: http://www.water.ncsu.edu/watershedss/info/hmetals.html</a:t>
            </a:r>
          </a:p>
        </p:txBody>
      </p:sp>
    </p:spTree>
    <p:extLst>
      <p:ext uri="{BB962C8B-B14F-4D97-AF65-F5344CB8AC3E}">
        <p14:creationId xmlns:p14="http://schemas.microsoft.com/office/powerpoint/2010/main" val="3605318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Heavy Metals: Lead</a:t>
            </a:r>
            <a:endParaRPr lang="en-US" dirty="0"/>
          </a:p>
        </p:txBody>
      </p:sp>
      <p:sp>
        <p:nvSpPr>
          <p:cNvPr id="3" name="Content Placeholder 2"/>
          <p:cNvSpPr>
            <a:spLocks noGrp="1"/>
          </p:cNvSpPr>
          <p:nvPr>
            <p:ph idx="1"/>
          </p:nvPr>
        </p:nvSpPr>
        <p:spPr/>
        <p:txBody>
          <a:bodyPr>
            <a:normAutofit lnSpcReduction="10000"/>
          </a:bodyPr>
          <a:lstStyle/>
          <a:p>
            <a:r>
              <a:rPr lang="en-US" i="1" dirty="0"/>
              <a:t>Lead:</a:t>
            </a:r>
            <a:r>
              <a:rPr lang="en-US" dirty="0"/>
              <a:t> Because of size and charge similarities, lead can substitute for calcium and included in bone. </a:t>
            </a:r>
            <a:endParaRPr lang="en-US" dirty="0" smtClean="0"/>
          </a:p>
          <a:p>
            <a:pPr lvl="1"/>
            <a:r>
              <a:rPr lang="en-US" dirty="0" smtClean="0"/>
              <a:t>Children </a:t>
            </a:r>
            <a:r>
              <a:rPr lang="en-US" dirty="0"/>
              <a:t>are especially susceptible to lead because developing skeletal systems require high calcium levels. </a:t>
            </a:r>
            <a:r>
              <a:rPr lang="en-US" dirty="0" smtClean="0"/>
              <a:t/>
            </a:r>
            <a:br>
              <a:rPr lang="en-US" dirty="0" smtClean="0"/>
            </a:br>
            <a:endParaRPr lang="en-US" dirty="0" smtClean="0"/>
          </a:p>
          <a:p>
            <a:r>
              <a:rPr lang="en-US" dirty="0" smtClean="0"/>
              <a:t>Lead </a:t>
            </a:r>
            <a:r>
              <a:rPr lang="en-US" dirty="0"/>
              <a:t>that is stored in bone is not harmful, but if high levels of calcium are ingested later, the lead in the bone may be replaced by calcium and </a:t>
            </a:r>
            <a:r>
              <a:rPr lang="en-US" dirty="0" smtClean="0"/>
              <a:t>the lead will be released at high levels into the body. </a:t>
            </a:r>
          </a:p>
          <a:p>
            <a:pPr lvl="1"/>
            <a:r>
              <a:rPr lang="en-US" dirty="0" smtClean="0"/>
              <a:t>Once </a:t>
            </a:r>
            <a:r>
              <a:rPr lang="en-US" dirty="0"/>
              <a:t>free in the </a:t>
            </a:r>
            <a:r>
              <a:rPr lang="en-US" dirty="0" smtClean="0"/>
              <a:t>circulatory system</a:t>
            </a:r>
            <a:r>
              <a:rPr lang="en-US" dirty="0"/>
              <a:t>, lead may cause </a:t>
            </a:r>
            <a:r>
              <a:rPr lang="en-US" dirty="0" smtClean="0"/>
              <a:t>neurological damage to the brain and spinal cord </a:t>
            </a:r>
            <a:br>
              <a:rPr lang="en-US" dirty="0" smtClean="0"/>
            </a:br>
            <a:endParaRPr lang="en-US" dirty="0"/>
          </a:p>
          <a:p>
            <a:pPr lvl="1"/>
            <a:r>
              <a:rPr lang="en-US" sz="1200" i="1" dirty="0"/>
              <a:t>Source: http://www.water.ncsu.edu/watershedss/info/hmetals.html</a:t>
            </a:r>
          </a:p>
          <a:p>
            <a:pPr lvl="1"/>
            <a:endParaRPr lang="en-US" dirty="0"/>
          </a:p>
        </p:txBody>
      </p:sp>
    </p:spTree>
    <p:extLst>
      <p:ext uri="{BB962C8B-B14F-4D97-AF65-F5344CB8AC3E}">
        <p14:creationId xmlns:p14="http://schemas.microsoft.com/office/powerpoint/2010/main" val="4745077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Heavy Metals</a:t>
            </a:r>
            <a:r>
              <a:rPr lang="en-US" dirty="0" smtClean="0"/>
              <a:t>: Mercury</a:t>
            </a:r>
            <a:endParaRPr lang="en-US" dirty="0"/>
          </a:p>
        </p:txBody>
      </p:sp>
      <p:sp>
        <p:nvSpPr>
          <p:cNvPr id="3" name="Content Placeholder 2"/>
          <p:cNvSpPr>
            <a:spLocks noGrp="1"/>
          </p:cNvSpPr>
          <p:nvPr>
            <p:ph idx="1"/>
          </p:nvPr>
        </p:nvSpPr>
        <p:spPr/>
        <p:txBody>
          <a:bodyPr/>
          <a:lstStyle/>
          <a:p>
            <a:r>
              <a:rPr lang="en-US" i="1" dirty="0" smtClean="0"/>
              <a:t>Mercury</a:t>
            </a:r>
            <a:r>
              <a:rPr lang="en-US" i="1" dirty="0"/>
              <a:t>:</a:t>
            </a:r>
            <a:r>
              <a:rPr lang="en-US" dirty="0"/>
              <a:t> </a:t>
            </a:r>
            <a:r>
              <a:rPr lang="en-US" dirty="0" smtClean="0"/>
              <a:t>When </a:t>
            </a:r>
            <a:r>
              <a:rPr lang="en-US" dirty="0"/>
              <a:t>mercury enters water it is often transformed by microorganisms </a:t>
            </a:r>
            <a:r>
              <a:rPr lang="en-US" dirty="0" smtClean="0"/>
              <a:t>into a more toxic form. </a:t>
            </a:r>
            <a:br>
              <a:rPr lang="en-US" dirty="0" smtClean="0"/>
            </a:br>
            <a:endParaRPr lang="en-US" dirty="0" smtClean="0"/>
          </a:p>
          <a:p>
            <a:r>
              <a:rPr lang="en-US" dirty="0" smtClean="0"/>
              <a:t>Symptoms </a:t>
            </a:r>
            <a:r>
              <a:rPr lang="en-US" dirty="0"/>
              <a:t>of acute poisoning </a:t>
            </a:r>
            <a:r>
              <a:rPr lang="en-US" dirty="0" smtClean="0"/>
              <a:t>include inflammation of the digestive tract, </a:t>
            </a:r>
            <a:r>
              <a:rPr lang="en-US" dirty="0"/>
              <a:t>vomiting, </a:t>
            </a:r>
            <a:r>
              <a:rPr lang="en-US" dirty="0" smtClean="0"/>
              <a:t>kidney and liver damage, </a:t>
            </a:r>
            <a:r>
              <a:rPr lang="en-US" dirty="0"/>
              <a:t>and circulatory collapse. </a:t>
            </a:r>
            <a:r>
              <a:rPr lang="en-US" dirty="0" smtClean="0"/>
              <a:t/>
            </a:r>
            <a:br>
              <a:rPr lang="en-US" dirty="0" smtClean="0"/>
            </a:br>
            <a:endParaRPr lang="en-US" dirty="0" smtClean="0"/>
          </a:p>
          <a:p>
            <a:r>
              <a:rPr lang="en-US" dirty="0" smtClean="0"/>
              <a:t>Chronic </a:t>
            </a:r>
            <a:r>
              <a:rPr lang="en-US" dirty="0"/>
              <a:t>poisoning is usually a result of industrial exposure or a diet consisting of contaminated fish (mercury is the only metal that will </a:t>
            </a:r>
            <a:r>
              <a:rPr lang="en-US" dirty="0" err="1"/>
              <a:t>bioaccumulate</a:t>
            </a:r>
            <a:r>
              <a:rPr lang="en-US" dirty="0" smtClean="0"/>
              <a:t>).</a:t>
            </a:r>
          </a:p>
          <a:p>
            <a:pPr lvl="1"/>
            <a:r>
              <a:rPr lang="en-US" sz="1200" i="1" dirty="0"/>
              <a:t>Source: http://www.water.ncsu.edu/watershedss/info/hmetals.html</a:t>
            </a:r>
          </a:p>
          <a:p>
            <a:pPr lvl="1"/>
            <a:endParaRPr lang="en-US" dirty="0"/>
          </a:p>
          <a:p>
            <a:endParaRPr lang="en-US" dirty="0"/>
          </a:p>
        </p:txBody>
      </p:sp>
    </p:spTree>
    <p:extLst>
      <p:ext uri="{BB962C8B-B14F-4D97-AF65-F5344CB8AC3E}">
        <p14:creationId xmlns:p14="http://schemas.microsoft.com/office/powerpoint/2010/main" val="2840361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Heavy </a:t>
            </a:r>
            <a:r>
              <a:rPr lang="en-US" dirty="0" smtClean="0"/>
              <a:t>Metals</a:t>
            </a:r>
            <a:endParaRPr lang="en-US" dirty="0"/>
          </a:p>
        </p:txBody>
      </p:sp>
      <p:sp>
        <p:nvSpPr>
          <p:cNvPr id="3" name="Content Placeholder 2"/>
          <p:cNvSpPr>
            <a:spLocks noGrp="1"/>
          </p:cNvSpPr>
          <p:nvPr>
            <p:ph idx="1"/>
          </p:nvPr>
        </p:nvSpPr>
        <p:spPr/>
        <p:txBody>
          <a:bodyPr>
            <a:normAutofit fontScale="92500" lnSpcReduction="20000"/>
          </a:bodyPr>
          <a:lstStyle/>
          <a:p>
            <a:r>
              <a:rPr lang="en-US" dirty="0"/>
              <a:t>Slightly elevated metal levels in natural waters may cause the following </a:t>
            </a:r>
            <a:r>
              <a:rPr lang="en-US" dirty="0" smtClean="0"/>
              <a:t>effects </a:t>
            </a:r>
            <a:r>
              <a:rPr lang="en-US" dirty="0"/>
              <a:t>in aquatic organisms: </a:t>
            </a:r>
            <a:endParaRPr lang="en-US" dirty="0" smtClean="0"/>
          </a:p>
          <a:p>
            <a:pPr lvl="1"/>
            <a:r>
              <a:rPr lang="en-US" dirty="0" smtClean="0"/>
              <a:t>1) change </a:t>
            </a:r>
            <a:r>
              <a:rPr lang="en-US" dirty="0"/>
              <a:t>in </a:t>
            </a:r>
            <a:r>
              <a:rPr lang="en-US" dirty="0" smtClean="0"/>
              <a:t>the structure of living tissues</a:t>
            </a:r>
          </a:p>
          <a:p>
            <a:pPr lvl="1"/>
            <a:r>
              <a:rPr lang="en-US" dirty="0" smtClean="0"/>
              <a:t>2</a:t>
            </a:r>
            <a:r>
              <a:rPr lang="en-US" dirty="0"/>
              <a:t>) </a:t>
            </a:r>
            <a:r>
              <a:rPr lang="en-US" dirty="0" smtClean="0"/>
              <a:t>suppression </a:t>
            </a:r>
            <a:r>
              <a:rPr lang="en-US" dirty="0"/>
              <a:t>of growth and development, poor swimming performance, changes in </a:t>
            </a:r>
            <a:r>
              <a:rPr lang="en-US" dirty="0" smtClean="0"/>
              <a:t>circulation</a:t>
            </a:r>
          </a:p>
          <a:p>
            <a:pPr lvl="1"/>
            <a:r>
              <a:rPr lang="en-US" dirty="0" smtClean="0"/>
              <a:t>3</a:t>
            </a:r>
            <a:r>
              <a:rPr lang="en-US" dirty="0"/>
              <a:t>) change in biochemistry, such as enzyme activity and blood </a:t>
            </a:r>
            <a:r>
              <a:rPr lang="en-US" dirty="0" smtClean="0"/>
              <a:t>chemistry</a:t>
            </a:r>
          </a:p>
          <a:p>
            <a:pPr lvl="1"/>
            <a:r>
              <a:rPr lang="en-US" dirty="0" smtClean="0"/>
              <a:t>4</a:t>
            </a:r>
            <a:r>
              <a:rPr lang="en-US" dirty="0"/>
              <a:t>) change in </a:t>
            </a:r>
            <a:r>
              <a:rPr lang="en-US" dirty="0" smtClean="0"/>
              <a:t>behavior</a:t>
            </a:r>
          </a:p>
          <a:p>
            <a:pPr lvl="1"/>
            <a:r>
              <a:rPr lang="en-US" dirty="0" smtClean="0"/>
              <a:t>5</a:t>
            </a:r>
            <a:r>
              <a:rPr lang="en-US" dirty="0"/>
              <a:t>) and changes in reproduction (Connell et al., 1984). </a:t>
            </a:r>
            <a:r>
              <a:rPr lang="en-US" dirty="0" smtClean="0"/>
              <a:t/>
            </a:r>
            <a:br>
              <a:rPr lang="en-US" dirty="0" smtClean="0"/>
            </a:br>
            <a:endParaRPr lang="en-US" dirty="0" smtClean="0"/>
          </a:p>
          <a:p>
            <a:r>
              <a:rPr lang="en-US" dirty="0" smtClean="0"/>
              <a:t>In </a:t>
            </a:r>
            <a:r>
              <a:rPr lang="en-US" dirty="0"/>
              <a:t>comparison to freshwater fish and invertebrates, aquatic plants are equally or less sensitive to </a:t>
            </a:r>
            <a:r>
              <a:rPr lang="en-US" dirty="0" smtClean="0"/>
              <a:t>heavy metals.</a:t>
            </a:r>
          </a:p>
          <a:p>
            <a:pPr lvl="1"/>
            <a:r>
              <a:rPr lang="en-US" dirty="0" smtClean="0"/>
              <a:t>The </a:t>
            </a:r>
            <a:r>
              <a:rPr lang="en-US" dirty="0"/>
              <a:t>water resource should be managed for the protection of fish and invertebrates, in order to ensure aquatic plant survivability </a:t>
            </a:r>
            <a:r>
              <a:rPr lang="en-US" dirty="0" smtClean="0"/>
              <a:t/>
            </a:r>
            <a:br>
              <a:rPr lang="en-US" dirty="0" smtClean="0"/>
            </a:br>
            <a:endParaRPr lang="en-US" dirty="0" smtClean="0"/>
          </a:p>
          <a:p>
            <a:pPr lvl="2"/>
            <a:r>
              <a:rPr lang="en-US" i="1" dirty="0"/>
              <a:t>Source: http://www.water.ncsu.edu/watershedss/info/hmetals.html</a:t>
            </a:r>
          </a:p>
          <a:p>
            <a:pPr lvl="2"/>
            <a:endParaRPr lang="en-US" dirty="0"/>
          </a:p>
        </p:txBody>
      </p:sp>
    </p:spTree>
    <p:extLst>
      <p:ext uri="{BB962C8B-B14F-4D97-AF65-F5344CB8AC3E}">
        <p14:creationId xmlns:p14="http://schemas.microsoft.com/office/powerpoint/2010/main" val="11816733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Macroinvertebrates</a:t>
            </a:r>
            <a:endParaRPr lang="en-US" dirty="0"/>
          </a:p>
        </p:txBody>
      </p:sp>
      <p:sp>
        <p:nvSpPr>
          <p:cNvPr id="3" name="Content Placeholder 2"/>
          <p:cNvSpPr>
            <a:spLocks noGrp="1"/>
          </p:cNvSpPr>
          <p:nvPr>
            <p:ph idx="1"/>
          </p:nvPr>
        </p:nvSpPr>
        <p:spPr>
          <a:xfrm>
            <a:off x="304800" y="1600200"/>
            <a:ext cx="8229600" cy="4800600"/>
          </a:xfrm>
        </p:spPr>
        <p:txBody>
          <a:bodyPr>
            <a:normAutofit fontScale="92500" lnSpcReduction="10000"/>
          </a:bodyPr>
          <a:lstStyle/>
          <a:p>
            <a:r>
              <a:rPr lang="en-US" dirty="0" err="1"/>
              <a:t>Macroinvertebrates</a:t>
            </a:r>
            <a:r>
              <a:rPr lang="en-US" dirty="0"/>
              <a:t> are basically aquatic bugs.  </a:t>
            </a:r>
            <a:endParaRPr lang="en-US" dirty="0" smtClean="0"/>
          </a:p>
          <a:p>
            <a:pPr lvl="1"/>
            <a:r>
              <a:rPr lang="en-US" dirty="0" smtClean="0"/>
              <a:t>These </a:t>
            </a:r>
            <a:r>
              <a:rPr lang="en-US" dirty="0"/>
              <a:t>aquatic bugs are </a:t>
            </a:r>
            <a:r>
              <a:rPr lang="en-US" b="1" dirty="0" err="1"/>
              <a:t>bioindicators</a:t>
            </a:r>
            <a:r>
              <a:rPr lang="en-US" dirty="0"/>
              <a:t>, or organisms that provide a lot of information about the health of an aquatic ecosystem.  </a:t>
            </a:r>
            <a:r>
              <a:rPr lang="en-US" dirty="0" smtClean="0"/>
              <a:t/>
            </a:r>
            <a:br>
              <a:rPr lang="en-US" dirty="0" smtClean="0"/>
            </a:br>
            <a:endParaRPr lang="en-US" dirty="0" smtClean="0"/>
          </a:p>
          <a:p>
            <a:r>
              <a:rPr lang="en-US" dirty="0" err="1" smtClean="0"/>
              <a:t>Macroinvertebrates</a:t>
            </a:r>
            <a:r>
              <a:rPr lang="en-US" dirty="0" smtClean="0"/>
              <a:t> </a:t>
            </a:r>
            <a:r>
              <a:rPr lang="en-US" dirty="0"/>
              <a:t>are excellent indicators of water quality because they cannot move to a new section of water if it becomes unsuitable for life.  </a:t>
            </a:r>
            <a:endParaRPr lang="en-US" dirty="0" smtClean="0"/>
          </a:p>
          <a:p>
            <a:pPr lvl="1"/>
            <a:r>
              <a:rPr lang="en-US" dirty="0" smtClean="0"/>
              <a:t>Examples </a:t>
            </a:r>
            <a:r>
              <a:rPr lang="en-US" dirty="0"/>
              <a:t>of </a:t>
            </a:r>
            <a:r>
              <a:rPr lang="en-US" dirty="0" err="1"/>
              <a:t>macroinvertebrates</a:t>
            </a:r>
            <a:r>
              <a:rPr lang="en-US" dirty="0"/>
              <a:t> include aquatic insects, snails, crayfish, and worms</a:t>
            </a:r>
            <a:r>
              <a:rPr lang="en-US" dirty="0" smtClean="0"/>
              <a:t>.</a:t>
            </a:r>
            <a:br>
              <a:rPr lang="en-US" dirty="0" smtClean="0"/>
            </a:br>
            <a:r>
              <a:rPr lang="en-US" dirty="0" smtClean="0"/>
              <a:t> </a:t>
            </a:r>
          </a:p>
          <a:p>
            <a:r>
              <a:rPr lang="en-US" dirty="0" smtClean="0"/>
              <a:t>They </a:t>
            </a:r>
            <a:r>
              <a:rPr lang="en-US" dirty="0"/>
              <a:t>typically live on the </a:t>
            </a:r>
            <a:r>
              <a:rPr lang="en-US" dirty="0" smtClean="0"/>
              <a:t/>
            </a:r>
            <a:br>
              <a:rPr lang="en-US" dirty="0" smtClean="0"/>
            </a:br>
            <a:r>
              <a:rPr lang="en-US" dirty="0" smtClean="0"/>
              <a:t>bottom </a:t>
            </a:r>
            <a:r>
              <a:rPr lang="en-US" dirty="0"/>
              <a:t>of an aquatic ecosystem, </a:t>
            </a:r>
            <a:endParaRPr lang="en-US" dirty="0" smtClean="0"/>
          </a:p>
          <a:p>
            <a:pPr lvl="1"/>
            <a:r>
              <a:rPr lang="en-US" dirty="0" smtClean="0"/>
              <a:t>They are </a:t>
            </a:r>
            <a:r>
              <a:rPr lang="en-US" dirty="0"/>
              <a:t>often sampled by sifting a </a:t>
            </a:r>
            <a:r>
              <a:rPr lang="en-US" dirty="0" smtClean="0"/>
              <a:t/>
            </a:r>
            <a:br>
              <a:rPr lang="en-US" dirty="0" smtClean="0"/>
            </a:br>
            <a:r>
              <a:rPr lang="en-US" dirty="0" smtClean="0"/>
              <a:t>stream </a:t>
            </a:r>
            <a:r>
              <a:rPr lang="en-US" dirty="0"/>
              <a:t>or lake bottom with a sieve </a:t>
            </a:r>
            <a:r>
              <a:rPr lang="en-US" dirty="0" smtClean="0"/>
              <a:t/>
            </a:r>
            <a:br>
              <a:rPr lang="en-US" dirty="0" smtClean="0"/>
            </a:br>
            <a:r>
              <a:rPr lang="en-US" dirty="0" smtClean="0"/>
              <a:t>or </a:t>
            </a:r>
            <a:r>
              <a:rPr lang="en-US" dirty="0"/>
              <a:t>a filter.   </a:t>
            </a:r>
          </a:p>
          <a:p>
            <a:endParaRPr lang="en-US" dirty="0"/>
          </a:p>
        </p:txBody>
      </p:sp>
      <p:pic>
        <p:nvPicPr>
          <p:cNvPr id="7170" name="Picture 2" descr="http://ecologyadventure2water.edublogs.org/files/2011/04/macroinvertebrates-1qaji9r.jpg"/>
          <p:cNvPicPr>
            <a:picLocks noChangeAspect="1" noChangeArrowheads="1"/>
          </p:cNvPicPr>
          <p:nvPr/>
        </p:nvPicPr>
        <p:blipFill rotWithShape="1">
          <a:blip r:embed="rId2">
            <a:extLst>
              <a:ext uri="{28A0092B-C50C-407E-A947-70E740481C1C}">
                <a14:useLocalDpi xmlns:a14="http://schemas.microsoft.com/office/drawing/2010/main" val="0"/>
              </a:ext>
            </a:extLst>
          </a:blip>
          <a:srcRect t="2115" b="11372"/>
          <a:stretch/>
        </p:blipFill>
        <p:spPr bwMode="auto">
          <a:xfrm>
            <a:off x="5105400" y="4267200"/>
            <a:ext cx="3790950" cy="216659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105400" y="6389863"/>
            <a:ext cx="2775824" cy="276999"/>
          </a:xfrm>
          <a:prstGeom prst="rect">
            <a:avLst/>
          </a:prstGeom>
        </p:spPr>
        <p:txBody>
          <a:bodyPr wrap="none">
            <a:spAutoFit/>
          </a:bodyPr>
          <a:lstStyle/>
          <a:p>
            <a:r>
              <a:rPr lang="en-US" sz="1200" i="1" dirty="0" smtClean="0">
                <a:effectLst/>
              </a:rPr>
              <a:t>ecologyadventure2water.edublogs.org</a:t>
            </a:r>
            <a:endParaRPr lang="en-US" sz="1200" i="1" dirty="0"/>
          </a:p>
        </p:txBody>
      </p:sp>
    </p:spTree>
    <p:extLst>
      <p:ext uri="{BB962C8B-B14F-4D97-AF65-F5344CB8AC3E}">
        <p14:creationId xmlns:p14="http://schemas.microsoft.com/office/powerpoint/2010/main" val="2494195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Macroinvertebrates</a:t>
            </a:r>
            <a:endParaRPr lang="en-US" dirty="0"/>
          </a:p>
        </p:txBody>
      </p:sp>
      <p:sp>
        <p:nvSpPr>
          <p:cNvPr id="3" name="Content Placeholder 2"/>
          <p:cNvSpPr>
            <a:spLocks noGrp="1"/>
          </p:cNvSpPr>
          <p:nvPr>
            <p:ph idx="1"/>
          </p:nvPr>
        </p:nvSpPr>
        <p:spPr>
          <a:xfrm>
            <a:off x="304800" y="1600200"/>
            <a:ext cx="5562600" cy="4993640"/>
          </a:xfrm>
        </p:spPr>
        <p:txBody>
          <a:bodyPr>
            <a:normAutofit/>
          </a:bodyPr>
          <a:lstStyle/>
          <a:p>
            <a:r>
              <a:rPr lang="en-US" dirty="0"/>
              <a:t>A major advantage of using </a:t>
            </a:r>
            <a:r>
              <a:rPr lang="en-US" dirty="0" err="1"/>
              <a:t>macroinvertebrates</a:t>
            </a:r>
            <a:r>
              <a:rPr lang="en-US" dirty="0"/>
              <a:t> as quality indicators is that they provide evidence of water quality over a long stretch of time.  </a:t>
            </a:r>
            <a:endParaRPr lang="en-US" dirty="0" smtClean="0"/>
          </a:p>
          <a:p>
            <a:pPr lvl="1"/>
            <a:r>
              <a:rPr lang="en-US" dirty="0" smtClean="0"/>
              <a:t>While </a:t>
            </a:r>
            <a:r>
              <a:rPr lang="en-US" dirty="0"/>
              <a:t>temperature, pH and other tests can fluctuate day to day and even hour to hour, </a:t>
            </a:r>
            <a:r>
              <a:rPr lang="en-US" dirty="0" err="1"/>
              <a:t>macroinvertebrates</a:t>
            </a:r>
            <a:r>
              <a:rPr lang="en-US" dirty="0"/>
              <a:t> show long-term trends in water quality.  </a:t>
            </a:r>
            <a:endParaRPr lang="en-US" dirty="0" smtClean="0"/>
          </a:p>
          <a:p>
            <a:pPr lvl="1"/>
            <a:r>
              <a:rPr lang="en-US" dirty="0"/>
              <a:t>The disadvantage of </a:t>
            </a:r>
            <a:r>
              <a:rPr lang="en-US" dirty="0" err="1"/>
              <a:t>macroinvertebrates</a:t>
            </a:r>
            <a:r>
              <a:rPr lang="en-US" dirty="0"/>
              <a:t> is that they cannot tell us exactly what the cause of the problem may </a:t>
            </a:r>
            <a:r>
              <a:rPr lang="en-US" dirty="0" smtClean="0"/>
              <a:t>be.</a:t>
            </a:r>
          </a:p>
          <a:p>
            <a:pPr lvl="2"/>
            <a:r>
              <a:rPr lang="en-US" dirty="0" smtClean="0"/>
              <a:t>They just indicate that </a:t>
            </a:r>
            <a:r>
              <a:rPr lang="en-US" dirty="0"/>
              <a:t>we have a problem. </a:t>
            </a:r>
          </a:p>
          <a:p>
            <a:pPr lvl="1"/>
            <a:endParaRPr lang="en-US" dirty="0" smtClean="0"/>
          </a:p>
        </p:txBody>
      </p:sp>
      <p:pic>
        <p:nvPicPr>
          <p:cNvPr id="4" name="Picture 3"/>
          <p:cNvPicPr/>
          <p:nvPr/>
        </p:nvPicPr>
        <p:blipFill>
          <a:blip r:embed="rId2" cstate="print">
            <a:clrChange>
              <a:clrFrom>
                <a:srgbClr val="000000"/>
              </a:clrFrom>
              <a:clrTo>
                <a:srgbClr val="000000">
                  <a:alpha val="0"/>
                </a:srgbClr>
              </a:clrTo>
            </a:clrChange>
          </a:blip>
          <a:srcRect/>
          <a:stretch>
            <a:fillRect/>
          </a:stretch>
        </p:blipFill>
        <p:spPr bwMode="auto">
          <a:xfrm>
            <a:off x="5867400" y="609600"/>
            <a:ext cx="3177540" cy="5984240"/>
          </a:xfrm>
          <a:prstGeom prst="rect">
            <a:avLst/>
          </a:prstGeom>
          <a:solidFill>
            <a:schemeClr val="tx1"/>
          </a:solidFill>
          <a:ln w="9525">
            <a:noFill/>
            <a:miter lim="800000"/>
            <a:headEnd/>
            <a:tailEnd/>
          </a:ln>
        </p:spPr>
      </p:pic>
    </p:spTree>
    <p:extLst>
      <p:ext uri="{BB962C8B-B14F-4D97-AF65-F5344CB8AC3E}">
        <p14:creationId xmlns:p14="http://schemas.microsoft.com/office/powerpoint/2010/main" val="967637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Macroinvertebrates</a:t>
            </a:r>
            <a:endParaRPr lang="en-US" dirty="0"/>
          </a:p>
        </p:txBody>
      </p:sp>
      <p:sp>
        <p:nvSpPr>
          <p:cNvPr id="3" name="Content Placeholder 2"/>
          <p:cNvSpPr>
            <a:spLocks noGrp="1"/>
          </p:cNvSpPr>
          <p:nvPr>
            <p:ph idx="1"/>
          </p:nvPr>
        </p:nvSpPr>
        <p:spPr>
          <a:xfrm>
            <a:off x="304800" y="1600200"/>
            <a:ext cx="5410200" cy="4525963"/>
          </a:xfrm>
        </p:spPr>
        <p:txBody>
          <a:bodyPr>
            <a:normAutofit/>
          </a:bodyPr>
          <a:lstStyle/>
          <a:p>
            <a:r>
              <a:rPr lang="en-US" dirty="0"/>
              <a:t>The presence of a mixed population of </a:t>
            </a:r>
            <a:r>
              <a:rPr lang="en-US" dirty="0" err="1"/>
              <a:t>macroinvertebrates</a:t>
            </a:r>
            <a:r>
              <a:rPr lang="en-US" dirty="0"/>
              <a:t> indicates that water quality has been suitable for a while.  </a:t>
            </a:r>
          </a:p>
          <a:p>
            <a:pPr lvl="1"/>
            <a:r>
              <a:rPr lang="en-US" dirty="0"/>
              <a:t>The absence of some </a:t>
            </a:r>
            <a:r>
              <a:rPr lang="en-US" dirty="0" err="1"/>
              <a:t>macroinvertebrates</a:t>
            </a:r>
            <a:r>
              <a:rPr lang="en-US" dirty="0"/>
              <a:t> may indicate that this body of water is not suitable for fish or other aquatic life. </a:t>
            </a:r>
          </a:p>
          <a:p>
            <a:r>
              <a:rPr lang="en-US" dirty="0" err="1"/>
              <a:t>Macroinvertebrate</a:t>
            </a:r>
            <a:r>
              <a:rPr lang="en-US" dirty="0"/>
              <a:t> testing can also be known as EPT Testing.  </a:t>
            </a:r>
          </a:p>
          <a:p>
            <a:pPr lvl="1"/>
            <a:r>
              <a:rPr lang="en-US" dirty="0"/>
              <a:t>“EPT” stands for </a:t>
            </a:r>
            <a:r>
              <a:rPr lang="en-US" dirty="0" err="1"/>
              <a:t>Ephemeroptera</a:t>
            </a:r>
            <a:r>
              <a:rPr lang="en-US" dirty="0"/>
              <a:t>, </a:t>
            </a:r>
            <a:r>
              <a:rPr lang="en-US" dirty="0" err="1"/>
              <a:t>Plecoptera</a:t>
            </a:r>
            <a:r>
              <a:rPr lang="en-US" dirty="0"/>
              <a:t>, and </a:t>
            </a:r>
            <a:r>
              <a:rPr lang="en-US" dirty="0" err="1"/>
              <a:t>Trichoptera</a:t>
            </a:r>
            <a:r>
              <a:rPr lang="en-US" dirty="0"/>
              <a:t>, </a:t>
            </a:r>
            <a:endParaRPr lang="en-US" dirty="0" smtClean="0"/>
          </a:p>
          <a:p>
            <a:pPr lvl="1"/>
            <a:r>
              <a:rPr lang="en-US" dirty="0" smtClean="0"/>
              <a:t>These are three </a:t>
            </a:r>
            <a:r>
              <a:rPr lang="en-US" dirty="0"/>
              <a:t>highly sensitive species </a:t>
            </a:r>
            <a:r>
              <a:rPr lang="en-US" dirty="0" smtClean="0"/>
              <a:t>also known </a:t>
            </a:r>
            <a:r>
              <a:rPr lang="en-US" dirty="0"/>
              <a:t>as mayflies, stoneflies, and </a:t>
            </a:r>
            <a:r>
              <a:rPr lang="en-US" dirty="0" err="1"/>
              <a:t>caddisflies</a:t>
            </a:r>
            <a:r>
              <a:rPr lang="en-US" dirty="0"/>
              <a:t>.  </a:t>
            </a:r>
          </a:p>
          <a:p>
            <a:endParaRPr lang="en-US" dirty="0"/>
          </a:p>
        </p:txBody>
      </p:sp>
      <p:pic>
        <p:nvPicPr>
          <p:cNvPr id="4" name="Picture 3"/>
          <p:cNvPicPr/>
          <p:nvPr/>
        </p:nvPicPr>
        <p:blipFill>
          <a:blip r:embed="rId2" cstate="print">
            <a:clrChange>
              <a:clrFrom>
                <a:srgbClr val="000000"/>
              </a:clrFrom>
              <a:clrTo>
                <a:srgbClr val="000000">
                  <a:alpha val="0"/>
                </a:srgbClr>
              </a:clrTo>
            </a:clrChange>
          </a:blip>
          <a:srcRect/>
          <a:stretch>
            <a:fillRect/>
          </a:stretch>
        </p:blipFill>
        <p:spPr bwMode="auto">
          <a:xfrm>
            <a:off x="5867400" y="609600"/>
            <a:ext cx="3177540" cy="5984240"/>
          </a:xfrm>
          <a:prstGeom prst="rect">
            <a:avLst/>
          </a:prstGeom>
          <a:solidFill>
            <a:schemeClr val="tx1"/>
          </a:solidFill>
          <a:ln w="9525">
            <a:noFill/>
            <a:miter lim="800000"/>
            <a:headEnd/>
            <a:tailEnd/>
          </a:ln>
        </p:spPr>
      </p:pic>
    </p:spTree>
    <p:extLst>
      <p:ext uri="{BB962C8B-B14F-4D97-AF65-F5344CB8AC3E}">
        <p14:creationId xmlns:p14="http://schemas.microsoft.com/office/powerpoint/2010/main" val="2312869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Macroinvertebrates</a:t>
            </a:r>
            <a:endParaRPr lang="en-US" dirty="0"/>
          </a:p>
        </p:txBody>
      </p:sp>
      <p:sp>
        <p:nvSpPr>
          <p:cNvPr id="3" name="Content Placeholder 2"/>
          <p:cNvSpPr>
            <a:spLocks noGrp="1"/>
          </p:cNvSpPr>
          <p:nvPr>
            <p:ph idx="1"/>
          </p:nvPr>
        </p:nvSpPr>
        <p:spPr>
          <a:xfrm>
            <a:off x="457200" y="1600200"/>
            <a:ext cx="5410200" cy="4993640"/>
          </a:xfrm>
        </p:spPr>
        <p:txBody>
          <a:bodyPr>
            <a:normAutofit/>
          </a:bodyPr>
          <a:lstStyle/>
          <a:p>
            <a:r>
              <a:rPr lang="en-US" dirty="0" smtClean="0"/>
              <a:t>The </a:t>
            </a:r>
            <a:r>
              <a:rPr lang="en-US" dirty="0"/>
              <a:t>higher the percentage of </a:t>
            </a:r>
            <a:r>
              <a:rPr lang="en-US" dirty="0" smtClean="0"/>
              <a:t>pollution </a:t>
            </a:r>
            <a:r>
              <a:rPr lang="en-US" i="1" dirty="0"/>
              <a:t>intolerant</a:t>
            </a:r>
            <a:r>
              <a:rPr lang="en-US" dirty="0"/>
              <a:t> species, the better the water quality of the site due to the fact that they require cool, oxygenated water. </a:t>
            </a:r>
            <a:endParaRPr lang="en-US" dirty="0" smtClean="0"/>
          </a:p>
          <a:p>
            <a:pPr lvl="1"/>
            <a:r>
              <a:rPr lang="en-US" dirty="0" smtClean="0"/>
              <a:t>Leeches</a:t>
            </a:r>
            <a:r>
              <a:rPr lang="en-US" dirty="0"/>
              <a:t>, midges, worms, and black flies can handle a lot of pollution and will be found at higher concentrations in waters with poor quality.  </a:t>
            </a:r>
            <a:r>
              <a:rPr lang="en-US" dirty="0" smtClean="0"/>
              <a:t/>
            </a:r>
            <a:br>
              <a:rPr lang="en-US" dirty="0" smtClean="0"/>
            </a:br>
            <a:endParaRPr lang="en-US" dirty="0" smtClean="0"/>
          </a:p>
          <a:p>
            <a:r>
              <a:rPr lang="en-US" u="sng" dirty="0" smtClean="0"/>
              <a:t>We </a:t>
            </a:r>
            <a:r>
              <a:rPr lang="en-US" u="sng" dirty="0"/>
              <a:t>want to see lots of mayflies and stoneflies and relatively fewer leeches and blackflies. </a:t>
            </a:r>
            <a:endParaRPr lang="en-US" u="sng" dirty="0" smtClean="0"/>
          </a:p>
          <a:p>
            <a:pPr lvl="1"/>
            <a:r>
              <a:rPr lang="en-US" u="sng" dirty="0" smtClean="0"/>
              <a:t>Mayflies, etc. indicate there are few problems with oxygen and water conditions. </a:t>
            </a:r>
            <a:endParaRPr lang="en-US" u="sng" dirty="0"/>
          </a:p>
          <a:p>
            <a:endParaRPr lang="en-US" dirty="0"/>
          </a:p>
        </p:txBody>
      </p:sp>
      <p:pic>
        <p:nvPicPr>
          <p:cNvPr id="4" name="Picture 3"/>
          <p:cNvPicPr/>
          <p:nvPr/>
        </p:nvPicPr>
        <p:blipFill>
          <a:blip r:embed="rId2" cstate="print">
            <a:clrChange>
              <a:clrFrom>
                <a:srgbClr val="000000"/>
              </a:clrFrom>
              <a:clrTo>
                <a:srgbClr val="000000">
                  <a:alpha val="0"/>
                </a:srgbClr>
              </a:clrTo>
            </a:clrChange>
          </a:blip>
          <a:srcRect/>
          <a:stretch>
            <a:fillRect/>
          </a:stretch>
        </p:blipFill>
        <p:spPr bwMode="auto">
          <a:xfrm>
            <a:off x="5867400" y="609600"/>
            <a:ext cx="3177540" cy="5984240"/>
          </a:xfrm>
          <a:prstGeom prst="rect">
            <a:avLst/>
          </a:prstGeom>
          <a:solidFill>
            <a:schemeClr val="tx1"/>
          </a:solidFill>
          <a:ln w="9525">
            <a:noFill/>
            <a:miter lim="800000"/>
            <a:headEnd/>
            <a:tailEnd/>
          </a:ln>
        </p:spPr>
      </p:pic>
    </p:spTree>
    <p:extLst>
      <p:ext uri="{BB962C8B-B14F-4D97-AF65-F5344CB8AC3E}">
        <p14:creationId xmlns:p14="http://schemas.microsoft.com/office/powerpoint/2010/main" val="3134982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know? </a:t>
            </a:r>
            <a:endParaRPr lang="en-US" dirty="0"/>
          </a:p>
        </p:txBody>
      </p:sp>
      <p:sp>
        <p:nvSpPr>
          <p:cNvPr id="3" name="Content Placeholder 2"/>
          <p:cNvSpPr>
            <a:spLocks noGrp="1"/>
          </p:cNvSpPr>
          <p:nvPr>
            <p:ph idx="1"/>
          </p:nvPr>
        </p:nvSpPr>
        <p:spPr/>
        <p:txBody>
          <a:bodyPr/>
          <a:lstStyle/>
          <a:p>
            <a:r>
              <a:rPr lang="en-US" dirty="0" smtClean="0"/>
              <a:t>How </a:t>
            </a:r>
            <a:r>
              <a:rPr lang="en-US" dirty="0"/>
              <a:t>do we know if a lake has become or will become eutrophic? </a:t>
            </a:r>
            <a:r>
              <a:rPr lang="en-US" dirty="0" smtClean="0"/>
              <a:t/>
            </a:r>
            <a:br>
              <a:rPr lang="en-US" dirty="0" smtClean="0"/>
            </a:br>
            <a:endParaRPr lang="en-US" dirty="0" smtClean="0"/>
          </a:p>
          <a:p>
            <a:r>
              <a:rPr lang="en-US" dirty="0" smtClean="0"/>
              <a:t>How </a:t>
            </a:r>
            <a:r>
              <a:rPr lang="en-US" dirty="0"/>
              <a:t>would we know if toxins or mutagens are upsetting the energy flow and nutrient cycles of an aquatic ecosystem?  </a:t>
            </a:r>
            <a:r>
              <a:rPr lang="en-US" dirty="0" smtClean="0"/>
              <a:t/>
            </a:r>
            <a:br>
              <a:rPr lang="en-US" dirty="0" smtClean="0"/>
            </a:br>
            <a:endParaRPr lang="en-US" dirty="0" smtClean="0"/>
          </a:p>
          <a:p>
            <a:r>
              <a:rPr lang="en-US" dirty="0" smtClean="0"/>
              <a:t>It </a:t>
            </a:r>
            <a:r>
              <a:rPr lang="en-US" dirty="0"/>
              <a:t>is not usually readily evident, and lakes, rivers, and streams that seem fine on the surface may be collapsing without providing any visible signs. </a:t>
            </a:r>
          </a:p>
          <a:p>
            <a:endParaRPr lang="en-US" dirty="0"/>
          </a:p>
        </p:txBody>
      </p:sp>
    </p:spTree>
    <p:extLst>
      <p:ext uri="{BB962C8B-B14F-4D97-AF65-F5344CB8AC3E}">
        <p14:creationId xmlns:p14="http://schemas.microsoft.com/office/powerpoint/2010/main" val="2067261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 and Acid Rain</a:t>
            </a:r>
            <a:endParaRPr lang="en-US" dirty="0"/>
          </a:p>
        </p:txBody>
      </p:sp>
      <p:sp>
        <p:nvSpPr>
          <p:cNvPr id="3" name="Content Placeholder 2"/>
          <p:cNvSpPr>
            <a:spLocks noGrp="1"/>
          </p:cNvSpPr>
          <p:nvPr>
            <p:ph idx="1"/>
          </p:nvPr>
        </p:nvSpPr>
        <p:spPr>
          <a:xfrm>
            <a:off x="457200" y="1600200"/>
            <a:ext cx="8343900" cy="4525963"/>
          </a:xfrm>
        </p:spPr>
        <p:txBody>
          <a:bodyPr>
            <a:normAutofit/>
          </a:bodyPr>
          <a:lstStyle/>
          <a:p>
            <a:r>
              <a:rPr lang="en-US" b="1" dirty="0"/>
              <a:t>pH</a:t>
            </a:r>
            <a:r>
              <a:rPr lang="en-US" dirty="0"/>
              <a:t> is the measure of hydrogen ion concentrations.  </a:t>
            </a:r>
            <a:endParaRPr lang="en-US" dirty="0" smtClean="0"/>
          </a:p>
          <a:p>
            <a:r>
              <a:rPr lang="en-US" dirty="0" smtClean="0"/>
              <a:t>It </a:t>
            </a:r>
            <a:r>
              <a:rPr lang="en-US" dirty="0"/>
              <a:t>is measured on a scale from 0-14, </a:t>
            </a:r>
            <a:endParaRPr lang="en-US" dirty="0" smtClean="0"/>
          </a:p>
          <a:p>
            <a:pPr lvl="1"/>
            <a:r>
              <a:rPr lang="en-US" dirty="0" smtClean="0"/>
              <a:t>The lower the pH the more acidic the water is</a:t>
            </a:r>
          </a:p>
          <a:p>
            <a:pPr lvl="1"/>
            <a:r>
              <a:rPr lang="en-US" dirty="0" smtClean="0"/>
              <a:t>The higher the pH, the more basic (or alkaline) the water is.</a:t>
            </a:r>
          </a:p>
          <a:p>
            <a:pPr lvl="1"/>
            <a:r>
              <a:rPr lang="en-US" dirty="0" smtClean="0"/>
              <a:t>7 is neutral and is best for most </a:t>
            </a:r>
            <a:br>
              <a:rPr lang="en-US" dirty="0" smtClean="0"/>
            </a:br>
            <a:r>
              <a:rPr lang="en-US" dirty="0" smtClean="0"/>
              <a:t>aquatic organisms. 	</a:t>
            </a:r>
            <a:br>
              <a:rPr lang="en-US" dirty="0" smtClean="0"/>
            </a:br>
            <a:endParaRPr lang="en-US" dirty="0" smtClean="0"/>
          </a:p>
          <a:p>
            <a:r>
              <a:rPr lang="en-US" dirty="0" smtClean="0"/>
              <a:t>Significant </a:t>
            </a:r>
            <a:r>
              <a:rPr lang="en-US" dirty="0"/>
              <a:t>changes to a </a:t>
            </a:r>
            <a:r>
              <a:rPr lang="en-US"/>
              <a:t>body </a:t>
            </a:r>
            <a:r>
              <a:rPr lang="en-US" smtClean="0"/>
              <a:t>of </a:t>
            </a:r>
            <a:br>
              <a:rPr lang="en-US" smtClean="0"/>
            </a:br>
            <a:r>
              <a:rPr lang="en-US" smtClean="0"/>
              <a:t>water’s </a:t>
            </a:r>
            <a:r>
              <a:rPr lang="en-US" dirty="0"/>
              <a:t>pH may indicate that </a:t>
            </a:r>
            <a:r>
              <a:rPr lang="en-US" dirty="0" smtClean="0"/>
              <a:t/>
            </a:r>
            <a:br>
              <a:rPr lang="en-US" dirty="0" smtClean="0"/>
            </a:br>
            <a:r>
              <a:rPr lang="en-US" dirty="0" smtClean="0"/>
              <a:t>contaminants </a:t>
            </a:r>
            <a:r>
              <a:rPr lang="en-US" dirty="0"/>
              <a:t>are being </a:t>
            </a:r>
            <a:r>
              <a:rPr lang="en-US" dirty="0" smtClean="0"/>
              <a:t/>
            </a:r>
            <a:br>
              <a:rPr lang="en-US" dirty="0" smtClean="0"/>
            </a:br>
            <a:r>
              <a:rPr lang="en-US" dirty="0" smtClean="0"/>
              <a:t>introduced</a:t>
            </a:r>
            <a:r>
              <a:rPr lang="en-US" dirty="0"/>
              <a:t>.  </a:t>
            </a:r>
          </a:p>
          <a:p>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3409950"/>
            <a:ext cx="3771900" cy="3162300"/>
          </a:xfrm>
          <a:prstGeom prst="rect">
            <a:avLst/>
          </a:prstGeom>
        </p:spPr>
      </p:pic>
    </p:spTree>
    <p:extLst>
      <p:ext uri="{BB962C8B-B14F-4D97-AF65-F5344CB8AC3E}">
        <p14:creationId xmlns:p14="http://schemas.microsoft.com/office/powerpoint/2010/main" val="35903378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Acid Rain</a:t>
            </a:r>
            <a:endParaRPr lang="en-US" dirty="0"/>
          </a:p>
        </p:txBody>
      </p:sp>
      <p:sp>
        <p:nvSpPr>
          <p:cNvPr id="3" name="Content Placeholder 2"/>
          <p:cNvSpPr>
            <a:spLocks noGrp="1"/>
          </p:cNvSpPr>
          <p:nvPr>
            <p:ph idx="1"/>
          </p:nvPr>
        </p:nvSpPr>
        <p:spPr>
          <a:xfrm>
            <a:off x="457200" y="1600200"/>
            <a:ext cx="4876800" cy="4525963"/>
          </a:xfrm>
        </p:spPr>
        <p:txBody>
          <a:bodyPr>
            <a:normAutofit/>
          </a:bodyPr>
          <a:lstStyle/>
          <a:p>
            <a:r>
              <a:rPr lang="en-US" dirty="0" smtClean="0"/>
              <a:t>Acid is rain is formed from </a:t>
            </a:r>
            <a:r>
              <a:rPr lang="en-US" dirty="0"/>
              <a:t>sulfur dioxide (SO</a:t>
            </a:r>
            <a:r>
              <a:rPr lang="en-US" baseline="-25000" dirty="0"/>
              <a:t>2</a:t>
            </a:r>
            <a:r>
              <a:rPr lang="en-US" dirty="0"/>
              <a:t>), ammonia (NH</a:t>
            </a:r>
            <a:r>
              <a:rPr lang="en-US" baseline="-25000" dirty="0"/>
              <a:t>3</a:t>
            </a:r>
            <a:r>
              <a:rPr lang="en-US" dirty="0"/>
              <a:t>), nitrogen oxides (</a:t>
            </a:r>
            <a:r>
              <a:rPr lang="en-US" dirty="0" err="1"/>
              <a:t>NOx</a:t>
            </a:r>
            <a:r>
              <a:rPr lang="en-US" dirty="0"/>
              <a:t>) and acidic particles emitted into the atmosphere by burning of fossil fuels in power plants and cars</a:t>
            </a:r>
            <a:r>
              <a:rPr lang="en-US" dirty="0" smtClean="0"/>
              <a:t>.</a:t>
            </a:r>
          </a:p>
          <a:p>
            <a:r>
              <a:rPr lang="en-US" dirty="0"/>
              <a:t> Acid rain occurs when these gases react in the atmosphere with water, oxygen, and other chemicals to form various acidic compounds. </a:t>
            </a:r>
            <a:endParaRPr lang="en-US" dirty="0" smtClean="0"/>
          </a:p>
          <a:p>
            <a:pPr lvl="1"/>
            <a:r>
              <a:rPr lang="en-US" dirty="0" smtClean="0"/>
              <a:t>The </a:t>
            </a:r>
            <a:r>
              <a:rPr lang="en-US" dirty="0"/>
              <a:t>result is a mild solution of sulfuric acid and nitric acid. </a:t>
            </a:r>
          </a:p>
        </p:txBody>
      </p:sp>
      <p:pic>
        <p:nvPicPr>
          <p:cNvPr id="4" name="Picture 2" descr="http://itech.dickinson.edu/chemistry/wp-content/uploads/2008/05/acid-rain-1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219200"/>
            <a:ext cx="3645118" cy="533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407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Acid Rain Damage</a:t>
            </a:r>
            <a:endParaRPr lang="en-US" dirty="0"/>
          </a:p>
        </p:txBody>
      </p:sp>
      <p:sp>
        <p:nvSpPr>
          <p:cNvPr id="3" name="Content Placeholder 2"/>
          <p:cNvSpPr>
            <a:spLocks noGrp="1"/>
          </p:cNvSpPr>
          <p:nvPr>
            <p:ph idx="1"/>
          </p:nvPr>
        </p:nvSpPr>
        <p:spPr>
          <a:xfrm>
            <a:off x="457200" y="1600200"/>
            <a:ext cx="8229600" cy="4962525"/>
          </a:xfrm>
        </p:spPr>
        <p:txBody>
          <a:bodyPr>
            <a:normAutofit fontScale="92500" lnSpcReduction="20000"/>
          </a:bodyPr>
          <a:lstStyle/>
          <a:p>
            <a:r>
              <a:rPr lang="en-US" dirty="0" smtClean="0"/>
              <a:t>Acid rain harms the environment in the following ways:</a:t>
            </a:r>
          </a:p>
          <a:p>
            <a:pPr lvl="1"/>
            <a:r>
              <a:rPr lang="en-US" dirty="0" smtClean="0"/>
              <a:t>Acids leach nutrients from the soil, preventing their uptake by plants.  This can cause nutrient deficiencies in plants, possibly leading to their death.  Nutrient deficiencies can also occur further up the food chain.</a:t>
            </a:r>
          </a:p>
          <a:p>
            <a:pPr lvl="2"/>
            <a:r>
              <a:rPr lang="en-US" dirty="0" smtClean="0"/>
              <a:t>For example, birds of prey can have weakened egg shells</a:t>
            </a:r>
          </a:p>
          <a:p>
            <a:pPr lvl="1"/>
            <a:r>
              <a:rPr lang="en-US" dirty="0"/>
              <a:t>Acid rain </a:t>
            </a:r>
            <a:r>
              <a:rPr lang="en-US" dirty="0" smtClean="0"/>
              <a:t>that falls on leaves </a:t>
            </a:r>
            <a:r>
              <a:rPr lang="en-US" dirty="0"/>
              <a:t>and needles of trees leaches the nutrients from them. Calcium, magnesium, and potassium ions may be removed from the leaves faster than the roots can resupply them. Acid rain in combination with ozone may damage the </a:t>
            </a:r>
            <a:r>
              <a:rPr lang="en-US" dirty="0" smtClean="0"/>
              <a:t>protective waxy </a:t>
            </a:r>
            <a:r>
              <a:rPr lang="en-US" dirty="0"/>
              <a:t>coating on leaves and needles. </a:t>
            </a:r>
            <a:endParaRPr lang="en-US" dirty="0" smtClean="0"/>
          </a:p>
          <a:p>
            <a:pPr lvl="1"/>
            <a:r>
              <a:rPr lang="en-US" dirty="0" smtClean="0"/>
              <a:t>Acid rain can cause the buildup of toxic</a:t>
            </a:r>
            <a:br>
              <a:rPr lang="en-US" dirty="0" smtClean="0"/>
            </a:br>
            <a:r>
              <a:rPr lang="en-US" dirty="0" smtClean="0"/>
              <a:t>levels of metals in waterways. This is </a:t>
            </a:r>
            <a:br>
              <a:rPr lang="en-US" dirty="0" smtClean="0"/>
            </a:br>
            <a:r>
              <a:rPr lang="en-US" dirty="0" smtClean="0"/>
              <a:t>especially true of aluminum, which can</a:t>
            </a:r>
            <a:br>
              <a:rPr lang="en-US" dirty="0" smtClean="0"/>
            </a:br>
            <a:r>
              <a:rPr lang="en-US" dirty="0" smtClean="0"/>
              <a:t>quickly reach levels that are toxic to fish</a:t>
            </a:r>
            <a:br>
              <a:rPr lang="en-US" dirty="0" smtClean="0"/>
            </a:br>
            <a:r>
              <a:rPr lang="en-US" dirty="0" smtClean="0"/>
              <a:t>and other aquatic organisms.  </a:t>
            </a:r>
            <a:endParaRPr lang="en-US" dirty="0"/>
          </a:p>
          <a:p>
            <a:pPr lvl="1"/>
            <a:r>
              <a:rPr lang="en-US" dirty="0" smtClean="0"/>
              <a:t> Most aquatic organisms cannot survive at</a:t>
            </a:r>
            <a:br>
              <a:rPr lang="en-US" dirty="0" smtClean="0"/>
            </a:br>
            <a:r>
              <a:rPr lang="en-US" dirty="0" smtClean="0"/>
              <a:t>or below a pH </a:t>
            </a:r>
            <a:r>
              <a:rPr lang="en-US" smtClean="0"/>
              <a:t>of 5.  </a:t>
            </a:r>
            <a:r>
              <a:rPr lang="en-US" dirty="0" smtClean="0"/>
              <a:t>Trout begin to die at </a:t>
            </a:r>
            <a:br>
              <a:rPr lang="en-US" dirty="0" smtClean="0"/>
            </a:br>
            <a:r>
              <a:rPr lang="en-US" dirty="0" smtClean="0"/>
              <a:t>a pH below 6. </a:t>
            </a:r>
            <a:br>
              <a:rPr lang="en-US" dirty="0" smtClean="0"/>
            </a:br>
            <a:endParaRPr lang="en-US" dirty="0" smtClean="0"/>
          </a:p>
          <a:p>
            <a:pPr lvl="2"/>
            <a:r>
              <a:rPr lang="en-US" sz="1100" dirty="0"/>
              <a:t>Source: http://oceanworld.tamu.edu/resources/oceanography-book/acidrain.html</a:t>
            </a:r>
          </a:p>
        </p:txBody>
      </p:sp>
      <p:pic>
        <p:nvPicPr>
          <p:cNvPr id="9218" name="Picture 2" descr="http://www2.maxwell.syr.edu/plegal/ltgb/radcliffewq1_files/image015.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0100" y="4343400"/>
            <a:ext cx="3109100" cy="2219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3454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Concepts</a:t>
            </a:r>
            <a:endParaRPr lang="en-US" dirty="0"/>
          </a:p>
        </p:txBody>
      </p:sp>
      <p:sp>
        <p:nvSpPr>
          <p:cNvPr id="3" name="Content Placeholder 2"/>
          <p:cNvSpPr>
            <a:spLocks noGrp="1"/>
          </p:cNvSpPr>
          <p:nvPr>
            <p:ph idx="1"/>
          </p:nvPr>
        </p:nvSpPr>
        <p:spPr/>
        <p:txBody>
          <a:bodyPr>
            <a:normAutofit lnSpcReduction="10000"/>
          </a:bodyPr>
          <a:lstStyle/>
          <a:p>
            <a:pPr lvl="0"/>
            <a:r>
              <a:rPr lang="en-US" dirty="0"/>
              <a:t>Define thermal pollution and state how it affects waterways. </a:t>
            </a:r>
          </a:p>
          <a:p>
            <a:pPr lvl="0"/>
            <a:r>
              <a:rPr lang="en-US" dirty="0"/>
              <a:t>Describe how dissolved oxygen and temp are related. </a:t>
            </a:r>
          </a:p>
          <a:p>
            <a:pPr lvl="0"/>
            <a:r>
              <a:rPr lang="en-US" dirty="0"/>
              <a:t>Describe how nitrogen and phosphorus affect waterways</a:t>
            </a:r>
          </a:p>
          <a:p>
            <a:pPr lvl="0"/>
            <a:r>
              <a:rPr lang="en-US" dirty="0"/>
              <a:t>Define </a:t>
            </a:r>
            <a:r>
              <a:rPr lang="en-US" dirty="0" err="1"/>
              <a:t>Methemoglobinemia</a:t>
            </a:r>
            <a:r>
              <a:rPr lang="en-US" dirty="0"/>
              <a:t> – what it is, what it does, and how it is caused</a:t>
            </a:r>
          </a:p>
          <a:p>
            <a:pPr lvl="0"/>
            <a:r>
              <a:rPr lang="en-US" dirty="0"/>
              <a:t>Summarize how heavy metal pollution harms ecosystems </a:t>
            </a:r>
          </a:p>
          <a:p>
            <a:pPr lvl="0"/>
            <a:r>
              <a:rPr lang="en-US" dirty="0"/>
              <a:t>List the effects of lead and mercury on living organisms </a:t>
            </a:r>
          </a:p>
          <a:p>
            <a:pPr lvl="0"/>
            <a:r>
              <a:rPr lang="en-US" dirty="0"/>
              <a:t>Define aquatic macroinvertebrates and state how they are used to determine water quality </a:t>
            </a:r>
          </a:p>
          <a:p>
            <a:pPr lvl="0"/>
            <a:r>
              <a:rPr lang="en-US" dirty="0"/>
              <a:t>Describe pH and state how it is used to determine water quality </a:t>
            </a:r>
          </a:p>
          <a:p>
            <a:pPr lvl="0"/>
            <a:r>
              <a:rPr lang="en-US" dirty="0"/>
              <a:t>State how acid rain is caused and how it harms ecosystems</a:t>
            </a:r>
          </a:p>
        </p:txBody>
      </p:sp>
    </p:spTree>
    <p:extLst>
      <p:ext uri="{BB962C8B-B14F-4D97-AF65-F5344CB8AC3E}">
        <p14:creationId xmlns:p14="http://schemas.microsoft.com/office/powerpoint/2010/main" val="544017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of Water Quality</a:t>
            </a:r>
            <a:endParaRPr lang="en-US" dirty="0"/>
          </a:p>
        </p:txBody>
      </p:sp>
      <p:sp>
        <p:nvSpPr>
          <p:cNvPr id="3" name="Content Placeholder 2"/>
          <p:cNvSpPr>
            <a:spLocks noGrp="1"/>
          </p:cNvSpPr>
          <p:nvPr>
            <p:ph idx="1"/>
          </p:nvPr>
        </p:nvSpPr>
        <p:spPr/>
        <p:txBody>
          <a:bodyPr>
            <a:normAutofit/>
          </a:bodyPr>
          <a:lstStyle/>
          <a:p>
            <a:r>
              <a:rPr lang="en-US" b="1" u="sng" dirty="0" smtClean="0"/>
              <a:t>Temperature</a:t>
            </a:r>
          </a:p>
          <a:p>
            <a:r>
              <a:rPr lang="en-US" b="1" u="sng" dirty="0" smtClean="0"/>
              <a:t>Dissolved oxygen </a:t>
            </a:r>
            <a:r>
              <a:rPr lang="en-US" dirty="0" smtClean="0"/>
              <a:t>– the amount of oxygen present in the water</a:t>
            </a:r>
          </a:p>
          <a:p>
            <a:r>
              <a:rPr lang="en-US" b="1" u="sng" dirty="0" smtClean="0"/>
              <a:t>Nitrogen </a:t>
            </a:r>
            <a:r>
              <a:rPr lang="en-US" dirty="0" smtClean="0"/>
              <a:t>– a measure of one category of nutrients that can cause eutrophication</a:t>
            </a:r>
          </a:p>
          <a:p>
            <a:r>
              <a:rPr lang="en-US" b="1" u="sng" dirty="0" smtClean="0"/>
              <a:t>Phosphorus</a:t>
            </a:r>
            <a:r>
              <a:rPr lang="en-US" dirty="0" smtClean="0"/>
              <a:t> – a second category of nutrients that can cause eutrophication</a:t>
            </a:r>
          </a:p>
          <a:p>
            <a:r>
              <a:rPr lang="en-US" b="1" u="sng" dirty="0" smtClean="0"/>
              <a:t>Heavy metals </a:t>
            </a:r>
            <a:r>
              <a:rPr lang="en-US" dirty="0" smtClean="0"/>
              <a:t>– likely to lead to </a:t>
            </a:r>
            <a:r>
              <a:rPr lang="en-US" dirty="0" err="1" smtClean="0"/>
              <a:t>biomagnification</a:t>
            </a:r>
            <a:r>
              <a:rPr lang="en-US" dirty="0" smtClean="0"/>
              <a:t> </a:t>
            </a:r>
          </a:p>
          <a:p>
            <a:r>
              <a:rPr lang="en-US" b="1" u="sng" dirty="0" err="1" smtClean="0"/>
              <a:t>Macroinvertebrates</a:t>
            </a:r>
            <a:r>
              <a:rPr lang="en-US" dirty="0" smtClean="0"/>
              <a:t> – small aquatic insects that provide a long-term indication of the health of an aquatic ecosystem. </a:t>
            </a:r>
          </a:p>
          <a:p>
            <a:r>
              <a:rPr lang="en-US" b="1" u="sng" dirty="0"/>
              <a:t>pH</a:t>
            </a:r>
            <a:r>
              <a:rPr lang="en-US" dirty="0"/>
              <a:t> – how acidic or basic the water is</a:t>
            </a:r>
          </a:p>
          <a:p>
            <a:endParaRPr lang="en-US" dirty="0"/>
          </a:p>
        </p:txBody>
      </p:sp>
    </p:spTree>
    <p:extLst>
      <p:ext uri="{BB962C8B-B14F-4D97-AF65-F5344CB8AC3E}">
        <p14:creationId xmlns:p14="http://schemas.microsoft.com/office/powerpoint/2010/main" val="1403143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Thermal pollution is the increase in water temperature caused by adding relatively warm water to a body of water from industry (e.g. power plants) or urban activities (e.g. run-off from sidewalks and streets). </a:t>
            </a:r>
            <a:r>
              <a:rPr lang="en-US" dirty="0" smtClean="0"/>
              <a:t/>
            </a:r>
            <a:br>
              <a:rPr lang="en-US" dirty="0" smtClean="0"/>
            </a:br>
            <a:endParaRPr lang="en-US" dirty="0"/>
          </a:p>
          <a:p>
            <a:r>
              <a:rPr lang="en-US" dirty="0" smtClean="0"/>
              <a:t>Cool </a:t>
            </a:r>
            <a:r>
              <a:rPr lang="en-US" dirty="0"/>
              <a:t>water can hold more oxygen than warm water because gases are more easily dissolved in cool water.  </a:t>
            </a:r>
            <a:endParaRPr lang="en-US" dirty="0" smtClean="0"/>
          </a:p>
          <a:p>
            <a:pPr lvl="1"/>
            <a:r>
              <a:rPr lang="en-US" dirty="0" smtClean="0"/>
              <a:t>Steam can’t hold any oxygen</a:t>
            </a:r>
          </a:p>
          <a:p>
            <a:pPr lvl="1"/>
            <a:r>
              <a:rPr lang="en-US" dirty="0" smtClean="0"/>
              <a:t>Ice can hold oxygen for extremely long periods of time </a:t>
            </a:r>
            <a:br>
              <a:rPr lang="en-US" dirty="0" smtClean="0"/>
            </a:br>
            <a:endParaRPr lang="en-US" dirty="0" smtClean="0"/>
          </a:p>
          <a:p>
            <a:r>
              <a:rPr lang="en-US" dirty="0" smtClean="0"/>
              <a:t>Oxygen </a:t>
            </a:r>
            <a:r>
              <a:rPr lang="en-US" dirty="0"/>
              <a:t>levels usually decrease in warmer waters both because of a lowered ability of the water to hold oxygen and because of increased oxygen use by bacteria</a:t>
            </a:r>
          </a:p>
          <a:p>
            <a:pPr lvl="1"/>
            <a:r>
              <a:rPr lang="en-US" dirty="0"/>
              <a:t>Decomposing bacteria are more active in warmer waters.</a:t>
            </a:r>
          </a:p>
          <a:p>
            <a:pPr lvl="1"/>
            <a:r>
              <a:rPr lang="en-US" dirty="0"/>
              <a:t>More decomposition means less </a:t>
            </a:r>
            <a:r>
              <a:rPr lang="en-US" dirty="0" smtClean="0"/>
              <a:t>oxygen</a:t>
            </a:r>
            <a:endParaRPr lang="en-US" dirty="0"/>
          </a:p>
        </p:txBody>
      </p:sp>
    </p:spTree>
    <p:extLst>
      <p:ext uri="{BB962C8B-B14F-4D97-AF65-F5344CB8AC3E}">
        <p14:creationId xmlns:p14="http://schemas.microsoft.com/office/powerpoint/2010/main" val="3817971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Warmer Waters = Less Oxygen</a:t>
            </a:r>
            <a:endParaRPr lang="en-US" dirty="0"/>
          </a:p>
        </p:txBody>
      </p:sp>
      <p:sp>
        <p:nvSpPr>
          <p:cNvPr id="3" name="Content Placeholder 2"/>
          <p:cNvSpPr>
            <a:spLocks noGrp="1"/>
          </p:cNvSpPr>
          <p:nvPr>
            <p:ph idx="1"/>
          </p:nvPr>
        </p:nvSpPr>
        <p:spPr/>
        <p:txBody>
          <a:bodyPr>
            <a:normAutofit/>
          </a:bodyPr>
          <a:lstStyle/>
          <a:p>
            <a:r>
              <a:rPr lang="en-US" dirty="0" smtClean="0"/>
              <a:t>Human activity can raise the temperature of water  in numerous ways, including…</a:t>
            </a:r>
          </a:p>
          <a:p>
            <a:pPr lvl="1"/>
            <a:r>
              <a:rPr lang="en-US" dirty="0" smtClean="0"/>
              <a:t>Directly adding warm water to a body of water, such as when water is used to cool industrial machines and then is returned directly to the lake, river, or stream it was taken from</a:t>
            </a:r>
          </a:p>
          <a:p>
            <a:pPr lvl="1"/>
            <a:r>
              <a:rPr lang="en-US" dirty="0" smtClean="0"/>
              <a:t>Removing </a:t>
            </a:r>
            <a:r>
              <a:rPr lang="en-US" dirty="0"/>
              <a:t>shoreline trees can also increase temperature by allowing direct sunlight to warm the water.  </a:t>
            </a:r>
            <a:endParaRPr lang="en-US" dirty="0" smtClean="0"/>
          </a:p>
          <a:p>
            <a:pPr lvl="1"/>
            <a:r>
              <a:rPr lang="en-US" dirty="0" smtClean="0"/>
              <a:t>Soil </a:t>
            </a:r>
            <a:r>
              <a:rPr lang="en-US" dirty="0"/>
              <a:t>erosion, which causes soil particles to enter the water, can also raise the temperature of the </a:t>
            </a:r>
            <a:r>
              <a:rPr lang="en-US" dirty="0" smtClean="0"/>
              <a:t>water</a:t>
            </a:r>
          </a:p>
          <a:p>
            <a:pPr lvl="2"/>
            <a:r>
              <a:rPr lang="en-US" dirty="0"/>
              <a:t>T</a:t>
            </a:r>
            <a:r>
              <a:rPr lang="en-US" dirty="0" smtClean="0"/>
              <a:t>he absorbed sunlight </a:t>
            </a:r>
            <a:r>
              <a:rPr lang="en-US" dirty="0"/>
              <a:t>is turned </a:t>
            </a:r>
            <a:r>
              <a:rPr lang="en-US" dirty="0" smtClean="0"/>
              <a:t>into </a:t>
            </a:r>
            <a:r>
              <a:rPr lang="en-US" dirty="0"/>
              <a:t>heat when it hits the darker colored </a:t>
            </a:r>
            <a:r>
              <a:rPr lang="en-US" dirty="0" smtClean="0"/>
              <a:t>soil suspended in the water.  </a:t>
            </a:r>
          </a:p>
          <a:p>
            <a:pPr lvl="1"/>
            <a:r>
              <a:rPr lang="en-US" dirty="0" smtClean="0"/>
              <a:t>Precipitation running over pavement will also be warmer when it enters a body of water.</a:t>
            </a:r>
            <a:endParaRPr lang="en-US" dirty="0"/>
          </a:p>
          <a:p>
            <a:endParaRPr lang="en-US" dirty="0"/>
          </a:p>
        </p:txBody>
      </p:sp>
    </p:spTree>
    <p:extLst>
      <p:ext uri="{BB962C8B-B14F-4D97-AF65-F5344CB8AC3E}">
        <p14:creationId xmlns:p14="http://schemas.microsoft.com/office/powerpoint/2010/main" val="2471089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 name="Content Placeholder 5" descr="diss.ox.water.temp.gif"/>
          <p:cNvPicPr/>
          <p:nvPr/>
        </p:nvPicPr>
        <p:blipFill>
          <a:blip r:embed="rId2" cstate="print">
            <a:biLevel thresh="75000"/>
          </a:blip>
          <a:srcRect/>
          <a:stretch>
            <a:fillRect/>
          </a:stretch>
        </p:blipFill>
        <p:spPr bwMode="auto">
          <a:xfrm>
            <a:off x="533401" y="457200"/>
            <a:ext cx="8077200" cy="5943600"/>
          </a:xfrm>
          <a:prstGeom prst="rect">
            <a:avLst/>
          </a:prstGeom>
          <a:noFill/>
          <a:ln w="9525">
            <a:noFill/>
            <a:miter lim="800000"/>
            <a:headEnd/>
            <a:tailEnd/>
          </a:ln>
        </p:spPr>
      </p:pic>
      <p:sp>
        <p:nvSpPr>
          <p:cNvPr id="7" name="AutoShape 2"/>
          <p:cNvSpPr>
            <a:spLocks/>
          </p:cNvSpPr>
          <p:nvPr/>
        </p:nvSpPr>
        <p:spPr bwMode="auto">
          <a:xfrm>
            <a:off x="4585742" y="1219200"/>
            <a:ext cx="3886201" cy="1219200"/>
          </a:xfrm>
          <a:prstGeom prst="borderCallout2">
            <a:avLst>
              <a:gd name="adj1" fmla="val 25000"/>
              <a:gd name="adj2" fmla="val -3704"/>
              <a:gd name="adj3" fmla="val 37106"/>
              <a:gd name="adj4" fmla="val -18276"/>
              <a:gd name="adj5" fmla="val 88031"/>
              <a:gd name="adj6" fmla="val -36969"/>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2200" dirty="0" smtClean="0">
                <a:solidFill>
                  <a:srgbClr val="FF0000"/>
                </a:solidFill>
              </a:rPr>
              <a:t>Maximum </a:t>
            </a:r>
            <a:r>
              <a:rPr lang="en-US" sz="2200" dirty="0">
                <a:solidFill>
                  <a:srgbClr val="FF0000"/>
                </a:solidFill>
              </a:rPr>
              <a:t>oxygen </a:t>
            </a:r>
            <a:r>
              <a:rPr lang="en-US" sz="2200" dirty="0" smtClean="0">
                <a:solidFill>
                  <a:srgbClr val="FF0000"/>
                </a:solidFill>
              </a:rPr>
              <a:t>that the </a:t>
            </a:r>
            <a:r>
              <a:rPr lang="en-US" sz="2200" dirty="0">
                <a:solidFill>
                  <a:srgbClr val="FF0000"/>
                </a:solidFill>
              </a:rPr>
              <a:t>water can hold at the given temperature.</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2200" b="0" i="0" u="none" strike="noStrike" cap="none" normalizeH="0" baseline="0" dirty="0" smtClean="0">
              <a:ln>
                <a:noFill/>
              </a:ln>
              <a:solidFill>
                <a:srgbClr val="FF0000"/>
              </a:solidFill>
              <a:effectLst/>
              <a:latin typeface="Arial" pitchFamily="34" charset="0"/>
              <a:cs typeface="Arial" pitchFamily="34" charset="0"/>
            </a:endParaRPr>
          </a:p>
        </p:txBody>
      </p:sp>
      <p:sp>
        <p:nvSpPr>
          <p:cNvPr id="9" name="Freeform 8"/>
          <p:cNvSpPr/>
          <p:nvPr/>
        </p:nvSpPr>
        <p:spPr>
          <a:xfrm>
            <a:off x="1289154" y="1244184"/>
            <a:ext cx="7105338" cy="3927423"/>
          </a:xfrm>
          <a:custGeom>
            <a:avLst/>
            <a:gdLst>
              <a:gd name="connsiteX0" fmla="*/ 0 w 7105338"/>
              <a:gd name="connsiteY0" fmla="*/ 3927423 h 3927423"/>
              <a:gd name="connsiteX1" fmla="*/ 0 w 7105338"/>
              <a:gd name="connsiteY1" fmla="*/ 3927423 h 3927423"/>
              <a:gd name="connsiteX2" fmla="*/ 179882 w 7105338"/>
              <a:gd name="connsiteY2" fmla="*/ 3927423 h 3927423"/>
              <a:gd name="connsiteX3" fmla="*/ 7075357 w 7105338"/>
              <a:gd name="connsiteY3" fmla="*/ 3897442 h 3927423"/>
              <a:gd name="connsiteX4" fmla="*/ 7105338 w 7105338"/>
              <a:gd name="connsiteY4" fmla="*/ 2863121 h 3927423"/>
              <a:gd name="connsiteX5" fmla="*/ 6205928 w 7105338"/>
              <a:gd name="connsiteY5" fmla="*/ 2668249 h 3927423"/>
              <a:gd name="connsiteX6" fmla="*/ 4227226 w 7105338"/>
              <a:gd name="connsiteY6" fmla="*/ 2098623 h 3927423"/>
              <a:gd name="connsiteX7" fmla="*/ 2788171 w 7105338"/>
              <a:gd name="connsiteY7" fmla="*/ 1528996 h 3927423"/>
              <a:gd name="connsiteX8" fmla="*/ 1873771 w 7105338"/>
              <a:gd name="connsiteY8" fmla="*/ 1079291 h 3927423"/>
              <a:gd name="connsiteX9" fmla="*/ 479685 w 7105338"/>
              <a:gd name="connsiteY9" fmla="*/ 314793 h 3927423"/>
              <a:gd name="connsiteX10" fmla="*/ 0 w 7105338"/>
              <a:gd name="connsiteY10" fmla="*/ 0 h 3927423"/>
              <a:gd name="connsiteX11" fmla="*/ 0 w 7105338"/>
              <a:gd name="connsiteY11" fmla="*/ 3927423 h 3927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105338" h="3927423">
                <a:moveTo>
                  <a:pt x="0" y="3927423"/>
                </a:moveTo>
                <a:lnTo>
                  <a:pt x="0" y="3927423"/>
                </a:lnTo>
                <a:lnTo>
                  <a:pt x="179882" y="3927423"/>
                </a:lnTo>
                <a:lnTo>
                  <a:pt x="7075357" y="3897442"/>
                </a:lnTo>
                <a:lnTo>
                  <a:pt x="7105338" y="2863121"/>
                </a:lnTo>
                <a:lnTo>
                  <a:pt x="6205928" y="2668249"/>
                </a:lnTo>
                <a:lnTo>
                  <a:pt x="4227226" y="2098623"/>
                </a:lnTo>
                <a:lnTo>
                  <a:pt x="2788171" y="1528996"/>
                </a:lnTo>
                <a:lnTo>
                  <a:pt x="1873771" y="1079291"/>
                </a:lnTo>
                <a:lnTo>
                  <a:pt x="479685" y="314793"/>
                </a:lnTo>
                <a:lnTo>
                  <a:pt x="0" y="0"/>
                </a:lnTo>
                <a:cubicBezTo>
                  <a:pt x="4997" y="1299147"/>
                  <a:pt x="9993" y="2598295"/>
                  <a:pt x="0" y="3927423"/>
                </a:cubicBezTo>
                <a:close/>
              </a:path>
            </a:pathLst>
          </a:custGeom>
          <a:gradFill flip="none" rotWithShape="1">
            <a:gsLst>
              <a:gs pos="50000">
                <a:schemeClr val="accent1">
                  <a:tint val="66000"/>
                  <a:satMod val="160000"/>
                  <a:alpha val="52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utoShape 3"/>
          <p:cNvSpPr>
            <a:spLocks/>
          </p:cNvSpPr>
          <p:nvPr/>
        </p:nvSpPr>
        <p:spPr bwMode="auto">
          <a:xfrm>
            <a:off x="2590800" y="3581400"/>
            <a:ext cx="2514599" cy="1127125"/>
          </a:xfrm>
          <a:prstGeom prst="borderCallout3">
            <a:avLst>
              <a:gd name="adj1" fmla="val 22139"/>
              <a:gd name="adj2" fmla="val -4426"/>
              <a:gd name="adj3" fmla="val 22139"/>
              <a:gd name="adj4" fmla="val -17227"/>
              <a:gd name="adj5" fmla="val 59657"/>
              <a:gd name="adj6" fmla="val -22592"/>
              <a:gd name="adj7" fmla="val 135211"/>
              <a:gd name="adj8" fmla="val -25752"/>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2200" dirty="0" smtClean="0">
                <a:solidFill>
                  <a:srgbClr val="FF0000"/>
                </a:solidFill>
              </a:rPr>
              <a:t>Level </a:t>
            </a:r>
            <a:r>
              <a:rPr lang="en-US" sz="2200" dirty="0">
                <a:solidFill>
                  <a:srgbClr val="FF0000"/>
                </a:solidFill>
              </a:rPr>
              <a:t>at which aquatic life cannot be supported</a:t>
            </a:r>
          </a:p>
          <a:p>
            <a:pPr fontAlgn="base">
              <a:spcBef>
                <a:spcPct val="0"/>
              </a:spcBef>
              <a:spcAft>
                <a:spcPts val="1000"/>
              </a:spcAft>
            </a:pPr>
            <a:endParaRPr lang="en-US" sz="2200" dirty="0">
              <a:solidFill>
                <a:srgbClr val="FF0000"/>
              </a:solidFill>
            </a:endParaRPr>
          </a:p>
          <a:p>
            <a:pPr fontAlgn="base">
              <a:spcBef>
                <a:spcPct val="0"/>
              </a:spcBef>
              <a:spcAft>
                <a:spcPts val="1000"/>
              </a:spcAft>
            </a:pPr>
            <a:endParaRPr lang="en-US" sz="2200" dirty="0">
              <a:solidFill>
                <a:srgbClr val="FF0000"/>
              </a:solidFill>
            </a:endParaRPr>
          </a:p>
        </p:txBody>
      </p:sp>
      <p:sp>
        <p:nvSpPr>
          <p:cNvPr id="10" name="Rectangle 9"/>
          <p:cNvSpPr/>
          <p:nvPr/>
        </p:nvSpPr>
        <p:spPr>
          <a:xfrm>
            <a:off x="1289154" y="5171607"/>
            <a:ext cx="7105338" cy="467193"/>
          </a:xfrm>
          <a:prstGeom prst="rect">
            <a:avLst/>
          </a:prstGeom>
          <a:solidFill>
            <a:srgbClr val="C0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366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Dissolved Oxygen as a </a:t>
            </a:r>
            <a:br>
              <a:rPr lang="en-US" dirty="0" smtClean="0"/>
            </a:br>
            <a:r>
              <a:rPr lang="en-US" dirty="0" smtClean="0"/>
              <a:t>function of temperature</a:t>
            </a:r>
            <a:endParaRPr lang="en-US" dirty="0"/>
          </a:p>
        </p:txBody>
      </p:sp>
      <p:sp>
        <p:nvSpPr>
          <p:cNvPr id="3" name="Content Placeholder 2"/>
          <p:cNvSpPr>
            <a:spLocks noGrp="1"/>
          </p:cNvSpPr>
          <p:nvPr>
            <p:ph idx="1"/>
          </p:nvPr>
        </p:nvSpPr>
        <p:spPr/>
        <p:txBody>
          <a:bodyPr>
            <a:normAutofit lnSpcReduction="10000"/>
          </a:bodyPr>
          <a:lstStyle/>
          <a:p>
            <a:r>
              <a:rPr lang="en-US" dirty="0" smtClean="0"/>
              <a:t>The temperature determines the maximum oxygen that water can hold. </a:t>
            </a:r>
          </a:p>
          <a:p>
            <a:pPr lvl="1"/>
            <a:r>
              <a:rPr lang="en-US" dirty="0" smtClean="0"/>
              <a:t>Cold water holds more oxygen than warm water. </a:t>
            </a:r>
          </a:p>
          <a:p>
            <a:pPr lvl="1"/>
            <a:r>
              <a:rPr lang="en-US" dirty="0" smtClean="0"/>
              <a:t>As water gets colder, the maximum amount of oxygen that the water can hold increases.</a:t>
            </a:r>
          </a:p>
          <a:p>
            <a:r>
              <a:rPr lang="en-US" dirty="0" smtClean="0"/>
              <a:t>Water with dissolved</a:t>
            </a:r>
            <a:br>
              <a:rPr lang="en-US" dirty="0" smtClean="0"/>
            </a:br>
            <a:r>
              <a:rPr lang="en-US" dirty="0" smtClean="0"/>
              <a:t>oxygen below 5 mg/L</a:t>
            </a:r>
            <a:br>
              <a:rPr lang="en-US" dirty="0" smtClean="0"/>
            </a:br>
            <a:r>
              <a:rPr lang="en-US" dirty="0" smtClean="0"/>
              <a:t>is unsuitable for most </a:t>
            </a:r>
            <a:br>
              <a:rPr lang="en-US" dirty="0" smtClean="0"/>
            </a:br>
            <a:r>
              <a:rPr lang="en-US" dirty="0" smtClean="0"/>
              <a:t>kinds of aquatic life.</a:t>
            </a:r>
          </a:p>
          <a:p>
            <a:r>
              <a:rPr lang="en-US" dirty="0" smtClean="0"/>
              <a:t>Dissolved oxygen can</a:t>
            </a:r>
            <a:br>
              <a:rPr lang="en-US" dirty="0" smtClean="0"/>
            </a:br>
            <a:r>
              <a:rPr lang="en-US" dirty="0" smtClean="0"/>
              <a:t>be measured with </a:t>
            </a:r>
            <a:br>
              <a:rPr lang="en-US" dirty="0" smtClean="0"/>
            </a:br>
            <a:r>
              <a:rPr lang="en-US" dirty="0" smtClean="0"/>
              <a:t>a conductivity probe.</a:t>
            </a:r>
            <a:endParaRPr lang="en-US" dirty="0"/>
          </a:p>
        </p:txBody>
      </p:sp>
      <p:pic>
        <p:nvPicPr>
          <p:cNvPr id="4" name="Content Placeholder 5" descr="diss.ox.water.temp.gif"/>
          <p:cNvPicPr/>
          <p:nvPr/>
        </p:nvPicPr>
        <p:blipFill>
          <a:blip r:embed="rId2" cstate="print">
            <a:biLevel thresh="75000"/>
          </a:blip>
          <a:srcRect/>
          <a:stretch>
            <a:fillRect/>
          </a:stretch>
        </p:blipFill>
        <p:spPr bwMode="auto">
          <a:xfrm>
            <a:off x="3886200" y="3505200"/>
            <a:ext cx="5029202" cy="3352800"/>
          </a:xfrm>
          <a:prstGeom prst="rect">
            <a:avLst/>
          </a:prstGeom>
          <a:noFill/>
          <a:ln w="9525">
            <a:noFill/>
            <a:miter lim="800000"/>
            <a:headEnd/>
            <a:tailEnd/>
          </a:ln>
        </p:spPr>
      </p:pic>
      <p:sp>
        <p:nvSpPr>
          <p:cNvPr id="5" name="Freeform 4"/>
          <p:cNvSpPr/>
          <p:nvPr/>
        </p:nvSpPr>
        <p:spPr>
          <a:xfrm>
            <a:off x="4356763" y="3917622"/>
            <a:ext cx="4424080" cy="2215470"/>
          </a:xfrm>
          <a:custGeom>
            <a:avLst/>
            <a:gdLst>
              <a:gd name="connsiteX0" fmla="*/ 0 w 7105338"/>
              <a:gd name="connsiteY0" fmla="*/ 3927423 h 3927423"/>
              <a:gd name="connsiteX1" fmla="*/ 0 w 7105338"/>
              <a:gd name="connsiteY1" fmla="*/ 3927423 h 3927423"/>
              <a:gd name="connsiteX2" fmla="*/ 179882 w 7105338"/>
              <a:gd name="connsiteY2" fmla="*/ 3927423 h 3927423"/>
              <a:gd name="connsiteX3" fmla="*/ 7075357 w 7105338"/>
              <a:gd name="connsiteY3" fmla="*/ 3897442 h 3927423"/>
              <a:gd name="connsiteX4" fmla="*/ 7105338 w 7105338"/>
              <a:gd name="connsiteY4" fmla="*/ 2863121 h 3927423"/>
              <a:gd name="connsiteX5" fmla="*/ 6205928 w 7105338"/>
              <a:gd name="connsiteY5" fmla="*/ 2668249 h 3927423"/>
              <a:gd name="connsiteX6" fmla="*/ 4227226 w 7105338"/>
              <a:gd name="connsiteY6" fmla="*/ 2098623 h 3927423"/>
              <a:gd name="connsiteX7" fmla="*/ 2788171 w 7105338"/>
              <a:gd name="connsiteY7" fmla="*/ 1528996 h 3927423"/>
              <a:gd name="connsiteX8" fmla="*/ 1873771 w 7105338"/>
              <a:gd name="connsiteY8" fmla="*/ 1079291 h 3927423"/>
              <a:gd name="connsiteX9" fmla="*/ 479685 w 7105338"/>
              <a:gd name="connsiteY9" fmla="*/ 314793 h 3927423"/>
              <a:gd name="connsiteX10" fmla="*/ 0 w 7105338"/>
              <a:gd name="connsiteY10" fmla="*/ 0 h 3927423"/>
              <a:gd name="connsiteX11" fmla="*/ 0 w 7105338"/>
              <a:gd name="connsiteY11" fmla="*/ 3927423 h 3927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105338" h="3927423">
                <a:moveTo>
                  <a:pt x="0" y="3927423"/>
                </a:moveTo>
                <a:lnTo>
                  <a:pt x="0" y="3927423"/>
                </a:lnTo>
                <a:lnTo>
                  <a:pt x="179882" y="3927423"/>
                </a:lnTo>
                <a:lnTo>
                  <a:pt x="7075357" y="3897442"/>
                </a:lnTo>
                <a:lnTo>
                  <a:pt x="7105338" y="2863121"/>
                </a:lnTo>
                <a:lnTo>
                  <a:pt x="6205928" y="2668249"/>
                </a:lnTo>
                <a:lnTo>
                  <a:pt x="4227226" y="2098623"/>
                </a:lnTo>
                <a:lnTo>
                  <a:pt x="2788171" y="1528996"/>
                </a:lnTo>
                <a:lnTo>
                  <a:pt x="1873771" y="1079291"/>
                </a:lnTo>
                <a:lnTo>
                  <a:pt x="479685" y="314793"/>
                </a:lnTo>
                <a:lnTo>
                  <a:pt x="0" y="0"/>
                </a:lnTo>
                <a:cubicBezTo>
                  <a:pt x="4997" y="1299147"/>
                  <a:pt x="9993" y="2598295"/>
                  <a:pt x="0" y="3927423"/>
                </a:cubicBezTo>
                <a:close/>
              </a:path>
            </a:pathLst>
          </a:custGeom>
          <a:gradFill flip="none" rotWithShape="1">
            <a:gsLst>
              <a:gs pos="50000">
                <a:schemeClr val="accent1">
                  <a:tint val="66000"/>
                  <a:satMod val="160000"/>
                  <a:alpha val="52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356763" y="6145069"/>
            <a:ext cx="4424080" cy="263545"/>
          </a:xfrm>
          <a:prstGeom prst="rect">
            <a:avLst/>
          </a:prstGeom>
          <a:solidFill>
            <a:srgbClr val="C0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192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Nitrogen, Nitrates, and Ammonia</a:t>
            </a:r>
            <a:endParaRPr lang="en-US" dirty="0"/>
          </a:p>
        </p:txBody>
      </p:sp>
      <p:sp>
        <p:nvSpPr>
          <p:cNvPr id="3" name="Content Placeholder 2"/>
          <p:cNvSpPr>
            <a:spLocks noGrp="1"/>
          </p:cNvSpPr>
          <p:nvPr>
            <p:ph idx="1"/>
          </p:nvPr>
        </p:nvSpPr>
        <p:spPr>
          <a:xfrm>
            <a:off x="241608" y="1411238"/>
            <a:ext cx="5016192" cy="5210126"/>
          </a:xfrm>
        </p:spPr>
        <p:txBody>
          <a:bodyPr>
            <a:normAutofit lnSpcReduction="10000"/>
          </a:bodyPr>
          <a:lstStyle/>
          <a:p>
            <a:r>
              <a:rPr lang="en-US" b="1" dirty="0"/>
              <a:t>Nitrogen</a:t>
            </a:r>
            <a:r>
              <a:rPr lang="en-US" dirty="0"/>
              <a:t> is an element needed by all living plants and animals to build protein. </a:t>
            </a:r>
            <a:endParaRPr lang="en-US" dirty="0" smtClean="0"/>
          </a:p>
          <a:p>
            <a:r>
              <a:rPr lang="en-US" dirty="0" smtClean="0"/>
              <a:t>It </a:t>
            </a:r>
            <a:r>
              <a:rPr lang="en-US" dirty="0"/>
              <a:t>is most commonly found as N</a:t>
            </a:r>
            <a:r>
              <a:rPr lang="en-US" baseline="-25000" dirty="0"/>
              <a:t>2</a:t>
            </a:r>
            <a:r>
              <a:rPr lang="en-US" dirty="0"/>
              <a:t>, composing 78% of the air we breathe.  </a:t>
            </a:r>
            <a:endParaRPr lang="en-US" dirty="0" smtClean="0"/>
          </a:p>
          <a:p>
            <a:r>
              <a:rPr lang="en-US" dirty="0" smtClean="0"/>
              <a:t>Manure </a:t>
            </a:r>
            <a:r>
              <a:rPr lang="en-US" dirty="0"/>
              <a:t>is rich in </a:t>
            </a:r>
            <a:r>
              <a:rPr lang="en-US" dirty="0" smtClean="0"/>
              <a:t>two forms of nitrogen: nitrate (NO</a:t>
            </a:r>
            <a:r>
              <a:rPr lang="en-US" baseline="-25000" dirty="0" smtClean="0"/>
              <a:t>3</a:t>
            </a:r>
            <a:r>
              <a:rPr lang="en-US" dirty="0" smtClean="0"/>
              <a:t>) </a:t>
            </a:r>
            <a:r>
              <a:rPr lang="en-US" dirty="0"/>
              <a:t>and </a:t>
            </a:r>
            <a:r>
              <a:rPr lang="en-US" dirty="0" smtClean="0"/>
              <a:t>ammonia (NH</a:t>
            </a:r>
            <a:r>
              <a:rPr lang="en-US" baseline="-25000" dirty="0" smtClean="0"/>
              <a:t>3</a:t>
            </a:r>
            <a:r>
              <a:rPr lang="en-US" dirty="0" smtClean="0"/>
              <a:t>). </a:t>
            </a:r>
          </a:p>
          <a:p>
            <a:pPr lvl="1"/>
            <a:r>
              <a:rPr lang="en-US" dirty="0" smtClean="0"/>
              <a:t>These can </a:t>
            </a:r>
            <a:r>
              <a:rPr lang="en-US" dirty="0"/>
              <a:t>cause eutrophication.  </a:t>
            </a:r>
            <a:endParaRPr lang="en-US" dirty="0" smtClean="0"/>
          </a:p>
          <a:p>
            <a:r>
              <a:rPr lang="en-US" dirty="0" smtClean="0"/>
              <a:t>Excess </a:t>
            </a:r>
            <a:r>
              <a:rPr lang="en-US" dirty="0"/>
              <a:t>nitrates can come from sewage, inadequate waste water treatment plants, and improperly functioning septic systems.  </a:t>
            </a:r>
            <a:endParaRPr lang="en-US" dirty="0" smtClean="0"/>
          </a:p>
        </p:txBody>
      </p:sp>
      <p:pic>
        <p:nvPicPr>
          <p:cNvPr id="4" name="Picture 2" descr="http://www.co.winnebago.wi.us/sites/default/files/uploaded-images/WSLHNitrateMa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8592" y="1411238"/>
            <a:ext cx="3823008" cy="505623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405806" y="6467476"/>
            <a:ext cx="2414444" cy="307777"/>
          </a:xfrm>
          <a:prstGeom prst="rect">
            <a:avLst/>
          </a:prstGeom>
        </p:spPr>
        <p:txBody>
          <a:bodyPr wrap="none">
            <a:spAutoFit/>
          </a:bodyPr>
          <a:lstStyle/>
          <a:p>
            <a:r>
              <a:rPr lang="en-US" sz="1400" i="1" dirty="0" smtClean="0">
                <a:effectLst/>
              </a:rPr>
              <a:t>Source: co.winnebago.wi.us</a:t>
            </a:r>
            <a:endParaRPr lang="en-US" sz="1400" i="1" dirty="0"/>
          </a:p>
        </p:txBody>
      </p:sp>
    </p:spTree>
    <p:extLst>
      <p:ext uri="{BB962C8B-B14F-4D97-AF65-F5344CB8AC3E}">
        <p14:creationId xmlns:p14="http://schemas.microsoft.com/office/powerpoint/2010/main" val="1493595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nitrogen </a:t>
            </a:r>
            <a:endParaRPr lang="en-US" dirty="0"/>
          </a:p>
        </p:txBody>
      </p:sp>
      <p:sp>
        <p:nvSpPr>
          <p:cNvPr id="3" name="Content Placeholder 2"/>
          <p:cNvSpPr>
            <a:spLocks noGrp="1"/>
          </p:cNvSpPr>
          <p:nvPr>
            <p:ph idx="1"/>
          </p:nvPr>
        </p:nvSpPr>
        <p:spPr>
          <a:xfrm>
            <a:off x="304800" y="1600200"/>
            <a:ext cx="8458200" cy="4943475"/>
          </a:xfrm>
        </p:spPr>
        <p:txBody>
          <a:bodyPr>
            <a:normAutofit lnSpcReduction="10000"/>
          </a:bodyPr>
          <a:lstStyle/>
          <a:p>
            <a:r>
              <a:rPr lang="en-US" dirty="0"/>
              <a:t>Other important sources include excessive fertilizer use (on fields and lawns) and improperly constructed barnyards and feedlots.  </a:t>
            </a:r>
          </a:p>
          <a:p>
            <a:r>
              <a:rPr lang="en-US" dirty="0"/>
              <a:t>Water with high concentrations of nitrates can cause </a:t>
            </a:r>
            <a:r>
              <a:rPr lang="en-US" dirty="0" err="1"/>
              <a:t>methemoglobinemia</a:t>
            </a:r>
            <a:r>
              <a:rPr lang="en-US" dirty="0"/>
              <a:t>, or blue-baby syndrome.  </a:t>
            </a:r>
          </a:p>
          <a:p>
            <a:pPr lvl="1"/>
            <a:r>
              <a:rPr lang="en-US" dirty="0"/>
              <a:t>This condition results when </a:t>
            </a:r>
            <a:r>
              <a:rPr lang="en-US" dirty="0" smtClean="0"/>
              <a:t/>
            </a:r>
            <a:br>
              <a:rPr lang="en-US" dirty="0" smtClean="0"/>
            </a:br>
            <a:r>
              <a:rPr lang="en-US" dirty="0" smtClean="0"/>
              <a:t>nitrates </a:t>
            </a:r>
            <a:r>
              <a:rPr lang="en-US" dirty="0"/>
              <a:t>prevent a baby’s blood </a:t>
            </a:r>
            <a:r>
              <a:rPr lang="en-US" dirty="0" smtClean="0"/>
              <a:t/>
            </a:r>
            <a:br>
              <a:rPr lang="en-US" dirty="0" smtClean="0"/>
            </a:br>
            <a:r>
              <a:rPr lang="en-US" dirty="0" smtClean="0"/>
              <a:t>from </a:t>
            </a:r>
            <a:r>
              <a:rPr lang="en-US" dirty="0"/>
              <a:t>taking in oxygen, quickly </a:t>
            </a:r>
            <a:r>
              <a:rPr lang="en-US" dirty="0" smtClean="0"/>
              <a:t/>
            </a:r>
            <a:br>
              <a:rPr lang="en-US" dirty="0" smtClean="0"/>
            </a:br>
            <a:r>
              <a:rPr lang="en-US" dirty="0" smtClean="0"/>
              <a:t>causing </a:t>
            </a:r>
            <a:r>
              <a:rPr lang="en-US" dirty="0"/>
              <a:t>death. </a:t>
            </a:r>
            <a:endParaRPr lang="en-US" dirty="0" smtClean="0"/>
          </a:p>
          <a:p>
            <a:pPr lvl="1"/>
            <a:r>
              <a:rPr lang="en-US" dirty="0" smtClean="0"/>
              <a:t>Instead of binding to molecules</a:t>
            </a:r>
            <a:r>
              <a:rPr lang="en-US" dirty="0"/>
              <a:t/>
            </a:r>
            <a:br>
              <a:rPr lang="en-US" dirty="0"/>
            </a:br>
            <a:r>
              <a:rPr lang="en-US" dirty="0" smtClean="0"/>
              <a:t>of oxygen, the red blood cells</a:t>
            </a:r>
            <a:br>
              <a:rPr lang="en-US" dirty="0" smtClean="0"/>
            </a:br>
            <a:r>
              <a:rPr lang="en-US" dirty="0" smtClean="0"/>
              <a:t>bind to nitrates, reducing or </a:t>
            </a:r>
            <a:br>
              <a:rPr lang="en-US" dirty="0" smtClean="0"/>
            </a:br>
            <a:r>
              <a:rPr lang="en-US" dirty="0" smtClean="0"/>
              <a:t>preventing oxygen uptake.</a:t>
            </a:r>
          </a:p>
          <a:p>
            <a:pPr lvl="1"/>
            <a:r>
              <a:rPr lang="en-US" dirty="0"/>
              <a:t>In </a:t>
            </a:r>
            <a:r>
              <a:rPr lang="en-US" dirty="0" err="1"/>
              <a:t>methemoglobinemia</a:t>
            </a:r>
            <a:r>
              <a:rPr lang="en-US" dirty="0"/>
              <a:t>, the </a:t>
            </a:r>
            <a:r>
              <a:rPr lang="en-US" dirty="0" smtClean="0"/>
              <a:t/>
            </a:r>
            <a:br>
              <a:rPr lang="en-US" dirty="0" smtClean="0"/>
            </a:br>
            <a:r>
              <a:rPr lang="en-US" dirty="0" smtClean="0"/>
              <a:t>hemoglobin </a:t>
            </a:r>
            <a:r>
              <a:rPr lang="en-US" dirty="0"/>
              <a:t>is unable to release </a:t>
            </a:r>
            <a:r>
              <a:rPr lang="en-US" dirty="0" smtClean="0"/>
              <a:t/>
            </a:r>
            <a:br>
              <a:rPr lang="en-US" dirty="0" smtClean="0"/>
            </a:br>
            <a:r>
              <a:rPr lang="en-US" dirty="0" smtClean="0"/>
              <a:t>oxygen </a:t>
            </a:r>
            <a:r>
              <a:rPr lang="en-US" dirty="0"/>
              <a:t>effectively to body tissues</a:t>
            </a:r>
            <a:r>
              <a:rPr lang="en-US" dirty="0" smtClean="0"/>
              <a:t>.</a:t>
            </a:r>
            <a:endParaRPr lang="en-US" dirty="0"/>
          </a:p>
        </p:txBody>
      </p:sp>
      <p:pic>
        <p:nvPicPr>
          <p:cNvPr id="2052" name="Picture 4" descr="http://www.textmed.com/heatmaps/disease/methemoglobinemia-us-heatma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521522"/>
            <a:ext cx="4191000" cy="302215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800600" y="6169223"/>
            <a:ext cx="1208985" cy="307777"/>
          </a:xfrm>
          <a:prstGeom prst="rect">
            <a:avLst/>
          </a:prstGeom>
        </p:spPr>
        <p:txBody>
          <a:bodyPr wrap="none">
            <a:spAutoFit/>
          </a:bodyPr>
          <a:lstStyle/>
          <a:p>
            <a:r>
              <a:rPr lang="en-US" sz="1400" i="1" dirty="0" smtClean="0">
                <a:effectLst/>
              </a:rPr>
              <a:t>textmed.com</a:t>
            </a:r>
            <a:endParaRPr lang="en-US" sz="1400" i="1" dirty="0"/>
          </a:p>
        </p:txBody>
      </p:sp>
    </p:spTree>
    <p:extLst>
      <p:ext uri="{BB962C8B-B14F-4D97-AF65-F5344CB8AC3E}">
        <p14:creationId xmlns:p14="http://schemas.microsoft.com/office/powerpoint/2010/main" val="2389459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252</TotalTime>
  <Words>1399</Words>
  <Application>Microsoft Office PowerPoint</Application>
  <PresentationFormat>On-screen Show (4:3)</PresentationFormat>
  <Paragraphs>146</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Tw Cen MT</vt:lpstr>
      <vt:lpstr>Thatch</vt:lpstr>
      <vt:lpstr>Tests of Water Quality</vt:lpstr>
      <vt:lpstr>How do we know? </vt:lpstr>
      <vt:lpstr>Tests of Water Quality</vt:lpstr>
      <vt:lpstr>Temperature </vt:lpstr>
      <vt:lpstr>Warmer Waters = Less Oxygen</vt:lpstr>
      <vt:lpstr>PowerPoint Presentation</vt:lpstr>
      <vt:lpstr>Dissolved Oxygen as a  function of temperature</vt:lpstr>
      <vt:lpstr>Nitrogen, Nitrates, and Ammonia</vt:lpstr>
      <vt:lpstr>Sources of nitrogen </vt:lpstr>
      <vt:lpstr>Phosphorus</vt:lpstr>
      <vt:lpstr>Phosphorus in Wisconsin</vt:lpstr>
      <vt:lpstr>Heavy Metals</vt:lpstr>
      <vt:lpstr>Heavy Metals: Lead</vt:lpstr>
      <vt:lpstr>Heavy Metals: Mercury</vt:lpstr>
      <vt:lpstr>Heavy Metals</vt:lpstr>
      <vt:lpstr>Macroinvertebrates</vt:lpstr>
      <vt:lpstr>Macroinvertebrates</vt:lpstr>
      <vt:lpstr>Macroinvertebrates</vt:lpstr>
      <vt:lpstr>Macroinvertebrates</vt:lpstr>
      <vt:lpstr>pH and Acid Rain</vt:lpstr>
      <vt:lpstr>Acid Rain</vt:lpstr>
      <vt:lpstr>Acid Rain Damage</vt:lpstr>
      <vt:lpstr>Review Concepts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Tests of Water Quality</dc:title>
  <dc:creator>Mr. Craig Kohn</dc:creator>
  <cp:lastModifiedBy>Kohn Craig</cp:lastModifiedBy>
  <cp:revision>44</cp:revision>
  <dcterms:created xsi:type="dcterms:W3CDTF">2011-11-06T20:07:54Z</dcterms:created>
  <dcterms:modified xsi:type="dcterms:W3CDTF">2013-10-21T13:35:20Z</dcterms:modified>
</cp:coreProperties>
</file>