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58" r:id="rId4"/>
    <p:sldId id="259" r:id="rId5"/>
    <p:sldId id="260" r:id="rId6"/>
    <p:sldId id="273" r:id="rId7"/>
    <p:sldId id="261" r:id="rId8"/>
    <p:sldId id="262" r:id="rId9"/>
    <p:sldId id="263" r:id="rId10"/>
    <p:sldId id="265" r:id="rId11"/>
    <p:sldId id="275" r:id="rId12"/>
    <p:sldId id="274" r:id="rId13"/>
    <p:sldId id="266" r:id="rId14"/>
    <p:sldId id="264" r:id="rId15"/>
    <p:sldId id="276" r:id="rId16"/>
    <p:sldId id="267" r:id="rId17"/>
    <p:sldId id="268" r:id="rId18"/>
    <p:sldId id="269" r:id="rId19"/>
    <p:sldId id="270" r:id="rId20"/>
    <p:sldId id="271" r:id="rId21"/>
    <p:sldId id="272"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243"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97320B-CFF1-4938-A004-8EB6D542680F}" type="datetimeFigureOut">
              <a:rPr lang="en-US" smtClean="0"/>
              <a:t>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09D788-24A7-44F0-984C-DE0F74375DFC}" type="slidenum">
              <a:rPr lang="en-US" smtClean="0"/>
              <a:t>‹#›</a:t>
            </a:fld>
            <a:endParaRPr lang="en-US"/>
          </a:p>
        </p:txBody>
      </p:sp>
    </p:spTree>
    <p:extLst>
      <p:ext uri="{BB962C8B-B14F-4D97-AF65-F5344CB8AC3E}">
        <p14:creationId xmlns:p14="http://schemas.microsoft.com/office/powerpoint/2010/main" val="2762366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09D788-24A7-44F0-984C-DE0F74375DFC}" type="slidenum">
              <a:rPr lang="en-US" smtClean="0"/>
              <a:t>1</a:t>
            </a:fld>
            <a:endParaRPr lang="en-US"/>
          </a:p>
        </p:txBody>
      </p:sp>
    </p:spTree>
    <p:extLst>
      <p:ext uri="{BB962C8B-B14F-4D97-AF65-F5344CB8AC3E}">
        <p14:creationId xmlns:p14="http://schemas.microsoft.com/office/powerpoint/2010/main" val="3736408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09D788-24A7-44F0-984C-DE0F74375DFC}" type="slidenum">
              <a:rPr lang="en-US" smtClean="0"/>
              <a:t>10</a:t>
            </a:fld>
            <a:endParaRPr lang="en-US"/>
          </a:p>
        </p:txBody>
      </p:sp>
    </p:spTree>
    <p:extLst>
      <p:ext uri="{BB962C8B-B14F-4D97-AF65-F5344CB8AC3E}">
        <p14:creationId xmlns:p14="http://schemas.microsoft.com/office/powerpoint/2010/main" val="3829616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09D788-24A7-44F0-984C-DE0F74375DFC}" type="slidenum">
              <a:rPr lang="en-US" smtClean="0"/>
              <a:t>12</a:t>
            </a:fld>
            <a:endParaRPr lang="en-US"/>
          </a:p>
        </p:txBody>
      </p:sp>
    </p:spTree>
    <p:extLst>
      <p:ext uri="{BB962C8B-B14F-4D97-AF65-F5344CB8AC3E}">
        <p14:creationId xmlns:p14="http://schemas.microsoft.com/office/powerpoint/2010/main" val="205549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09D788-24A7-44F0-984C-DE0F74375DFC}" type="slidenum">
              <a:rPr lang="en-US" smtClean="0"/>
              <a:t>13</a:t>
            </a:fld>
            <a:endParaRPr lang="en-US"/>
          </a:p>
        </p:txBody>
      </p:sp>
    </p:spTree>
    <p:extLst>
      <p:ext uri="{BB962C8B-B14F-4D97-AF65-F5344CB8AC3E}">
        <p14:creationId xmlns:p14="http://schemas.microsoft.com/office/powerpoint/2010/main" val="305123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09D788-24A7-44F0-984C-DE0F74375DFC}" type="slidenum">
              <a:rPr lang="en-US" smtClean="0"/>
              <a:t>14</a:t>
            </a:fld>
            <a:endParaRPr lang="en-US"/>
          </a:p>
        </p:txBody>
      </p:sp>
    </p:spTree>
    <p:extLst>
      <p:ext uri="{BB962C8B-B14F-4D97-AF65-F5344CB8AC3E}">
        <p14:creationId xmlns:p14="http://schemas.microsoft.com/office/powerpoint/2010/main" val="1041014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09D788-24A7-44F0-984C-DE0F74375DFC}" type="slidenum">
              <a:rPr lang="en-US" smtClean="0"/>
              <a:t>16</a:t>
            </a:fld>
            <a:endParaRPr lang="en-US"/>
          </a:p>
        </p:txBody>
      </p:sp>
    </p:spTree>
    <p:extLst>
      <p:ext uri="{BB962C8B-B14F-4D97-AF65-F5344CB8AC3E}">
        <p14:creationId xmlns:p14="http://schemas.microsoft.com/office/powerpoint/2010/main" val="2156996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09D788-24A7-44F0-984C-DE0F74375DFC}" type="slidenum">
              <a:rPr lang="en-US" smtClean="0"/>
              <a:t>17</a:t>
            </a:fld>
            <a:endParaRPr lang="en-US"/>
          </a:p>
        </p:txBody>
      </p:sp>
    </p:spTree>
    <p:extLst>
      <p:ext uri="{BB962C8B-B14F-4D97-AF65-F5344CB8AC3E}">
        <p14:creationId xmlns:p14="http://schemas.microsoft.com/office/powerpoint/2010/main" val="2291770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09D788-24A7-44F0-984C-DE0F74375DFC}" type="slidenum">
              <a:rPr lang="en-US" smtClean="0"/>
              <a:t>18</a:t>
            </a:fld>
            <a:endParaRPr lang="en-US"/>
          </a:p>
        </p:txBody>
      </p:sp>
    </p:spTree>
    <p:extLst>
      <p:ext uri="{BB962C8B-B14F-4D97-AF65-F5344CB8AC3E}">
        <p14:creationId xmlns:p14="http://schemas.microsoft.com/office/powerpoint/2010/main" val="2739023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09D788-24A7-44F0-984C-DE0F74375DFC}" type="slidenum">
              <a:rPr lang="en-US" smtClean="0"/>
              <a:t>19</a:t>
            </a:fld>
            <a:endParaRPr lang="en-US"/>
          </a:p>
        </p:txBody>
      </p:sp>
    </p:spTree>
    <p:extLst>
      <p:ext uri="{BB962C8B-B14F-4D97-AF65-F5344CB8AC3E}">
        <p14:creationId xmlns:p14="http://schemas.microsoft.com/office/powerpoint/2010/main" val="1165443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09D788-24A7-44F0-984C-DE0F74375DFC}" type="slidenum">
              <a:rPr lang="en-US" smtClean="0"/>
              <a:t>20</a:t>
            </a:fld>
            <a:endParaRPr lang="en-US"/>
          </a:p>
        </p:txBody>
      </p:sp>
    </p:spTree>
    <p:extLst>
      <p:ext uri="{BB962C8B-B14F-4D97-AF65-F5344CB8AC3E}">
        <p14:creationId xmlns:p14="http://schemas.microsoft.com/office/powerpoint/2010/main" val="1284167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09D788-24A7-44F0-984C-DE0F74375DFC}" type="slidenum">
              <a:rPr lang="en-US" smtClean="0"/>
              <a:t>21</a:t>
            </a:fld>
            <a:endParaRPr lang="en-US"/>
          </a:p>
        </p:txBody>
      </p:sp>
    </p:spTree>
    <p:extLst>
      <p:ext uri="{BB962C8B-B14F-4D97-AF65-F5344CB8AC3E}">
        <p14:creationId xmlns:p14="http://schemas.microsoft.com/office/powerpoint/2010/main" val="2130771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09D788-24A7-44F0-984C-DE0F74375DFC}" type="slidenum">
              <a:rPr lang="en-US" smtClean="0"/>
              <a:t>2</a:t>
            </a:fld>
            <a:endParaRPr lang="en-US"/>
          </a:p>
        </p:txBody>
      </p:sp>
    </p:spTree>
    <p:extLst>
      <p:ext uri="{BB962C8B-B14F-4D97-AF65-F5344CB8AC3E}">
        <p14:creationId xmlns:p14="http://schemas.microsoft.com/office/powerpoint/2010/main" val="4177693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09D788-24A7-44F0-984C-DE0F74375DFC}" type="slidenum">
              <a:rPr lang="en-US" smtClean="0"/>
              <a:t>22</a:t>
            </a:fld>
            <a:endParaRPr lang="en-US"/>
          </a:p>
        </p:txBody>
      </p:sp>
    </p:spTree>
    <p:extLst>
      <p:ext uri="{BB962C8B-B14F-4D97-AF65-F5344CB8AC3E}">
        <p14:creationId xmlns:p14="http://schemas.microsoft.com/office/powerpoint/2010/main" val="3184532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09D788-24A7-44F0-984C-DE0F74375DFC}" type="slidenum">
              <a:rPr lang="en-US" smtClean="0"/>
              <a:t>3</a:t>
            </a:fld>
            <a:endParaRPr lang="en-US"/>
          </a:p>
        </p:txBody>
      </p:sp>
    </p:spTree>
    <p:extLst>
      <p:ext uri="{BB962C8B-B14F-4D97-AF65-F5344CB8AC3E}">
        <p14:creationId xmlns:p14="http://schemas.microsoft.com/office/powerpoint/2010/main" val="2739724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09D788-24A7-44F0-984C-DE0F74375DFC}" type="slidenum">
              <a:rPr lang="en-US" smtClean="0"/>
              <a:t>4</a:t>
            </a:fld>
            <a:endParaRPr lang="en-US"/>
          </a:p>
        </p:txBody>
      </p:sp>
    </p:spTree>
    <p:extLst>
      <p:ext uri="{BB962C8B-B14F-4D97-AF65-F5344CB8AC3E}">
        <p14:creationId xmlns:p14="http://schemas.microsoft.com/office/powerpoint/2010/main" val="2970193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09D788-24A7-44F0-984C-DE0F74375DFC}" type="slidenum">
              <a:rPr lang="en-US" smtClean="0"/>
              <a:t>5</a:t>
            </a:fld>
            <a:endParaRPr lang="en-US"/>
          </a:p>
        </p:txBody>
      </p:sp>
    </p:spTree>
    <p:extLst>
      <p:ext uri="{BB962C8B-B14F-4D97-AF65-F5344CB8AC3E}">
        <p14:creationId xmlns:p14="http://schemas.microsoft.com/office/powerpoint/2010/main" val="4112206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09D788-24A7-44F0-984C-DE0F74375DFC}" type="slidenum">
              <a:rPr lang="en-US" smtClean="0"/>
              <a:t>6</a:t>
            </a:fld>
            <a:endParaRPr lang="en-US"/>
          </a:p>
        </p:txBody>
      </p:sp>
    </p:spTree>
    <p:extLst>
      <p:ext uri="{BB962C8B-B14F-4D97-AF65-F5344CB8AC3E}">
        <p14:creationId xmlns:p14="http://schemas.microsoft.com/office/powerpoint/2010/main" val="2771643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09D788-24A7-44F0-984C-DE0F74375DFC}" type="slidenum">
              <a:rPr lang="en-US" smtClean="0"/>
              <a:t>7</a:t>
            </a:fld>
            <a:endParaRPr lang="en-US"/>
          </a:p>
        </p:txBody>
      </p:sp>
    </p:spTree>
    <p:extLst>
      <p:ext uri="{BB962C8B-B14F-4D97-AF65-F5344CB8AC3E}">
        <p14:creationId xmlns:p14="http://schemas.microsoft.com/office/powerpoint/2010/main" val="1973231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09D788-24A7-44F0-984C-DE0F74375DFC}" type="slidenum">
              <a:rPr lang="en-US" smtClean="0"/>
              <a:t>8</a:t>
            </a:fld>
            <a:endParaRPr lang="en-US"/>
          </a:p>
        </p:txBody>
      </p:sp>
    </p:spTree>
    <p:extLst>
      <p:ext uri="{BB962C8B-B14F-4D97-AF65-F5344CB8AC3E}">
        <p14:creationId xmlns:p14="http://schemas.microsoft.com/office/powerpoint/2010/main" val="3303919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09D788-24A7-44F0-984C-DE0F74375DFC}" type="slidenum">
              <a:rPr lang="en-US" smtClean="0"/>
              <a:t>9</a:t>
            </a:fld>
            <a:endParaRPr lang="en-US"/>
          </a:p>
        </p:txBody>
      </p:sp>
    </p:spTree>
    <p:extLst>
      <p:ext uri="{BB962C8B-B14F-4D97-AF65-F5344CB8AC3E}">
        <p14:creationId xmlns:p14="http://schemas.microsoft.com/office/powerpoint/2010/main" val="509744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A55434-DBDA-4AAA-BED6-BFC5B8E43B9F}" type="datetimeFigureOut">
              <a:rPr lang="en-US" smtClean="0"/>
              <a:pPr/>
              <a:t>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D6754-C441-46E6-9ADF-40D6C8784D5A}"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A55434-DBDA-4AAA-BED6-BFC5B8E43B9F}" type="datetimeFigureOut">
              <a:rPr lang="en-US" smtClean="0"/>
              <a:pPr/>
              <a:t>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D6754-C441-46E6-9ADF-40D6C8784D5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A55434-DBDA-4AAA-BED6-BFC5B8E43B9F}" type="datetimeFigureOut">
              <a:rPr lang="en-US" smtClean="0"/>
              <a:pPr/>
              <a:t>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D6754-C441-46E6-9ADF-40D6C8784D5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9248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b="1"/>
            </a:lvl1pPr>
            <a:lvl2pPr>
              <a:defRPr sz="2400"/>
            </a:lvl2pPr>
            <a:lvl3pPr>
              <a:defRPr sz="2000" i="1"/>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5A55434-DBDA-4AAA-BED6-BFC5B8E43B9F}" type="datetimeFigureOut">
              <a:rPr lang="en-US" smtClean="0"/>
              <a:pPr/>
              <a:t>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D6754-C441-46E6-9ADF-40D6C8784D5A}" type="slidenum">
              <a:rPr lang="en-US" smtClean="0"/>
              <a:pPr/>
              <a:t>‹#›</a:t>
            </a:fld>
            <a:endParaRPr lang="en-US"/>
          </a:p>
        </p:txBody>
      </p:sp>
      <p:pic>
        <p:nvPicPr>
          <p:cNvPr id="7" name="Picture 6" descr="AgDeptLogo.jpg"/>
          <p:cNvPicPr/>
          <p:nvPr userDrawn="1"/>
        </p:nvPicPr>
        <p:blipFill>
          <a:blip r:embed="rId2" cstate="print">
            <a:clrChange>
              <a:clrFrom>
                <a:srgbClr val="FFFFFF"/>
              </a:clrFrom>
              <a:clrTo>
                <a:srgbClr val="FFFFFF">
                  <a:alpha val="0"/>
                </a:srgbClr>
              </a:clrTo>
            </a:clrChange>
          </a:blip>
          <a:stretch>
            <a:fillRect/>
          </a:stretch>
        </p:blipFill>
        <p:spPr>
          <a:xfrm>
            <a:off x="213995" y="685800"/>
            <a:ext cx="548005" cy="7867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A55434-DBDA-4AAA-BED6-BFC5B8E43B9F}" type="datetimeFigureOut">
              <a:rPr lang="en-US" smtClean="0"/>
              <a:pPr/>
              <a:t>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D6754-C441-46E6-9ADF-40D6C8784D5A}"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5A55434-DBDA-4AAA-BED6-BFC5B8E43B9F}" type="datetimeFigureOut">
              <a:rPr lang="en-US" smtClean="0"/>
              <a:pPr/>
              <a:t>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9D6754-C441-46E6-9ADF-40D6C8784D5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A55434-DBDA-4AAA-BED6-BFC5B8E43B9F}" type="datetimeFigureOut">
              <a:rPr lang="en-US" smtClean="0"/>
              <a:pPr/>
              <a:t>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9D6754-C441-46E6-9ADF-40D6C8784D5A}"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A55434-DBDA-4AAA-BED6-BFC5B8E43B9F}" type="datetimeFigureOut">
              <a:rPr lang="en-US" smtClean="0"/>
              <a:pPr/>
              <a:t>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9D6754-C441-46E6-9ADF-40D6C8784D5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A55434-DBDA-4AAA-BED6-BFC5B8E43B9F}" type="datetimeFigureOut">
              <a:rPr lang="en-US" smtClean="0"/>
              <a:pPr/>
              <a:t>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9D6754-C441-46E6-9ADF-40D6C8784D5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A55434-DBDA-4AAA-BED6-BFC5B8E43B9F}" type="datetimeFigureOut">
              <a:rPr lang="en-US" smtClean="0"/>
              <a:pPr/>
              <a:t>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9D6754-C441-46E6-9ADF-40D6C8784D5A}"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A55434-DBDA-4AAA-BED6-BFC5B8E43B9F}" type="datetimeFigureOut">
              <a:rPr lang="en-US" smtClean="0"/>
              <a:pPr/>
              <a:t>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9D6754-C441-46E6-9ADF-40D6C8784D5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55A55434-DBDA-4AAA-BED6-BFC5B8E43B9F}" type="datetimeFigureOut">
              <a:rPr lang="en-US" smtClean="0"/>
              <a:pPr/>
              <a:t>2/4/2014</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69D6754-C441-46E6-9ADF-40D6C8784D5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Principles of Design</a:t>
            </a:r>
            <a:endParaRPr lang="en-US" dirty="0"/>
          </a:p>
        </p:txBody>
      </p:sp>
      <p:sp>
        <p:nvSpPr>
          <p:cNvPr id="3" name="Subtitle 2"/>
          <p:cNvSpPr>
            <a:spLocks noGrp="1"/>
          </p:cNvSpPr>
          <p:nvPr>
            <p:ph type="subTitle" idx="1"/>
          </p:nvPr>
        </p:nvSpPr>
        <p:spPr/>
        <p:txBody>
          <a:bodyPr/>
          <a:lstStyle/>
          <a:p>
            <a:r>
              <a:rPr lang="en-US" dirty="0" smtClean="0"/>
              <a:t>By C. Kohn</a:t>
            </a:r>
          </a:p>
          <a:p>
            <a:r>
              <a:rPr lang="en-US" dirty="0" smtClean="0"/>
              <a:t>Agricultural Sciences</a:t>
            </a:r>
          </a:p>
          <a:p>
            <a:r>
              <a:rPr lang="en-US" dirty="0" smtClean="0"/>
              <a:t>Waterford, WI</a:t>
            </a:r>
            <a:endParaRPr lang="en-US" dirty="0"/>
          </a:p>
        </p:txBody>
      </p:sp>
    </p:spTree>
    <p:extLst>
      <p:ext uri="{BB962C8B-B14F-4D97-AF65-F5344CB8AC3E}">
        <p14:creationId xmlns:p14="http://schemas.microsoft.com/office/powerpoint/2010/main" val="2895698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Scale</a:t>
            </a:r>
            <a:endParaRPr lang="en-US" dirty="0"/>
          </a:p>
        </p:txBody>
      </p:sp>
      <p:sp>
        <p:nvSpPr>
          <p:cNvPr id="3" name="Content Placeholder 2"/>
          <p:cNvSpPr>
            <a:spLocks noGrp="1"/>
          </p:cNvSpPr>
          <p:nvPr>
            <p:ph idx="1"/>
          </p:nvPr>
        </p:nvSpPr>
        <p:spPr/>
        <p:txBody>
          <a:bodyPr>
            <a:normAutofit fontScale="85000" lnSpcReduction="20000"/>
          </a:bodyPr>
          <a:lstStyle/>
          <a:p>
            <a:r>
              <a:rPr lang="en-US" dirty="0"/>
              <a:t>For example, if a tree is so large that it completely hides the house behind it, we would say the scale of the tree is too large compared to the house it is supposed to accentuate. </a:t>
            </a:r>
          </a:p>
          <a:p>
            <a:pPr lvl="1"/>
            <a:r>
              <a:rPr lang="en-US" dirty="0"/>
              <a:t>Alternatively, if a statue dwarfs its surrounding vegetation, the vegetation’s scale is too small for the statute it is supposed to emphasize. </a:t>
            </a:r>
            <a:r>
              <a:rPr lang="en-US" dirty="0" smtClean="0"/>
              <a:t/>
            </a:r>
            <a:br>
              <a:rPr lang="en-US" dirty="0" smtClean="0"/>
            </a:br>
            <a:endParaRPr lang="en-US" dirty="0"/>
          </a:p>
          <a:p>
            <a:r>
              <a:rPr lang="en-US" dirty="0"/>
              <a:t>Scale is very important for </a:t>
            </a:r>
            <a:r>
              <a:rPr lang="en-US" dirty="0" smtClean="0"/>
              <a:t/>
            </a:r>
            <a:br>
              <a:rPr lang="en-US" dirty="0" smtClean="0"/>
            </a:br>
            <a:r>
              <a:rPr lang="en-US" dirty="0" smtClean="0"/>
              <a:t>establishing </a:t>
            </a:r>
            <a:r>
              <a:rPr lang="en-US" dirty="0" smtClean="0"/>
              <a:t>Balance.</a:t>
            </a:r>
          </a:p>
          <a:p>
            <a:pPr lvl="1"/>
            <a:r>
              <a:rPr lang="en-US" dirty="0" smtClean="0"/>
              <a:t>If </a:t>
            </a:r>
            <a:r>
              <a:rPr lang="en-US" dirty="0"/>
              <a:t>the components on one side of a </a:t>
            </a:r>
            <a:r>
              <a:rPr lang="en-US" dirty="0" smtClean="0"/>
              <a:t/>
            </a:r>
            <a:br>
              <a:rPr lang="en-US" dirty="0" smtClean="0"/>
            </a:br>
            <a:r>
              <a:rPr lang="en-US" dirty="0" smtClean="0"/>
              <a:t>landscape </a:t>
            </a:r>
            <a:r>
              <a:rPr lang="en-US" dirty="0"/>
              <a:t>are much larger than the </a:t>
            </a:r>
            <a:r>
              <a:rPr lang="en-US" dirty="0" smtClean="0"/>
              <a:t/>
            </a:r>
            <a:br>
              <a:rPr lang="en-US" dirty="0" smtClean="0"/>
            </a:br>
            <a:r>
              <a:rPr lang="en-US" dirty="0" smtClean="0"/>
              <a:t>components </a:t>
            </a:r>
            <a:r>
              <a:rPr lang="en-US" dirty="0"/>
              <a:t>on the opposing side, the </a:t>
            </a:r>
            <a:r>
              <a:rPr lang="en-US" dirty="0" smtClean="0"/>
              <a:t/>
            </a:r>
            <a:br>
              <a:rPr lang="en-US" dirty="0" smtClean="0"/>
            </a:br>
            <a:r>
              <a:rPr lang="en-US" dirty="0" smtClean="0"/>
              <a:t>mismatched </a:t>
            </a:r>
            <a:r>
              <a:rPr lang="en-US" dirty="0"/>
              <a:t>scale of the two sides will </a:t>
            </a:r>
            <a:r>
              <a:rPr lang="en-US" dirty="0" smtClean="0"/>
              <a:t/>
            </a:r>
            <a:br>
              <a:rPr lang="en-US" dirty="0" smtClean="0"/>
            </a:br>
            <a:r>
              <a:rPr lang="en-US" dirty="0" smtClean="0"/>
              <a:t>make </a:t>
            </a:r>
            <a:r>
              <a:rPr lang="en-US" dirty="0"/>
              <a:t>the landscape seem unbalanced </a:t>
            </a:r>
            <a:r>
              <a:rPr lang="en-US" dirty="0" smtClean="0"/>
              <a:t/>
            </a:r>
            <a:br>
              <a:rPr lang="en-US" dirty="0" smtClean="0"/>
            </a:br>
            <a:r>
              <a:rPr lang="en-US" dirty="0" smtClean="0"/>
              <a:t>and </a:t>
            </a:r>
            <a:r>
              <a:rPr lang="en-US" dirty="0"/>
              <a:t>inappropriate. </a:t>
            </a:r>
          </a:p>
          <a:p>
            <a:endParaRPr lang="en-US" dirty="0"/>
          </a:p>
        </p:txBody>
      </p:sp>
      <p:pic>
        <p:nvPicPr>
          <p:cNvPr id="4" name="Picture 3" descr="P5220040"/>
          <p:cNvPicPr>
            <a:picLocks noChangeAspect="1" noChangeArrowheads="1"/>
          </p:cNvPicPr>
          <p:nvPr/>
        </p:nvPicPr>
        <p:blipFill>
          <a:blip r:embed="rId3" cstate="print"/>
          <a:srcRect/>
          <a:stretch>
            <a:fillRect/>
          </a:stretch>
        </p:blipFill>
        <p:spPr bwMode="auto">
          <a:xfrm>
            <a:off x="5368561" y="3505200"/>
            <a:ext cx="3759200" cy="2819400"/>
          </a:xfrm>
          <a:prstGeom prst="rect">
            <a:avLst/>
          </a:prstGeom>
          <a:ln>
            <a:noFill/>
          </a:ln>
          <a:effectLst>
            <a:softEdge rad="112500"/>
          </a:effectLst>
        </p:spPr>
      </p:pic>
    </p:spTree>
    <p:extLst>
      <p:ext uri="{BB962C8B-B14F-4D97-AF65-F5344CB8AC3E}">
        <p14:creationId xmlns:p14="http://schemas.microsoft.com/office/powerpoint/2010/main" val="2874178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p:cNvSpPr>
            <a:spLocks noGrp="1" noChangeArrowheads="1"/>
          </p:cNvSpPr>
          <p:nvPr>
            <p:ph type="title"/>
          </p:nvPr>
        </p:nvSpPr>
        <p:spPr/>
        <p:txBody>
          <a:bodyPr/>
          <a:lstStyle/>
          <a:p>
            <a:pPr eaLnBrk="1" hangingPunct="1"/>
            <a:endParaRPr lang="en-US" smtClean="0"/>
          </a:p>
        </p:txBody>
      </p:sp>
      <p:pic>
        <p:nvPicPr>
          <p:cNvPr id="51203" name="Picture 4" descr="4-12-06 046"/>
          <p:cNvPicPr>
            <a:picLocks noGrp="1" noChangeAspect="1" noChangeArrowheads="1"/>
          </p:cNvPicPr>
          <p:nvPr>
            <p:ph sz="quarter" idx="1"/>
          </p:nvPr>
        </p:nvPicPr>
        <p:blipFill>
          <a:blip r:embed="rId2" cstate="print"/>
          <a:srcRect/>
          <a:stretch>
            <a:fillRect/>
          </a:stretch>
        </p:blipFill>
        <p:spPr>
          <a:xfrm>
            <a:off x="0" y="0"/>
            <a:ext cx="9144000" cy="6858000"/>
          </a:xfrm>
          <a:noFill/>
        </p:spPr>
      </p:pic>
      <p:sp>
        <p:nvSpPr>
          <p:cNvPr id="4" name="Rectangle 3"/>
          <p:cNvSpPr/>
          <p:nvPr/>
        </p:nvSpPr>
        <p:spPr>
          <a:xfrm>
            <a:off x="685800" y="5715000"/>
            <a:ext cx="5105400" cy="923330"/>
          </a:xfrm>
          <a:prstGeom prst="rect">
            <a:avLst/>
          </a:prstGeom>
          <a:solidFill>
            <a:schemeClr val="bg2"/>
          </a:solidFill>
        </p:spPr>
        <p:txBody>
          <a:bodyPr>
            <a:spAutoFit/>
          </a:bodyPr>
          <a:lstStyle/>
          <a:p>
            <a:pPr>
              <a:defRPr/>
            </a:pPr>
            <a:r>
              <a:rPr lang="en-US" b="1" dirty="0">
                <a:solidFill>
                  <a:schemeClr val="accent2">
                    <a:lumMod val="50000"/>
                  </a:schemeClr>
                </a:solidFill>
                <a:effectLst>
                  <a:outerShdw blurRad="38100" dist="38100" dir="2700000" algn="tl">
                    <a:srgbClr val="FFFFFF"/>
                  </a:outerShdw>
                </a:effectLst>
              </a:rPr>
              <a:t>Scale </a:t>
            </a:r>
            <a:r>
              <a:rPr lang="en-US" b="1" dirty="0" smtClean="0">
                <a:solidFill>
                  <a:schemeClr val="accent2">
                    <a:lumMod val="50000"/>
                  </a:schemeClr>
                </a:solidFill>
                <a:effectLst>
                  <a:outerShdw blurRad="38100" dist="38100" dir="2700000" algn="tl">
                    <a:srgbClr val="FFFFFF"/>
                  </a:outerShdw>
                </a:effectLst>
              </a:rPr>
              <a:t>– </a:t>
            </a:r>
            <a:r>
              <a:rPr lang="en-US" b="1" dirty="0" smtClean="0"/>
              <a:t>use </a:t>
            </a:r>
            <a:r>
              <a:rPr lang="en-US" b="1" dirty="0"/>
              <a:t>trees and shrubs to frame a house, not to conceal it or draw attention away from it.</a:t>
            </a:r>
            <a:endParaRPr lang="en-US" dirty="0"/>
          </a:p>
        </p:txBody>
      </p:sp>
    </p:spTree>
    <p:extLst>
      <p:ext uri="{BB962C8B-B14F-4D97-AF65-F5344CB8AC3E}">
        <p14:creationId xmlns:p14="http://schemas.microsoft.com/office/powerpoint/2010/main" val="159788563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“Human Scale”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While proportion is important, scale should also involve human needs and limitations.</a:t>
            </a:r>
          </a:p>
          <a:p>
            <a:pPr lvl="1"/>
            <a:r>
              <a:rPr lang="en-US" dirty="0" smtClean="0"/>
              <a:t>Don't design a space that makes people feel like a bug or a giant. </a:t>
            </a:r>
          </a:p>
          <a:p>
            <a:pPr lvl="1"/>
            <a:r>
              <a:rPr lang="en-US" dirty="0" smtClean="0"/>
              <a:t>Even Europe's largest, grandest fountains have edges that are human scaled. </a:t>
            </a:r>
          </a:p>
          <a:p>
            <a:pPr lvl="2"/>
            <a:r>
              <a:rPr lang="en-US" dirty="0" smtClean="0"/>
              <a:t>The seat walls at these fountains are designed for the proportions of people. </a:t>
            </a:r>
          </a:p>
          <a:p>
            <a:pPr lvl="2"/>
            <a:r>
              <a:rPr lang="en-US" dirty="0" smtClean="0"/>
              <a:t>Fountain statuary that is 25' tall doesn't have a rim that is 5' off the ground but low enough to easily enable seating. </a:t>
            </a:r>
          </a:p>
          <a:p>
            <a:r>
              <a:rPr lang="en-US" dirty="0" smtClean="0"/>
              <a:t>If the landscape is not </a:t>
            </a:r>
            <a:r>
              <a:rPr lang="en-US" dirty="0" smtClean="0"/>
              <a:t/>
            </a:r>
            <a:br>
              <a:rPr lang="en-US" dirty="0" smtClean="0"/>
            </a:br>
            <a:r>
              <a:rPr lang="en-US" dirty="0" smtClean="0"/>
              <a:t>human-scaled</a:t>
            </a:r>
            <a:r>
              <a:rPr lang="en-US" dirty="0" smtClean="0"/>
              <a:t>, be sure </a:t>
            </a:r>
            <a:r>
              <a:rPr lang="en-US" dirty="0" smtClean="0"/>
              <a:t/>
            </a:r>
            <a:br>
              <a:rPr lang="en-US" dirty="0" smtClean="0"/>
            </a:br>
            <a:r>
              <a:rPr lang="en-US" dirty="0" smtClean="0"/>
              <a:t>to </a:t>
            </a:r>
            <a:r>
              <a:rPr lang="en-US" dirty="0" smtClean="0"/>
              <a:t>add components to </a:t>
            </a:r>
            <a:r>
              <a:rPr lang="en-US" dirty="0" smtClean="0"/>
              <a:t/>
            </a:r>
            <a:br>
              <a:rPr lang="en-US" dirty="0" smtClean="0"/>
            </a:br>
            <a:r>
              <a:rPr lang="en-US" dirty="0" smtClean="0"/>
              <a:t>address </a:t>
            </a:r>
            <a:r>
              <a:rPr lang="en-US" dirty="0" smtClean="0"/>
              <a:t>this. </a:t>
            </a:r>
          </a:p>
          <a:p>
            <a:pPr lvl="1"/>
            <a:r>
              <a:rPr lang="en-US" dirty="0" smtClean="0"/>
              <a:t>For example, if a sitting area is </a:t>
            </a:r>
            <a:r>
              <a:rPr lang="en-US" dirty="0" smtClean="0"/>
              <a:t/>
            </a:r>
            <a:br>
              <a:rPr lang="en-US" dirty="0" smtClean="0"/>
            </a:br>
            <a:r>
              <a:rPr lang="en-US" dirty="0" smtClean="0"/>
              <a:t>beneath </a:t>
            </a:r>
            <a:r>
              <a:rPr lang="en-US" dirty="0" smtClean="0"/>
              <a:t>enormous trees that </a:t>
            </a:r>
            <a:r>
              <a:rPr lang="en-US" dirty="0" smtClean="0"/>
              <a:t/>
            </a:r>
            <a:br>
              <a:rPr lang="en-US" dirty="0" smtClean="0"/>
            </a:br>
            <a:r>
              <a:rPr lang="en-US" dirty="0" smtClean="0"/>
              <a:t>dwarf </a:t>
            </a:r>
            <a:r>
              <a:rPr lang="en-US" dirty="0" smtClean="0"/>
              <a:t>the people, adding a </a:t>
            </a:r>
            <a:r>
              <a:rPr lang="en-US" dirty="0" smtClean="0"/>
              <a:t/>
            </a:r>
            <a:br>
              <a:rPr lang="en-US" dirty="0" smtClean="0"/>
            </a:br>
            <a:r>
              <a:rPr lang="en-US" dirty="0" smtClean="0"/>
              <a:t>smaller </a:t>
            </a:r>
            <a:r>
              <a:rPr lang="en-US" dirty="0" smtClean="0"/>
              <a:t>structure can help the </a:t>
            </a:r>
            <a:r>
              <a:rPr lang="en-US" dirty="0" smtClean="0"/>
              <a:t/>
            </a:r>
            <a:br>
              <a:rPr lang="en-US" dirty="0" smtClean="0"/>
            </a:br>
            <a:r>
              <a:rPr lang="en-US" dirty="0" smtClean="0"/>
              <a:t>area </a:t>
            </a:r>
            <a:r>
              <a:rPr lang="en-US" dirty="0" smtClean="0"/>
              <a:t>to feel more intimate. </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1111" b="14815"/>
          <a:stretch/>
        </p:blipFill>
        <p:spPr>
          <a:xfrm>
            <a:off x="4572000" y="3999182"/>
            <a:ext cx="4419600" cy="2455333"/>
          </a:xfrm>
          <a:prstGeom prst="rect">
            <a:avLst/>
          </a:prstGeom>
        </p:spPr>
      </p:pic>
      <p:sp>
        <p:nvSpPr>
          <p:cNvPr id="5" name="Rectangle 4"/>
          <p:cNvSpPr/>
          <p:nvPr/>
        </p:nvSpPr>
        <p:spPr>
          <a:xfrm>
            <a:off x="4495800" y="6483246"/>
            <a:ext cx="4572000" cy="230832"/>
          </a:xfrm>
          <a:prstGeom prst="rect">
            <a:avLst/>
          </a:prstGeom>
        </p:spPr>
        <p:txBody>
          <a:bodyPr>
            <a:spAutoFit/>
          </a:bodyPr>
          <a:lstStyle/>
          <a:p>
            <a:r>
              <a:rPr lang="en-US" sz="900" i="1" dirty="0" smtClean="0"/>
              <a:t>Source: http</a:t>
            </a:r>
            <a:r>
              <a:rPr lang="en-US" sz="900" i="1" dirty="0"/>
              <a:t>://www.designsforshade.com/wp-content/uploads/3-Point-Shade-Sail-2.jpg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a:t>Transition: transition is the method of combining elements using a series of gradual changes. </a:t>
            </a:r>
          </a:p>
          <a:p>
            <a:pPr lvl="1"/>
            <a:r>
              <a:rPr lang="en-US" dirty="0"/>
              <a:t>A viewer’s brain usually dislikes abrupt, unexpected changes to a landscape. </a:t>
            </a:r>
          </a:p>
          <a:p>
            <a:pPr lvl="2"/>
            <a:r>
              <a:rPr lang="en-US" dirty="0"/>
              <a:t>Transition creates a softened transition among elements. </a:t>
            </a:r>
          </a:p>
          <a:p>
            <a:pPr lvl="1"/>
            <a:r>
              <a:rPr lang="en-US" dirty="0"/>
              <a:t>For example, hedges and trees on the corners and sides of a house soften the transition of height from the flat landscape to the vertical walls. </a:t>
            </a:r>
          </a:p>
          <a:p>
            <a:pPr lvl="2"/>
            <a:r>
              <a:rPr lang="en-US" dirty="0"/>
              <a:t>Shrubs and bushes along the sides of a lawn prevent an abrupt change from texture and size when the eye moves towards the flat lawn of the landscape. </a:t>
            </a:r>
          </a:p>
          <a:p>
            <a:pPr lvl="1"/>
            <a:r>
              <a:rPr lang="en-US" dirty="0"/>
              <a:t>While sometimes an abrupt transition can be good (especially when trying to draw attention to emphasize a focal point), in general a viewer’s brain prefers smooth transitions from one element of a landscape to another. </a:t>
            </a:r>
          </a:p>
          <a:p>
            <a:endParaRPr lang="en-US" dirty="0"/>
          </a:p>
        </p:txBody>
      </p:sp>
    </p:spTree>
    <p:extLst>
      <p:ext uri="{BB962C8B-B14F-4D97-AF65-F5344CB8AC3E}">
        <p14:creationId xmlns:p14="http://schemas.microsoft.com/office/powerpoint/2010/main" val="1760189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a:t>
            </a:r>
            <a:endParaRPr lang="en-US" dirty="0"/>
          </a:p>
        </p:txBody>
      </p:sp>
      <p:pic>
        <p:nvPicPr>
          <p:cNvPr id="5" name="Picture 4" descr="http://www.dcgiftshop.com/Product_Images/Prints/Morrison-Garden.jpg"/>
          <p:cNvPicPr>
            <a:picLocks noChangeAspect="1" noChangeArrowheads="1"/>
          </p:cNvPicPr>
          <p:nvPr/>
        </p:nvPicPr>
        <p:blipFill>
          <a:blip r:embed="rId3" cstate="print"/>
          <a:srcRect/>
          <a:stretch>
            <a:fillRect/>
          </a:stretch>
        </p:blipFill>
        <p:spPr bwMode="auto">
          <a:xfrm>
            <a:off x="3733800" y="533400"/>
            <a:ext cx="4953000" cy="3326331"/>
          </a:xfrm>
          <a:prstGeom prst="rect">
            <a:avLst/>
          </a:prstGeom>
          <a:noFill/>
        </p:spPr>
      </p:pic>
      <p:pic>
        <p:nvPicPr>
          <p:cNvPr id="4" name="Content Placeholder 3"/>
          <p:cNvPicPr>
            <a:picLocks noGrp="1" noChangeAspect="1"/>
          </p:cNvPicPr>
          <p:nvPr>
            <p:ph idx="1"/>
          </p:nvPr>
        </p:nvPicPr>
        <p:blipFill rotWithShape="1">
          <a:blip r:embed="rId4">
            <a:extLst>
              <a:ext uri="{28A0092B-C50C-407E-A947-70E740481C1C}">
                <a14:useLocalDpi xmlns:a14="http://schemas.microsoft.com/office/drawing/2010/main" val="0"/>
              </a:ext>
            </a:extLst>
          </a:blip>
          <a:srcRect t="13333"/>
          <a:stretch/>
        </p:blipFill>
        <p:spPr>
          <a:xfrm>
            <a:off x="304799" y="4038600"/>
            <a:ext cx="5778323" cy="2808157"/>
          </a:xfrm>
        </p:spPr>
      </p:pic>
      <p:sp>
        <p:nvSpPr>
          <p:cNvPr id="6" name="TextBox 5"/>
          <p:cNvSpPr txBox="1"/>
          <p:nvPr/>
        </p:nvSpPr>
        <p:spPr>
          <a:xfrm>
            <a:off x="304799" y="1752600"/>
            <a:ext cx="2889161" cy="1754326"/>
          </a:xfrm>
          <a:prstGeom prst="rect">
            <a:avLst/>
          </a:prstGeom>
          <a:noFill/>
        </p:spPr>
        <p:txBody>
          <a:bodyPr wrap="square" rtlCol="0">
            <a:spAutoFit/>
          </a:bodyPr>
          <a:lstStyle/>
          <a:p>
            <a:r>
              <a:rPr lang="en-US" dirty="0" smtClean="0"/>
              <a:t>Good transition softens how the landscape changes by allowing the changes to be gradual instead of abrupt and sudden. </a:t>
            </a:r>
            <a:endParaRPr lang="en-US" dirty="0"/>
          </a:p>
        </p:txBody>
      </p:sp>
      <p:sp>
        <p:nvSpPr>
          <p:cNvPr id="7" name="TextBox 6"/>
          <p:cNvSpPr txBox="1"/>
          <p:nvPr/>
        </p:nvSpPr>
        <p:spPr>
          <a:xfrm>
            <a:off x="6210300" y="4343400"/>
            <a:ext cx="2889161" cy="1200329"/>
          </a:xfrm>
          <a:prstGeom prst="rect">
            <a:avLst/>
          </a:prstGeom>
          <a:noFill/>
        </p:spPr>
        <p:txBody>
          <a:bodyPr wrap="square" rtlCol="0">
            <a:spAutoFit/>
          </a:bodyPr>
          <a:lstStyle/>
          <a:p>
            <a:r>
              <a:rPr lang="en-US" dirty="0" smtClean="0"/>
              <a:t>Transition can apply to size and height as well as to color, texture, and value. </a:t>
            </a:r>
            <a:endParaRPr lang="en-US" dirty="0"/>
          </a:p>
        </p:txBody>
      </p:sp>
    </p:spTree>
    <p:extLst>
      <p:ext uri="{BB962C8B-B14F-4D97-AF65-F5344CB8AC3E}">
        <p14:creationId xmlns:p14="http://schemas.microsoft.com/office/powerpoint/2010/main" val="19671688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loud 18"/>
          <p:cNvSpPr/>
          <p:nvPr/>
        </p:nvSpPr>
        <p:spPr>
          <a:xfrm>
            <a:off x="4876800" y="2286000"/>
            <a:ext cx="2590800" cy="2209800"/>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8" name="Cloud 17"/>
          <p:cNvSpPr/>
          <p:nvPr/>
        </p:nvSpPr>
        <p:spPr>
          <a:xfrm>
            <a:off x="838200" y="2362200"/>
            <a:ext cx="2590800" cy="2209800"/>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 name="Rectangle 14"/>
          <p:cNvSpPr/>
          <p:nvPr/>
        </p:nvSpPr>
        <p:spPr>
          <a:xfrm>
            <a:off x="0" y="4800600"/>
            <a:ext cx="91440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819400" y="2819400"/>
            <a:ext cx="3048000" cy="3048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 name="Isosceles Triangle 4"/>
          <p:cNvSpPr/>
          <p:nvPr/>
        </p:nvSpPr>
        <p:spPr>
          <a:xfrm>
            <a:off x="2590800" y="762000"/>
            <a:ext cx="3581400" cy="2057400"/>
          </a:xfrm>
          <a:prstGeom prst="triangl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6" name="Rectangle 5"/>
          <p:cNvSpPr/>
          <p:nvPr/>
        </p:nvSpPr>
        <p:spPr>
          <a:xfrm>
            <a:off x="3124200" y="3124200"/>
            <a:ext cx="381000" cy="6096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7" name="Rectangle 6"/>
          <p:cNvSpPr/>
          <p:nvPr/>
        </p:nvSpPr>
        <p:spPr>
          <a:xfrm>
            <a:off x="5257800" y="3124200"/>
            <a:ext cx="381000" cy="6096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Rectangle 7"/>
          <p:cNvSpPr/>
          <p:nvPr/>
        </p:nvSpPr>
        <p:spPr>
          <a:xfrm>
            <a:off x="3810000" y="3124200"/>
            <a:ext cx="381000" cy="6096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9" name="Rectangle 8"/>
          <p:cNvSpPr/>
          <p:nvPr/>
        </p:nvSpPr>
        <p:spPr>
          <a:xfrm>
            <a:off x="4572000" y="3124200"/>
            <a:ext cx="381000" cy="6096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0" name="Rectangle 9"/>
          <p:cNvSpPr/>
          <p:nvPr/>
        </p:nvSpPr>
        <p:spPr>
          <a:xfrm>
            <a:off x="3124200" y="4648200"/>
            <a:ext cx="381000" cy="6096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1" name="Rectangle 10"/>
          <p:cNvSpPr/>
          <p:nvPr/>
        </p:nvSpPr>
        <p:spPr>
          <a:xfrm>
            <a:off x="5257800" y="4648200"/>
            <a:ext cx="381000" cy="6096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2" name="Rectangle 11"/>
          <p:cNvSpPr/>
          <p:nvPr/>
        </p:nvSpPr>
        <p:spPr>
          <a:xfrm>
            <a:off x="3810000" y="4648200"/>
            <a:ext cx="76200" cy="6096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3" name="Rectangle 12"/>
          <p:cNvSpPr/>
          <p:nvPr/>
        </p:nvSpPr>
        <p:spPr>
          <a:xfrm>
            <a:off x="4876800" y="4648200"/>
            <a:ext cx="76200" cy="6096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4" name="Rectangle 13"/>
          <p:cNvSpPr/>
          <p:nvPr/>
        </p:nvSpPr>
        <p:spPr>
          <a:xfrm>
            <a:off x="4038600" y="4648200"/>
            <a:ext cx="685800" cy="12192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1" name="Cloud 20"/>
          <p:cNvSpPr/>
          <p:nvPr/>
        </p:nvSpPr>
        <p:spPr>
          <a:xfrm>
            <a:off x="4724400" y="5715000"/>
            <a:ext cx="2057400" cy="304800"/>
          </a:xfrm>
          <a:prstGeom prst="cloud">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2" name="Cloud 21"/>
          <p:cNvSpPr/>
          <p:nvPr/>
        </p:nvSpPr>
        <p:spPr>
          <a:xfrm>
            <a:off x="1828800" y="5791200"/>
            <a:ext cx="2057400" cy="304800"/>
          </a:xfrm>
          <a:prstGeom prst="cloud">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3" name="Down Arrow 22"/>
          <p:cNvSpPr/>
          <p:nvPr/>
        </p:nvSpPr>
        <p:spPr>
          <a:xfrm flipV="1">
            <a:off x="1676400" y="2895600"/>
            <a:ext cx="1600200" cy="2362200"/>
          </a:xfrm>
          <a:prstGeom prst="downArrow">
            <a:avLst>
              <a:gd name="adj1" fmla="val 16789"/>
              <a:gd name="adj2" fmla="val 11840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loud 15"/>
          <p:cNvSpPr/>
          <p:nvPr/>
        </p:nvSpPr>
        <p:spPr>
          <a:xfrm>
            <a:off x="1524000" y="4800600"/>
            <a:ext cx="1524000" cy="13716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wn Arrow 23"/>
          <p:cNvSpPr/>
          <p:nvPr/>
        </p:nvSpPr>
        <p:spPr>
          <a:xfrm flipV="1">
            <a:off x="5410200" y="3048000"/>
            <a:ext cx="1600200" cy="2362200"/>
          </a:xfrm>
          <a:prstGeom prst="downArrow">
            <a:avLst>
              <a:gd name="adj1" fmla="val 16789"/>
              <a:gd name="adj2" fmla="val 11840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Cloud 16"/>
          <p:cNvSpPr/>
          <p:nvPr/>
        </p:nvSpPr>
        <p:spPr>
          <a:xfrm>
            <a:off x="5486400" y="4800600"/>
            <a:ext cx="1524000" cy="13716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Cloud 24"/>
          <p:cNvSpPr/>
          <p:nvPr/>
        </p:nvSpPr>
        <p:spPr>
          <a:xfrm>
            <a:off x="6858000" y="5486400"/>
            <a:ext cx="685800" cy="6858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Cloud 25"/>
          <p:cNvSpPr/>
          <p:nvPr/>
        </p:nvSpPr>
        <p:spPr>
          <a:xfrm>
            <a:off x="990600" y="5562600"/>
            <a:ext cx="685800" cy="6858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rapezoid 27"/>
          <p:cNvSpPr/>
          <p:nvPr/>
        </p:nvSpPr>
        <p:spPr>
          <a:xfrm>
            <a:off x="3733800" y="5867400"/>
            <a:ext cx="1295400" cy="990600"/>
          </a:xfrm>
          <a:prstGeom prst="trapezoi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7467600" cy="563562"/>
          </a:xfrm>
        </p:spPr>
        <p:txBody>
          <a:bodyPr>
            <a:normAutofit fontScale="90000"/>
          </a:bodyPr>
          <a:lstStyle/>
          <a:p>
            <a:r>
              <a:rPr lang="en-US" dirty="0" smtClean="0"/>
              <a:t>Transition Softens </a:t>
            </a:r>
            <a:r>
              <a:rPr lang="en-US" dirty="0" smtClean="0"/>
              <a:t>Vertical </a:t>
            </a:r>
            <a:r>
              <a:rPr lang="en-US" dirty="0" smtClean="0"/>
              <a:t>Changes</a:t>
            </a:r>
            <a:endParaRPr lang="en-US" dirty="0"/>
          </a:p>
        </p:txBody>
      </p:sp>
    </p:spTree>
    <p:extLst>
      <p:ext uri="{BB962C8B-B14F-4D97-AF65-F5344CB8AC3E}">
        <p14:creationId xmlns:p14="http://schemas.microsoft.com/office/powerpoint/2010/main" val="117062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20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20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20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0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23" grpId="0" animBg="1"/>
      <p:bldP spid="16" grpId="0" animBg="1"/>
      <p:bldP spid="24"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Repetition</a:t>
            </a:r>
            <a:endParaRPr lang="en-US" dirty="0"/>
          </a:p>
        </p:txBody>
      </p:sp>
      <p:sp>
        <p:nvSpPr>
          <p:cNvPr id="3" name="Content Placeholder 2"/>
          <p:cNvSpPr>
            <a:spLocks noGrp="1"/>
          </p:cNvSpPr>
          <p:nvPr>
            <p:ph idx="1"/>
          </p:nvPr>
        </p:nvSpPr>
        <p:spPr/>
        <p:txBody>
          <a:bodyPr>
            <a:normAutofit lnSpcReduction="10000"/>
          </a:bodyPr>
          <a:lstStyle/>
          <a:p>
            <a:pPr lvl="0"/>
            <a:r>
              <a:rPr lang="en-US" dirty="0"/>
              <a:t>Repetition: Repetition is the creation of a pattern or sequence of elements in a landscape through repeated use of color, form, texture, and other components. </a:t>
            </a:r>
          </a:p>
          <a:p>
            <a:pPr lvl="1"/>
            <a:r>
              <a:rPr lang="en-US" dirty="0"/>
              <a:t>Repetition can be accomplished by using the same type of color repeatedly, the same kinds of shapes and forms, the same types of vegetative </a:t>
            </a:r>
            <a:r>
              <a:rPr lang="en-US" dirty="0" smtClean="0"/>
              <a:t/>
            </a:r>
            <a:br>
              <a:rPr lang="en-US" dirty="0" smtClean="0"/>
            </a:br>
            <a:r>
              <a:rPr lang="en-US" dirty="0" smtClean="0"/>
              <a:t>texture</a:t>
            </a:r>
            <a:r>
              <a:rPr lang="en-US" dirty="0"/>
              <a:t>, the same use of construction </a:t>
            </a:r>
            <a:r>
              <a:rPr lang="en-US" dirty="0" smtClean="0"/>
              <a:t/>
            </a:r>
            <a:br>
              <a:rPr lang="en-US" dirty="0" smtClean="0"/>
            </a:br>
            <a:r>
              <a:rPr lang="en-US" dirty="0" smtClean="0"/>
              <a:t>elements </a:t>
            </a:r>
            <a:r>
              <a:rPr lang="en-US" dirty="0"/>
              <a:t>such as wood or brick, and </a:t>
            </a:r>
            <a:r>
              <a:rPr lang="en-US" dirty="0" smtClean="0"/>
              <a:t/>
            </a:r>
            <a:br>
              <a:rPr lang="en-US" dirty="0" smtClean="0"/>
            </a:br>
            <a:r>
              <a:rPr lang="en-US" dirty="0" smtClean="0"/>
              <a:t>so </a:t>
            </a:r>
            <a:r>
              <a:rPr lang="en-US" dirty="0"/>
              <a:t>on.</a:t>
            </a:r>
          </a:p>
          <a:p>
            <a:pPr lvl="2"/>
            <a:r>
              <a:rPr lang="en-US" dirty="0"/>
              <a:t>The use of repetition creates a </a:t>
            </a:r>
            <a:r>
              <a:rPr lang="en-US" dirty="0" smtClean="0"/>
              <a:t>sense </a:t>
            </a:r>
            <a:br>
              <a:rPr lang="en-US" dirty="0" smtClean="0"/>
            </a:br>
            <a:r>
              <a:rPr lang="en-US" dirty="0" smtClean="0"/>
              <a:t>of orderliness</a:t>
            </a:r>
            <a:r>
              <a:rPr lang="en-US" dirty="0"/>
              <a:t>, which when properly </a:t>
            </a:r>
            <a:r>
              <a:rPr lang="en-US" dirty="0" smtClean="0"/>
              <a:t/>
            </a:r>
            <a:br>
              <a:rPr lang="en-US" dirty="0" smtClean="0"/>
            </a:br>
            <a:r>
              <a:rPr lang="en-US" dirty="0" smtClean="0"/>
              <a:t>used </a:t>
            </a:r>
            <a:r>
              <a:rPr lang="en-US" dirty="0"/>
              <a:t>is appealing to the viewer’s brain </a:t>
            </a:r>
            <a:r>
              <a:rPr lang="en-US" dirty="0" smtClean="0"/>
              <a:t/>
            </a:r>
            <a:br>
              <a:rPr lang="en-US" dirty="0" smtClean="0"/>
            </a:br>
            <a:r>
              <a:rPr lang="en-US" dirty="0" smtClean="0"/>
              <a:t>because </a:t>
            </a:r>
            <a:r>
              <a:rPr lang="en-US" dirty="0"/>
              <a:t>it enables predictability and calm.</a:t>
            </a:r>
          </a:p>
          <a:p>
            <a:endParaRPr lang="en-US" dirty="0"/>
          </a:p>
        </p:txBody>
      </p:sp>
      <p:pic>
        <p:nvPicPr>
          <p:cNvPr id="4" name="Picture 2" descr="http://www.landscape-design-advisor.com/images/principles-of-landscape-design-9.jpg"/>
          <p:cNvPicPr>
            <a:picLocks noChangeAspect="1" noChangeArrowheads="1"/>
          </p:cNvPicPr>
          <p:nvPr/>
        </p:nvPicPr>
        <p:blipFill>
          <a:blip r:embed="rId3" cstate="print"/>
          <a:srcRect/>
          <a:stretch>
            <a:fillRect/>
          </a:stretch>
        </p:blipFill>
        <p:spPr bwMode="auto">
          <a:xfrm>
            <a:off x="6172200" y="3962400"/>
            <a:ext cx="2667000" cy="2667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935607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Patterns</a:t>
            </a:r>
            <a:endParaRPr lang="en-US" dirty="0"/>
          </a:p>
        </p:txBody>
      </p:sp>
      <p:sp>
        <p:nvSpPr>
          <p:cNvPr id="3" name="Content Placeholder 2"/>
          <p:cNvSpPr>
            <a:spLocks noGrp="1"/>
          </p:cNvSpPr>
          <p:nvPr>
            <p:ph idx="1"/>
          </p:nvPr>
        </p:nvSpPr>
        <p:spPr/>
        <p:txBody>
          <a:bodyPr>
            <a:normAutofit lnSpcReduction="10000"/>
          </a:bodyPr>
          <a:lstStyle/>
          <a:p>
            <a:r>
              <a:rPr lang="en-US" dirty="0"/>
              <a:t>Repetition is established through the use of patterns, or repetition that occurs in an orderly fashion (for example – Red, Red, Blue, Red, Red, Blue…. Or  Sphere, Sphere, Pyramid, Sphere, Sphere, Pyramid).</a:t>
            </a:r>
          </a:p>
          <a:p>
            <a:pPr lvl="1"/>
            <a:r>
              <a:rPr lang="en-US" dirty="0"/>
              <a:t>How much patterned-repetition is used depends on how formal you want the landscape to feel. Little to no pattern in the repetition makes the landscape feel </a:t>
            </a:r>
            <a:r>
              <a:rPr lang="en-US" dirty="0" smtClean="0"/>
              <a:t>organic </a:t>
            </a:r>
            <a:r>
              <a:rPr lang="en-US" smtClean="0"/>
              <a:t>and informal, </a:t>
            </a:r>
            <a:r>
              <a:rPr lang="en-US" dirty="0"/>
              <a:t>but also if overdone creates a disorderly and jumbled landscape.</a:t>
            </a:r>
          </a:p>
          <a:p>
            <a:pPr lvl="1"/>
            <a:r>
              <a:rPr lang="en-US" dirty="0"/>
              <a:t>Repetition that follows strict patterns may feel more formal and manicured but if overdone can also feel stuffy and boring. </a:t>
            </a:r>
          </a:p>
          <a:p>
            <a:endParaRPr lang="en-US" dirty="0"/>
          </a:p>
        </p:txBody>
      </p:sp>
    </p:spTree>
    <p:extLst>
      <p:ext uri="{BB962C8B-B14F-4D97-AF65-F5344CB8AC3E}">
        <p14:creationId xmlns:p14="http://schemas.microsoft.com/office/powerpoint/2010/main" val="37907154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Rhythm</a:t>
            </a:r>
            <a:endParaRPr lang="en-US" dirty="0"/>
          </a:p>
        </p:txBody>
      </p:sp>
      <p:sp>
        <p:nvSpPr>
          <p:cNvPr id="3" name="Content Placeholder 2"/>
          <p:cNvSpPr>
            <a:spLocks noGrp="1"/>
          </p:cNvSpPr>
          <p:nvPr>
            <p:ph idx="1"/>
          </p:nvPr>
        </p:nvSpPr>
        <p:spPr/>
        <p:txBody>
          <a:bodyPr>
            <a:normAutofit fontScale="92500" lnSpcReduction="20000"/>
          </a:bodyPr>
          <a:lstStyle/>
          <a:p>
            <a:r>
              <a:rPr lang="en-US" dirty="0"/>
              <a:t>Repetition is necessary to create rhythm. Rhythm is the sense of ‘movement’ in the landscape created by the planned placement of repeated elements. </a:t>
            </a:r>
          </a:p>
          <a:p>
            <a:pPr lvl="1"/>
            <a:r>
              <a:rPr lang="en-US" dirty="0"/>
              <a:t>A sense of rhythm is created when a landscape has a visual feel of a tempo or a beat. </a:t>
            </a:r>
          </a:p>
          <a:p>
            <a:pPr lvl="1"/>
            <a:r>
              <a:rPr lang="en-US" dirty="0"/>
              <a:t>The closer the repeated items, the ‘faster’ the beat of the landscape’s rhythm, creating </a:t>
            </a:r>
            <a:r>
              <a:rPr lang="en-US" dirty="0" smtClean="0"/>
              <a:t/>
            </a:r>
            <a:br>
              <a:rPr lang="en-US" dirty="0" smtClean="0"/>
            </a:br>
            <a:r>
              <a:rPr lang="en-US" dirty="0" smtClean="0"/>
              <a:t>a </a:t>
            </a:r>
            <a:r>
              <a:rPr lang="en-US" dirty="0"/>
              <a:t>sense of excitement or even </a:t>
            </a:r>
            <a:r>
              <a:rPr lang="en-US" dirty="0" smtClean="0"/>
              <a:t/>
            </a:r>
            <a:br>
              <a:rPr lang="en-US" dirty="0" smtClean="0"/>
            </a:br>
            <a:r>
              <a:rPr lang="en-US" dirty="0" smtClean="0"/>
              <a:t>business </a:t>
            </a:r>
            <a:r>
              <a:rPr lang="en-US" dirty="0"/>
              <a:t>(if the tempo is too fast). </a:t>
            </a:r>
          </a:p>
          <a:p>
            <a:pPr lvl="1"/>
            <a:r>
              <a:rPr lang="en-US" dirty="0"/>
              <a:t>The more widespread the </a:t>
            </a:r>
            <a:r>
              <a:rPr lang="en-US" dirty="0" smtClean="0"/>
              <a:t/>
            </a:r>
            <a:br>
              <a:rPr lang="en-US" dirty="0" smtClean="0"/>
            </a:br>
            <a:r>
              <a:rPr lang="en-US" dirty="0" smtClean="0"/>
              <a:t>elements</a:t>
            </a:r>
            <a:r>
              <a:rPr lang="en-US" dirty="0"/>
              <a:t>, </a:t>
            </a:r>
            <a:r>
              <a:rPr lang="en-US" dirty="0" smtClean="0"/>
              <a:t>the </a:t>
            </a:r>
            <a:r>
              <a:rPr lang="en-US" dirty="0"/>
              <a:t>‘slower’ the beat </a:t>
            </a:r>
            <a:r>
              <a:rPr lang="en-US" dirty="0" smtClean="0"/>
              <a:t/>
            </a:r>
            <a:br>
              <a:rPr lang="en-US" dirty="0" smtClean="0"/>
            </a:br>
            <a:r>
              <a:rPr lang="en-US" dirty="0" smtClean="0"/>
              <a:t>will </a:t>
            </a:r>
            <a:r>
              <a:rPr lang="en-US" dirty="0"/>
              <a:t>seem, </a:t>
            </a:r>
            <a:r>
              <a:rPr lang="en-US" dirty="0" smtClean="0"/>
              <a:t>creating </a:t>
            </a:r>
            <a:r>
              <a:rPr lang="en-US" dirty="0"/>
              <a:t>a sense of </a:t>
            </a:r>
            <a:r>
              <a:rPr lang="en-US" dirty="0" smtClean="0"/>
              <a:t/>
            </a:r>
            <a:br>
              <a:rPr lang="en-US" dirty="0" smtClean="0"/>
            </a:br>
            <a:r>
              <a:rPr lang="en-US" dirty="0" smtClean="0"/>
              <a:t>relaxation </a:t>
            </a:r>
            <a:r>
              <a:rPr lang="en-US" dirty="0"/>
              <a:t>or </a:t>
            </a:r>
            <a:r>
              <a:rPr lang="en-US" dirty="0" smtClean="0"/>
              <a:t>even </a:t>
            </a:r>
            <a:r>
              <a:rPr lang="en-US" dirty="0"/>
              <a:t>boredom </a:t>
            </a:r>
            <a:r>
              <a:rPr lang="en-US" dirty="0" smtClean="0"/>
              <a:t/>
            </a:r>
            <a:br>
              <a:rPr lang="en-US" dirty="0" smtClean="0"/>
            </a:br>
            <a:r>
              <a:rPr lang="en-US" dirty="0" smtClean="0"/>
              <a:t>(</a:t>
            </a:r>
            <a:r>
              <a:rPr lang="en-US" dirty="0"/>
              <a:t>if the tempo is too </a:t>
            </a:r>
            <a:r>
              <a:rPr lang="en-US" dirty="0" smtClean="0"/>
              <a:t>slow</a:t>
            </a:r>
            <a:r>
              <a:rPr lang="en-US" dirty="0"/>
              <a:t>). </a:t>
            </a:r>
          </a:p>
          <a:p>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2271"/>
          <a:stretch/>
        </p:blipFill>
        <p:spPr>
          <a:xfrm>
            <a:off x="5334000" y="3955115"/>
            <a:ext cx="3573209" cy="2566855"/>
          </a:xfrm>
          <a:prstGeom prst="rect">
            <a:avLst/>
          </a:prstGeom>
        </p:spPr>
      </p:pic>
      <p:sp>
        <p:nvSpPr>
          <p:cNvPr id="5" name="Rectangle 4"/>
          <p:cNvSpPr/>
          <p:nvPr/>
        </p:nvSpPr>
        <p:spPr>
          <a:xfrm>
            <a:off x="3958652" y="6574436"/>
            <a:ext cx="5214079" cy="200055"/>
          </a:xfrm>
          <a:prstGeom prst="rect">
            <a:avLst/>
          </a:prstGeom>
        </p:spPr>
        <p:txBody>
          <a:bodyPr wrap="square">
            <a:spAutoFit/>
          </a:bodyPr>
          <a:lstStyle/>
          <a:p>
            <a:r>
              <a:rPr lang="en-US" sz="700" i="1" dirty="0" smtClean="0"/>
              <a:t>source: http</a:t>
            </a:r>
            <a:r>
              <a:rPr lang="en-US" sz="700" i="1" dirty="0"/>
              <a:t>://notanothergardeningblog.files.wordpress.com/2012/10/spruce-aspens-and-pine.png%3Fw%3D640%26h%3D403</a:t>
            </a:r>
          </a:p>
        </p:txBody>
      </p:sp>
    </p:spTree>
    <p:extLst>
      <p:ext uri="{BB962C8B-B14F-4D97-AF65-F5344CB8AC3E}">
        <p14:creationId xmlns:p14="http://schemas.microsoft.com/office/powerpoint/2010/main" val="3323882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Variation</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a:t>Variation – Variation is how dissimilar the elements that are used are from each other. </a:t>
            </a:r>
          </a:p>
          <a:p>
            <a:pPr lvl="1"/>
            <a:r>
              <a:rPr lang="en-US" dirty="0"/>
              <a:t>The least amount of variation possible creates monotony. </a:t>
            </a:r>
          </a:p>
          <a:p>
            <a:pPr lvl="2"/>
            <a:r>
              <a:rPr lang="en-US" dirty="0"/>
              <a:t>Just like a person with a monotonous voice has the same pitch and tone no matter what they are talking about, a monotonous landscape uses the same form, color, and value in every component. </a:t>
            </a:r>
          </a:p>
          <a:p>
            <a:pPr lvl="2"/>
            <a:r>
              <a:rPr lang="en-US" dirty="0"/>
              <a:t>Monotony prevents emphasis. </a:t>
            </a:r>
          </a:p>
          <a:p>
            <a:pPr lvl="1"/>
            <a:r>
              <a:rPr lang="en-US" dirty="0"/>
              <a:t>The most amount of variation </a:t>
            </a:r>
            <a:r>
              <a:rPr lang="en-US" dirty="0"/>
              <a:t/>
            </a:r>
            <a:br>
              <a:rPr lang="en-US" dirty="0"/>
            </a:br>
            <a:r>
              <a:rPr lang="en-US" dirty="0" smtClean="0"/>
              <a:t>can </a:t>
            </a:r>
            <a:r>
              <a:rPr lang="en-US" dirty="0"/>
              <a:t>also be visually unappealing.</a:t>
            </a:r>
          </a:p>
          <a:p>
            <a:pPr lvl="2"/>
            <a:r>
              <a:rPr lang="en-US" dirty="0"/>
              <a:t>Excess variation results in no </a:t>
            </a:r>
            <a:r>
              <a:rPr lang="en-US" dirty="0" smtClean="0"/>
              <a:t/>
            </a:r>
            <a:br>
              <a:rPr lang="en-US" dirty="0" smtClean="0"/>
            </a:br>
            <a:r>
              <a:rPr lang="en-US" dirty="0" smtClean="0"/>
              <a:t>repetition </a:t>
            </a:r>
            <a:r>
              <a:rPr lang="en-US" dirty="0"/>
              <a:t>or pattern, creating a </a:t>
            </a:r>
            <a:r>
              <a:rPr lang="en-US" dirty="0" smtClean="0"/>
              <a:t/>
            </a:r>
            <a:br>
              <a:rPr lang="en-US" dirty="0" smtClean="0"/>
            </a:br>
            <a:r>
              <a:rPr lang="en-US" dirty="0" smtClean="0"/>
              <a:t>disorderly </a:t>
            </a:r>
            <a:r>
              <a:rPr lang="en-US" dirty="0"/>
              <a:t>landscape that prevents </a:t>
            </a:r>
            <a:r>
              <a:rPr lang="en-US" dirty="0" smtClean="0"/>
              <a:t/>
            </a:r>
            <a:br>
              <a:rPr lang="en-US" dirty="0" smtClean="0"/>
            </a:br>
            <a:r>
              <a:rPr lang="en-US" dirty="0" smtClean="0"/>
              <a:t>the </a:t>
            </a:r>
            <a:r>
              <a:rPr lang="en-US" dirty="0"/>
              <a:t>viewer’s brain from making sense </a:t>
            </a:r>
            <a:r>
              <a:rPr lang="en-US" dirty="0" smtClean="0"/>
              <a:t/>
            </a:r>
            <a:br>
              <a:rPr lang="en-US" dirty="0" smtClean="0"/>
            </a:br>
            <a:r>
              <a:rPr lang="en-US" dirty="0" smtClean="0"/>
              <a:t>of </a:t>
            </a:r>
            <a:r>
              <a:rPr lang="en-US" dirty="0"/>
              <a:t>what it is seeing. </a:t>
            </a:r>
          </a:p>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6667" b="54445"/>
          <a:stretch/>
        </p:blipFill>
        <p:spPr>
          <a:xfrm>
            <a:off x="5257800" y="3810000"/>
            <a:ext cx="3810000" cy="996462"/>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77778" b="4445"/>
          <a:stretch/>
        </p:blipFill>
        <p:spPr>
          <a:xfrm>
            <a:off x="5334000" y="5486400"/>
            <a:ext cx="3574100" cy="879779"/>
          </a:xfrm>
          <a:prstGeom prst="rect">
            <a:avLst/>
          </a:prstGeom>
        </p:spPr>
      </p:pic>
      <p:sp>
        <p:nvSpPr>
          <p:cNvPr id="6" name="TextBox 5"/>
          <p:cNvSpPr txBox="1"/>
          <p:nvPr/>
        </p:nvSpPr>
        <p:spPr>
          <a:xfrm>
            <a:off x="6096000" y="4806462"/>
            <a:ext cx="2209800" cy="375138"/>
          </a:xfrm>
          <a:prstGeom prst="rect">
            <a:avLst/>
          </a:prstGeom>
          <a:noFill/>
        </p:spPr>
        <p:txBody>
          <a:bodyPr wrap="square" rtlCol="0">
            <a:spAutoFit/>
          </a:bodyPr>
          <a:lstStyle/>
          <a:p>
            <a:r>
              <a:rPr lang="en-US" dirty="0" smtClean="0"/>
              <a:t>Monotonous Height</a:t>
            </a:r>
            <a:endParaRPr lang="en-US" dirty="0"/>
          </a:p>
        </p:txBody>
      </p:sp>
      <p:sp>
        <p:nvSpPr>
          <p:cNvPr id="7" name="TextBox 6"/>
          <p:cNvSpPr txBox="1"/>
          <p:nvPr/>
        </p:nvSpPr>
        <p:spPr>
          <a:xfrm>
            <a:off x="6248400" y="6295841"/>
            <a:ext cx="2209800" cy="375138"/>
          </a:xfrm>
          <a:prstGeom prst="rect">
            <a:avLst/>
          </a:prstGeom>
          <a:noFill/>
        </p:spPr>
        <p:txBody>
          <a:bodyPr wrap="square" rtlCol="0">
            <a:spAutoFit/>
          </a:bodyPr>
          <a:lstStyle/>
          <a:p>
            <a:r>
              <a:rPr lang="en-US" dirty="0" smtClean="0"/>
              <a:t>Variety of Height</a:t>
            </a:r>
            <a:endParaRPr lang="en-US" dirty="0"/>
          </a:p>
        </p:txBody>
      </p:sp>
      <p:sp>
        <p:nvSpPr>
          <p:cNvPr id="8" name="Rectangle 7"/>
          <p:cNvSpPr/>
          <p:nvPr/>
        </p:nvSpPr>
        <p:spPr>
          <a:xfrm>
            <a:off x="5829300" y="6657945"/>
            <a:ext cx="3048000" cy="200055"/>
          </a:xfrm>
          <a:prstGeom prst="rect">
            <a:avLst/>
          </a:prstGeom>
        </p:spPr>
        <p:txBody>
          <a:bodyPr wrap="square">
            <a:spAutoFit/>
          </a:bodyPr>
          <a:lstStyle/>
          <a:p>
            <a:r>
              <a:rPr lang="en-US" sz="700" i="1" dirty="0" smtClean="0"/>
              <a:t>Source: http</a:t>
            </a:r>
            <a:r>
              <a:rPr lang="en-US" sz="700" i="1" dirty="0"/>
              <a:t>://www.aces.uiuc.edu/vista/html_pubs/COMMLAN/P12.gif</a:t>
            </a:r>
          </a:p>
        </p:txBody>
      </p:sp>
    </p:spTree>
    <p:extLst>
      <p:ext uri="{BB962C8B-B14F-4D97-AF65-F5344CB8AC3E}">
        <p14:creationId xmlns:p14="http://schemas.microsoft.com/office/powerpoint/2010/main" val="2897323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a:t>
            </a:r>
            <a:endParaRPr lang="en-US" dirty="0"/>
          </a:p>
        </p:txBody>
      </p:sp>
      <p:sp>
        <p:nvSpPr>
          <p:cNvPr id="3" name="Content Placeholder 2"/>
          <p:cNvSpPr>
            <a:spLocks noGrp="1"/>
          </p:cNvSpPr>
          <p:nvPr>
            <p:ph idx="1"/>
          </p:nvPr>
        </p:nvSpPr>
        <p:spPr/>
        <p:txBody>
          <a:bodyPr/>
          <a:lstStyle/>
          <a:p>
            <a:pPr lvl="0"/>
            <a:r>
              <a:rPr lang="en-US" dirty="0"/>
              <a:t>The elements of design were the visual qualities used in creating any design. </a:t>
            </a:r>
            <a:endParaRPr lang="en-US" dirty="0" smtClean="0"/>
          </a:p>
          <a:p>
            <a:pPr lvl="1"/>
            <a:r>
              <a:rPr lang="en-US" dirty="0" smtClean="0"/>
              <a:t>The elements are what our brains use to make sense of a visual image. </a:t>
            </a:r>
            <a:endParaRPr lang="en-US" dirty="0"/>
          </a:p>
          <a:p>
            <a:pPr lvl="0"/>
            <a:r>
              <a:rPr lang="en-US" dirty="0"/>
              <a:t>The Principles of Design are the methods in which we organize and utilize the elements of design.</a:t>
            </a:r>
          </a:p>
          <a:p>
            <a:pPr lvl="1"/>
            <a:r>
              <a:rPr lang="en-US" dirty="0"/>
              <a:t>The Elements of Design are the theories of what makes something visually appealing.</a:t>
            </a:r>
          </a:p>
          <a:p>
            <a:pPr lvl="1"/>
            <a:r>
              <a:rPr lang="en-US" dirty="0"/>
              <a:t>The Principles of Design are how these theories are utilized in practice and implementation.</a:t>
            </a:r>
          </a:p>
          <a:p>
            <a:endParaRPr lang="en-US" dirty="0"/>
          </a:p>
        </p:txBody>
      </p:sp>
    </p:spTree>
    <p:extLst>
      <p:ext uri="{BB962C8B-B14F-4D97-AF65-F5344CB8AC3E}">
        <p14:creationId xmlns:p14="http://schemas.microsoft.com/office/powerpoint/2010/main" val="3976690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Monotony vs. Disorder</a:t>
            </a:r>
            <a:endParaRPr lang="en-US" dirty="0"/>
          </a:p>
        </p:txBody>
      </p:sp>
      <p:sp>
        <p:nvSpPr>
          <p:cNvPr id="3" name="Content Placeholder 2"/>
          <p:cNvSpPr>
            <a:spLocks noGrp="1"/>
          </p:cNvSpPr>
          <p:nvPr>
            <p:ph idx="1"/>
          </p:nvPr>
        </p:nvSpPr>
        <p:spPr/>
        <p:txBody>
          <a:bodyPr/>
          <a:lstStyle/>
          <a:p>
            <a:r>
              <a:rPr lang="en-US" dirty="0"/>
              <a:t>The best variation is a healthy balance between monotony and disorder – you want enough variation to prevent the landscape from being boring, but not so much that it appears disorderly. </a:t>
            </a:r>
          </a:p>
          <a:p>
            <a:pPr lvl="1"/>
            <a:r>
              <a:rPr lang="en-US" dirty="0"/>
              <a:t>Remember that variation </a:t>
            </a:r>
            <a:r>
              <a:rPr lang="en-US" dirty="0" smtClean="0"/>
              <a:t/>
            </a:r>
            <a:br>
              <a:rPr lang="en-US" dirty="0" smtClean="0"/>
            </a:br>
            <a:r>
              <a:rPr lang="en-US" dirty="0" smtClean="0"/>
              <a:t>includes </a:t>
            </a:r>
            <a:r>
              <a:rPr lang="en-US" dirty="0"/>
              <a:t>not just color, but </a:t>
            </a:r>
            <a:r>
              <a:rPr lang="en-US" dirty="0" smtClean="0"/>
              <a:t/>
            </a:r>
            <a:br>
              <a:rPr lang="en-US" dirty="0" smtClean="0"/>
            </a:br>
            <a:r>
              <a:rPr lang="en-US" dirty="0" smtClean="0"/>
              <a:t>also </a:t>
            </a:r>
            <a:r>
              <a:rPr lang="en-US" dirty="0"/>
              <a:t>value, form, and texture. </a:t>
            </a:r>
          </a:p>
          <a:p>
            <a:endParaRPr lang="en-US" dirty="0"/>
          </a:p>
        </p:txBody>
      </p:sp>
      <p:pic>
        <p:nvPicPr>
          <p:cNvPr id="4" name="Picture 4" descr="P6280030"/>
          <p:cNvPicPr>
            <a:picLocks noChangeAspect="1" noChangeArrowheads="1"/>
          </p:cNvPicPr>
          <p:nvPr/>
        </p:nvPicPr>
        <p:blipFill>
          <a:blip r:embed="rId3" cstate="print"/>
          <a:srcRect/>
          <a:stretch>
            <a:fillRect/>
          </a:stretch>
        </p:blipFill>
        <p:spPr bwMode="auto">
          <a:xfrm>
            <a:off x="5009630" y="3429000"/>
            <a:ext cx="4165600" cy="3124200"/>
          </a:xfrm>
          <a:prstGeom prst="rect">
            <a:avLst/>
          </a:prstGeom>
          <a:noFill/>
          <a:ln w="9525">
            <a:noFill/>
            <a:miter lim="800000"/>
            <a:headEnd/>
            <a:tailEnd/>
          </a:ln>
        </p:spPr>
      </p:pic>
    </p:spTree>
    <p:extLst>
      <p:ext uri="{BB962C8B-B14F-4D97-AF65-F5344CB8AC3E}">
        <p14:creationId xmlns:p14="http://schemas.microsoft.com/office/powerpoint/2010/main" val="1324949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Unity &amp; Harmony</a:t>
            </a:r>
            <a:endParaRPr lang="en-US" dirty="0"/>
          </a:p>
        </p:txBody>
      </p:sp>
      <p:sp>
        <p:nvSpPr>
          <p:cNvPr id="3" name="Content Placeholder 2"/>
          <p:cNvSpPr>
            <a:spLocks noGrp="1"/>
          </p:cNvSpPr>
          <p:nvPr>
            <p:ph idx="1"/>
          </p:nvPr>
        </p:nvSpPr>
        <p:spPr>
          <a:xfrm>
            <a:off x="457200" y="1600200"/>
            <a:ext cx="8229600" cy="2667000"/>
          </a:xfrm>
        </p:spPr>
        <p:txBody>
          <a:bodyPr>
            <a:normAutofit fontScale="85000" lnSpcReduction="10000"/>
          </a:bodyPr>
          <a:lstStyle/>
          <a:p>
            <a:pPr lvl="0"/>
            <a:r>
              <a:rPr lang="en-US" dirty="0"/>
              <a:t>Unity: unity is the sense that a landscape’s components belong with each other, complement each other, and are a part of a single coherent and well-planned landscape. </a:t>
            </a:r>
          </a:p>
          <a:p>
            <a:pPr lvl="1"/>
            <a:r>
              <a:rPr lang="en-US" dirty="0"/>
              <a:t>Unity is necessary to establish harmony, or the blending of elements to create rhythm, balance, emphasis, scale, transition, repetition, and variety in a manner that accents their similarities, avoids monotony, and creates a sense of visual appeal. </a:t>
            </a:r>
          </a:p>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8272" b="14109"/>
          <a:stretch/>
        </p:blipFill>
        <p:spPr>
          <a:xfrm>
            <a:off x="1308224" y="4233472"/>
            <a:ext cx="6527552" cy="2415729"/>
          </a:xfrm>
          <a:prstGeom prst="rect">
            <a:avLst/>
          </a:prstGeom>
        </p:spPr>
      </p:pic>
      <p:sp>
        <p:nvSpPr>
          <p:cNvPr id="5" name="Rectangle 4"/>
          <p:cNvSpPr/>
          <p:nvPr/>
        </p:nvSpPr>
        <p:spPr>
          <a:xfrm>
            <a:off x="2007433" y="6657945"/>
            <a:ext cx="5562600" cy="200055"/>
          </a:xfrm>
          <a:prstGeom prst="rect">
            <a:avLst/>
          </a:prstGeom>
        </p:spPr>
        <p:txBody>
          <a:bodyPr wrap="square">
            <a:spAutoFit/>
          </a:bodyPr>
          <a:lstStyle/>
          <a:p>
            <a:r>
              <a:rPr lang="en-US" sz="700" i="1" dirty="0" smtClean="0"/>
              <a:t>Source: https</a:t>
            </a:r>
            <a:r>
              <a:rPr lang="en-US" sz="700" i="1" dirty="0"/>
              <a:t>://lh6.ggpht.com/GUOB-Usyj0nJpOY4KqW6NJTvUpK9FgO8iVSMfxSHDjU_0xH0QQiCqnkX9oZyVcRYKw%3Dh900</a:t>
            </a:r>
          </a:p>
        </p:txBody>
      </p:sp>
    </p:spTree>
    <p:extLst>
      <p:ext uri="{BB962C8B-B14F-4D97-AF65-F5344CB8AC3E}">
        <p14:creationId xmlns:p14="http://schemas.microsoft.com/office/powerpoint/2010/main" val="2803798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Unity &amp; Harmony</a:t>
            </a:r>
            <a:endParaRPr lang="en-US" dirty="0"/>
          </a:p>
        </p:txBody>
      </p:sp>
      <p:sp>
        <p:nvSpPr>
          <p:cNvPr id="3" name="Content Placeholder 2"/>
          <p:cNvSpPr>
            <a:spLocks noGrp="1"/>
          </p:cNvSpPr>
          <p:nvPr>
            <p:ph idx="1"/>
          </p:nvPr>
        </p:nvSpPr>
        <p:spPr/>
        <p:txBody>
          <a:bodyPr>
            <a:normAutofit/>
          </a:bodyPr>
          <a:lstStyle/>
          <a:p>
            <a:pPr lvl="0"/>
            <a:r>
              <a:rPr lang="en-US" dirty="0" smtClean="0"/>
              <a:t>Unity </a:t>
            </a:r>
            <a:r>
              <a:rPr lang="en-US" dirty="0"/>
              <a:t>and harmony are best accomplished when all the elements and principles of design are used appropriately with each other in a manner that </a:t>
            </a:r>
            <a:r>
              <a:rPr lang="en-US" dirty="0" smtClean="0"/>
              <a:t/>
            </a:r>
            <a:br>
              <a:rPr lang="en-US" dirty="0" smtClean="0"/>
            </a:br>
            <a:r>
              <a:rPr lang="en-US" dirty="0" smtClean="0"/>
              <a:t>complements </a:t>
            </a:r>
            <a:r>
              <a:rPr lang="en-US" dirty="0"/>
              <a:t>each </a:t>
            </a:r>
            <a:r>
              <a:rPr lang="en-US" dirty="0" smtClean="0"/>
              <a:t/>
            </a:r>
            <a:br>
              <a:rPr lang="en-US" dirty="0" smtClean="0"/>
            </a:br>
            <a:r>
              <a:rPr lang="en-US" dirty="0" smtClean="0"/>
              <a:t>element </a:t>
            </a:r>
            <a:r>
              <a:rPr lang="en-US" dirty="0"/>
              <a:t>and </a:t>
            </a:r>
            <a:r>
              <a:rPr lang="en-US" dirty="0" smtClean="0"/>
              <a:t/>
            </a:r>
            <a:br>
              <a:rPr lang="en-US" dirty="0" smtClean="0"/>
            </a:br>
            <a:r>
              <a:rPr lang="en-US" dirty="0" smtClean="0"/>
              <a:t>component</a:t>
            </a:r>
            <a:r>
              <a:rPr lang="en-US" dirty="0"/>
              <a:t>. </a:t>
            </a:r>
            <a:endParaRPr lang="en-US" dirty="0" smtClean="0"/>
          </a:p>
          <a:p>
            <a:pPr lvl="1"/>
            <a:r>
              <a:rPr lang="en-US" dirty="0" smtClean="0"/>
              <a:t>Everything “goes well</a:t>
            </a:r>
            <a:br>
              <a:rPr lang="en-US" dirty="0" smtClean="0"/>
            </a:br>
            <a:r>
              <a:rPr lang="en-US" dirty="0" smtClean="0"/>
              <a:t>together” in the</a:t>
            </a:r>
            <a:br>
              <a:rPr lang="en-US" dirty="0" smtClean="0"/>
            </a:br>
            <a:r>
              <a:rPr lang="en-US" dirty="0" smtClean="0"/>
              <a:t>landscape when there</a:t>
            </a:r>
            <a:br>
              <a:rPr lang="en-US" dirty="0" smtClean="0"/>
            </a:br>
            <a:r>
              <a:rPr lang="en-US" dirty="0" smtClean="0"/>
              <a:t>is harmony and unity.</a:t>
            </a: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9750" y="3060914"/>
            <a:ext cx="4953001" cy="3492286"/>
          </a:xfrm>
          <a:prstGeom prst="rect">
            <a:avLst/>
          </a:prstGeom>
        </p:spPr>
      </p:pic>
      <p:sp>
        <p:nvSpPr>
          <p:cNvPr id="5" name="Rectangle 4"/>
          <p:cNvSpPr/>
          <p:nvPr/>
        </p:nvSpPr>
        <p:spPr>
          <a:xfrm>
            <a:off x="4114800" y="6501984"/>
            <a:ext cx="4572000" cy="230832"/>
          </a:xfrm>
          <a:prstGeom prst="rect">
            <a:avLst/>
          </a:prstGeom>
        </p:spPr>
        <p:txBody>
          <a:bodyPr>
            <a:spAutoFit/>
          </a:bodyPr>
          <a:lstStyle/>
          <a:p>
            <a:r>
              <a:rPr lang="en-US" sz="900" i="1" dirty="0" smtClean="0"/>
              <a:t>Source: http</a:t>
            </a:r>
            <a:r>
              <a:rPr lang="en-US" sz="900" i="1" dirty="0"/>
              <a:t>://texasgarden.files.wordpress.com/2010/02/unity1.gif</a:t>
            </a:r>
          </a:p>
        </p:txBody>
      </p:sp>
    </p:spTree>
    <p:extLst>
      <p:ext uri="{BB962C8B-B14F-4D97-AF65-F5344CB8AC3E}">
        <p14:creationId xmlns:p14="http://schemas.microsoft.com/office/powerpoint/2010/main" val="3767007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RVU</a:t>
            </a:r>
            <a:endParaRPr lang="en-US" dirty="0"/>
          </a:p>
        </p:txBody>
      </p:sp>
      <p:sp>
        <p:nvSpPr>
          <p:cNvPr id="3" name="Content Placeholder 2"/>
          <p:cNvSpPr>
            <a:spLocks noGrp="1"/>
          </p:cNvSpPr>
          <p:nvPr>
            <p:ph idx="1"/>
          </p:nvPr>
        </p:nvSpPr>
        <p:spPr/>
        <p:txBody>
          <a:bodyPr/>
          <a:lstStyle/>
          <a:p>
            <a:pPr lvl="0"/>
            <a:r>
              <a:rPr lang="en-US" dirty="0"/>
              <a:t>The Principles of Design include:  (Good use of the Principles results in the BEST RVU)</a:t>
            </a:r>
          </a:p>
          <a:p>
            <a:pPr lvl="1"/>
            <a:r>
              <a:rPr lang="en-US" u="sng" dirty="0"/>
              <a:t>B</a:t>
            </a:r>
            <a:r>
              <a:rPr lang="en-US" dirty="0"/>
              <a:t>alance</a:t>
            </a:r>
          </a:p>
          <a:p>
            <a:pPr lvl="1"/>
            <a:r>
              <a:rPr lang="en-US" u="sng" dirty="0"/>
              <a:t>E</a:t>
            </a:r>
            <a:r>
              <a:rPr lang="en-US" dirty="0"/>
              <a:t>mphasis</a:t>
            </a:r>
          </a:p>
          <a:p>
            <a:pPr lvl="1"/>
            <a:r>
              <a:rPr lang="en-US" u="sng" dirty="0"/>
              <a:t>S</a:t>
            </a:r>
            <a:r>
              <a:rPr lang="en-US" dirty="0"/>
              <a:t>cale</a:t>
            </a:r>
          </a:p>
          <a:p>
            <a:pPr lvl="1"/>
            <a:r>
              <a:rPr lang="en-US" u="sng" dirty="0"/>
              <a:t>T</a:t>
            </a:r>
            <a:r>
              <a:rPr lang="en-US" dirty="0"/>
              <a:t>ransition</a:t>
            </a:r>
          </a:p>
          <a:p>
            <a:pPr lvl="1"/>
            <a:r>
              <a:rPr lang="en-US" u="sng" dirty="0"/>
              <a:t>R</a:t>
            </a:r>
            <a:r>
              <a:rPr lang="en-US" dirty="0"/>
              <a:t>epetition</a:t>
            </a:r>
          </a:p>
          <a:p>
            <a:pPr lvl="1"/>
            <a:r>
              <a:rPr lang="en-US" u="sng" dirty="0"/>
              <a:t>V</a:t>
            </a:r>
            <a:r>
              <a:rPr lang="en-US" dirty="0"/>
              <a:t>ariation</a:t>
            </a:r>
          </a:p>
          <a:p>
            <a:pPr lvl="1"/>
            <a:r>
              <a:rPr lang="en-US" u="sng" dirty="0"/>
              <a:t>U</a:t>
            </a:r>
            <a:r>
              <a:rPr lang="en-US" dirty="0"/>
              <a:t>nity</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0385" y="2590800"/>
            <a:ext cx="5257677" cy="3962400"/>
          </a:xfrm>
          <a:prstGeom prst="rect">
            <a:avLst/>
          </a:prstGeom>
        </p:spPr>
      </p:pic>
      <p:sp>
        <p:nvSpPr>
          <p:cNvPr id="5" name="Rectangle 4"/>
          <p:cNvSpPr/>
          <p:nvPr/>
        </p:nvSpPr>
        <p:spPr>
          <a:xfrm>
            <a:off x="3416631" y="6518223"/>
            <a:ext cx="4572000" cy="369332"/>
          </a:xfrm>
          <a:prstGeom prst="rect">
            <a:avLst/>
          </a:prstGeom>
        </p:spPr>
        <p:txBody>
          <a:bodyPr>
            <a:spAutoFit/>
          </a:bodyPr>
          <a:lstStyle/>
          <a:p>
            <a:r>
              <a:rPr lang="en-US" sz="900" i="1" dirty="0" smtClean="0"/>
              <a:t>Source: http</a:t>
            </a:r>
            <a:r>
              <a:rPr lang="en-US" sz="900" i="1" dirty="0"/>
              <a:t>://discoversouthwestnm.com/landscape-designs/28/landscape-design-aedas-landscape-design-aedas/</a:t>
            </a:r>
          </a:p>
        </p:txBody>
      </p:sp>
    </p:spTree>
    <p:extLst>
      <p:ext uri="{BB962C8B-B14F-4D97-AF65-F5344CB8AC3E}">
        <p14:creationId xmlns:p14="http://schemas.microsoft.com/office/powerpoint/2010/main" val="1487372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a:t>
            </a:r>
            <a:endParaRPr lang="en-US" dirty="0"/>
          </a:p>
        </p:txBody>
      </p:sp>
      <p:sp>
        <p:nvSpPr>
          <p:cNvPr id="3" name="Content Placeholder 2"/>
          <p:cNvSpPr>
            <a:spLocks noGrp="1"/>
          </p:cNvSpPr>
          <p:nvPr>
            <p:ph idx="1"/>
          </p:nvPr>
        </p:nvSpPr>
        <p:spPr/>
        <p:txBody>
          <a:bodyPr/>
          <a:lstStyle/>
          <a:p>
            <a:pPr lvl="0"/>
            <a:r>
              <a:rPr lang="en-US" dirty="0"/>
              <a:t>Balance is sense that the visual ‘weight’ of a design is equal on all sides. </a:t>
            </a:r>
          </a:p>
          <a:p>
            <a:pPr lvl="1"/>
            <a:r>
              <a:rPr lang="en-US" dirty="0"/>
              <a:t>A design that has too much on one side and too little on another side will seem visually “off-balance” and will be displeasing to the viewer.</a:t>
            </a:r>
          </a:p>
          <a:p>
            <a:pPr lvl="2"/>
            <a:r>
              <a:rPr lang="en-US" dirty="0"/>
              <a:t>A design that has good </a:t>
            </a:r>
            <a:r>
              <a:rPr lang="en-US" dirty="0" smtClean="0"/>
              <a:t/>
            </a:r>
            <a:br>
              <a:rPr lang="en-US" dirty="0" smtClean="0"/>
            </a:br>
            <a:r>
              <a:rPr lang="en-US" dirty="0" smtClean="0"/>
              <a:t>balance </a:t>
            </a:r>
            <a:r>
              <a:rPr lang="en-US" dirty="0"/>
              <a:t>will have a </a:t>
            </a:r>
            <a:r>
              <a:rPr lang="en-US" dirty="0" smtClean="0"/>
              <a:t/>
            </a:r>
            <a:br>
              <a:rPr lang="en-US" dirty="0" smtClean="0"/>
            </a:br>
            <a:r>
              <a:rPr lang="en-US" dirty="0" smtClean="0"/>
              <a:t>sense </a:t>
            </a:r>
            <a:r>
              <a:rPr lang="en-US" dirty="0"/>
              <a:t>of three-dimensional </a:t>
            </a:r>
            <a:r>
              <a:rPr lang="en-US" dirty="0" smtClean="0"/>
              <a:t/>
            </a:r>
            <a:br>
              <a:rPr lang="en-US" dirty="0" smtClean="0"/>
            </a:br>
            <a:r>
              <a:rPr lang="en-US" dirty="0" smtClean="0"/>
              <a:t>stability</a:t>
            </a:r>
            <a:r>
              <a:rPr lang="en-US" dirty="0"/>
              <a:t>. </a:t>
            </a:r>
          </a:p>
          <a:p>
            <a:endParaRPr lang="en-US" dirty="0"/>
          </a:p>
        </p:txBody>
      </p:sp>
      <p:sp>
        <p:nvSpPr>
          <p:cNvPr id="4" name="Rectangle 3"/>
          <p:cNvSpPr/>
          <p:nvPr/>
        </p:nvSpPr>
        <p:spPr>
          <a:xfrm>
            <a:off x="4962704" y="6475751"/>
            <a:ext cx="2383986" cy="230832"/>
          </a:xfrm>
          <a:prstGeom prst="rect">
            <a:avLst/>
          </a:prstGeom>
        </p:spPr>
        <p:txBody>
          <a:bodyPr wrap="none">
            <a:spAutoFit/>
          </a:bodyPr>
          <a:lstStyle/>
          <a:p>
            <a:r>
              <a:rPr lang="en-US" sz="900" i="1" dirty="0" smtClean="0"/>
              <a:t>Source: http</a:t>
            </a:r>
            <a:r>
              <a:rPr lang="en-US" sz="900" i="1" dirty="0"/>
              <a:t>://texasgarden.wordpress.com/</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580151"/>
            <a:ext cx="4343400" cy="2895600"/>
          </a:xfrm>
          <a:prstGeom prst="rect">
            <a:avLst/>
          </a:prstGeom>
        </p:spPr>
      </p:pic>
    </p:spTree>
    <p:extLst>
      <p:ext uri="{BB962C8B-B14F-4D97-AF65-F5344CB8AC3E}">
        <p14:creationId xmlns:p14="http://schemas.microsoft.com/office/powerpoint/2010/main" val="283772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Symmetrical vs. Asymmetrical</a:t>
            </a:r>
            <a:endParaRPr lang="en-US" dirty="0"/>
          </a:p>
        </p:txBody>
      </p:sp>
      <p:sp>
        <p:nvSpPr>
          <p:cNvPr id="3" name="Content Placeholder 2"/>
          <p:cNvSpPr>
            <a:spLocks noGrp="1"/>
          </p:cNvSpPr>
          <p:nvPr>
            <p:ph idx="1"/>
          </p:nvPr>
        </p:nvSpPr>
        <p:spPr/>
        <p:txBody>
          <a:bodyPr>
            <a:normAutofit lnSpcReduction="10000"/>
          </a:bodyPr>
          <a:lstStyle/>
          <a:p>
            <a:r>
              <a:rPr lang="en-US" dirty="0"/>
              <a:t>There are two kinds of balance: symmetrical and asymmetrical.</a:t>
            </a:r>
          </a:p>
          <a:p>
            <a:pPr lvl="1"/>
            <a:r>
              <a:rPr lang="en-US" dirty="0"/>
              <a:t>Symmetrical balance occurs when a landscape is identical on the left and on the right.  The left and right are mirror images of each other. </a:t>
            </a:r>
          </a:p>
          <a:p>
            <a:pPr lvl="1"/>
            <a:r>
              <a:rPr lang="en-US" dirty="0"/>
              <a:t>Asymmetrical balance occurs when opposing sides of a landscape are not identical but both sides have the same ‘visual weight’.</a:t>
            </a:r>
          </a:p>
          <a:p>
            <a:pPr lvl="1"/>
            <a:r>
              <a:rPr lang="en-US" dirty="0"/>
              <a:t>In other words, each side is completely different from the other, but the sum of the components of each side seem to balance each other. </a:t>
            </a:r>
          </a:p>
          <a:p>
            <a:pPr lvl="1"/>
            <a:r>
              <a:rPr lang="en-US" dirty="0"/>
              <a:t>Symmetrical balance tends to be more formal; asymmetrical balance tends to feel more modern. </a:t>
            </a:r>
          </a:p>
          <a:p>
            <a:endParaRPr lang="en-US" dirty="0"/>
          </a:p>
        </p:txBody>
      </p:sp>
    </p:spTree>
    <p:extLst>
      <p:ext uri="{BB962C8B-B14F-4D97-AF65-F5344CB8AC3E}">
        <p14:creationId xmlns:p14="http://schemas.microsoft.com/office/powerpoint/2010/main" val="2431835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b="53279"/>
          <a:stretch/>
        </p:blipFill>
        <p:spPr>
          <a:xfrm>
            <a:off x="1518986" y="4967192"/>
            <a:ext cx="6634414" cy="1890808"/>
          </a:xfrm>
          <a:prstGeom prst="rect">
            <a:avLst/>
          </a:prstGeom>
        </p:spPr>
      </p:pic>
      <p:sp>
        <p:nvSpPr>
          <p:cNvPr id="4" name="Title 3"/>
          <p:cNvSpPr>
            <a:spLocks noGrp="1"/>
          </p:cNvSpPr>
          <p:nvPr>
            <p:ph type="title"/>
          </p:nvPr>
        </p:nvSpPr>
        <p:spPr/>
        <p:txBody>
          <a:bodyPr/>
          <a:lstStyle/>
          <a:p>
            <a:r>
              <a:rPr lang="en-US" dirty="0" smtClean="0"/>
              <a:t>Symmetrical vs. Asymmetrical </a:t>
            </a:r>
            <a:endParaRPr lang="en-US" dirty="0"/>
          </a:p>
        </p:txBody>
      </p:sp>
      <p:sp>
        <p:nvSpPr>
          <p:cNvPr id="5" name="Content Placeholder 4"/>
          <p:cNvSpPr>
            <a:spLocks noGrp="1"/>
          </p:cNvSpPr>
          <p:nvPr>
            <p:ph sz="half" idx="1"/>
          </p:nvPr>
        </p:nvSpPr>
        <p:spPr/>
        <p:txBody>
          <a:bodyPr/>
          <a:lstStyle/>
          <a:p>
            <a:r>
              <a:rPr lang="en-US" dirty="0" smtClean="0"/>
              <a:t>Symmetrical Balance</a:t>
            </a:r>
            <a:endParaRPr lang="en-US" dirty="0"/>
          </a:p>
        </p:txBody>
      </p:sp>
      <p:sp>
        <p:nvSpPr>
          <p:cNvPr id="6" name="Content Placeholder 5"/>
          <p:cNvSpPr>
            <a:spLocks noGrp="1"/>
          </p:cNvSpPr>
          <p:nvPr>
            <p:ph sz="half" idx="2"/>
          </p:nvPr>
        </p:nvSpPr>
        <p:spPr/>
        <p:txBody>
          <a:bodyPr/>
          <a:lstStyle/>
          <a:p>
            <a:r>
              <a:rPr lang="en-US" dirty="0" smtClean="0"/>
              <a:t>Asymmetrical Balance</a:t>
            </a:r>
            <a:endParaRPr lang="en-US" dirty="0"/>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60667"/>
          <a:stretch/>
        </p:blipFill>
        <p:spPr>
          <a:xfrm>
            <a:off x="551584" y="2209799"/>
            <a:ext cx="3690534" cy="2419350"/>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50000" b="11990"/>
          <a:stretch/>
        </p:blipFill>
        <p:spPr>
          <a:xfrm>
            <a:off x="4728446" y="2209800"/>
            <a:ext cx="3819000" cy="2419350"/>
          </a:xfrm>
          <a:prstGeom prst="rect">
            <a:avLst/>
          </a:prstGeom>
        </p:spPr>
      </p:pic>
      <p:sp>
        <p:nvSpPr>
          <p:cNvPr id="8" name="Rectangle 7"/>
          <p:cNvSpPr/>
          <p:nvPr/>
        </p:nvSpPr>
        <p:spPr>
          <a:xfrm>
            <a:off x="2823446" y="4663085"/>
            <a:ext cx="4572000" cy="230832"/>
          </a:xfrm>
          <a:prstGeom prst="rect">
            <a:avLst/>
          </a:prstGeom>
        </p:spPr>
        <p:txBody>
          <a:bodyPr>
            <a:spAutoFit/>
          </a:bodyPr>
          <a:lstStyle/>
          <a:p>
            <a:r>
              <a:rPr lang="en-US" sz="900" i="1" dirty="0" smtClean="0"/>
              <a:t>Source: http</a:t>
            </a:r>
            <a:r>
              <a:rPr lang="en-US" sz="900" i="1" dirty="0"/>
              <a:t>://extension.missouri.edu/explore/images/mg0011art01.jpg</a:t>
            </a:r>
          </a:p>
        </p:txBody>
      </p:sp>
      <p:sp>
        <p:nvSpPr>
          <p:cNvPr id="10" name="Rectangle 9"/>
          <p:cNvSpPr/>
          <p:nvPr/>
        </p:nvSpPr>
        <p:spPr>
          <a:xfrm>
            <a:off x="2971800" y="6680096"/>
            <a:ext cx="4572000" cy="230832"/>
          </a:xfrm>
          <a:prstGeom prst="rect">
            <a:avLst/>
          </a:prstGeom>
        </p:spPr>
        <p:txBody>
          <a:bodyPr>
            <a:spAutoFit/>
          </a:bodyPr>
          <a:lstStyle/>
          <a:p>
            <a:r>
              <a:rPr lang="en-US" sz="900" i="1" dirty="0" smtClean="0"/>
              <a:t>Source: http</a:t>
            </a:r>
            <a:r>
              <a:rPr lang="en-US" sz="900" i="1" dirty="0"/>
              <a:t>://art.nmu.edu/groups/cognates/wiki/f21c5/images/ee693.jpg</a:t>
            </a:r>
          </a:p>
        </p:txBody>
      </p:sp>
    </p:spTree>
    <p:extLst>
      <p:ext uri="{BB962C8B-B14F-4D97-AF65-F5344CB8AC3E}">
        <p14:creationId xmlns:p14="http://schemas.microsoft.com/office/powerpoint/2010/main" val="1982565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Emphasis</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a:t>Emphasis: emphasis is the creation of a component or components of the landscape to which the eye is naturally drawn to before any other component. </a:t>
            </a:r>
          </a:p>
          <a:p>
            <a:pPr lvl="1"/>
            <a:r>
              <a:rPr lang="en-US" dirty="0"/>
              <a:t>Emphasis is necessary to create a focal point in the landscape.  </a:t>
            </a:r>
            <a:endParaRPr lang="en-US" dirty="0" smtClean="0"/>
          </a:p>
          <a:p>
            <a:pPr lvl="1"/>
            <a:r>
              <a:rPr lang="en-US" dirty="0" smtClean="0"/>
              <a:t>The </a:t>
            </a:r>
            <a:r>
              <a:rPr lang="en-US" dirty="0"/>
              <a:t>focal point is the area of greatest visual impact and the center of interest in a landscape.  </a:t>
            </a:r>
            <a:endParaRPr lang="en-US" dirty="0" smtClean="0"/>
          </a:p>
          <a:p>
            <a:pPr lvl="1"/>
            <a:r>
              <a:rPr lang="en-US" dirty="0" smtClean="0"/>
              <a:t>It </a:t>
            </a:r>
            <a:r>
              <a:rPr lang="en-US" dirty="0"/>
              <a:t>is what “stands out” more so than anything else in the landscape. </a:t>
            </a:r>
            <a:endParaRPr lang="en-US" dirty="0" smtClean="0"/>
          </a:p>
          <a:p>
            <a:r>
              <a:rPr lang="en-US" dirty="0" smtClean="0"/>
              <a:t>Emphasis should also be used </a:t>
            </a:r>
            <a:r>
              <a:rPr lang="en-US" dirty="0" smtClean="0"/>
              <a:t/>
            </a:r>
            <a:br>
              <a:rPr lang="en-US" dirty="0" smtClean="0"/>
            </a:br>
            <a:r>
              <a:rPr lang="en-US" dirty="0" smtClean="0"/>
              <a:t>to </a:t>
            </a:r>
            <a:r>
              <a:rPr lang="en-US" dirty="0" smtClean="0"/>
              <a:t>highlight functional components </a:t>
            </a:r>
            <a:r>
              <a:rPr lang="en-US" dirty="0" smtClean="0"/>
              <a:t/>
            </a:r>
            <a:br>
              <a:rPr lang="en-US" dirty="0" smtClean="0"/>
            </a:br>
            <a:r>
              <a:rPr lang="en-US" dirty="0" smtClean="0"/>
              <a:t>such </a:t>
            </a:r>
            <a:r>
              <a:rPr lang="en-US" dirty="0" smtClean="0"/>
              <a:t>as entries, exits, or user-areas </a:t>
            </a:r>
            <a:r>
              <a:rPr lang="en-US" dirty="0" smtClean="0"/>
              <a:t/>
            </a:r>
            <a:br>
              <a:rPr lang="en-US" dirty="0" smtClean="0"/>
            </a:br>
            <a:r>
              <a:rPr lang="en-US" dirty="0" smtClean="0"/>
              <a:t>(</a:t>
            </a:r>
            <a:r>
              <a:rPr lang="en-US" dirty="0" smtClean="0"/>
              <a:t>like a park bench or water fountain). </a:t>
            </a:r>
            <a:endParaRPr lang="en-US" dirty="0"/>
          </a:p>
          <a:p>
            <a:endParaRPr lang="en-US" dirty="0"/>
          </a:p>
        </p:txBody>
      </p:sp>
      <p:pic>
        <p:nvPicPr>
          <p:cNvPr id="4" name="Picture 6" descr="principles of landscape design"/>
          <p:cNvPicPr>
            <a:picLocks noChangeAspect="1" noChangeArrowheads="1"/>
          </p:cNvPicPr>
          <p:nvPr/>
        </p:nvPicPr>
        <p:blipFill>
          <a:blip r:embed="rId3" cstate="print"/>
          <a:srcRect/>
          <a:stretch>
            <a:fillRect/>
          </a:stretch>
        </p:blipFill>
        <p:spPr bwMode="auto">
          <a:xfrm>
            <a:off x="6759315" y="4649449"/>
            <a:ext cx="1905000" cy="1905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4215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Contrast &amp; Emphasis</a:t>
            </a:r>
            <a:endParaRPr lang="en-US" dirty="0"/>
          </a:p>
        </p:txBody>
      </p:sp>
      <p:sp>
        <p:nvSpPr>
          <p:cNvPr id="3" name="Content Placeholder 2"/>
          <p:cNvSpPr>
            <a:spLocks noGrp="1"/>
          </p:cNvSpPr>
          <p:nvPr>
            <p:ph idx="1"/>
          </p:nvPr>
        </p:nvSpPr>
        <p:spPr/>
        <p:txBody>
          <a:bodyPr>
            <a:normAutofit fontScale="85000" lnSpcReduction="20000"/>
          </a:bodyPr>
          <a:lstStyle/>
          <a:p>
            <a:r>
              <a:rPr lang="en-US" dirty="0"/>
              <a:t>Emphasis is primarily established through contrast, or the arrangement of different elements of opposite value.</a:t>
            </a:r>
          </a:p>
          <a:p>
            <a:pPr lvl="1"/>
            <a:r>
              <a:rPr lang="en-US" dirty="0"/>
              <a:t>Contrast can be accomplished by aligning dark values next to light values (such as a white line down a dark area). </a:t>
            </a:r>
          </a:p>
          <a:p>
            <a:pPr lvl="1"/>
            <a:r>
              <a:rPr lang="en-US" dirty="0"/>
              <a:t>Contrast can be accomplished by aligning smooth textures next to rough textures (such as a large-leafed plant in front of a small-leaved hedge). </a:t>
            </a:r>
          </a:p>
          <a:p>
            <a:pPr lvl="1"/>
            <a:r>
              <a:rPr lang="en-US" dirty="0"/>
              <a:t>Contrast can also be created by situating varying colors or forms adjacent to each other. </a:t>
            </a:r>
            <a:r>
              <a:rPr lang="en-US" dirty="0" smtClean="0"/>
              <a:t/>
            </a:r>
            <a:br>
              <a:rPr lang="en-US" dirty="0" smtClean="0"/>
            </a:br>
            <a:endParaRPr lang="en-US" dirty="0"/>
          </a:p>
          <a:p>
            <a:r>
              <a:rPr lang="en-US" dirty="0"/>
              <a:t>Emphasis is also created through </a:t>
            </a:r>
            <a:r>
              <a:rPr lang="en-US" dirty="0" smtClean="0"/>
              <a:t/>
            </a:r>
            <a:br>
              <a:rPr lang="en-US" dirty="0" smtClean="0"/>
            </a:br>
            <a:r>
              <a:rPr lang="en-US" dirty="0" smtClean="0"/>
              <a:t>the </a:t>
            </a:r>
            <a:r>
              <a:rPr lang="en-US" dirty="0"/>
              <a:t>appropriate use of line to draw </a:t>
            </a:r>
            <a:r>
              <a:rPr lang="en-US" dirty="0" smtClean="0"/>
              <a:t/>
            </a:r>
            <a:br>
              <a:rPr lang="en-US" dirty="0" smtClean="0"/>
            </a:br>
            <a:r>
              <a:rPr lang="en-US" dirty="0" smtClean="0"/>
              <a:t>the </a:t>
            </a:r>
            <a:r>
              <a:rPr lang="en-US" dirty="0"/>
              <a:t>eye to the focal point. </a:t>
            </a:r>
          </a:p>
          <a:p>
            <a:pPr lvl="1"/>
            <a:r>
              <a:rPr lang="en-US" dirty="0"/>
              <a:t>The combination of appropriate use of </a:t>
            </a:r>
            <a:r>
              <a:rPr lang="en-US" dirty="0" smtClean="0"/>
              <a:t/>
            </a:r>
            <a:br>
              <a:rPr lang="en-US" dirty="0" smtClean="0"/>
            </a:br>
            <a:r>
              <a:rPr lang="en-US" dirty="0" smtClean="0"/>
              <a:t>contrast </a:t>
            </a:r>
            <a:r>
              <a:rPr lang="en-US" dirty="0"/>
              <a:t>and line most effectively creates </a:t>
            </a:r>
            <a:r>
              <a:rPr lang="en-US" dirty="0" smtClean="0"/>
              <a:t/>
            </a:r>
            <a:br>
              <a:rPr lang="en-US" dirty="0" smtClean="0"/>
            </a:br>
            <a:r>
              <a:rPr lang="en-US" dirty="0" smtClean="0"/>
              <a:t>a </a:t>
            </a:r>
            <a:r>
              <a:rPr lang="en-US" dirty="0"/>
              <a:t>sense of emphasis through a focal point. </a:t>
            </a:r>
          </a:p>
          <a:p>
            <a:endParaRPr lang="en-US" dirty="0"/>
          </a:p>
        </p:txBody>
      </p:sp>
      <p:sp>
        <p:nvSpPr>
          <p:cNvPr id="5" name="Rectangle 4"/>
          <p:cNvSpPr/>
          <p:nvPr/>
        </p:nvSpPr>
        <p:spPr>
          <a:xfrm>
            <a:off x="7188310" y="6477000"/>
            <a:ext cx="1601721" cy="230832"/>
          </a:xfrm>
          <a:prstGeom prst="rect">
            <a:avLst/>
          </a:prstGeom>
        </p:spPr>
        <p:txBody>
          <a:bodyPr wrap="none">
            <a:spAutoFit/>
          </a:bodyPr>
          <a:lstStyle/>
          <a:p>
            <a:r>
              <a:rPr lang="en-US" sz="900" i="1" dirty="0" smtClean="0"/>
              <a:t>Source: escorialdesign.com</a:t>
            </a:r>
            <a:endParaRPr lang="en-US" sz="900" i="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7256" y="4528279"/>
            <a:ext cx="2926007" cy="1948721"/>
          </a:xfrm>
          <a:prstGeom prst="rect">
            <a:avLst/>
          </a:prstGeom>
        </p:spPr>
      </p:pic>
    </p:spTree>
    <p:extLst>
      <p:ext uri="{BB962C8B-B14F-4D97-AF65-F5344CB8AC3E}">
        <p14:creationId xmlns:p14="http://schemas.microsoft.com/office/powerpoint/2010/main" val="3609101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Scale</a:t>
            </a:r>
            <a:endParaRPr lang="en-US" dirty="0"/>
          </a:p>
        </p:txBody>
      </p:sp>
      <p:sp>
        <p:nvSpPr>
          <p:cNvPr id="3" name="Content Placeholder 2"/>
          <p:cNvSpPr>
            <a:spLocks noGrp="1"/>
          </p:cNvSpPr>
          <p:nvPr>
            <p:ph idx="1"/>
          </p:nvPr>
        </p:nvSpPr>
        <p:spPr/>
        <p:txBody>
          <a:bodyPr>
            <a:normAutofit/>
          </a:bodyPr>
          <a:lstStyle/>
          <a:p>
            <a:pPr lvl="0"/>
            <a:r>
              <a:rPr lang="en-US" dirty="0"/>
              <a:t>Scale: scale is how elements of a landscape compare to each other in regards to their size. </a:t>
            </a:r>
          </a:p>
          <a:p>
            <a:pPr lvl="1"/>
            <a:r>
              <a:rPr lang="en-US" dirty="0"/>
              <a:t>Scale applies both to how elements in the landscape relate to each other as well as how the size of the landscape itself compares to the area surrounding it. </a:t>
            </a:r>
          </a:p>
          <a:p>
            <a:pPr lvl="2"/>
            <a:r>
              <a:rPr lang="en-US" dirty="0"/>
              <a:t>Scale is about proportion, or the </a:t>
            </a:r>
            <a:r>
              <a:rPr lang="en-US" dirty="0" smtClean="0"/>
              <a:t/>
            </a:r>
            <a:br>
              <a:rPr lang="en-US" dirty="0" smtClean="0"/>
            </a:br>
            <a:r>
              <a:rPr lang="en-US" dirty="0" smtClean="0"/>
              <a:t>sense </a:t>
            </a:r>
            <a:r>
              <a:rPr lang="en-US" dirty="0"/>
              <a:t>that the size of the </a:t>
            </a:r>
            <a:r>
              <a:rPr lang="en-US" dirty="0" smtClean="0"/>
              <a:t/>
            </a:r>
            <a:br>
              <a:rPr lang="en-US" dirty="0" smtClean="0"/>
            </a:br>
            <a:r>
              <a:rPr lang="en-US" dirty="0" smtClean="0"/>
              <a:t>components </a:t>
            </a:r>
            <a:r>
              <a:rPr lang="en-US" dirty="0"/>
              <a:t>of the landscape are </a:t>
            </a:r>
            <a:r>
              <a:rPr lang="en-US" dirty="0" smtClean="0"/>
              <a:t/>
            </a:r>
            <a:br>
              <a:rPr lang="en-US" dirty="0" smtClean="0"/>
            </a:br>
            <a:r>
              <a:rPr lang="en-US" dirty="0" smtClean="0"/>
              <a:t>similar </a:t>
            </a:r>
            <a:r>
              <a:rPr lang="en-US" dirty="0"/>
              <a:t>enough to each other to </a:t>
            </a:r>
            <a:r>
              <a:rPr lang="en-US" dirty="0" smtClean="0"/>
              <a:t/>
            </a:r>
            <a:br>
              <a:rPr lang="en-US" dirty="0" smtClean="0"/>
            </a:br>
            <a:r>
              <a:rPr lang="en-US" dirty="0" smtClean="0"/>
              <a:t>seem </a:t>
            </a:r>
            <a:r>
              <a:rPr lang="en-US" dirty="0"/>
              <a:t>appropriate (as opposed to </a:t>
            </a:r>
            <a:r>
              <a:rPr lang="en-US" dirty="0" smtClean="0"/>
              <a:t/>
            </a:r>
            <a:br>
              <a:rPr lang="en-US" dirty="0" smtClean="0"/>
            </a:br>
            <a:r>
              <a:rPr lang="en-US" dirty="0" smtClean="0"/>
              <a:t>a </a:t>
            </a:r>
            <a:r>
              <a:rPr lang="en-US" dirty="0"/>
              <a:t>90 foot tall tree being next to a </a:t>
            </a:r>
            <a:r>
              <a:rPr lang="en-US" dirty="0" smtClean="0"/>
              <a:t/>
            </a:r>
            <a:br>
              <a:rPr lang="en-US" dirty="0" smtClean="0"/>
            </a:br>
            <a:r>
              <a:rPr lang="en-US" dirty="0" smtClean="0"/>
              <a:t>10 </a:t>
            </a:r>
            <a:r>
              <a:rPr lang="en-US" dirty="0"/>
              <a:t>foot house). </a:t>
            </a:r>
          </a:p>
          <a:p>
            <a:endParaRPr lang="en-US" dirty="0"/>
          </a:p>
        </p:txBody>
      </p:sp>
      <p:pic>
        <p:nvPicPr>
          <p:cNvPr id="5" name="Picture 1"/>
          <p:cNvPicPr>
            <a:picLocks noChangeAspect="1" noChangeArrowheads="1"/>
          </p:cNvPicPr>
          <p:nvPr/>
        </p:nvPicPr>
        <p:blipFill rotWithShape="1">
          <a:blip r:embed="rId3" cstate="print">
            <a:clrChange>
              <a:clrFrom>
                <a:srgbClr val="FFFFFF"/>
              </a:clrFrom>
              <a:clrTo>
                <a:srgbClr val="FFFFFF">
                  <a:alpha val="0"/>
                </a:srgbClr>
              </a:clrTo>
            </a:clrChange>
          </a:blip>
          <a:srcRect l="13333" t="27556" r="35833" b="31096"/>
          <a:stretch/>
        </p:blipFill>
        <p:spPr bwMode="auto">
          <a:xfrm>
            <a:off x="5191268" y="3574370"/>
            <a:ext cx="3686032" cy="1873930"/>
          </a:xfrm>
          <a:prstGeom prst="round2DiagRect">
            <a:avLst>
              <a:gd name="adj1" fmla="val 50000"/>
              <a:gd name="adj2" fmla="val 50000"/>
            </a:avLst>
          </a:prstGeom>
          <a:noFill/>
          <a:ln w="9525">
            <a:noFill/>
            <a:miter lim="800000"/>
            <a:headEnd/>
            <a:tailEnd/>
          </a:ln>
        </p:spPr>
      </p:pic>
      <p:pic>
        <p:nvPicPr>
          <p:cNvPr id="6" name="Picture 1"/>
          <p:cNvPicPr>
            <a:picLocks noChangeAspect="1" noChangeArrowheads="1"/>
          </p:cNvPicPr>
          <p:nvPr/>
        </p:nvPicPr>
        <p:blipFill rotWithShape="1">
          <a:blip r:embed="rId3" cstate="print">
            <a:clrChange>
              <a:clrFrom>
                <a:srgbClr val="FFFFFF"/>
              </a:clrFrom>
              <a:clrTo>
                <a:srgbClr val="FFFFFF">
                  <a:alpha val="0"/>
                </a:srgbClr>
              </a:clrTo>
            </a:clrChange>
          </a:blip>
          <a:srcRect l="41247" t="64395" r="12778" b="9333"/>
          <a:stretch/>
        </p:blipFill>
        <p:spPr bwMode="auto">
          <a:xfrm>
            <a:off x="5381768" y="5486401"/>
            <a:ext cx="3305032" cy="1180368"/>
          </a:xfrm>
          <a:prstGeom prst="rect">
            <a:avLst/>
          </a:prstGeom>
          <a:noFill/>
          <a:ln w="9525">
            <a:noFill/>
            <a:miter lim="800000"/>
            <a:headEnd/>
            <a:tailEnd/>
          </a:ln>
        </p:spPr>
      </p:pic>
    </p:spTree>
    <p:extLst>
      <p:ext uri="{BB962C8B-B14F-4D97-AF65-F5344CB8AC3E}">
        <p14:creationId xmlns:p14="http://schemas.microsoft.com/office/powerpoint/2010/main" val="15164454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1564</TotalTime>
  <Words>1391</Words>
  <Application>Microsoft Office PowerPoint</Application>
  <PresentationFormat>On-screen Show (4:3)</PresentationFormat>
  <Paragraphs>135</Paragraphs>
  <Slides>22</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Clarity</vt:lpstr>
      <vt:lpstr>The Principles of Design</vt:lpstr>
      <vt:lpstr>Intro</vt:lpstr>
      <vt:lpstr>BEST RVU</vt:lpstr>
      <vt:lpstr>Balance</vt:lpstr>
      <vt:lpstr>Symmetrical vs. Asymmetrical</vt:lpstr>
      <vt:lpstr>Symmetrical vs. Asymmetrical </vt:lpstr>
      <vt:lpstr>Emphasis</vt:lpstr>
      <vt:lpstr>Contrast &amp; Emphasis</vt:lpstr>
      <vt:lpstr>Scale</vt:lpstr>
      <vt:lpstr>Scale</vt:lpstr>
      <vt:lpstr>PowerPoint Presentation</vt:lpstr>
      <vt:lpstr>The “Human Scale”</vt:lpstr>
      <vt:lpstr>Transition</vt:lpstr>
      <vt:lpstr>Transition</vt:lpstr>
      <vt:lpstr>Transition Softens Vertical Changes</vt:lpstr>
      <vt:lpstr>Repetition</vt:lpstr>
      <vt:lpstr>Patterns</vt:lpstr>
      <vt:lpstr>Rhythm</vt:lpstr>
      <vt:lpstr>Variation</vt:lpstr>
      <vt:lpstr>Monotony vs. Disorder</vt:lpstr>
      <vt:lpstr>Unity &amp; Harmony</vt:lpstr>
      <vt:lpstr>Unity &amp; Harmony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Principles of Design</dc:title>
  <dc:creator>WUHS</dc:creator>
  <cp:lastModifiedBy>Kohn Craig</cp:lastModifiedBy>
  <cp:revision>18</cp:revision>
  <dcterms:created xsi:type="dcterms:W3CDTF">2014-02-02T22:22:44Z</dcterms:created>
  <dcterms:modified xsi:type="dcterms:W3CDTF">2014-02-04T21:51:04Z</dcterms:modified>
</cp:coreProperties>
</file>