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4" r:id="rId7"/>
    <p:sldId id="260"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14C5DA-04C2-4DBD-B2BF-82C51D67BF3B}">
          <p14:sldIdLst>
            <p14:sldId id="256"/>
            <p14:sldId id="257"/>
            <p14:sldId id="258"/>
            <p14:sldId id="259"/>
            <p14:sldId id="261"/>
            <p14:sldId id="264"/>
            <p14:sldId id="260"/>
            <p14:sldId id="262"/>
            <p14:sldId id="263"/>
            <p14:sldId id="265"/>
            <p14:sldId id="266"/>
          </p14:sldIdLst>
        </p14:section>
        <p14:section name="Untitled Section" id="{2F45E070-ED3A-4818-8B21-6903AF5C20F9}">
          <p14:sldIdLst>
            <p14:sldId id="267"/>
            <p14:sldId id="268"/>
            <p14:sldId id="269"/>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751D9C9-01A2-44C7-8232-4A2C13A53C65}" type="datetimeFigureOut">
              <a:rPr lang="en-US" smtClean="0"/>
              <a:t>11/26/2012</a:t>
            </a:fld>
            <a:endParaRPr lang="en-US"/>
          </a:p>
        </p:txBody>
      </p:sp>
      <p:sp>
        <p:nvSpPr>
          <p:cNvPr id="16" name="Slide Number Placeholder 15"/>
          <p:cNvSpPr>
            <a:spLocks noGrp="1"/>
          </p:cNvSpPr>
          <p:nvPr>
            <p:ph type="sldNum" sz="quarter" idx="11"/>
          </p:nvPr>
        </p:nvSpPr>
        <p:spPr/>
        <p:txBody>
          <a:bodyPr/>
          <a:lstStyle/>
          <a:p>
            <a:fld id="{B5CA4427-6206-4939-A269-FA6235FD4FA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1D9C9-01A2-44C7-8232-4A2C13A53C65}"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A4427-6206-4939-A269-FA6235FD4F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1D9C9-01A2-44C7-8232-4A2C13A53C65}"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A4427-6206-4939-A269-FA6235FD4F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143000"/>
            <a:ext cx="8686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751D9C9-01A2-44C7-8232-4A2C13A53C65}" type="datetimeFigureOut">
              <a:rPr lang="en-US" smtClean="0"/>
              <a:t>11/26/2012</a:t>
            </a:fld>
            <a:endParaRPr lang="en-US"/>
          </a:p>
        </p:txBody>
      </p:sp>
      <p:sp>
        <p:nvSpPr>
          <p:cNvPr id="15" name="Slide Number Placeholder 14"/>
          <p:cNvSpPr>
            <a:spLocks noGrp="1"/>
          </p:cNvSpPr>
          <p:nvPr>
            <p:ph type="sldNum" sz="quarter" idx="15"/>
          </p:nvPr>
        </p:nvSpPr>
        <p:spPr/>
        <p:txBody>
          <a:bodyPr/>
          <a:lstStyle>
            <a:lvl1pPr algn="ctr">
              <a:defRPr/>
            </a:lvl1pPr>
          </a:lstStyle>
          <a:p>
            <a:fld id="{B5CA4427-6206-4939-A269-FA6235FD4FA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a:xfrm>
            <a:off x="304800" y="152400"/>
            <a:ext cx="8534400" cy="914400"/>
          </a:xfrm>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1D9C9-01A2-44C7-8232-4A2C13A53C65}"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A4427-6206-4939-A269-FA6235FD4FA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1D9C9-01A2-44C7-8232-4A2C13A53C65}"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A4427-6206-4939-A269-FA6235FD4FA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5CA4427-6206-4939-A269-FA6235FD4FA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751D9C9-01A2-44C7-8232-4A2C13A53C65}" type="datetimeFigureOut">
              <a:rPr lang="en-US" smtClean="0"/>
              <a:t>11/26/2012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51D9C9-01A2-44C7-8232-4A2C13A53C65}"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A4427-6206-4939-A269-FA6235FD4FA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D9C9-01A2-44C7-8232-4A2C13A53C65}"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A4427-6206-4939-A269-FA6235FD4F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751D9C9-01A2-44C7-8232-4A2C13A53C65}" type="datetimeFigureOut">
              <a:rPr lang="en-US" smtClean="0"/>
              <a:t>11/26/2012</a:t>
            </a:fld>
            <a:endParaRPr lang="en-US"/>
          </a:p>
        </p:txBody>
      </p:sp>
      <p:sp>
        <p:nvSpPr>
          <p:cNvPr id="9" name="Slide Number Placeholder 8"/>
          <p:cNvSpPr>
            <a:spLocks noGrp="1"/>
          </p:cNvSpPr>
          <p:nvPr>
            <p:ph type="sldNum" sz="quarter" idx="15"/>
          </p:nvPr>
        </p:nvSpPr>
        <p:spPr/>
        <p:txBody>
          <a:bodyPr/>
          <a:lstStyle/>
          <a:p>
            <a:fld id="{B5CA4427-6206-4939-A269-FA6235FD4FA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751D9C9-01A2-44C7-8232-4A2C13A53C65}" type="datetimeFigureOut">
              <a:rPr lang="en-US" smtClean="0"/>
              <a:t>11/26/2012</a:t>
            </a:fld>
            <a:endParaRPr lang="en-US"/>
          </a:p>
        </p:txBody>
      </p:sp>
      <p:sp>
        <p:nvSpPr>
          <p:cNvPr id="9" name="Slide Number Placeholder 8"/>
          <p:cNvSpPr>
            <a:spLocks noGrp="1"/>
          </p:cNvSpPr>
          <p:nvPr>
            <p:ph type="sldNum" sz="quarter" idx="11"/>
          </p:nvPr>
        </p:nvSpPr>
        <p:spPr/>
        <p:txBody>
          <a:bodyPr/>
          <a:lstStyle/>
          <a:p>
            <a:fld id="{B5CA4427-6206-4939-A269-FA6235FD4FA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51D9C9-01A2-44C7-8232-4A2C13A53C65}" type="datetimeFigureOut">
              <a:rPr lang="en-US" smtClean="0"/>
              <a:t>11/26/2012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5CA4427-6206-4939-A269-FA6235FD4FA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a:t>
            </a:r>
          </a:p>
          <a:p>
            <a:r>
              <a:rPr lang="en-US" dirty="0" smtClean="0"/>
              <a:t>Agricultural Sciences</a:t>
            </a:r>
          </a:p>
          <a:p>
            <a:r>
              <a:rPr lang="en-US" dirty="0" smtClean="0"/>
              <a:t>Waterford, WI</a:t>
            </a:r>
            <a:endParaRPr lang="en-US" dirty="0"/>
          </a:p>
        </p:txBody>
      </p:sp>
      <p:sp>
        <p:nvSpPr>
          <p:cNvPr id="2" name="Title 1"/>
          <p:cNvSpPr>
            <a:spLocks noGrp="1"/>
          </p:cNvSpPr>
          <p:nvPr>
            <p:ph type="ctrTitle"/>
          </p:nvPr>
        </p:nvSpPr>
        <p:spPr/>
        <p:txBody>
          <a:bodyPr/>
          <a:lstStyle/>
          <a:p>
            <a:r>
              <a:rPr lang="en-US" dirty="0" smtClean="0"/>
              <a:t>Tragedy of the Commons</a:t>
            </a:r>
            <a:endParaRPr lang="en-US" dirty="0"/>
          </a:p>
        </p:txBody>
      </p:sp>
      <p:sp>
        <p:nvSpPr>
          <p:cNvPr id="4" name="Rectangle 3"/>
          <p:cNvSpPr/>
          <p:nvPr/>
        </p:nvSpPr>
        <p:spPr>
          <a:xfrm>
            <a:off x="160867" y="6407528"/>
            <a:ext cx="8686800" cy="430887"/>
          </a:xfrm>
          <a:prstGeom prst="rect">
            <a:avLst/>
          </a:prstGeom>
        </p:spPr>
        <p:txBody>
          <a:bodyPr wrap="square">
            <a:spAutoFit/>
          </a:bodyPr>
          <a:lstStyle/>
          <a:p>
            <a:pPr fontAlgn="t"/>
            <a:r>
              <a:rPr lang="en-US" sz="1100" b="1" i="1" dirty="0" smtClean="0"/>
              <a:t>Based in part on “TRAGEDY </a:t>
            </a:r>
            <a:r>
              <a:rPr lang="en-US" sz="1100" b="1" i="1" dirty="0"/>
              <a:t>OF THE COMMONS, ADAPTIVE MUDDLING AND DURABLE </a:t>
            </a:r>
            <a:r>
              <a:rPr lang="en-US" sz="1100" b="1" i="1" dirty="0" smtClean="0"/>
              <a:t>BEHAVIOR: Bringing </a:t>
            </a:r>
            <a:r>
              <a:rPr lang="en-US" sz="1100" b="1" i="1" dirty="0"/>
              <a:t>out the best in people faced with difficult environmental </a:t>
            </a:r>
            <a:r>
              <a:rPr lang="en-US" sz="1100" b="1" i="1" dirty="0" smtClean="0"/>
              <a:t>circumstances” by </a:t>
            </a:r>
            <a:r>
              <a:rPr lang="en-US" sz="1100" i="1" dirty="0" smtClean="0"/>
              <a:t>Raymond </a:t>
            </a:r>
            <a:r>
              <a:rPr lang="en-US" sz="1100" i="1" dirty="0"/>
              <a:t>De </a:t>
            </a:r>
            <a:r>
              <a:rPr lang="en-US" sz="1100" i="1" dirty="0" smtClean="0"/>
              <a:t>Young, University </a:t>
            </a:r>
            <a:r>
              <a:rPr lang="en-US" sz="1100" i="1" dirty="0"/>
              <a:t>of </a:t>
            </a:r>
            <a:r>
              <a:rPr lang="en-US" sz="1100" i="1" dirty="0" smtClean="0"/>
              <a:t>Michigan</a:t>
            </a:r>
            <a:endParaRPr lang="en-US" sz="1100" i="1" dirty="0"/>
          </a:p>
        </p:txBody>
      </p:sp>
    </p:spTree>
    <p:extLst>
      <p:ext uri="{BB962C8B-B14F-4D97-AF65-F5344CB8AC3E}">
        <p14:creationId xmlns:p14="http://schemas.microsoft.com/office/powerpoint/2010/main" val="2161047307"/>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Hardin’s solutions aren’t perfect.  Neither fully solves many TOC situations. </a:t>
            </a:r>
          </a:p>
          <a:p>
            <a:endParaRPr lang="en-US" dirty="0" smtClean="0"/>
          </a:p>
          <a:p>
            <a:r>
              <a:rPr lang="en-US" dirty="0"/>
              <a:t>Privatizing is not a cure-all </a:t>
            </a:r>
            <a:r>
              <a:rPr lang="en-US" dirty="0" smtClean="0"/>
              <a:t> solution. </a:t>
            </a:r>
            <a:endParaRPr lang="en-US" dirty="0"/>
          </a:p>
          <a:p>
            <a:pPr lvl="1"/>
            <a:r>
              <a:rPr lang="en-US" dirty="0"/>
              <a:t>Private resources can still be exploited, even by the owners of that resource.</a:t>
            </a:r>
          </a:p>
          <a:p>
            <a:pPr lvl="1"/>
            <a:r>
              <a:rPr lang="en-US" dirty="0"/>
              <a:t>If the price of selling or exploiting a resource is high enough, the private owner of that resource may still decide it is worth it. </a:t>
            </a:r>
          </a:p>
          <a:p>
            <a:pPr lvl="2"/>
            <a:r>
              <a:rPr lang="en-US" dirty="0"/>
              <a:t>This will be the particularly true in </a:t>
            </a:r>
            <a:r>
              <a:rPr lang="en-US" dirty="0" smtClean="0"/>
              <a:t/>
            </a:r>
            <a:br>
              <a:rPr lang="en-US" dirty="0" smtClean="0"/>
            </a:br>
            <a:r>
              <a:rPr lang="en-US" dirty="0" smtClean="0"/>
              <a:t>cases </a:t>
            </a:r>
            <a:r>
              <a:rPr lang="en-US" dirty="0"/>
              <a:t>where the profits for a resource </a:t>
            </a:r>
            <a:r>
              <a:rPr lang="en-US" dirty="0" smtClean="0"/>
              <a:t/>
            </a:r>
            <a:br>
              <a:rPr lang="en-US" dirty="0" smtClean="0"/>
            </a:br>
            <a:r>
              <a:rPr lang="en-US" dirty="0" smtClean="0"/>
              <a:t>grow </a:t>
            </a:r>
            <a:r>
              <a:rPr lang="en-US" dirty="0"/>
              <a:t>faster than the resource itself. </a:t>
            </a:r>
          </a:p>
          <a:p>
            <a:endParaRPr lang="en-US" dirty="0"/>
          </a:p>
          <a:p>
            <a:endParaRPr lang="en-US" dirty="0"/>
          </a:p>
          <a:p>
            <a:endParaRPr lang="en-US" dirty="0" smtClean="0"/>
          </a:p>
        </p:txBody>
      </p:sp>
      <p:sp>
        <p:nvSpPr>
          <p:cNvPr id="3" name="Title 2"/>
          <p:cNvSpPr>
            <a:spLocks noGrp="1"/>
          </p:cNvSpPr>
          <p:nvPr>
            <p:ph type="title"/>
          </p:nvPr>
        </p:nvSpPr>
        <p:spPr/>
        <p:txBody>
          <a:bodyPr/>
          <a:lstStyle/>
          <a:p>
            <a:r>
              <a:rPr lang="en-US" dirty="0" smtClean="0"/>
              <a:t>Problems with Hardin’s Solutions</a:t>
            </a:r>
            <a:endParaRPr lang="en-US" dirty="0"/>
          </a:p>
        </p:txBody>
      </p:sp>
      <p:pic>
        <p:nvPicPr>
          <p:cNvPr id="9218" name="Picture 2" descr="C:\Users\99536\AppData\Local\Microsoft\Windows\Temporary Internet Files\Content.IE5\CJJMPH1W\MC9001326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4474525"/>
            <a:ext cx="2783620" cy="236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83615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Government control is perhaps the most widely used solution to TOC.  </a:t>
            </a:r>
          </a:p>
          <a:p>
            <a:pPr lvl="1"/>
            <a:r>
              <a:rPr lang="en-US" dirty="0"/>
              <a:t>However, the chief decision makers are far removed from the public resources they are obligated to defend. </a:t>
            </a:r>
          </a:p>
          <a:p>
            <a:pPr lvl="2"/>
            <a:r>
              <a:rPr lang="en-US" dirty="0"/>
              <a:t>These decision-makers may not fully be aware of the needs of the resources they protect. </a:t>
            </a:r>
          </a:p>
          <a:p>
            <a:pPr lvl="1"/>
            <a:r>
              <a:rPr lang="en-US" dirty="0"/>
              <a:t>These decision-makers may also be swayed by people (e.g. lobbyists) who may not have the best interests of the resource in mind and may only want to create a legal way to exploit the resource. </a:t>
            </a:r>
          </a:p>
          <a:p>
            <a:pPr lvl="1"/>
            <a:r>
              <a:rPr lang="en-US" dirty="0"/>
              <a:t>Also, the government may not have the resources to adequately defend a resource and people often resist being forced to give up a resource. </a:t>
            </a:r>
            <a:endParaRPr lang="en-US" dirty="0" smtClean="0"/>
          </a:p>
          <a:p>
            <a:pPr lvl="1"/>
            <a:r>
              <a:rPr lang="en-US" dirty="0" smtClean="0"/>
              <a:t>Finally, not all resources are government-</a:t>
            </a:r>
            <a:br>
              <a:rPr lang="en-US" dirty="0" smtClean="0"/>
            </a:br>
            <a:r>
              <a:rPr lang="en-US" dirty="0" smtClean="0"/>
              <a:t>controlled (e.g. international waters and </a:t>
            </a:r>
            <a:br>
              <a:rPr lang="en-US" dirty="0" smtClean="0"/>
            </a:br>
            <a:r>
              <a:rPr lang="en-US" dirty="0" smtClean="0"/>
              <a:t>global climate). </a:t>
            </a:r>
            <a:endParaRPr lang="en-US" dirty="0"/>
          </a:p>
          <a:p>
            <a:pPr lvl="2"/>
            <a:endParaRPr lang="en-US" dirty="0"/>
          </a:p>
          <a:p>
            <a:r>
              <a:rPr lang="en-US" dirty="0" smtClean="0"/>
              <a:t>While government control and privatization </a:t>
            </a:r>
            <a:br>
              <a:rPr lang="en-US" dirty="0" smtClean="0"/>
            </a:br>
            <a:r>
              <a:rPr lang="en-US" dirty="0" smtClean="0"/>
              <a:t>works in some cases, these solutions do not work in all cases. </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Problems with Hardin</a:t>
            </a:r>
            <a:endParaRPr lang="en-US" dirty="0"/>
          </a:p>
        </p:txBody>
      </p:sp>
      <p:pic>
        <p:nvPicPr>
          <p:cNvPr id="10242" name="Picture 2" descr="C:\Users\99536\AppData\Local\Microsoft\Windows\Temporary Internet Files\Content.IE5\GA8Q5C6C\MP90040247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465320"/>
            <a:ext cx="1981200" cy="1320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40008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2009, </a:t>
            </a:r>
            <a:r>
              <a:rPr lang="en-US" dirty="0" err="1" smtClean="0"/>
              <a:t>Elinor</a:t>
            </a:r>
            <a:r>
              <a:rPr lang="en-US" dirty="0" smtClean="0"/>
              <a:t> </a:t>
            </a:r>
            <a:r>
              <a:rPr lang="en-US" dirty="0" err="1" smtClean="0"/>
              <a:t>Ostrom</a:t>
            </a:r>
            <a:r>
              <a:rPr lang="en-US" dirty="0" smtClean="0"/>
              <a:t> of Indiana University was awarded the Nobel Prize for Economics. </a:t>
            </a:r>
          </a:p>
          <a:p>
            <a:pPr lvl="1"/>
            <a:r>
              <a:rPr lang="en-US" dirty="0" smtClean="0"/>
              <a:t>Dr. </a:t>
            </a:r>
            <a:r>
              <a:rPr lang="en-US" dirty="0" err="1" smtClean="0"/>
              <a:t>Ostrom</a:t>
            </a:r>
            <a:r>
              <a:rPr lang="en-US" dirty="0" smtClean="0"/>
              <a:t> studied how local </a:t>
            </a:r>
            <a:br>
              <a:rPr lang="en-US" dirty="0" smtClean="0"/>
            </a:br>
            <a:r>
              <a:rPr lang="en-US" dirty="0" smtClean="0"/>
              <a:t>control of a resource could prevent </a:t>
            </a:r>
            <a:br>
              <a:rPr lang="en-US" dirty="0" smtClean="0"/>
            </a:br>
            <a:r>
              <a:rPr lang="en-US" dirty="0" smtClean="0"/>
              <a:t>the exploitation of that resource.</a:t>
            </a:r>
            <a:br>
              <a:rPr lang="en-US" dirty="0" smtClean="0"/>
            </a:br>
            <a:endParaRPr lang="en-US" dirty="0" smtClean="0"/>
          </a:p>
          <a:p>
            <a:r>
              <a:rPr lang="en-US" dirty="0" smtClean="0"/>
              <a:t>Dr. </a:t>
            </a:r>
            <a:r>
              <a:rPr lang="en-US" dirty="0" err="1" smtClean="0"/>
              <a:t>Ostrom</a:t>
            </a:r>
            <a:r>
              <a:rPr lang="en-US" dirty="0" smtClean="0"/>
              <a:t> criticized the expansion of government control and privatization as a result of Hardin’s TOC theories. </a:t>
            </a:r>
          </a:p>
          <a:p>
            <a:pPr lvl="1"/>
            <a:r>
              <a:rPr lang="en-US" dirty="0" smtClean="0"/>
              <a:t>Governments, international organizations, and even some charities have unintentionally caused the destruction of “international diversity” that could be useful in the prevention of the loss of biodiversity and the protection of commonly-owned natural resources. </a:t>
            </a:r>
            <a:endParaRPr lang="en-US" dirty="0"/>
          </a:p>
        </p:txBody>
      </p:sp>
      <p:sp>
        <p:nvSpPr>
          <p:cNvPr id="3" name="Title 2"/>
          <p:cNvSpPr>
            <a:spLocks noGrp="1"/>
          </p:cNvSpPr>
          <p:nvPr>
            <p:ph type="title"/>
          </p:nvPr>
        </p:nvSpPr>
        <p:spPr/>
        <p:txBody>
          <a:bodyPr/>
          <a:lstStyle/>
          <a:p>
            <a:r>
              <a:rPr lang="en-US" dirty="0" err="1" smtClean="0"/>
              <a:t>Elinor</a:t>
            </a:r>
            <a:r>
              <a:rPr lang="en-US" dirty="0" smtClean="0"/>
              <a:t> </a:t>
            </a:r>
            <a:r>
              <a:rPr lang="en-US" dirty="0" err="1" smtClean="0"/>
              <a:t>Ostrom</a:t>
            </a:r>
            <a:endParaRPr lang="en-US" dirty="0"/>
          </a:p>
        </p:txBody>
      </p:sp>
      <p:pic>
        <p:nvPicPr>
          <p:cNvPr id="11266" name="Picture 2" descr="C:\Users\99536\AppData\Local\Microsoft\Windows\Temporary Internet Files\Content.IE5\0HI367A0\MC9002337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843134"/>
            <a:ext cx="2286000" cy="1437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328948"/>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Dr. </a:t>
            </a:r>
            <a:r>
              <a:rPr lang="en-US" dirty="0" err="1" smtClean="0"/>
              <a:t>Ostrom</a:t>
            </a:r>
            <a:r>
              <a:rPr lang="en-US" dirty="0" smtClean="0"/>
              <a:t> did not believe that Hardin was wrong; she simply stated that he was not always right. </a:t>
            </a:r>
          </a:p>
          <a:p>
            <a:pPr lvl="1"/>
            <a:r>
              <a:rPr lang="en-US" dirty="0" smtClean="0"/>
              <a:t>While government action and privatization </a:t>
            </a:r>
            <a:br>
              <a:rPr lang="en-US" dirty="0" smtClean="0"/>
            </a:br>
            <a:r>
              <a:rPr lang="en-US" dirty="0" smtClean="0"/>
              <a:t>work in some cases, alternate options are need </a:t>
            </a:r>
            <a:br>
              <a:rPr lang="en-US" dirty="0" smtClean="0"/>
            </a:br>
            <a:r>
              <a:rPr lang="en-US" dirty="0" smtClean="0"/>
              <a:t>to protect some commonly-owned resources. </a:t>
            </a:r>
          </a:p>
          <a:p>
            <a:pPr lvl="1"/>
            <a:endParaRPr lang="en-US" dirty="0"/>
          </a:p>
          <a:p>
            <a:r>
              <a:rPr lang="en-US" dirty="0" smtClean="0"/>
              <a:t>One particular example </a:t>
            </a:r>
            <a:r>
              <a:rPr lang="en-US" dirty="0" err="1" smtClean="0"/>
              <a:t>Ostrom</a:t>
            </a:r>
            <a:r>
              <a:rPr lang="en-US" dirty="0" smtClean="0"/>
              <a:t> focused on were, oddly enough, Swiss Cheese-makers.</a:t>
            </a:r>
          </a:p>
          <a:p>
            <a:pPr lvl="1"/>
            <a:r>
              <a:rPr lang="en-US" dirty="0" smtClean="0"/>
              <a:t>Swiss cheese-makers live in high-altitude areas with very limited grazing that is open to all farmers. </a:t>
            </a:r>
          </a:p>
          <a:p>
            <a:pPr lvl="1"/>
            <a:r>
              <a:rPr lang="en-US" dirty="0" smtClean="0"/>
              <a:t>To prevent overgrazing, the farmers created a simple strategy in 1200 AD: </a:t>
            </a:r>
            <a:r>
              <a:rPr lang="en-US" b="1" u="sng" dirty="0" smtClean="0"/>
              <a:t>each farmer could only sell milk from the cows they kept year-round. </a:t>
            </a:r>
          </a:p>
          <a:p>
            <a:pPr lvl="2"/>
            <a:r>
              <a:rPr lang="en-US" dirty="0" smtClean="0"/>
              <a:t>The milk of new cows brought just for the summer could not be sold on their market. </a:t>
            </a:r>
          </a:p>
        </p:txBody>
      </p:sp>
      <p:sp>
        <p:nvSpPr>
          <p:cNvPr id="3" name="Title 2"/>
          <p:cNvSpPr>
            <a:spLocks noGrp="1"/>
          </p:cNvSpPr>
          <p:nvPr>
            <p:ph type="title"/>
          </p:nvPr>
        </p:nvSpPr>
        <p:spPr/>
        <p:txBody>
          <a:bodyPr/>
          <a:lstStyle/>
          <a:p>
            <a:r>
              <a:rPr lang="en-US" dirty="0" err="1" smtClean="0"/>
              <a:t>Ostrom</a:t>
            </a:r>
            <a:r>
              <a:rPr lang="en-US" dirty="0" smtClean="0"/>
              <a:t> vs. Hardin</a:t>
            </a:r>
            <a:endParaRPr lang="en-US" dirty="0"/>
          </a:p>
        </p:txBody>
      </p:sp>
      <p:pic>
        <p:nvPicPr>
          <p:cNvPr id="12290" name="Picture 2" descr="C:\Users\99536\AppData\Local\Microsoft\Windows\Temporary Internet Files\Content.IE5\CJJMPH1W\MC9002386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676400"/>
            <a:ext cx="1768450" cy="1398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488779"/>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This strategy has worked for the Swiss cheese-makers for 800 years because…</a:t>
            </a:r>
          </a:p>
          <a:p>
            <a:pPr lvl="1"/>
            <a:r>
              <a:rPr lang="en-US" dirty="0" smtClean="0"/>
              <a:t>1. It is very costly to keep cows in the winter.  You have to feed them, heat the barns, etc.  Because of this, each farmer had a personal incentive to limit their own herds as opposed to adding as many cows as possible. </a:t>
            </a:r>
            <a:br>
              <a:rPr lang="en-US" dirty="0" smtClean="0"/>
            </a:br>
            <a:endParaRPr lang="en-US" dirty="0" smtClean="0"/>
          </a:p>
          <a:p>
            <a:pPr lvl="1"/>
            <a:r>
              <a:rPr lang="en-US" dirty="0" smtClean="0"/>
              <a:t>2. The right to a public good (the common grazing area) was tied to the right to private property.  This changed the personal incentives, reducing the urge to exploit the public grazing area due to the personal cost of private ownership of the cows. </a:t>
            </a:r>
            <a:br>
              <a:rPr lang="en-US" dirty="0" smtClean="0"/>
            </a:br>
            <a:endParaRPr lang="en-US" dirty="0" smtClean="0"/>
          </a:p>
          <a:p>
            <a:pPr lvl="1"/>
            <a:r>
              <a:rPr lang="en-US" dirty="0" smtClean="0"/>
              <a:t>3. It was self-imposed by the farmers in this </a:t>
            </a:r>
            <a:br>
              <a:rPr lang="en-US" dirty="0" smtClean="0"/>
            </a:br>
            <a:r>
              <a:rPr lang="en-US" dirty="0" smtClean="0"/>
              <a:t>group; there was no urge to resist it because </a:t>
            </a:r>
            <a:br>
              <a:rPr lang="en-US" dirty="0" smtClean="0"/>
            </a:br>
            <a:r>
              <a:rPr lang="en-US" dirty="0" smtClean="0"/>
              <a:t>it was created by the people it affected (as </a:t>
            </a:r>
            <a:br>
              <a:rPr lang="en-US" dirty="0" smtClean="0"/>
            </a:br>
            <a:r>
              <a:rPr lang="en-US" dirty="0" smtClean="0"/>
              <a:t>opposed to a distant government or outside </a:t>
            </a:r>
            <a:br>
              <a:rPr lang="en-US" dirty="0" smtClean="0"/>
            </a:br>
            <a:r>
              <a:rPr lang="en-US" dirty="0" smtClean="0"/>
              <a:t>agency). </a:t>
            </a:r>
            <a:endParaRPr lang="en-US" dirty="0"/>
          </a:p>
        </p:txBody>
      </p:sp>
      <p:sp>
        <p:nvSpPr>
          <p:cNvPr id="3" name="Title 2"/>
          <p:cNvSpPr>
            <a:spLocks noGrp="1"/>
          </p:cNvSpPr>
          <p:nvPr>
            <p:ph type="title"/>
          </p:nvPr>
        </p:nvSpPr>
        <p:spPr/>
        <p:txBody>
          <a:bodyPr/>
          <a:lstStyle/>
          <a:p>
            <a:r>
              <a:rPr lang="en-US" dirty="0" err="1" smtClean="0"/>
              <a:t>Ostrom’s</a:t>
            </a:r>
            <a:r>
              <a:rPr lang="en-US" dirty="0" smtClean="0"/>
              <a:t> Swiss Cheese-makers</a:t>
            </a:r>
            <a:endParaRPr lang="en-US" dirty="0"/>
          </a:p>
        </p:txBody>
      </p:sp>
      <p:pic>
        <p:nvPicPr>
          <p:cNvPr id="13314" name="Picture 2" descr="C:\Users\99536\AppData\Local\Microsoft\Windows\Temporary Internet Files\Content.IE5\MKHK62O8\MP90042554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599" y="4876799"/>
            <a:ext cx="2744275" cy="18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97045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Ostrom</a:t>
            </a:r>
            <a:r>
              <a:rPr lang="en-US" dirty="0" smtClean="0"/>
              <a:t> identified 8 principles in which self-governance worked better than government control or privatization: </a:t>
            </a:r>
          </a:p>
          <a:p>
            <a:endParaRPr lang="en-US" dirty="0"/>
          </a:p>
          <a:p>
            <a:pPr marL="514350" indent="-514350">
              <a:buFont typeface="+mj-lt"/>
              <a:buAutoNum type="arabicPeriod"/>
            </a:pPr>
            <a:r>
              <a:rPr lang="en-US" dirty="0" smtClean="0"/>
              <a:t>The resource has clearly defined boundaries: the individuals with a right to use the resource are distinct from those who cannot use the resource. </a:t>
            </a:r>
          </a:p>
          <a:p>
            <a:pPr marL="514350" indent="-514350">
              <a:buFont typeface="+mj-lt"/>
              <a:buAutoNum type="arabicPeriod"/>
            </a:pPr>
            <a:endParaRPr lang="en-US" dirty="0"/>
          </a:p>
          <a:p>
            <a:pPr marL="514350" indent="-514350">
              <a:buFont typeface="+mj-lt"/>
              <a:buAutoNum type="arabicPeriod"/>
            </a:pPr>
            <a:r>
              <a:rPr lang="en-US" dirty="0" smtClean="0"/>
              <a:t>The rules created by the group are simple, easy to use, and specific to the local conditions. </a:t>
            </a:r>
          </a:p>
          <a:p>
            <a:pPr marL="514350" indent="-514350">
              <a:buFont typeface="+mj-lt"/>
              <a:buAutoNum type="arabicPeriod"/>
            </a:pPr>
            <a:endParaRPr lang="en-US" dirty="0"/>
          </a:p>
          <a:p>
            <a:pPr marL="514350" indent="-514350">
              <a:buFont typeface="+mj-lt"/>
              <a:buAutoNum type="arabicPeriod"/>
            </a:pPr>
            <a:r>
              <a:rPr lang="en-US" dirty="0" smtClean="0"/>
              <a:t>The rules are adaptable and changeable by a vote of the group. </a:t>
            </a:r>
            <a:endParaRPr lang="en-US" dirty="0"/>
          </a:p>
        </p:txBody>
      </p:sp>
      <p:sp>
        <p:nvSpPr>
          <p:cNvPr id="3" name="Title 2"/>
          <p:cNvSpPr>
            <a:spLocks noGrp="1"/>
          </p:cNvSpPr>
          <p:nvPr>
            <p:ph type="title"/>
          </p:nvPr>
        </p:nvSpPr>
        <p:spPr/>
        <p:txBody>
          <a:bodyPr/>
          <a:lstStyle/>
          <a:p>
            <a:r>
              <a:rPr lang="en-US" dirty="0" err="1" smtClean="0"/>
              <a:t>Ostrom’s</a:t>
            </a:r>
            <a:r>
              <a:rPr lang="en-US" dirty="0" smtClean="0"/>
              <a:t> 8 Principles</a:t>
            </a:r>
            <a:endParaRPr lang="en-US" dirty="0"/>
          </a:p>
        </p:txBody>
      </p:sp>
    </p:spTree>
    <p:extLst>
      <p:ext uri="{BB962C8B-B14F-4D97-AF65-F5344CB8AC3E}">
        <p14:creationId xmlns:p14="http://schemas.microsoft.com/office/powerpoint/2010/main" val="704812758"/>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4"/>
            </a:pPr>
            <a:r>
              <a:rPr lang="en-US" dirty="0" smtClean="0"/>
              <a:t>The enforcement of the rules is done by the people affected by them.</a:t>
            </a:r>
            <a:br>
              <a:rPr lang="en-US" dirty="0" smtClean="0"/>
            </a:br>
            <a:endParaRPr lang="en-US" dirty="0" smtClean="0"/>
          </a:p>
          <a:p>
            <a:pPr marL="514350" indent="-514350">
              <a:buFont typeface="+mj-lt"/>
              <a:buAutoNum type="arabicPeriod" startAt="4"/>
            </a:pPr>
            <a:r>
              <a:rPr lang="en-US" dirty="0" smtClean="0"/>
              <a:t>Penalties for breaking the rules are appropriate and gradually increase with each offense. </a:t>
            </a:r>
            <a:br>
              <a:rPr lang="en-US" dirty="0" smtClean="0"/>
            </a:br>
            <a:endParaRPr lang="en-US" dirty="0" smtClean="0"/>
          </a:p>
          <a:p>
            <a:pPr marL="514350" indent="-514350">
              <a:buFont typeface="+mj-lt"/>
              <a:buAutoNum type="arabicPeriod" startAt="4"/>
            </a:pPr>
            <a:r>
              <a:rPr lang="en-US" dirty="0" smtClean="0"/>
              <a:t>There is a pre-developed plan to mediate and end conflicts within the group.</a:t>
            </a:r>
            <a:br>
              <a:rPr lang="en-US" dirty="0" smtClean="0"/>
            </a:br>
            <a:endParaRPr lang="en-US" dirty="0" smtClean="0"/>
          </a:p>
          <a:p>
            <a:pPr marL="514350" indent="-514350">
              <a:buFont typeface="+mj-lt"/>
              <a:buAutoNum type="arabicPeriod" startAt="4"/>
            </a:pPr>
            <a:r>
              <a:rPr lang="en-US" dirty="0" smtClean="0"/>
              <a:t>Governments recognize and support the rights of a group to self-govern.</a:t>
            </a:r>
            <a:br>
              <a:rPr lang="en-US" dirty="0" smtClean="0"/>
            </a:br>
            <a:endParaRPr lang="en-US" dirty="0" smtClean="0"/>
          </a:p>
          <a:p>
            <a:pPr marL="514350" indent="-514350">
              <a:buFont typeface="+mj-lt"/>
              <a:buAutoNum type="arabicPeriod" startAt="4"/>
            </a:pPr>
            <a:r>
              <a:rPr lang="en-US" dirty="0" smtClean="0"/>
              <a:t>All management activities are aligned to state and federal laws. </a:t>
            </a:r>
            <a:endParaRPr lang="en-US" dirty="0"/>
          </a:p>
        </p:txBody>
      </p:sp>
      <p:sp>
        <p:nvSpPr>
          <p:cNvPr id="3" name="Title 2"/>
          <p:cNvSpPr>
            <a:spLocks noGrp="1"/>
          </p:cNvSpPr>
          <p:nvPr>
            <p:ph type="title"/>
          </p:nvPr>
        </p:nvSpPr>
        <p:spPr/>
        <p:txBody>
          <a:bodyPr/>
          <a:lstStyle/>
          <a:p>
            <a:r>
              <a:rPr lang="en-US" dirty="0" err="1"/>
              <a:t>Ostrom’s</a:t>
            </a:r>
            <a:r>
              <a:rPr lang="en-US" dirty="0"/>
              <a:t> 8 Principles</a:t>
            </a:r>
          </a:p>
        </p:txBody>
      </p:sp>
    </p:spTree>
    <p:extLst>
      <p:ext uri="{BB962C8B-B14F-4D97-AF65-F5344CB8AC3E}">
        <p14:creationId xmlns:p14="http://schemas.microsoft.com/office/powerpoint/2010/main" val="4054925096"/>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each of the following, propose 3 strategies to address each problem.  Work in teams of 3-4.</a:t>
            </a:r>
          </a:p>
          <a:p>
            <a:pPr lvl="1"/>
            <a:r>
              <a:rPr lang="en-US" dirty="0" smtClean="0"/>
              <a:t>One strategy should be based on privatization, one on government regulation, and the third should use </a:t>
            </a:r>
            <a:r>
              <a:rPr lang="en-US" dirty="0" err="1" smtClean="0"/>
              <a:t>Ostrom’s</a:t>
            </a:r>
            <a:r>
              <a:rPr lang="en-US" dirty="0" smtClean="0"/>
              <a:t> local-control strategies. </a:t>
            </a:r>
          </a:p>
          <a:p>
            <a:endParaRPr lang="en-US" dirty="0"/>
          </a:p>
          <a:p>
            <a:r>
              <a:rPr lang="en-US" dirty="0" smtClean="0"/>
              <a:t>Problems to address:</a:t>
            </a:r>
          </a:p>
          <a:p>
            <a:pPr marL="822960" lvl="1" indent="-457200">
              <a:buFont typeface="+mj-lt"/>
              <a:buAutoNum type="arabicPeriod"/>
            </a:pPr>
            <a:r>
              <a:rPr lang="en-US" dirty="0" smtClean="0"/>
              <a:t>Increasing rates of extinction</a:t>
            </a:r>
          </a:p>
          <a:p>
            <a:pPr marL="822960" lvl="1" indent="-457200">
              <a:buFont typeface="+mj-lt"/>
              <a:buAutoNum type="arabicPeriod"/>
            </a:pPr>
            <a:r>
              <a:rPr lang="en-US" dirty="0" smtClean="0"/>
              <a:t>The Dead Zone in the Gulf of Mexico </a:t>
            </a:r>
          </a:p>
          <a:p>
            <a:pPr marL="822960" lvl="1" indent="-457200">
              <a:buFont typeface="+mj-lt"/>
              <a:buAutoNum type="arabicPeriod"/>
            </a:pPr>
            <a:r>
              <a:rPr lang="en-US" dirty="0" smtClean="0"/>
              <a:t>Climate Change and increasing levels of CO</a:t>
            </a:r>
            <a:r>
              <a:rPr lang="en-US" baseline="-25000" dirty="0" smtClean="0"/>
              <a:t>2</a:t>
            </a:r>
            <a:r>
              <a:rPr lang="en-US" dirty="0" smtClean="0"/>
              <a:t> in the atmosphere</a:t>
            </a:r>
          </a:p>
          <a:p>
            <a:pPr marL="822960" lvl="1" indent="-457200">
              <a:buFont typeface="+mj-lt"/>
              <a:buAutoNum type="arabicPeriod"/>
            </a:pPr>
            <a:r>
              <a:rPr lang="en-US" dirty="0" smtClean="0"/>
              <a:t>A messy employee break area at a company office </a:t>
            </a:r>
          </a:p>
          <a:p>
            <a:pPr marL="822960" lvl="1" indent="-457200">
              <a:buFont typeface="+mj-lt"/>
              <a:buAutoNum type="arabicPeriod"/>
            </a:pPr>
            <a:r>
              <a:rPr lang="en-US" dirty="0" smtClean="0"/>
              <a:t>College roommates who don’t clean their apartment</a:t>
            </a:r>
          </a:p>
          <a:p>
            <a:pPr marL="822960" lvl="1" indent="-457200">
              <a:buFont typeface="+mj-lt"/>
              <a:buAutoNum type="arabicPeriod"/>
            </a:pPr>
            <a:endParaRPr lang="en-US" dirty="0" smtClean="0"/>
          </a:p>
        </p:txBody>
      </p:sp>
      <p:sp>
        <p:nvSpPr>
          <p:cNvPr id="3" name="Title 2"/>
          <p:cNvSpPr>
            <a:spLocks noGrp="1"/>
          </p:cNvSpPr>
          <p:nvPr>
            <p:ph type="title"/>
          </p:nvPr>
        </p:nvSpPr>
        <p:spPr/>
        <p:txBody>
          <a:bodyPr/>
          <a:lstStyle/>
          <a:p>
            <a:r>
              <a:rPr lang="en-US" dirty="0" smtClean="0"/>
              <a:t>TOC Challenge</a:t>
            </a:r>
            <a:endParaRPr lang="en-US" dirty="0"/>
          </a:p>
        </p:txBody>
      </p:sp>
      <p:pic>
        <p:nvPicPr>
          <p:cNvPr id="14339" name="Picture 3" descr="C:\Users\99536\AppData\Local\Microsoft\Windows\Temporary Internet Files\Content.IE5\GA8Q5C6C\MP90043063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7920" y="3048000"/>
            <a:ext cx="2740337" cy="182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788561"/>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Imagine a pond that has been overlooked by the DNR.</a:t>
            </a:r>
          </a:p>
          <a:p>
            <a:pPr lvl="1"/>
            <a:r>
              <a:rPr lang="en-US" dirty="0" smtClean="0"/>
              <a:t>If all the people in the area knew that the DNR did not check this pond and did not check to see if people took more fish than the legal limit, what would happen to the fish population in this pond?</a:t>
            </a:r>
            <a:br>
              <a:rPr lang="en-US" dirty="0" smtClean="0"/>
            </a:br>
            <a:endParaRPr lang="en-US" dirty="0" smtClean="0"/>
          </a:p>
          <a:p>
            <a:pPr lvl="1"/>
            <a:r>
              <a:rPr lang="en-US" dirty="0" smtClean="0"/>
              <a:t>Why might people take more fish from an unchecked, unregulated pond than from one that is regularly monitored by a government agency? </a:t>
            </a:r>
            <a:br>
              <a:rPr lang="en-US" dirty="0" smtClean="0"/>
            </a:br>
            <a:endParaRPr lang="en-US" dirty="0" smtClean="0"/>
          </a:p>
          <a:p>
            <a:pPr lvl="1"/>
            <a:r>
              <a:rPr lang="en-US" dirty="0" smtClean="0"/>
              <a:t>Will this happen every time a common </a:t>
            </a:r>
            <a:br>
              <a:rPr lang="en-US" dirty="0" smtClean="0"/>
            </a:br>
            <a:r>
              <a:rPr lang="en-US" dirty="0" smtClean="0"/>
              <a:t>resource (such as a pond) is not </a:t>
            </a:r>
            <a:br>
              <a:rPr lang="en-US" dirty="0" smtClean="0"/>
            </a:br>
            <a:r>
              <a:rPr lang="en-US" dirty="0" smtClean="0"/>
              <a:t>regulated by the government?</a:t>
            </a:r>
            <a:br>
              <a:rPr lang="en-US" dirty="0" smtClean="0"/>
            </a:br>
            <a:endParaRPr lang="en-US" dirty="0" smtClean="0"/>
          </a:p>
          <a:p>
            <a:pPr lvl="1"/>
            <a:r>
              <a:rPr lang="en-US" dirty="0" smtClean="0"/>
              <a:t>Discuss</a:t>
            </a:r>
            <a:endParaRPr lang="en-US" dirty="0"/>
          </a:p>
        </p:txBody>
      </p:sp>
      <p:sp>
        <p:nvSpPr>
          <p:cNvPr id="3" name="Title 2"/>
          <p:cNvSpPr>
            <a:spLocks noGrp="1"/>
          </p:cNvSpPr>
          <p:nvPr>
            <p:ph type="title"/>
          </p:nvPr>
        </p:nvSpPr>
        <p:spPr/>
        <p:txBody>
          <a:bodyPr/>
          <a:lstStyle/>
          <a:p>
            <a:r>
              <a:rPr lang="en-US" dirty="0" smtClean="0"/>
              <a:t>Hypothetical</a:t>
            </a:r>
            <a:endParaRPr lang="en-US" dirty="0"/>
          </a:p>
        </p:txBody>
      </p:sp>
      <p:pic>
        <p:nvPicPr>
          <p:cNvPr id="1026" name="Picture 2" descr="C:\Users\99536\AppData\Local\Microsoft\Windows\Temporary Internet Files\Content.IE5\0HI367A0\MP900442539[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5883"/>
          <a:stretch/>
        </p:blipFill>
        <p:spPr bwMode="auto">
          <a:xfrm>
            <a:off x="6127019" y="4419600"/>
            <a:ext cx="2757901" cy="217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27273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1968, an ecologist named Garret Hardin published a work titled “The Tragedy of the Commons” in the research journal </a:t>
            </a:r>
            <a:r>
              <a:rPr lang="en-US" i="1" dirty="0" smtClean="0"/>
              <a:t>Science</a:t>
            </a:r>
            <a:r>
              <a:rPr lang="en-US" dirty="0" smtClean="0"/>
              <a:t>.</a:t>
            </a:r>
          </a:p>
          <a:p>
            <a:pPr lvl="1"/>
            <a:r>
              <a:rPr lang="en-US" dirty="0" smtClean="0"/>
              <a:t>In his article, Hardin describes a hypothetical situation involving a pasture open to all farmers.</a:t>
            </a:r>
          </a:p>
          <a:p>
            <a:pPr lvl="2"/>
            <a:r>
              <a:rPr lang="en-US" dirty="0" smtClean="0"/>
              <a:t>This is known as a “</a:t>
            </a:r>
            <a:r>
              <a:rPr lang="en-US" u="sng" dirty="0" smtClean="0"/>
              <a:t>commons</a:t>
            </a:r>
            <a:r>
              <a:rPr lang="en-US" dirty="0" smtClean="0"/>
              <a:t>”, or a resource available to all people to use that is not owned by any particular person.</a:t>
            </a:r>
            <a:br>
              <a:rPr lang="en-US" dirty="0" smtClean="0"/>
            </a:br>
            <a:endParaRPr lang="en-US" dirty="0" smtClean="0"/>
          </a:p>
          <a:p>
            <a:pPr lvl="1"/>
            <a:r>
              <a:rPr lang="en-US" dirty="0" smtClean="0"/>
              <a:t>Hardin describes this commons as a place where multiple farmers are allowed to graze their animals. </a:t>
            </a:r>
          </a:p>
          <a:p>
            <a:pPr lvl="2"/>
            <a:r>
              <a:rPr lang="en-US" dirty="0" smtClean="0"/>
              <a:t>Each farmer gains more personally as </a:t>
            </a:r>
            <a:br>
              <a:rPr lang="en-US" dirty="0" smtClean="0"/>
            </a:br>
            <a:r>
              <a:rPr lang="en-US" dirty="0" smtClean="0"/>
              <a:t>they graze more and more animals. </a:t>
            </a:r>
          </a:p>
          <a:p>
            <a:pPr lvl="2"/>
            <a:r>
              <a:rPr lang="en-US" dirty="0" smtClean="0"/>
              <a:t>The more animals a farmer grazes, the </a:t>
            </a:r>
            <a:br>
              <a:rPr lang="en-US" dirty="0" smtClean="0"/>
            </a:br>
            <a:r>
              <a:rPr lang="en-US" dirty="0" smtClean="0"/>
              <a:t>more they gain personally.</a:t>
            </a:r>
            <a:endParaRPr lang="en-US" dirty="0"/>
          </a:p>
        </p:txBody>
      </p:sp>
      <p:sp>
        <p:nvSpPr>
          <p:cNvPr id="3" name="Title 2"/>
          <p:cNvSpPr>
            <a:spLocks noGrp="1"/>
          </p:cNvSpPr>
          <p:nvPr>
            <p:ph type="title"/>
          </p:nvPr>
        </p:nvSpPr>
        <p:spPr/>
        <p:txBody>
          <a:bodyPr/>
          <a:lstStyle/>
          <a:p>
            <a:r>
              <a:rPr lang="en-US" dirty="0" smtClean="0"/>
              <a:t>Tragedy of the Commons </a:t>
            </a:r>
            <a:endParaRPr lang="en-US" dirty="0"/>
          </a:p>
        </p:txBody>
      </p:sp>
      <p:pic>
        <p:nvPicPr>
          <p:cNvPr id="2050" name="Picture 2" descr="C:\Users\99536\AppData\Local\Microsoft\Windows\Temporary Internet Files\Content.IE5\0HI367A0\MC90023133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724400"/>
            <a:ext cx="2551568" cy="1741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94962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 Hardin’s hypothetical grazing situation, because each farmer gains more personally with each animal they add to this pasture, the pasture eventually becomes overgrazed.</a:t>
            </a:r>
          </a:p>
          <a:p>
            <a:pPr lvl="1"/>
            <a:r>
              <a:rPr lang="en-US" dirty="0" smtClean="0"/>
              <a:t>Each farmers tries to graze as many animals as they can.</a:t>
            </a:r>
          </a:p>
          <a:p>
            <a:pPr lvl="1"/>
            <a:r>
              <a:rPr lang="en-US" dirty="0" smtClean="0"/>
              <a:t>Because of this, there are simply too many animals on this pasture. </a:t>
            </a:r>
          </a:p>
          <a:p>
            <a:pPr lvl="1"/>
            <a:endParaRPr lang="en-US" dirty="0" smtClean="0"/>
          </a:p>
          <a:p>
            <a:r>
              <a:rPr lang="en-US" dirty="0" smtClean="0"/>
              <a:t>Ultimately, the pasture is destroyed, all of the </a:t>
            </a:r>
            <a:br>
              <a:rPr lang="en-US" dirty="0" smtClean="0"/>
            </a:br>
            <a:r>
              <a:rPr lang="en-US" dirty="0" smtClean="0"/>
              <a:t>animals eventually starve, and each farmer </a:t>
            </a:r>
            <a:br>
              <a:rPr lang="en-US" dirty="0" smtClean="0"/>
            </a:br>
            <a:r>
              <a:rPr lang="en-US" dirty="0" smtClean="0"/>
              <a:t>loses all he or she has. </a:t>
            </a:r>
          </a:p>
          <a:p>
            <a:pPr lvl="1"/>
            <a:r>
              <a:rPr lang="en-US" dirty="0" smtClean="0"/>
              <a:t>In trying to maximize their own personal </a:t>
            </a:r>
            <a:br>
              <a:rPr lang="en-US" dirty="0" smtClean="0"/>
            </a:br>
            <a:r>
              <a:rPr lang="en-US" dirty="0" smtClean="0"/>
              <a:t>gain, each ultimately causes their complete </a:t>
            </a:r>
            <a:br>
              <a:rPr lang="en-US" dirty="0" smtClean="0"/>
            </a:br>
            <a:r>
              <a:rPr lang="en-US" dirty="0" smtClean="0"/>
              <a:t>personal loss. </a:t>
            </a:r>
          </a:p>
          <a:p>
            <a:pPr lvl="1"/>
            <a:r>
              <a:rPr lang="en-US" dirty="0" smtClean="0"/>
              <a:t>Because everyone owns it, no one takes care </a:t>
            </a:r>
            <a:br>
              <a:rPr lang="en-US" dirty="0" smtClean="0"/>
            </a:br>
            <a:r>
              <a:rPr lang="en-US" dirty="0" smtClean="0"/>
              <a:t>of it</a:t>
            </a:r>
            <a:endParaRPr lang="en-US" dirty="0"/>
          </a:p>
        </p:txBody>
      </p:sp>
      <p:sp>
        <p:nvSpPr>
          <p:cNvPr id="3" name="Title 2"/>
          <p:cNvSpPr>
            <a:spLocks noGrp="1"/>
          </p:cNvSpPr>
          <p:nvPr>
            <p:ph type="title"/>
          </p:nvPr>
        </p:nvSpPr>
        <p:spPr/>
        <p:txBody>
          <a:bodyPr/>
          <a:lstStyle/>
          <a:p>
            <a:r>
              <a:rPr lang="en-US" dirty="0" smtClean="0"/>
              <a:t>The Tragedy of the Commons</a:t>
            </a:r>
            <a:endParaRPr lang="en-US" dirty="0"/>
          </a:p>
        </p:txBody>
      </p:sp>
      <p:pic>
        <p:nvPicPr>
          <p:cNvPr id="3074" name="Picture 2" descr="C:\Users\99536\AppData\Local\Microsoft\Windows\Temporary Internet Files\Content.IE5\MKHK62O8\MP90044399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1395" y="3276600"/>
            <a:ext cx="2127325"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002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Why would everyone keep adding animals, even if they know that the pasture is eventually going to fail?</a:t>
            </a:r>
          </a:p>
          <a:p>
            <a:endParaRPr lang="en-US" dirty="0"/>
          </a:p>
          <a:p>
            <a:r>
              <a:rPr lang="en-US" dirty="0" smtClean="0"/>
              <a:t>Why wouldn’t a group voluntarily limit their  own animals in order to prevent the complete loss of their livelihood? </a:t>
            </a:r>
          </a:p>
          <a:p>
            <a:endParaRPr lang="en-US" dirty="0"/>
          </a:p>
          <a:p>
            <a:r>
              <a:rPr lang="en-US" dirty="0" smtClean="0"/>
              <a:t>KEY QUESTION: How should a resource that does not belong to a specific person or group be managed in order to prevent its destruction? </a:t>
            </a:r>
          </a:p>
          <a:p>
            <a:pPr lvl="1"/>
            <a:r>
              <a:rPr lang="en-US" dirty="0" smtClean="0"/>
              <a:t>How do you prevent a resource open </a:t>
            </a:r>
            <a:br>
              <a:rPr lang="en-US" dirty="0" smtClean="0"/>
            </a:br>
            <a:r>
              <a:rPr lang="en-US" dirty="0" smtClean="0"/>
              <a:t>to all people from being exploited? </a:t>
            </a:r>
          </a:p>
          <a:p>
            <a:pPr lvl="1"/>
            <a:r>
              <a:rPr lang="en-US" dirty="0" smtClean="0"/>
              <a:t>How do you prevent a common </a:t>
            </a:r>
            <a:br>
              <a:rPr lang="en-US" dirty="0" smtClean="0"/>
            </a:br>
            <a:r>
              <a:rPr lang="en-US" dirty="0" smtClean="0"/>
              <a:t>resource from being completely depleted?</a:t>
            </a:r>
            <a:endParaRPr lang="en-US" dirty="0"/>
          </a:p>
        </p:txBody>
      </p:sp>
      <p:sp>
        <p:nvSpPr>
          <p:cNvPr id="3" name="Title 2"/>
          <p:cNvSpPr>
            <a:spLocks noGrp="1"/>
          </p:cNvSpPr>
          <p:nvPr>
            <p:ph type="title"/>
          </p:nvPr>
        </p:nvSpPr>
        <p:spPr/>
        <p:txBody>
          <a:bodyPr/>
          <a:lstStyle/>
          <a:p>
            <a:r>
              <a:rPr lang="en-US" dirty="0" smtClean="0"/>
              <a:t>Tragedy of the Commons</a:t>
            </a:r>
            <a:endParaRPr lang="en-US" dirty="0"/>
          </a:p>
        </p:txBody>
      </p:sp>
      <p:pic>
        <p:nvPicPr>
          <p:cNvPr id="4098" name="Picture 2" descr="C:\Users\99536\AppData\Local\Microsoft\Windows\Temporary Internet Files\Content.IE5\MKHK62O8\MP90043877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477774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18109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While Hardin’s story applied to a commonly-owned pasture, in reality the principle applies to any publicly-resource, including….</a:t>
            </a:r>
          </a:p>
          <a:p>
            <a:pPr lvl="1"/>
            <a:r>
              <a:rPr lang="en-US" dirty="0" smtClean="0"/>
              <a:t>Air</a:t>
            </a:r>
          </a:p>
          <a:p>
            <a:pPr lvl="1"/>
            <a:r>
              <a:rPr lang="en-US" dirty="0" smtClean="0"/>
              <a:t>Bodies of Water</a:t>
            </a:r>
          </a:p>
          <a:p>
            <a:pPr lvl="1"/>
            <a:r>
              <a:rPr lang="en-US" dirty="0" smtClean="0"/>
              <a:t>Public lands</a:t>
            </a:r>
          </a:p>
          <a:p>
            <a:pPr lvl="1"/>
            <a:r>
              <a:rPr lang="en-US" dirty="0" smtClean="0"/>
              <a:t>Oceans</a:t>
            </a:r>
          </a:p>
          <a:p>
            <a:pPr lvl="1"/>
            <a:r>
              <a:rPr lang="en-US" dirty="0" smtClean="0"/>
              <a:t>Wildlife </a:t>
            </a:r>
          </a:p>
          <a:p>
            <a:pPr lvl="1"/>
            <a:r>
              <a:rPr lang="en-US" dirty="0" smtClean="0"/>
              <a:t>College-housing </a:t>
            </a:r>
          </a:p>
          <a:p>
            <a:pPr lvl="1"/>
            <a:r>
              <a:rPr lang="en-US" dirty="0" smtClean="0"/>
              <a:t>Rental cars</a:t>
            </a:r>
          </a:p>
          <a:p>
            <a:pPr lvl="1"/>
            <a:endParaRPr lang="en-US" dirty="0"/>
          </a:p>
          <a:p>
            <a:r>
              <a:rPr lang="en-US" dirty="0" smtClean="0"/>
              <a:t>When nobody owns it, nobody cares for it but everyone tries to exploit it. </a:t>
            </a:r>
            <a:endParaRPr lang="en-US" dirty="0"/>
          </a:p>
        </p:txBody>
      </p:sp>
      <p:sp>
        <p:nvSpPr>
          <p:cNvPr id="3" name="Title 2"/>
          <p:cNvSpPr>
            <a:spLocks noGrp="1"/>
          </p:cNvSpPr>
          <p:nvPr>
            <p:ph type="title"/>
          </p:nvPr>
        </p:nvSpPr>
        <p:spPr/>
        <p:txBody>
          <a:bodyPr/>
          <a:lstStyle/>
          <a:p>
            <a:r>
              <a:rPr lang="en-US" dirty="0" smtClean="0"/>
              <a:t>Tragedy of the Commons</a:t>
            </a:r>
            <a:endParaRPr lang="en-US" dirty="0"/>
          </a:p>
        </p:txBody>
      </p:sp>
      <p:pic>
        <p:nvPicPr>
          <p:cNvPr id="5122" name="Picture 2" descr="C:\Users\99536\AppData\Local\Microsoft\Windows\Temporary Internet Files\Content.IE5\CJJMPH1W\MM90028671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590800"/>
            <a:ext cx="3352800" cy="2472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190837"/>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Tragedy of the Commons occurs for a couple reasons:</a:t>
            </a:r>
          </a:p>
          <a:p>
            <a:pPr lvl="1"/>
            <a:r>
              <a:rPr lang="en-US" dirty="0" smtClean="0"/>
              <a:t>1. Each person gains personally from adding more animals.</a:t>
            </a:r>
          </a:p>
          <a:p>
            <a:pPr lvl="1"/>
            <a:r>
              <a:rPr lang="en-US" dirty="0" smtClean="0"/>
              <a:t>2. No one gains by personal restraint – doing the “right thing” causes that person to personally lose. </a:t>
            </a:r>
          </a:p>
          <a:p>
            <a:pPr lvl="1"/>
            <a:r>
              <a:rPr lang="en-US" dirty="0" smtClean="0"/>
              <a:t>3. Doing the “right thing” will not prevent or discourage others from doing the wrong thing.</a:t>
            </a:r>
          </a:p>
          <a:p>
            <a:pPr lvl="2"/>
            <a:r>
              <a:rPr lang="en-US" dirty="0" smtClean="0"/>
              <a:t>It may even encourage them to do the wrong thing!</a:t>
            </a:r>
          </a:p>
          <a:p>
            <a:pPr lvl="1"/>
            <a:r>
              <a:rPr lang="en-US" dirty="0" smtClean="0"/>
              <a:t>4. No one owns the commons and no one controls it. </a:t>
            </a:r>
          </a:p>
          <a:p>
            <a:pPr lvl="2"/>
            <a:r>
              <a:rPr lang="en-US" dirty="0" smtClean="0"/>
              <a:t>There is no one in the power to prevent people from abusing the resource</a:t>
            </a:r>
          </a:p>
          <a:p>
            <a:pPr lvl="1"/>
            <a:r>
              <a:rPr lang="en-US" dirty="0" smtClean="0"/>
              <a:t>5. There is no incentive to do the </a:t>
            </a:r>
            <a:br>
              <a:rPr lang="en-US" dirty="0" smtClean="0"/>
            </a:br>
            <a:r>
              <a:rPr lang="en-US" dirty="0" smtClean="0"/>
              <a:t>right thing; there are only incentives </a:t>
            </a:r>
            <a:br>
              <a:rPr lang="en-US" dirty="0" smtClean="0"/>
            </a:br>
            <a:r>
              <a:rPr lang="en-US" dirty="0" smtClean="0"/>
              <a:t>to do the wrong thing. </a:t>
            </a:r>
            <a:endParaRPr lang="en-US" dirty="0"/>
          </a:p>
        </p:txBody>
      </p:sp>
      <p:sp>
        <p:nvSpPr>
          <p:cNvPr id="3" name="Title 2"/>
          <p:cNvSpPr>
            <a:spLocks noGrp="1"/>
          </p:cNvSpPr>
          <p:nvPr>
            <p:ph type="title"/>
          </p:nvPr>
        </p:nvSpPr>
        <p:spPr/>
        <p:txBody>
          <a:bodyPr/>
          <a:lstStyle/>
          <a:p>
            <a:r>
              <a:rPr lang="en-US" dirty="0" smtClean="0"/>
              <a:t>Why does this occur?</a:t>
            </a:r>
            <a:endParaRPr lang="en-US" dirty="0"/>
          </a:p>
        </p:txBody>
      </p:sp>
      <p:pic>
        <p:nvPicPr>
          <p:cNvPr id="6146" name="Picture 2" descr="C:\Users\99536\AppData\Local\Microsoft\Windows\Temporary Internet Files\Content.IE5\MKHK62O8\MC90043266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03860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75836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Hardin’s Tragedy of the Commons is well-known because it is a simple explanation to a complex idea. </a:t>
            </a:r>
          </a:p>
          <a:p>
            <a:pPr lvl="1"/>
            <a:r>
              <a:rPr lang="en-US" dirty="0" smtClean="0"/>
              <a:t>TOC </a:t>
            </a:r>
            <a:r>
              <a:rPr lang="en-US" dirty="0"/>
              <a:t>applies </a:t>
            </a:r>
            <a:r>
              <a:rPr lang="en-US" dirty="0" smtClean="0"/>
              <a:t>to many </a:t>
            </a:r>
            <a:r>
              <a:rPr lang="en-US" dirty="0"/>
              <a:t>modern environmental problems (e.g., overgrazing on federal lands, </a:t>
            </a:r>
            <a:r>
              <a:rPr lang="en-US" dirty="0" smtClean="0"/>
              <a:t>overconsumption of energy, </a:t>
            </a:r>
            <a:r>
              <a:rPr lang="en-US" dirty="0"/>
              <a:t>acid precipitation, ocean </a:t>
            </a:r>
            <a:r>
              <a:rPr lang="en-US" dirty="0" smtClean="0"/>
              <a:t>pollution, </a:t>
            </a:r>
            <a:r>
              <a:rPr lang="en-US" dirty="0"/>
              <a:t>atmospheric carbon dioxide </a:t>
            </a:r>
            <a:r>
              <a:rPr lang="en-US" dirty="0" smtClean="0"/>
              <a:t>increases, over </a:t>
            </a:r>
            <a:r>
              <a:rPr lang="en-US" dirty="0"/>
              <a:t>fishing). </a:t>
            </a:r>
            <a:endParaRPr lang="en-US" dirty="0" smtClean="0"/>
          </a:p>
          <a:p>
            <a:pPr lvl="1"/>
            <a:r>
              <a:rPr lang="en-US" dirty="0" smtClean="0"/>
              <a:t>The reasons for why the commons was overgrazed can be applied to these same global situations to explain the motives behind why modern people so easily contribute to their own potential future disasters. </a:t>
            </a:r>
          </a:p>
          <a:p>
            <a:pPr lvl="1"/>
            <a:endParaRPr lang="en-US" dirty="0"/>
          </a:p>
          <a:p>
            <a:r>
              <a:rPr lang="en-US" dirty="0" smtClean="0"/>
              <a:t>In order to fix problems like extinctions, </a:t>
            </a:r>
            <a:br>
              <a:rPr lang="en-US" dirty="0" smtClean="0"/>
            </a:br>
            <a:r>
              <a:rPr lang="en-US" dirty="0" smtClean="0"/>
              <a:t>climate change, pollution, and others, we </a:t>
            </a:r>
            <a:br>
              <a:rPr lang="en-US" dirty="0" smtClean="0"/>
            </a:br>
            <a:r>
              <a:rPr lang="en-US" dirty="0" smtClean="0"/>
              <a:t>have to understand the Tragedy of the </a:t>
            </a:r>
            <a:br>
              <a:rPr lang="en-US" dirty="0" smtClean="0"/>
            </a:br>
            <a:r>
              <a:rPr lang="en-US" dirty="0" smtClean="0"/>
              <a:t>Commons. </a:t>
            </a:r>
            <a:endParaRPr lang="en-US" dirty="0"/>
          </a:p>
        </p:txBody>
      </p:sp>
      <p:sp>
        <p:nvSpPr>
          <p:cNvPr id="3" name="Title 2"/>
          <p:cNvSpPr>
            <a:spLocks noGrp="1"/>
          </p:cNvSpPr>
          <p:nvPr>
            <p:ph type="title"/>
          </p:nvPr>
        </p:nvSpPr>
        <p:spPr/>
        <p:txBody>
          <a:bodyPr/>
          <a:lstStyle/>
          <a:p>
            <a:r>
              <a:rPr lang="en-US" dirty="0" smtClean="0"/>
              <a:t>Why do we care?</a:t>
            </a:r>
            <a:endParaRPr lang="en-US" dirty="0"/>
          </a:p>
        </p:txBody>
      </p:sp>
      <p:pic>
        <p:nvPicPr>
          <p:cNvPr id="7170" name="Picture 2" descr="C:\Users\99536\AppData\Local\Microsoft\Windows\Temporary Internet Files\Content.IE5\MKHK62O8\MC91021732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399" y="4419600"/>
            <a:ext cx="2207593"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909984"/>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Hardin proposed two possible solutions for preventing the exploitation of commonly owned resources.</a:t>
            </a:r>
            <a:br>
              <a:rPr lang="en-US" dirty="0" smtClean="0"/>
            </a:br>
            <a:endParaRPr lang="en-US" dirty="0" smtClean="0"/>
          </a:p>
          <a:p>
            <a:r>
              <a:rPr lang="en-US" u="sng" dirty="0" smtClean="0"/>
              <a:t>Solution #1</a:t>
            </a:r>
            <a:r>
              <a:rPr lang="en-US" dirty="0" smtClean="0"/>
              <a:t>: have the government take over a resource. </a:t>
            </a:r>
          </a:p>
          <a:p>
            <a:pPr lvl="1"/>
            <a:r>
              <a:rPr lang="en-US" dirty="0" smtClean="0"/>
              <a:t>If the government “owns” a resource, it can regulated it. </a:t>
            </a:r>
          </a:p>
          <a:p>
            <a:pPr lvl="1"/>
            <a:r>
              <a:rPr lang="en-US" dirty="0" smtClean="0"/>
              <a:t>This is why we have state- and federally-managed parks – by having the government step in, it can help prevent the exploitation of the public resource. </a:t>
            </a:r>
          </a:p>
          <a:p>
            <a:pPr lvl="1"/>
            <a:endParaRPr lang="en-US" dirty="0"/>
          </a:p>
          <a:p>
            <a:r>
              <a:rPr lang="en-US" u="sng" dirty="0" smtClean="0"/>
              <a:t>Solution #2</a:t>
            </a:r>
            <a:r>
              <a:rPr lang="en-US" dirty="0" smtClean="0"/>
              <a:t>: privatization – split the </a:t>
            </a:r>
            <a:br>
              <a:rPr lang="en-US" dirty="0" smtClean="0"/>
            </a:br>
            <a:r>
              <a:rPr lang="en-US" dirty="0" smtClean="0"/>
              <a:t>resource up so that people own part of it.</a:t>
            </a:r>
          </a:p>
          <a:p>
            <a:pPr lvl="1"/>
            <a:r>
              <a:rPr lang="en-US" dirty="0" smtClean="0"/>
              <a:t>If you own it and it’s yours, you will care for it better</a:t>
            </a:r>
          </a:p>
          <a:p>
            <a:pPr lvl="1"/>
            <a:r>
              <a:rPr lang="en-US" dirty="0" smtClean="0"/>
              <a:t>Personal ownership </a:t>
            </a:r>
            <a:r>
              <a:rPr lang="en-US" dirty="0" smtClean="0">
                <a:sym typeface="Wingdings" pitchFamily="2" charset="2"/>
              </a:rPr>
              <a:t>leads to personal responsibility </a:t>
            </a:r>
            <a:endParaRPr lang="en-US" dirty="0"/>
          </a:p>
        </p:txBody>
      </p:sp>
      <p:sp>
        <p:nvSpPr>
          <p:cNvPr id="3" name="Title 2"/>
          <p:cNvSpPr>
            <a:spLocks noGrp="1"/>
          </p:cNvSpPr>
          <p:nvPr>
            <p:ph type="title"/>
          </p:nvPr>
        </p:nvSpPr>
        <p:spPr/>
        <p:txBody>
          <a:bodyPr/>
          <a:lstStyle/>
          <a:p>
            <a:r>
              <a:rPr lang="en-US" dirty="0" smtClean="0"/>
              <a:t>Hardin’s Solutions to TOC</a:t>
            </a:r>
            <a:endParaRPr lang="en-US" dirty="0"/>
          </a:p>
        </p:txBody>
      </p:sp>
      <p:pic>
        <p:nvPicPr>
          <p:cNvPr id="8194" name="Picture 2" descr="C:\Users\99536\AppData\Local\Microsoft\Windows\Temporary Internet Files\Content.IE5\CJJMPH1W\MC9003913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114800"/>
            <a:ext cx="1789481" cy="144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212838"/>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1702</TotalTime>
  <Words>1097</Words>
  <Application>Microsoft Office PowerPoint</Application>
  <PresentationFormat>On-screen Show (4:3)</PresentationFormat>
  <Paragraphs>128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Tragedy of the Commons</vt:lpstr>
      <vt:lpstr>Hypothetical</vt:lpstr>
      <vt:lpstr>Tragedy of the Commons </vt:lpstr>
      <vt:lpstr>The Tragedy of the Commons</vt:lpstr>
      <vt:lpstr>Tragedy of the Commons</vt:lpstr>
      <vt:lpstr>Tragedy of the Commons</vt:lpstr>
      <vt:lpstr>Why does this occur?</vt:lpstr>
      <vt:lpstr>Why do we care?</vt:lpstr>
      <vt:lpstr>Hardin’s Solutions to TOC</vt:lpstr>
      <vt:lpstr>Problems with Hardin’s Solutions</vt:lpstr>
      <vt:lpstr>Problems with Hardin</vt:lpstr>
      <vt:lpstr>Elinor Ostrom</vt:lpstr>
      <vt:lpstr>Ostrom vs. Hardin</vt:lpstr>
      <vt:lpstr>Ostrom’s Swiss Cheese-makers</vt:lpstr>
      <vt:lpstr>Ostrom’s 8 Principles</vt:lpstr>
      <vt:lpstr>Ostrom’s 8 Principles</vt:lpstr>
      <vt:lpstr>TOC Challenge</vt:lpstr>
    </vt:vector>
  </TitlesOfParts>
  <Company>Waterford Union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Tragedy of the Commons</dc:title>
  <dc:creator>Mr. Craig A. Kohn</dc:creator>
  <cp:lastModifiedBy>Mr. Craig A. Kohn</cp:lastModifiedBy>
  <cp:revision>21</cp:revision>
  <dcterms:created xsi:type="dcterms:W3CDTF">2012-11-26T13:37:22Z</dcterms:created>
  <dcterms:modified xsi:type="dcterms:W3CDTF">2012-11-27T17:59:45Z</dcterms:modified>
</cp:coreProperties>
</file>