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82" r:id="rId4"/>
    <p:sldId id="258" r:id="rId5"/>
    <p:sldId id="259" r:id="rId6"/>
    <p:sldId id="265" r:id="rId7"/>
    <p:sldId id="260" r:id="rId8"/>
    <p:sldId id="283" r:id="rId9"/>
    <p:sldId id="266" r:id="rId10"/>
    <p:sldId id="268" r:id="rId11"/>
    <p:sldId id="277" r:id="rId12"/>
    <p:sldId id="278" r:id="rId13"/>
    <p:sldId id="279" r:id="rId14"/>
    <p:sldId id="280" r:id="rId15"/>
    <p:sldId id="281" r:id="rId16"/>
    <p:sldId id="270" r:id="rId17"/>
    <p:sldId id="271" r:id="rId18"/>
    <p:sldId id="272"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5E1702-3FF1-4D3D-A561-70B390F68F49}" type="datetimeFigureOut">
              <a:rPr lang="en-US" smtClean="0"/>
              <a:pPr/>
              <a:t>2/20/2011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B0D0D7-6A0F-4805-960A-714D26D4930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B0D0D7-6A0F-4805-960A-714D26D4930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B0D0D7-6A0F-4805-960A-714D26D4930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B0D0D7-6A0F-4805-960A-714D26D4930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B0D0D7-6A0F-4805-960A-714D26D49302}"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B0D0D7-6A0F-4805-960A-714D26D49302}"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B0D0D7-6A0F-4805-960A-714D26D49302}"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B0D0D7-6A0F-4805-960A-714D26D49302}"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B0D0D7-6A0F-4805-960A-714D26D49302}"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B0D0D7-6A0F-4805-960A-714D26D49302}"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B0D0D7-6A0F-4805-960A-714D26D49302}"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B0D0D7-6A0F-4805-960A-714D26D49302}"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B0D0D7-6A0F-4805-960A-714D26D49302}"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B0D0D7-6A0F-4805-960A-714D26D49302}"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B0D0D7-6A0F-4805-960A-714D26D49302}"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B0D0D7-6A0F-4805-960A-714D26D4930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B0D0D7-6A0F-4805-960A-714D26D4930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B0D0D7-6A0F-4805-960A-714D26D4930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B0D0D7-6A0F-4805-960A-714D26D4930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B0D0D7-6A0F-4805-960A-714D26D4930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B0D0D7-6A0F-4805-960A-714D26D4930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B0D0D7-6A0F-4805-960A-714D26D4930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AC582344-F710-461D-883D-F66A2F28F3BD}" type="datetimeFigureOut">
              <a:rPr lang="en-US" smtClean="0"/>
              <a:pPr/>
              <a:t>2/20/2011</a:t>
            </a:fld>
            <a:endParaRPr lang="en-US"/>
          </a:p>
        </p:txBody>
      </p:sp>
      <p:sp>
        <p:nvSpPr>
          <p:cNvPr id="16" name="Slide Number Placeholder 15"/>
          <p:cNvSpPr>
            <a:spLocks noGrp="1"/>
          </p:cNvSpPr>
          <p:nvPr>
            <p:ph type="sldNum" sz="quarter" idx="11"/>
          </p:nvPr>
        </p:nvSpPr>
        <p:spPr/>
        <p:txBody>
          <a:bodyPr/>
          <a:lstStyle/>
          <a:p>
            <a:fld id="{F9DC14B6-F632-4B84-8DBD-3CF0629E2348}"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582344-F710-461D-883D-F66A2F28F3BD}" type="datetimeFigureOut">
              <a:rPr lang="en-US" smtClean="0"/>
              <a:pPr/>
              <a:t>2/20/2011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C14B6-F632-4B84-8DBD-3CF0629E23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582344-F710-461D-883D-F66A2F28F3BD}" type="datetimeFigureOut">
              <a:rPr lang="en-US" smtClean="0"/>
              <a:pPr/>
              <a:t>2/20/2011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C14B6-F632-4B84-8DBD-3CF0629E234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AC582344-F710-461D-883D-F66A2F28F3BD}" type="datetimeFigureOut">
              <a:rPr lang="en-US" smtClean="0"/>
              <a:pPr/>
              <a:t>2/20/2011</a:t>
            </a:fld>
            <a:endParaRPr lang="en-US"/>
          </a:p>
        </p:txBody>
      </p:sp>
      <p:sp>
        <p:nvSpPr>
          <p:cNvPr id="15" name="Slide Number Placeholder 14"/>
          <p:cNvSpPr>
            <a:spLocks noGrp="1"/>
          </p:cNvSpPr>
          <p:nvPr>
            <p:ph type="sldNum" sz="quarter" idx="15"/>
          </p:nvPr>
        </p:nvSpPr>
        <p:spPr/>
        <p:txBody>
          <a:bodyPr/>
          <a:lstStyle>
            <a:lvl1pPr algn="ctr">
              <a:defRPr/>
            </a:lvl1pPr>
          </a:lstStyle>
          <a:p>
            <a:fld id="{F9DC14B6-F632-4B84-8DBD-3CF0629E2348}"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582344-F710-461D-883D-F66A2F28F3BD}" type="datetimeFigureOut">
              <a:rPr lang="en-US" smtClean="0"/>
              <a:pPr/>
              <a:t>2/20/2011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C14B6-F632-4B84-8DBD-3CF0629E2348}"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C582344-F710-461D-883D-F66A2F28F3BD}" type="datetimeFigureOut">
              <a:rPr lang="en-US" smtClean="0"/>
              <a:pPr/>
              <a:t>2/20/2011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DC14B6-F632-4B84-8DBD-3CF0629E2348}"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F9DC14B6-F632-4B84-8DBD-3CF0629E2348}"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AC582344-F710-461D-883D-F66A2F28F3BD}" type="datetimeFigureOut">
              <a:rPr lang="en-US" smtClean="0"/>
              <a:pPr/>
              <a:t>2/20/2011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C582344-F710-461D-883D-F66A2F28F3BD}" type="datetimeFigureOut">
              <a:rPr lang="en-US" smtClean="0"/>
              <a:pPr/>
              <a:t>2/20/2011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DC14B6-F632-4B84-8DBD-3CF0629E2348}"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582344-F710-461D-883D-F66A2F28F3BD}" type="datetimeFigureOut">
              <a:rPr lang="en-US" smtClean="0"/>
              <a:pPr/>
              <a:t>2/20/2011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DC14B6-F632-4B84-8DBD-3CF0629E234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AC582344-F710-461D-883D-F66A2F28F3BD}" type="datetimeFigureOut">
              <a:rPr lang="en-US" smtClean="0"/>
              <a:pPr/>
              <a:t>2/20/2011</a:t>
            </a:fld>
            <a:endParaRPr lang="en-US"/>
          </a:p>
        </p:txBody>
      </p:sp>
      <p:sp>
        <p:nvSpPr>
          <p:cNvPr id="9" name="Slide Number Placeholder 8"/>
          <p:cNvSpPr>
            <a:spLocks noGrp="1"/>
          </p:cNvSpPr>
          <p:nvPr>
            <p:ph type="sldNum" sz="quarter" idx="15"/>
          </p:nvPr>
        </p:nvSpPr>
        <p:spPr/>
        <p:txBody>
          <a:bodyPr/>
          <a:lstStyle/>
          <a:p>
            <a:fld id="{F9DC14B6-F632-4B84-8DBD-3CF0629E2348}"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AC582344-F710-461D-883D-F66A2F28F3BD}" type="datetimeFigureOut">
              <a:rPr lang="en-US" smtClean="0"/>
              <a:pPr/>
              <a:t>2/20/2011</a:t>
            </a:fld>
            <a:endParaRPr lang="en-US"/>
          </a:p>
        </p:txBody>
      </p:sp>
      <p:sp>
        <p:nvSpPr>
          <p:cNvPr id="9" name="Slide Number Placeholder 8"/>
          <p:cNvSpPr>
            <a:spLocks noGrp="1"/>
          </p:cNvSpPr>
          <p:nvPr>
            <p:ph type="sldNum" sz="quarter" idx="11"/>
          </p:nvPr>
        </p:nvSpPr>
        <p:spPr/>
        <p:txBody>
          <a:bodyPr/>
          <a:lstStyle/>
          <a:p>
            <a:fld id="{F9DC14B6-F632-4B84-8DBD-3CF0629E2348}"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C582344-F710-461D-883D-F66A2F28F3BD}" type="datetimeFigureOut">
              <a:rPr lang="en-US" smtClean="0"/>
              <a:pPr/>
              <a:t>2/20/2011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9DC14B6-F632-4B84-8DBD-3CF0629E2348}"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By C. Kohn </a:t>
            </a:r>
          </a:p>
          <a:p>
            <a:r>
              <a:rPr lang="en-US" dirty="0" smtClean="0"/>
              <a:t>Based on Animal Health Management by W. W. Kirkham</a:t>
            </a:r>
            <a:endParaRPr lang="en-US" dirty="0"/>
          </a:p>
        </p:txBody>
      </p:sp>
      <p:sp>
        <p:nvSpPr>
          <p:cNvPr id="2" name="Title 1"/>
          <p:cNvSpPr>
            <a:spLocks noGrp="1"/>
          </p:cNvSpPr>
          <p:nvPr>
            <p:ph type="ctrTitle"/>
          </p:nvPr>
        </p:nvSpPr>
        <p:spPr/>
        <p:txBody>
          <a:bodyPr/>
          <a:lstStyle/>
          <a:p>
            <a:r>
              <a:rPr lang="en-US" dirty="0" smtClean="0"/>
              <a:t>Veterinary Vaccines &amp; Biologicals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err="1" smtClean="0"/>
              <a:t>Toxoids</a:t>
            </a:r>
            <a:r>
              <a:rPr lang="en-US" dirty="0" smtClean="0"/>
              <a:t> are detoxified toxins that are used as antigens </a:t>
            </a:r>
          </a:p>
          <a:p>
            <a:endParaRPr lang="en-US" dirty="0" smtClean="0"/>
          </a:p>
          <a:p>
            <a:r>
              <a:rPr lang="en-US" u="sng" dirty="0" smtClean="0"/>
              <a:t>Adjuvants</a:t>
            </a:r>
            <a:r>
              <a:rPr lang="en-US" dirty="0" smtClean="0"/>
              <a:t> are substances added to biologicals to enhance the antigen’s ability to stimulate antibody production  </a:t>
            </a:r>
          </a:p>
          <a:p>
            <a:pPr lvl="1"/>
            <a:r>
              <a:rPr lang="en-US" dirty="0" smtClean="0"/>
              <a:t>Adjuvants perform this enhancement by delaying the absorption of the antigen</a:t>
            </a:r>
          </a:p>
          <a:p>
            <a:pPr lvl="1"/>
            <a:r>
              <a:rPr lang="en-US" dirty="0" smtClean="0"/>
              <a:t>Adjuvants also increase effectiveness of the biological by stimulating the immune system to respond with greater force to the antigen in the biological</a:t>
            </a:r>
            <a:endParaRPr lang="en-US" dirty="0"/>
          </a:p>
        </p:txBody>
      </p:sp>
      <p:sp>
        <p:nvSpPr>
          <p:cNvPr id="3" name="Title 2"/>
          <p:cNvSpPr>
            <a:spLocks noGrp="1"/>
          </p:cNvSpPr>
          <p:nvPr>
            <p:ph type="title"/>
          </p:nvPr>
        </p:nvSpPr>
        <p:spPr/>
        <p:txBody>
          <a:bodyPr/>
          <a:lstStyle/>
          <a:p>
            <a:r>
              <a:rPr lang="en-US" dirty="0" err="1" smtClean="0"/>
              <a:t>Toxoids</a:t>
            </a:r>
            <a:r>
              <a:rPr lang="en-US" dirty="0" smtClean="0"/>
              <a:t> &amp; Adjuvants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By C. Kohn </a:t>
            </a:r>
          </a:p>
          <a:p>
            <a:r>
              <a:rPr lang="en-US" dirty="0" smtClean="0"/>
              <a:t>Based on Intro. To Veterinary Science, </a:t>
            </a:r>
            <a:r>
              <a:rPr lang="en-US" dirty="0" err="1" smtClean="0"/>
              <a:t>Lawhead</a:t>
            </a:r>
            <a:r>
              <a:rPr lang="en-US" dirty="0" smtClean="0"/>
              <a:t> &amp; Baker</a:t>
            </a:r>
            <a:endParaRPr lang="en-US" dirty="0"/>
          </a:p>
        </p:txBody>
      </p:sp>
      <p:sp>
        <p:nvSpPr>
          <p:cNvPr id="2" name="Title 1"/>
          <p:cNvSpPr>
            <a:spLocks noGrp="1"/>
          </p:cNvSpPr>
          <p:nvPr>
            <p:ph type="ctrTitle"/>
          </p:nvPr>
        </p:nvSpPr>
        <p:spPr/>
        <p:txBody>
          <a:bodyPr/>
          <a:lstStyle/>
          <a:p>
            <a:r>
              <a:rPr lang="en-US" dirty="0" smtClean="0"/>
              <a:t>Immunity and Immune Response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an animal is first exposed to an antigen, it takes 3-14 days for a significant amount of antibody to be produced. </a:t>
            </a:r>
          </a:p>
          <a:p>
            <a:pPr lvl="1"/>
            <a:r>
              <a:rPr lang="en-US" dirty="0" smtClean="0"/>
              <a:t>This is called the </a:t>
            </a:r>
            <a:r>
              <a:rPr lang="en-US" u="sng" dirty="0" smtClean="0"/>
              <a:t>Primary Response</a:t>
            </a:r>
            <a:endParaRPr lang="en-US" dirty="0" smtClean="0"/>
          </a:p>
          <a:p>
            <a:r>
              <a:rPr lang="en-US" dirty="0" smtClean="0"/>
              <a:t>A pathogen has numerous binding sites on its surface</a:t>
            </a:r>
          </a:p>
          <a:p>
            <a:pPr lvl="1"/>
            <a:r>
              <a:rPr lang="en-US" dirty="0" smtClean="0"/>
              <a:t>Y-shaped antibodies will bind to these surfaces </a:t>
            </a:r>
          </a:p>
          <a:p>
            <a:pPr lvl="1"/>
            <a:r>
              <a:rPr lang="en-US" dirty="0" smtClean="0"/>
              <a:t>They will then stimulate the </a:t>
            </a:r>
            <a:r>
              <a:rPr lang="en-US" dirty="0" err="1" smtClean="0"/>
              <a:t>phagocytic</a:t>
            </a:r>
            <a:r>
              <a:rPr lang="en-US" dirty="0" smtClean="0"/>
              <a:t> cells that digest the pathogen or can even inactive the pathogen through their binding to its surface </a:t>
            </a:r>
          </a:p>
          <a:p>
            <a:pPr lvl="1"/>
            <a:r>
              <a:rPr lang="en-US" dirty="0" smtClean="0"/>
              <a:t>For example, an antibody-coated virus is incapable of attacking other cells </a:t>
            </a:r>
          </a:p>
          <a:p>
            <a:endParaRPr lang="en-US" dirty="0"/>
          </a:p>
        </p:txBody>
      </p:sp>
      <p:sp>
        <p:nvSpPr>
          <p:cNvPr id="3" name="Title 2"/>
          <p:cNvSpPr>
            <a:spLocks noGrp="1"/>
          </p:cNvSpPr>
          <p:nvPr>
            <p:ph type="title"/>
          </p:nvPr>
        </p:nvSpPr>
        <p:spPr/>
        <p:txBody>
          <a:bodyPr/>
          <a:lstStyle/>
          <a:p>
            <a:r>
              <a:rPr lang="en-US" dirty="0" smtClean="0"/>
              <a:t>Initial Exposure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Antigen vs. Antibody Animation </a:t>
            </a:r>
            <a:endParaRPr lang="en-US" dirty="0"/>
          </a:p>
        </p:txBody>
      </p:sp>
      <p:sp>
        <p:nvSpPr>
          <p:cNvPr id="4" name="Sun 3"/>
          <p:cNvSpPr/>
          <p:nvPr/>
        </p:nvSpPr>
        <p:spPr>
          <a:xfrm>
            <a:off x="3581400" y="3429000"/>
            <a:ext cx="18288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rot="5400000">
            <a:off x="3312017" y="3616817"/>
            <a:ext cx="457200" cy="691166"/>
          </a:xfrm>
          <a:custGeom>
            <a:avLst/>
            <a:gdLst>
              <a:gd name="connsiteX0" fmla="*/ 229673 w 564524"/>
              <a:gd name="connsiteY0" fmla="*/ 639651 h 691166"/>
              <a:gd name="connsiteX1" fmla="*/ 371341 w 564524"/>
              <a:gd name="connsiteY1" fmla="*/ 652530 h 691166"/>
              <a:gd name="connsiteX2" fmla="*/ 384220 w 564524"/>
              <a:gd name="connsiteY2" fmla="*/ 626772 h 691166"/>
              <a:gd name="connsiteX3" fmla="*/ 384220 w 564524"/>
              <a:gd name="connsiteY3" fmla="*/ 343437 h 691166"/>
              <a:gd name="connsiteX4" fmla="*/ 551645 w 564524"/>
              <a:gd name="connsiteY4" fmla="*/ 124496 h 691166"/>
              <a:gd name="connsiteX5" fmla="*/ 461493 w 564524"/>
              <a:gd name="connsiteY5" fmla="*/ 21465 h 691166"/>
              <a:gd name="connsiteX6" fmla="*/ 294068 w 564524"/>
              <a:gd name="connsiteY6" fmla="*/ 253284 h 691166"/>
              <a:gd name="connsiteX7" fmla="*/ 152400 w 564524"/>
              <a:gd name="connsiteY7" fmla="*/ 21465 h 691166"/>
              <a:gd name="connsiteX8" fmla="*/ 10732 w 564524"/>
              <a:gd name="connsiteY8" fmla="*/ 150253 h 691166"/>
              <a:gd name="connsiteX9" fmla="*/ 216794 w 564524"/>
              <a:gd name="connsiteY9" fmla="*/ 330558 h 691166"/>
              <a:gd name="connsiteX10" fmla="*/ 242552 w 564524"/>
              <a:gd name="connsiteY10" fmla="*/ 691166 h 691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4524" h="691166">
                <a:moveTo>
                  <a:pt x="229673" y="639651"/>
                </a:moveTo>
                <a:cubicBezTo>
                  <a:pt x="287628" y="647164"/>
                  <a:pt x="345583" y="654677"/>
                  <a:pt x="371341" y="652530"/>
                </a:cubicBezTo>
                <a:cubicBezTo>
                  <a:pt x="397099" y="650384"/>
                  <a:pt x="382074" y="678287"/>
                  <a:pt x="384220" y="626772"/>
                </a:cubicBezTo>
                <a:cubicBezTo>
                  <a:pt x="386366" y="575257"/>
                  <a:pt x="356316" y="427150"/>
                  <a:pt x="384220" y="343437"/>
                </a:cubicBezTo>
                <a:cubicBezTo>
                  <a:pt x="412124" y="259724"/>
                  <a:pt x="538766" y="178158"/>
                  <a:pt x="551645" y="124496"/>
                </a:cubicBezTo>
                <a:cubicBezTo>
                  <a:pt x="564524" y="70834"/>
                  <a:pt x="504422" y="0"/>
                  <a:pt x="461493" y="21465"/>
                </a:cubicBezTo>
                <a:cubicBezTo>
                  <a:pt x="418564" y="42930"/>
                  <a:pt x="345583" y="253284"/>
                  <a:pt x="294068" y="253284"/>
                </a:cubicBezTo>
                <a:cubicBezTo>
                  <a:pt x="242553" y="253284"/>
                  <a:pt x="199623" y="38637"/>
                  <a:pt x="152400" y="21465"/>
                </a:cubicBezTo>
                <a:cubicBezTo>
                  <a:pt x="105177" y="4293"/>
                  <a:pt x="0" y="98738"/>
                  <a:pt x="10732" y="150253"/>
                </a:cubicBezTo>
                <a:cubicBezTo>
                  <a:pt x="21464" y="201768"/>
                  <a:pt x="178157" y="240406"/>
                  <a:pt x="216794" y="330558"/>
                </a:cubicBezTo>
                <a:cubicBezTo>
                  <a:pt x="255431" y="420710"/>
                  <a:pt x="248991" y="555938"/>
                  <a:pt x="242552" y="691166"/>
                </a:cubicBezTo>
              </a:path>
            </a:pathLst>
          </a:custGeom>
          <a:solidFill>
            <a:schemeClr val="accent2">
              <a:lumMod val="50000"/>
            </a:schemeClr>
          </a:solidFill>
          <a:ln>
            <a:solidFill>
              <a:schemeClr val="tx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rot="3296307">
            <a:off x="3624407" y="4002457"/>
            <a:ext cx="457200" cy="691166"/>
          </a:xfrm>
          <a:custGeom>
            <a:avLst/>
            <a:gdLst>
              <a:gd name="connsiteX0" fmla="*/ 229673 w 564524"/>
              <a:gd name="connsiteY0" fmla="*/ 639651 h 691166"/>
              <a:gd name="connsiteX1" fmla="*/ 371341 w 564524"/>
              <a:gd name="connsiteY1" fmla="*/ 652530 h 691166"/>
              <a:gd name="connsiteX2" fmla="*/ 384220 w 564524"/>
              <a:gd name="connsiteY2" fmla="*/ 626772 h 691166"/>
              <a:gd name="connsiteX3" fmla="*/ 384220 w 564524"/>
              <a:gd name="connsiteY3" fmla="*/ 343437 h 691166"/>
              <a:gd name="connsiteX4" fmla="*/ 551645 w 564524"/>
              <a:gd name="connsiteY4" fmla="*/ 124496 h 691166"/>
              <a:gd name="connsiteX5" fmla="*/ 461493 w 564524"/>
              <a:gd name="connsiteY5" fmla="*/ 21465 h 691166"/>
              <a:gd name="connsiteX6" fmla="*/ 294068 w 564524"/>
              <a:gd name="connsiteY6" fmla="*/ 253284 h 691166"/>
              <a:gd name="connsiteX7" fmla="*/ 152400 w 564524"/>
              <a:gd name="connsiteY7" fmla="*/ 21465 h 691166"/>
              <a:gd name="connsiteX8" fmla="*/ 10732 w 564524"/>
              <a:gd name="connsiteY8" fmla="*/ 150253 h 691166"/>
              <a:gd name="connsiteX9" fmla="*/ 216794 w 564524"/>
              <a:gd name="connsiteY9" fmla="*/ 330558 h 691166"/>
              <a:gd name="connsiteX10" fmla="*/ 242552 w 564524"/>
              <a:gd name="connsiteY10" fmla="*/ 691166 h 691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4524" h="691166">
                <a:moveTo>
                  <a:pt x="229673" y="639651"/>
                </a:moveTo>
                <a:cubicBezTo>
                  <a:pt x="287628" y="647164"/>
                  <a:pt x="345583" y="654677"/>
                  <a:pt x="371341" y="652530"/>
                </a:cubicBezTo>
                <a:cubicBezTo>
                  <a:pt x="397099" y="650384"/>
                  <a:pt x="382074" y="678287"/>
                  <a:pt x="384220" y="626772"/>
                </a:cubicBezTo>
                <a:cubicBezTo>
                  <a:pt x="386366" y="575257"/>
                  <a:pt x="356316" y="427150"/>
                  <a:pt x="384220" y="343437"/>
                </a:cubicBezTo>
                <a:cubicBezTo>
                  <a:pt x="412124" y="259724"/>
                  <a:pt x="538766" y="178158"/>
                  <a:pt x="551645" y="124496"/>
                </a:cubicBezTo>
                <a:cubicBezTo>
                  <a:pt x="564524" y="70834"/>
                  <a:pt x="504422" y="0"/>
                  <a:pt x="461493" y="21465"/>
                </a:cubicBezTo>
                <a:cubicBezTo>
                  <a:pt x="418564" y="42930"/>
                  <a:pt x="345583" y="253284"/>
                  <a:pt x="294068" y="253284"/>
                </a:cubicBezTo>
                <a:cubicBezTo>
                  <a:pt x="242553" y="253284"/>
                  <a:pt x="199623" y="38637"/>
                  <a:pt x="152400" y="21465"/>
                </a:cubicBezTo>
                <a:cubicBezTo>
                  <a:pt x="105177" y="4293"/>
                  <a:pt x="0" y="98738"/>
                  <a:pt x="10732" y="150253"/>
                </a:cubicBezTo>
                <a:cubicBezTo>
                  <a:pt x="21464" y="201768"/>
                  <a:pt x="178157" y="240406"/>
                  <a:pt x="216794" y="330558"/>
                </a:cubicBezTo>
                <a:cubicBezTo>
                  <a:pt x="255431" y="420710"/>
                  <a:pt x="248991" y="555938"/>
                  <a:pt x="242552" y="691166"/>
                </a:cubicBezTo>
              </a:path>
            </a:pathLst>
          </a:custGeom>
          <a:solidFill>
            <a:schemeClr val="accent2">
              <a:lumMod val="50000"/>
            </a:schemeClr>
          </a:solidFill>
          <a:ln>
            <a:solidFill>
              <a:schemeClr val="tx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rot="178790">
            <a:off x="4208656" y="4202416"/>
            <a:ext cx="457200" cy="691166"/>
          </a:xfrm>
          <a:custGeom>
            <a:avLst/>
            <a:gdLst>
              <a:gd name="connsiteX0" fmla="*/ 229673 w 564524"/>
              <a:gd name="connsiteY0" fmla="*/ 639651 h 691166"/>
              <a:gd name="connsiteX1" fmla="*/ 371341 w 564524"/>
              <a:gd name="connsiteY1" fmla="*/ 652530 h 691166"/>
              <a:gd name="connsiteX2" fmla="*/ 384220 w 564524"/>
              <a:gd name="connsiteY2" fmla="*/ 626772 h 691166"/>
              <a:gd name="connsiteX3" fmla="*/ 384220 w 564524"/>
              <a:gd name="connsiteY3" fmla="*/ 343437 h 691166"/>
              <a:gd name="connsiteX4" fmla="*/ 551645 w 564524"/>
              <a:gd name="connsiteY4" fmla="*/ 124496 h 691166"/>
              <a:gd name="connsiteX5" fmla="*/ 461493 w 564524"/>
              <a:gd name="connsiteY5" fmla="*/ 21465 h 691166"/>
              <a:gd name="connsiteX6" fmla="*/ 294068 w 564524"/>
              <a:gd name="connsiteY6" fmla="*/ 253284 h 691166"/>
              <a:gd name="connsiteX7" fmla="*/ 152400 w 564524"/>
              <a:gd name="connsiteY7" fmla="*/ 21465 h 691166"/>
              <a:gd name="connsiteX8" fmla="*/ 10732 w 564524"/>
              <a:gd name="connsiteY8" fmla="*/ 150253 h 691166"/>
              <a:gd name="connsiteX9" fmla="*/ 216794 w 564524"/>
              <a:gd name="connsiteY9" fmla="*/ 330558 h 691166"/>
              <a:gd name="connsiteX10" fmla="*/ 242552 w 564524"/>
              <a:gd name="connsiteY10" fmla="*/ 691166 h 691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4524" h="691166">
                <a:moveTo>
                  <a:pt x="229673" y="639651"/>
                </a:moveTo>
                <a:cubicBezTo>
                  <a:pt x="287628" y="647164"/>
                  <a:pt x="345583" y="654677"/>
                  <a:pt x="371341" y="652530"/>
                </a:cubicBezTo>
                <a:cubicBezTo>
                  <a:pt x="397099" y="650384"/>
                  <a:pt x="382074" y="678287"/>
                  <a:pt x="384220" y="626772"/>
                </a:cubicBezTo>
                <a:cubicBezTo>
                  <a:pt x="386366" y="575257"/>
                  <a:pt x="356316" y="427150"/>
                  <a:pt x="384220" y="343437"/>
                </a:cubicBezTo>
                <a:cubicBezTo>
                  <a:pt x="412124" y="259724"/>
                  <a:pt x="538766" y="178158"/>
                  <a:pt x="551645" y="124496"/>
                </a:cubicBezTo>
                <a:cubicBezTo>
                  <a:pt x="564524" y="70834"/>
                  <a:pt x="504422" y="0"/>
                  <a:pt x="461493" y="21465"/>
                </a:cubicBezTo>
                <a:cubicBezTo>
                  <a:pt x="418564" y="42930"/>
                  <a:pt x="345583" y="253284"/>
                  <a:pt x="294068" y="253284"/>
                </a:cubicBezTo>
                <a:cubicBezTo>
                  <a:pt x="242553" y="253284"/>
                  <a:pt x="199623" y="38637"/>
                  <a:pt x="152400" y="21465"/>
                </a:cubicBezTo>
                <a:cubicBezTo>
                  <a:pt x="105177" y="4293"/>
                  <a:pt x="0" y="98738"/>
                  <a:pt x="10732" y="150253"/>
                </a:cubicBezTo>
                <a:cubicBezTo>
                  <a:pt x="21464" y="201768"/>
                  <a:pt x="178157" y="240406"/>
                  <a:pt x="216794" y="330558"/>
                </a:cubicBezTo>
                <a:cubicBezTo>
                  <a:pt x="255431" y="420710"/>
                  <a:pt x="248991" y="555938"/>
                  <a:pt x="242552" y="691166"/>
                </a:cubicBezTo>
              </a:path>
            </a:pathLst>
          </a:custGeom>
          <a:solidFill>
            <a:schemeClr val="accent2">
              <a:lumMod val="50000"/>
            </a:schemeClr>
          </a:solidFill>
          <a:ln>
            <a:solidFill>
              <a:schemeClr val="tx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rot="18006707">
            <a:off x="4909433" y="3987942"/>
            <a:ext cx="457200" cy="691166"/>
          </a:xfrm>
          <a:custGeom>
            <a:avLst/>
            <a:gdLst>
              <a:gd name="connsiteX0" fmla="*/ 229673 w 564524"/>
              <a:gd name="connsiteY0" fmla="*/ 639651 h 691166"/>
              <a:gd name="connsiteX1" fmla="*/ 371341 w 564524"/>
              <a:gd name="connsiteY1" fmla="*/ 652530 h 691166"/>
              <a:gd name="connsiteX2" fmla="*/ 384220 w 564524"/>
              <a:gd name="connsiteY2" fmla="*/ 626772 h 691166"/>
              <a:gd name="connsiteX3" fmla="*/ 384220 w 564524"/>
              <a:gd name="connsiteY3" fmla="*/ 343437 h 691166"/>
              <a:gd name="connsiteX4" fmla="*/ 551645 w 564524"/>
              <a:gd name="connsiteY4" fmla="*/ 124496 h 691166"/>
              <a:gd name="connsiteX5" fmla="*/ 461493 w 564524"/>
              <a:gd name="connsiteY5" fmla="*/ 21465 h 691166"/>
              <a:gd name="connsiteX6" fmla="*/ 294068 w 564524"/>
              <a:gd name="connsiteY6" fmla="*/ 253284 h 691166"/>
              <a:gd name="connsiteX7" fmla="*/ 152400 w 564524"/>
              <a:gd name="connsiteY7" fmla="*/ 21465 h 691166"/>
              <a:gd name="connsiteX8" fmla="*/ 10732 w 564524"/>
              <a:gd name="connsiteY8" fmla="*/ 150253 h 691166"/>
              <a:gd name="connsiteX9" fmla="*/ 216794 w 564524"/>
              <a:gd name="connsiteY9" fmla="*/ 330558 h 691166"/>
              <a:gd name="connsiteX10" fmla="*/ 242552 w 564524"/>
              <a:gd name="connsiteY10" fmla="*/ 691166 h 691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4524" h="691166">
                <a:moveTo>
                  <a:pt x="229673" y="639651"/>
                </a:moveTo>
                <a:cubicBezTo>
                  <a:pt x="287628" y="647164"/>
                  <a:pt x="345583" y="654677"/>
                  <a:pt x="371341" y="652530"/>
                </a:cubicBezTo>
                <a:cubicBezTo>
                  <a:pt x="397099" y="650384"/>
                  <a:pt x="382074" y="678287"/>
                  <a:pt x="384220" y="626772"/>
                </a:cubicBezTo>
                <a:cubicBezTo>
                  <a:pt x="386366" y="575257"/>
                  <a:pt x="356316" y="427150"/>
                  <a:pt x="384220" y="343437"/>
                </a:cubicBezTo>
                <a:cubicBezTo>
                  <a:pt x="412124" y="259724"/>
                  <a:pt x="538766" y="178158"/>
                  <a:pt x="551645" y="124496"/>
                </a:cubicBezTo>
                <a:cubicBezTo>
                  <a:pt x="564524" y="70834"/>
                  <a:pt x="504422" y="0"/>
                  <a:pt x="461493" y="21465"/>
                </a:cubicBezTo>
                <a:cubicBezTo>
                  <a:pt x="418564" y="42930"/>
                  <a:pt x="345583" y="253284"/>
                  <a:pt x="294068" y="253284"/>
                </a:cubicBezTo>
                <a:cubicBezTo>
                  <a:pt x="242553" y="253284"/>
                  <a:pt x="199623" y="38637"/>
                  <a:pt x="152400" y="21465"/>
                </a:cubicBezTo>
                <a:cubicBezTo>
                  <a:pt x="105177" y="4293"/>
                  <a:pt x="0" y="98738"/>
                  <a:pt x="10732" y="150253"/>
                </a:cubicBezTo>
                <a:cubicBezTo>
                  <a:pt x="21464" y="201768"/>
                  <a:pt x="178157" y="240406"/>
                  <a:pt x="216794" y="330558"/>
                </a:cubicBezTo>
                <a:cubicBezTo>
                  <a:pt x="255431" y="420710"/>
                  <a:pt x="248991" y="555938"/>
                  <a:pt x="242552" y="691166"/>
                </a:cubicBezTo>
              </a:path>
            </a:pathLst>
          </a:custGeom>
          <a:solidFill>
            <a:schemeClr val="accent2">
              <a:lumMod val="50000"/>
            </a:schemeClr>
          </a:solidFill>
          <a:ln>
            <a:solidFill>
              <a:schemeClr val="tx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rot="16200000">
            <a:off x="5069983" y="3616817"/>
            <a:ext cx="457200" cy="691166"/>
          </a:xfrm>
          <a:custGeom>
            <a:avLst/>
            <a:gdLst>
              <a:gd name="connsiteX0" fmla="*/ 229673 w 564524"/>
              <a:gd name="connsiteY0" fmla="*/ 639651 h 691166"/>
              <a:gd name="connsiteX1" fmla="*/ 371341 w 564524"/>
              <a:gd name="connsiteY1" fmla="*/ 652530 h 691166"/>
              <a:gd name="connsiteX2" fmla="*/ 384220 w 564524"/>
              <a:gd name="connsiteY2" fmla="*/ 626772 h 691166"/>
              <a:gd name="connsiteX3" fmla="*/ 384220 w 564524"/>
              <a:gd name="connsiteY3" fmla="*/ 343437 h 691166"/>
              <a:gd name="connsiteX4" fmla="*/ 551645 w 564524"/>
              <a:gd name="connsiteY4" fmla="*/ 124496 h 691166"/>
              <a:gd name="connsiteX5" fmla="*/ 461493 w 564524"/>
              <a:gd name="connsiteY5" fmla="*/ 21465 h 691166"/>
              <a:gd name="connsiteX6" fmla="*/ 294068 w 564524"/>
              <a:gd name="connsiteY6" fmla="*/ 253284 h 691166"/>
              <a:gd name="connsiteX7" fmla="*/ 152400 w 564524"/>
              <a:gd name="connsiteY7" fmla="*/ 21465 h 691166"/>
              <a:gd name="connsiteX8" fmla="*/ 10732 w 564524"/>
              <a:gd name="connsiteY8" fmla="*/ 150253 h 691166"/>
              <a:gd name="connsiteX9" fmla="*/ 216794 w 564524"/>
              <a:gd name="connsiteY9" fmla="*/ 330558 h 691166"/>
              <a:gd name="connsiteX10" fmla="*/ 242552 w 564524"/>
              <a:gd name="connsiteY10" fmla="*/ 691166 h 691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4524" h="691166">
                <a:moveTo>
                  <a:pt x="229673" y="639651"/>
                </a:moveTo>
                <a:cubicBezTo>
                  <a:pt x="287628" y="647164"/>
                  <a:pt x="345583" y="654677"/>
                  <a:pt x="371341" y="652530"/>
                </a:cubicBezTo>
                <a:cubicBezTo>
                  <a:pt x="397099" y="650384"/>
                  <a:pt x="382074" y="678287"/>
                  <a:pt x="384220" y="626772"/>
                </a:cubicBezTo>
                <a:cubicBezTo>
                  <a:pt x="386366" y="575257"/>
                  <a:pt x="356316" y="427150"/>
                  <a:pt x="384220" y="343437"/>
                </a:cubicBezTo>
                <a:cubicBezTo>
                  <a:pt x="412124" y="259724"/>
                  <a:pt x="538766" y="178158"/>
                  <a:pt x="551645" y="124496"/>
                </a:cubicBezTo>
                <a:cubicBezTo>
                  <a:pt x="564524" y="70834"/>
                  <a:pt x="504422" y="0"/>
                  <a:pt x="461493" y="21465"/>
                </a:cubicBezTo>
                <a:cubicBezTo>
                  <a:pt x="418564" y="42930"/>
                  <a:pt x="345583" y="253284"/>
                  <a:pt x="294068" y="253284"/>
                </a:cubicBezTo>
                <a:cubicBezTo>
                  <a:pt x="242553" y="253284"/>
                  <a:pt x="199623" y="38637"/>
                  <a:pt x="152400" y="21465"/>
                </a:cubicBezTo>
                <a:cubicBezTo>
                  <a:pt x="105177" y="4293"/>
                  <a:pt x="0" y="98738"/>
                  <a:pt x="10732" y="150253"/>
                </a:cubicBezTo>
                <a:cubicBezTo>
                  <a:pt x="21464" y="201768"/>
                  <a:pt x="178157" y="240406"/>
                  <a:pt x="216794" y="330558"/>
                </a:cubicBezTo>
                <a:cubicBezTo>
                  <a:pt x="255431" y="420710"/>
                  <a:pt x="248991" y="555938"/>
                  <a:pt x="242552" y="691166"/>
                </a:cubicBezTo>
              </a:path>
            </a:pathLst>
          </a:custGeom>
          <a:solidFill>
            <a:schemeClr val="accent2">
              <a:lumMod val="50000"/>
            </a:schemeClr>
          </a:solidFill>
          <a:ln>
            <a:solidFill>
              <a:schemeClr val="tx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rot="13655354">
            <a:off x="4924668" y="3214959"/>
            <a:ext cx="457200" cy="691166"/>
          </a:xfrm>
          <a:custGeom>
            <a:avLst/>
            <a:gdLst>
              <a:gd name="connsiteX0" fmla="*/ 229673 w 564524"/>
              <a:gd name="connsiteY0" fmla="*/ 639651 h 691166"/>
              <a:gd name="connsiteX1" fmla="*/ 371341 w 564524"/>
              <a:gd name="connsiteY1" fmla="*/ 652530 h 691166"/>
              <a:gd name="connsiteX2" fmla="*/ 384220 w 564524"/>
              <a:gd name="connsiteY2" fmla="*/ 626772 h 691166"/>
              <a:gd name="connsiteX3" fmla="*/ 384220 w 564524"/>
              <a:gd name="connsiteY3" fmla="*/ 343437 h 691166"/>
              <a:gd name="connsiteX4" fmla="*/ 551645 w 564524"/>
              <a:gd name="connsiteY4" fmla="*/ 124496 h 691166"/>
              <a:gd name="connsiteX5" fmla="*/ 461493 w 564524"/>
              <a:gd name="connsiteY5" fmla="*/ 21465 h 691166"/>
              <a:gd name="connsiteX6" fmla="*/ 294068 w 564524"/>
              <a:gd name="connsiteY6" fmla="*/ 253284 h 691166"/>
              <a:gd name="connsiteX7" fmla="*/ 152400 w 564524"/>
              <a:gd name="connsiteY7" fmla="*/ 21465 h 691166"/>
              <a:gd name="connsiteX8" fmla="*/ 10732 w 564524"/>
              <a:gd name="connsiteY8" fmla="*/ 150253 h 691166"/>
              <a:gd name="connsiteX9" fmla="*/ 216794 w 564524"/>
              <a:gd name="connsiteY9" fmla="*/ 330558 h 691166"/>
              <a:gd name="connsiteX10" fmla="*/ 242552 w 564524"/>
              <a:gd name="connsiteY10" fmla="*/ 691166 h 691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4524" h="691166">
                <a:moveTo>
                  <a:pt x="229673" y="639651"/>
                </a:moveTo>
                <a:cubicBezTo>
                  <a:pt x="287628" y="647164"/>
                  <a:pt x="345583" y="654677"/>
                  <a:pt x="371341" y="652530"/>
                </a:cubicBezTo>
                <a:cubicBezTo>
                  <a:pt x="397099" y="650384"/>
                  <a:pt x="382074" y="678287"/>
                  <a:pt x="384220" y="626772"/>
                </a:cubicBezTo>
                <a:cubicBezTo>
                  <a:pt x="386366" y="575257"/>
                  <a:pt x="356316" y="427150"/>
                  <a:pt x="384220" y="343437"/>
                </a:cubicBezTo>
                <a:cubicBezTo>
                  <a:pt x="412124" y="259724"/>
                  <a:pt x="538766" y="178158"/>
                  <a:pt x="551645" y="124496"/>
                </a:cubicBezTo>
                <a:cubicBezTo>
                  <a:pt x="564524" y="70834"/>
                  <a:pt x="504422" y="0"/>
                  <a:pt x="461493" y="21465"/>
                </a:cubicBezTo>
                <a:cubicBezTo>
                  <a:pt x="418564" y="42930"/>
                  <a:pt x="345583" y="253284"/>
                  <a:pt x="294068" y="253284"/>
                </a:cubicBezTo>
                <a:cubicBezTo>
                  <a:pt x="242553" y="253284"/>
                  <a:pt x="199623" y="38637"/>
                  <a:pt x="152400" y="21465"/>
                </a:cubicBezTo>
                <a:cubicBezTo>
                  <a:pt x="105177" y="4293"/>
                  <a:pt x="0" y="98738"/>
                  <a:pt x="10732" y="150253"/>
                </a:cubicBezTo>
                <a:cubicBezTo>
                  <a:pt x="21464" y="201768"/>
                  <a:pt x="178157" y="240406"/>
                  <a:pt x="216794" y="330558"/>
                </a:cubicBezTo>
                <a:cubicBezTo>
                  <a:pt x="255431" y="420710"/>
                  <a:pt x="248991" y="555938"/>
                  <a:pt x="242552" y="691166"/>
                </a:cubicBezTo>
              </a:path>
            </a:pathLst>
          </a:custGeom>
          <a:solidFill>
            <a:schemeClr val="accent2">
              <a:lumMod val="50000"/>
            </a:schemeClr>
          </a:solidFill>
          <a:ln>
            <a:solidFill>
              <a:schemeClr val="tx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rot="7944646" flipH="1">
            <a:off x="3609731" y="3180474"/>
            <a:ext cx="457200" cy="691166"/>
          </a:xfrm>
          <a:custGeom>
            <a:avLst/>
            <a:gdLst>
              <a:gd name="connsiteX0" fmla="*/ 229673 w 564524"/>
              <a:gd name="connsiteY0" fmla="*/ 639651 h 691166"/>
              <a:gd name="connsiteX1" fmla="*/ 371341 w 564524"/>
              <a:gd name="connsiteY1" fmla="*/ 652530 h 691166"/>
              <a:gd name="connsiteX2" fmla="*/ 384220 w 564524"/>
              <a:gd name="connsiteY2" fmla="*/ 626772 h 691166"/>
              <a:gd name="connsiteX3" fmla="*/ 384220 w 564524"/>
              <a:gd name="connsiteY3" fmla="*/ 343437 h 691166"/>
              <a:gd name="connsiteX4" fmla="*/ 551645 w 564524"/>
              <a:gd name="connsiteY4" fmla="*/ 124496 h 691166"/>
              <a:gd name="connsiteX5" fmla="*/ 461493 w 564524"/>
              <a:gd name="connsiteY5" fmla="*/ 21465 h 691166"/>
              <a:gd name="connsiteX6" fmla="*/ 294068 w 564524"/>
              <a:gd name="connsiteY6" fmla="*/ 253284 h 691166"/>
              <a:gd name="connsiteX7" fmla="*/ 152400 w 564524"/>
              <a:gd name="connsiteY7" fmla="*/ 21465 h 691166"/>
              <a:gd name="connsiteX8" fmla="*/ 10732 w 564524"/>
              <a:gd name="connsiteY8" fmla="*/ 150253 h 691166"/>
              <a:gd name="connsiteX9" fmla="*/ 216794 w 564524"/>
              <a:gd name="connsiteY9" fmla="*/ 330558 h 691166"/>
              <a:gd name="connsiteX10" fmla="*/ 242552 w 564524"/>
              <a:gd name="connsiteY10" fmla="*/ 691166 h 691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4524" h="691166">
                <a:moveTo>
                  <a:pt x="229673" y="639651"/>
                </a:moveTo>
                <a:cubicBezTo>
                  <a:pt x="287628" y="647164"/>
                  <a:pt x="345583" y="654677"/>
                  <a:pt x="371341" y="652530"/>
                </a:cubicBezTo>
                <a:cubicBezTo>
                  <a:pt x="397099" y="650384"/>
                  <a:pt x="382074" y="678287"/>
                  <a:pt x="384220" y="626772"/>
                </a:cubicBezTo>
                <a:cubicBezTo>
                  <a:pt x="386366" y="575257"/>
                  <a:pt x="356316" y="427150"/>
                  <a:pt x="384220" y="343437"/>
                </a:cubicBezTo>
                <a:cubicBezTo>
                  <a:pt x="412124" y="259724"/>
                  <a:pt x="538766" y="178158"/>
                  <a:pt x="551645" y="124496"/>
                </a:cubicBezTo>
                <a:cubicBezTo>
                  <a:pt x="564524" y="70834"/>
                  <a:pt x="504422" y="0"/>
                  <a:pt x="461493" y="21465"/>
                </a:cubicBezTo>
                <a:cubicBezTo>
                  <a:pt x="418564" y="42930"/>
                  <a:pt x="345583" y="253284"/>
                  <a:pt x="294068" y="253284"/>
                </a:cubicBezTo>
                <a:cubicBezTo>
                  <a:pt x="242553" y="253284"/>
                  <a:pt x="199623" y="38637"/>
                  <a:pt x="152400" y="21465"/>
                </a:cubicBezTo>
                <a:cubicBezTo>
                  <a:pt x="105177" y="4293"/>
                  <a:pt x="0" y="98738"/>
                  <a:pt x="10732" y="150253"/>
                </a:cubicBezTo>
                <a:cubicBezTo>
                  <a:pt x="21464" y="201768"/>
                  <a:pt x="178157" y="240406"/>
                  <a:pt x="216794" y="330558"/>
                </a:cubicBezTo>
                <a:cubicBezTo>
                  <a:pt x="255431" y="420710"/>
                  <a:pt x="248991" y="555938"/>
                  <a:pt x="242552" y="691166"/>
                </a:cubicBezTo>
              </a:path>
            </a:pathLst>
          </a:custGeom>
          <a:solidFill>
            <a:schemeClr val="accent2">
              <a:lumMod val="50000"/>
            </a:schemeClr>
          </a:solidFill>
          <a:ln>
            <a:solidFill>
              <a:schemeClr val="tx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rot="10800000" flipH="1">
            <a:off x="4267200" y="2971800"/>
            <a:ext cx="457200" cy="691166"/>
          </a:xfrm>
          <a:custGeom>
            <a:avLst/>
            <a:gdLst>
              <a:gd name="connsiteX0" fmla="*/ 229673 w 564524"/>
              <a:gd name="connsiteY0" fmla="*/ 639651 h 691166"/>
              <a:gd name="connsiteX1" fmla="*/ 371341 w 564524"/>
              <a:gd name="connsiteY1" fmla="*/ 652530 h 691166"/>
              <a:gd name="connsiteX2" fmla="*/ 384220 w 564524"/>
              <a:gd name="connsiteY2" fmla="*/ 626772 h 691166"/>
              <a:gd name="connsiteX3" fmla="*/ 384220 w 564524"/>
              <a:gd name="connsiteY3" fmla="*/ 343437 h 691166"/>
              <a:gd name="connsiteX4" fmla="*/ 551645 w 564524"/>
              <a:gd name="connsiteY4" fmla="*/ 124496 h 691166"/>
              <a:gd name="connsiteX5" fmla="*/ 461493 w 564524"/>
              <a:gd name="connsiteY5" fmla="*/ 21465 h 691166"/>
              <a:gd name="connsiteX6" fmla="*/ 294068 w 564524"/>
              <a:gd name="connsiteY6" fmla="*/ 253284 h 691166"/>
              <a:gd name="connsiteX7" fmla="*/ 152400 w 564524"/>
              <a:gd name="connsiteY7" fmla="*/ 21465 h 691166"/>
              <a:gd name="connsiteX8" fmla="*/ 10732 w 564524"/>
              <a:gd name="connsiteY8" fmla="*/ 150253 h 691166"/>
              <a:gd name="connsiteX9" fmla="*/ 216794 w 564524"/>
              <a:gd name="connsiteY9" fmla="*/ 330558 h 691166"/>
              <a:gd name="connsiteX10" fmla="*/ 242552 w 564524"/>
              <a:gd name="connsiteY10" fmla="*/ 691166 h 691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4524" h="691166">
                <a:moveTo>
                  <a:pt x="229673" y="639651"/>
                </a:moveTo>
                <a:cubicBezTo>
                  <a:pt x="287628" y="647164"/>
                  <a:pt x="345583" y="654677"/>
                  <a:pt x="371341" y="652530"/>
                </a:cubicBezTo>
                <a:cubicBezTo>
                  <a:pt x="397099" y="650384"/>
                  <a:pt x="382074" y="678287"/>
                  <a:pt x="384220" y="626772"/>
                </a:cubicBezTo>
                <a:cubicBezTo>
                  <a:pt x="386366" y="575257"/>
                  <a:pt x="356316" y="427150"/>
                  <a:pt x="384220" y="343437"/>
                </a:cubicBezTo>
                <a:cubicBezTo>
                  <a:pt x="412124" y="259724"/>
                  <a:pt x="538766" y="178158"/>
                  <a:pt x="551645" y="124496"/>
                </a:cubicBezTo>
                <a:cubicBezTo>
                  <a:pt x="564524" y="70834"/>
                  <a:pt x="504422" y="0"/>
                  <a:pt x="461493" y="21465"/>
                </a:cubicBezTo>
                <a:cubicBezTo>
                  <a:pt x="418564" y="42930"/>
                  <a:pt x="345583" y="253284"/>
                  <a:pt x="294068" y="253284"/>
                </a:cubicBezTo>
                <a:cubicBezTo>
                  <a:pt x="242553" y="253284"/>
                  <a:pt x="199623" y="38637"/>
                  <a:pt x="152400" y="21465"/>
                </a:cubicBezTo>
                <a:cubicBezTo>
                  <a:pt x="105177" y="4293"/>
                  <a:pt x="0" y="98738"/>
                  <a:pt x="10732" y="150253"/>
                </a:cubicBezTo>
                <a:cubicBezTo>
                  <a:pt x="21464" y="201768"/>
                  <a:pt x="178157" y="240406"/>
                  <a:pt x="216794" y="330558"/>
                </a:cubicBezTo>
                <a:cubicBezTo>
                  <a:pt x="255431" y="420710"/>
                  <a:pt x="248991" y="555938"/>
                  <a:pt x="242552" y="691166"/>
                </a:cubicBezTo>
              </a:path>
            </a:pathLst>
          </a:custGeom>
          <a:solidFill>
            <a:schemeClr val="accent2">
              <a:lumMod val="50000"/>
            </a:schemeClr>
          </a:solidFill>
          <a:ln>
            <a:solidFill>
              <a:schemeClr val="tx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Line Callout 2 (Accent Bar) 12"/>
          <p:cNvSpPr/>
          <p:nvPr/>
        </p:nvSpPr>
        <p:spPr>
          <a:xfrm>
            <a:off x="5791200" y="1905000"/>
            <a:ext cx="1828800" cy="457200"/>
          </a:xfrm>
          <a:prstGeom prst="accentCallout2">
            <a:avLst>
              <a:gd name="adj1" fmla="val 18750"/>
              <a:gd name="adj2" fmla="val -8333"/>
              <a:gd name="adj3" fmla="val 18750"/>
              <a:gd name="adj4" fmla="val -16667"/>
              <a:gd name="adj5" fmla="val 436444"/>
              <a:gd name="adj6" fmla="val -6990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Antigen</a:t>
            </a:r>
            <a:endParaRPr lang="en-US" dirty="0"/>
          </a:p>
        </p:txBody>
      </p:sp>
      <p:sp>
        <p:nvSpPr>
          <p:cNvPr id="15" name="Line Callout 2 (Accent Bar) 14"/>
          <p:cNvSpPr/>
          <p:nvPr/>
        </p:nvSpPr>
        <p:spPr>
          <a:xfrm>
            <a:off x="6248400" y="3962400"/>
            <a:ext cx="1828800" cy="457200"/>
          </a:xfrm>
          <a:prstGeom prst="accentCallout2">
            <a:avLst>
              <a:gd name="adj1" fmla="val 18750"/>
              <a:gd name="adj2" fmla="val -8333"/>
              <a:gd name="adj3" fmla="val 18750"/>
              <a:gd name="adj4" fmla="val -16667"/>
              <a:gd name="adj5" fmla="val 101233"/>
              <a:gd name="adj6" fmla="val -494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Antibody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 presetClass="entr" presetSubtype="4"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childTnLst>
                          </p:cTn>
                        </p:par>
                        <p:par>
                          <p:cTn id="22" fill="hold">
                            <p:stCondLst>
                              <p:cond delay="1000"/>
                            </p:stCondLst>
                            <p:childTnLst>
                              <p:par>
                                <p:cTn id="23" presetID="2" presetClass="entr" presetSubtype="4"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par>
                          <p:cTn id="27" fill="hold">
                            <p:stCondLst>
                              <p:cond delay="1500"/>
                            </p:stCondLst>
                            <p:childTnLst>
                              <p:par>
                                <p:cTn id="28" presetID="2" presetClass="entr" presetSubtype="4"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2" presetClass="entr" presetSubtype="4"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par>
                          <p:cTn id="37" fill="hold">
                            <p:stCondLst>
                              <p:cond delay="2500"/>
                            </p:stCondLst>
                            <p:childTnLst>
                              <p:par>
                                <p:cTn id="38" presetID="2" presetClass="entr" presetSubtype="4" fill="hold" grpId="0" nodeType="after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additive="base">
                                        <p:cTn id="40" dur="500" fill="hold"/>
                                        <p:tgtEl>
                                          <p:spTgt spid="10"/>
                                        </p:tgtEl>
                                        <p:attrNameLst>
                                          <p:attrName>ppt_x</p:attrName>
                                        </p:attrNameLst>
                                      </p:cBhvr>
                                      <p:tavLst>
                                        <p:tav tm="0">
                                          <p:val>
                                            <p:strVal val="#ppt_x"/>
                                          </p:val>
                                        </p:tav>
                                        <p:tav tm="100000">
                                          <p:val>
                                            <p:strVal val="#ppt_x"/>
                                          </p:val>
                                        </p:tav>
                                      </p:tavLst>
                                    </p:anim>
                                    <p:anim calcmode="lin" valueType="num">
                                      <p:cBhvr additive="base">
                                        <p:cTn id="41" dur="500" fill="hold"/>
                                        <p:tgtEl>
                                          <p:spTgt spid="10"/>
                                        </p:tgtEl>
                                        <p:attrNameLst>
                                          <p:attrName>ppt_y</p:attrName>
                                        </p:attrNameLst>
                                      </p:cBhvr>
                                      <p:tavLst>
                                        <p:tav tm="0">
                                          <p:val>
                                            <p:strVal val="1+#ppt_h/2"/>
                                          </p:val>
                                        </p:tav>
                                        <p:tav tm="100000">
                                          <p:val>
                                            <p:strVal val="#ppt_y"/>
                                          </p:val>
                                        </p:tav>
                                      </p:tavLst>
                                    </p:anim>
                                  </p:childTnLst>
                                </p:cTn>
                              </p:par>
                            </p:childTnLst>
                          </p:cTn>
                        </p:par>
                        <p:par>
                          <p:cTn id="42" fill="hold">
                            <p:stCondLst>
                              <p:cond delay="3000"/>
                            </p:stCondLst>
                            <p:childTnLst>
                              <p:par>
                                <p:cTn id="43" presetID="2" presetClass="entr" presetSubtype="4" fill="hold" grpId="0" nodeType="after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additive="base">
                                        <p:cTn id="45" dur="500" fill="hold"/>
                                        <p:tgtEl>
                                          <p:spTgt spid="12"/>
                                        </p:tgtEl>
                                        <p:attrNameLst>
                                          <p:attrName>ppt_x</p:attrName>
                                        </p:attrNameLst>
                                      </p:cBhvr>
                                      <p:tavLst>
                                        <p:tav tm="0">
                                          <p:val>
                                            <p:strVal val="#ppt_x"/>
                                          </p:val>
                                        </p:tav>
                                        <p:tav tm="100000">
                                          <p:val>
                                            <p:strVal val="#ppt_x"/>
                                          </p:val>
                                        </p:tav>
                                      </p:tavLst>
                                    </p:anim>
                                    <p:anim calcmode="lin" valueType="num">
                                      <p:cBhvr additive="base">
                                        <p:cTn id="46" dur="500" fill="hold"/>
                                        <p:tgtEl>
                                          <p:spTgt spid="12"/>
                                        </p:tgtEl>
                                        <p:attrNameLst>
                                          <p:attrName>ppt_y</p:attrName>
                                        </p:attrNameLst>
                                      </p:cBhvr>
                                      <p:tavLst>
                                        <p:tav tm="0">
                                          <p:val>
                                            <p:strVal val="1+#ppt_h/2"/>
                                          </p:val>
                                        </p:tav>
                                        <p:tav tm="100000">
                                          <p:val>
                                            <p:strVal val="#ppt_y"/>
                                          </p:val>
                                        </p:tav>
                                      </p:tavLst>
                                    </p:anim>
                                  </p:childTnLst>
                                </p:cTn>
                              </p:par>
                            </p:childTnLst>
                          </p:cTn>
                        </p:par>
                        <p:par>
                          <p:cTn id="47" fill="hold">
                            <p:stCondLst>
                              <p:cond delay="3500"/>
                            </p:stCondLst>
                            <p:childTnLst>
                              <p:par>
                                <p:cTn id="48" presetID="2" presetClass="entr" presetSubtype="4" fill="hold" grpId="0" nodeType="afterEffect">
                                  <p:stCondLst>
                                    <p:cond delay="0"/>
                                  </p:stCondLst>
                                  <p:childTnLst>
                                    <p:set>
                                      <p:cBhvr>
                                        <p:cTn id="49" dur="1" fill="hold">
                                          <p:stCondLst>
                                            <p:cond delay="0"/>
                                          </p:stCondLst>
                                        </p:cTn>
                                        <p:tgtEl>
                                          <p:spTgt spid="11"/>
                                        </p:tgtEl>
                                        <p:attrNameLst>
                                          <p:attrName>style.visibility</p:attrName>
                                        </p:attrNameLst>
                                      </p:cBhvr>
                                      <p:to>
                                        <p:strVal val="visible"/>
                                      </p:to>
                                    </p:set>
                                    <p:anim calcmode="lin" valueType="num">
                                      <p:cBhvr additive="base">
                                        <p:cTn id="50" dur="500" fill="hold"/>
                                        <p:tgtEl>
                                          <p:spTgt spid="11"/>
                                        </p:tgtEl>
                                        <p:attrNameLst>
                                          <p:attrName>ppt_x</p:attrName>
                                        </p:attrNameLst>
                                      </p:cBhvr>
                                      <p:tavLst>
                                        <p:tav tm="0">
                                          <p:val>
                                            <p:strVal val="#ppt_x"/>
                                          </p:val>
                                        </p:tav>
                                        <p:tav tm="100000">
                                          <p:val>
                                            <p:strVal val="#ppt_x"/>
                                          </p:val>
                                        </p:tav>
                                      </p:tavLst>
                                    </p:anim>
                                    <p:anim calcmode="lin" valueType="num">
                                      <p:cBhvr additive="base">
                                        <p:cTn id="51" dur="500" fill="hold"/>
                                        <p:tgtEl>
                                          <p:spTgt spid="11"/>
                                        </p:tgtEl>
                                        <p:attrNameLst>
                                          <p:attrName>ppt_y</p:attrName>
                                        </p:attrNameLst>
                                      </p:cBhvr>
                                      <p:tavLst>
                                        <p:tav tm="0">
                                          <p:val>
                                            <p:strVal val="1+#ppt_h/2"/>
                                          </p:val>
                                        </p:tav>
                                        <p:tav tm="100000">
                                          <p:val>
                                            <p:strVal val="#ppt_y"/>
                                          </p:val>
                                        </p:tav>
                                      </p:tavLst>
                                    </p:anim>
                                  </p:childTnLst>
                                </p:cTn>
                              </p:par>
                            </p:childTnLst>
                          </p:cTn>
                        </p:par>
                        <p:par>
                          <p:cTn id="52" fill="hold">
                            <p:stCondLst>
                              <p:cond delay="4000"/>
                            </p:stCondLst>
                            <p:childTnLst>
                              <p:par>
                                <p:cTn id="53" presetID="10" presetClass="entr" presetSubtype="0" fill="hold" grpId="0" nodeType="after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fade">
                                      <p:cBhvr>
                                        <p:cTn id="55" dur="2000"/>
                                        <p:tgtEl>
                                          <p:spTgt spid="13"/>
                                        </p:tgtEl>
                                      </p:cBhvr>
                                    </p:animEffect>
                                  </p:childTnLst>
                                </p:cTn>
                              </p:par>
                            </p:childTnLst>
                          </p:cTn>
                        </p:par>
                        <p:par>
                          <p:cTn id="56" fill="hold">
                            <p:stCondLst>
                              <p:cond delay="6000"/>
                            </p:stCondLst>
                            <p:childTnLst>
                              <p:par>
                                <p:cTn id="57" presetID="10" presetClass="entr" presetSubtype="0" fill="hold" grpId="0" nodeType="after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fade">
                                      <p:cBhvr>
                                        <p:cTn id="59"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During the initial production of antibodies, some antibody-producing cells slow down their production</a:t>
            </a:r>
          </a:p>
          <a:p>
            <a:r>
              <a:rPr lang="en-US" dirty="0" smtClean="0"/>
              <a:t>Instead of producing short-lived antibodies to fight the pathogen, they produce smaller amounts of long-lived memory cells. </a:t>
            </a:r>
          </a:p>
          <a:p>
            <a:pPr lvl="1"/>
            <a:r>
              <a:rPr lang="en-US" dirty="0" smtClean="0"/>
              <a:t>These cells are able to provide a much quicker response the next time the body is exposed to the same pathogen</a:t>
            </a:r>
          </a:p>
          <a:p>
            <a:pPr lvl="1"/>
            <a:r>
              <a:rPr lang="en-US" dirty="0" smtClean="0"/>
              <a:t>With the presence of memory cells, much less antigen is required to stimulate the reaction by the immune system </a:t>
            </a:r>
          </a:p>
          <a:p>
            <a:pPr lvl="1"/>
            <a:r>
              <a:rPr lang="en-US" dirty="0" smtClean="0"/>
              <a:t>This results in a quicker response time and a larger production of antibody </a:t>
            </a:r>
            <a:endParaRPr lang="en-US" dirty="0"/>
          </a:p>
        </p:txBody>
      </p:sp>
      <p:sp>
        <p:nvSpPr>
          <p:cNvPr id="3" name="Title 2"/>
          <p:cNvSpPr>
            <a:spLocks noGrp="1"/>
          </p:cNvSpPr>
          <p:nvPr>
            <p:ph type="title"/>
          </p:nvPr>
        </p:nvSpPr>
        <p:spPr/>
        <p:txBody>
          <a:bodyPr/>
          <a:lstStyle/>
          <a:p>
            <a:r>
              <a:rPr lang="en-US" dirty="0" smtClean="0"/>
              <a:t>Memory Cells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The quicker, larger production of antibodies due to the memory cell activity is known as the </a:t>
            </a:r>
            <a:r>
              <a:rPr lang="en-US" u="sng" dirty="0" smtClean="0"/>
              <a:t>Secondary Response</a:t>
            </a:r>
          </a:p>
          <a:p>
            <a:r>
              <a:rPr lang="en-US" dirty="0" smtClean="0"/>
              <a:t>The </a:t>
            </a:r>
            <a:r>
              <a:rPr lang="en-US" u="sng" dirty="0" smtClean="0"/>
              <a:t>Secondary Response </a:t>
            </a:r>
            <a:r>
              <a:rPr lang="en-US" dirty="0" smtClean="0"/>
              <a:t> prevents the animal from developing the disease the second time. </a:t>
            </a:r>
          </a:p>
          <a:p>
            <a:r>
              <a:rPr lang="en-US" dirty="0" smtClean="0"/>
              <a:t>The memory cells that enable the Secondary Response to occur originate from the B- and T-Lymphocytes (the predator cells that kill pathogenic bacteria and viruses). </a:t>
            </a:r>
          </a:p>
          <a:p>
            <a:r>
              <a:rPr lang="en-US" dirty="0" smtClean="0"/>
              <a:t>Reminder – Primary &amp; Secondary Responses are part of Active Immunity – the body is producing its own response</a:t>
            </a:r>
          </a:p>
          <a:p>
            <a:pPr lvl="1"/>
            <a:r>
              <a:rPr lang="en-US" dirty="0" smtClean="0"/>
              <a:t>Passive Immunity would be from a transfer of blood or milk from an immune animal to a non-immune animal</a:t>
            </a:r>
          </a:p>
          <a:p>
            <a:pPr lvl="1"/>
            <a:r>
              <a:rPr lang="en-US" dirty="0" smtClean="0"/>
              <a:t>Passive is short-term immunity </a:t>
            </a:r>
          </a:p>
          <a:p>
            <a:endParaRPr lang="en-US" dirty="0"/>
          </a:p>
        </p:txBody>
      </p:sp>
      <p:sp>
        <p:nvSpPr>
          <p:cNvPr id="3" name="Title 2"/>
          <p:cNvSpPr>
            <a:spLocks noGrp="1"/>
          </p:cNvSpPr>
          <p:nvPr>
            <p:ph type="title"/>
          </p:nvPr>
        </p:nvSpPr>
        <p:spPr/>
        <p:txBody>
          <a:bodyPr/>
          <a:lstStyle/>
          <a:p>
            <a:r>
              <a:rPr lang="en-US" dirty="0" smtClean="0"/>
              <a:t>Secondary Response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By C. Kohn </a:t>
            </a:r>
          </a:p>
          <a:p>
            <a:r>
              <a:rPr lang="en-US" dirty="0" smtClean="0"/>
              <a:t>Based on Animal Health Management by W. W. Kirkham</a:t>
            </a:r>
            <a:endParaRPr lang="en-US" dirty="0"/>
          </a:p>
        </p:txBody>
      </p:sp>
      <p:sp>
        <p:nvSpPr>
          <p:cNvPr id="2" name="Title 1"/>
          <p:cNvSpPr>
            <a:spLocks noGrp="1"/>
          </p:cNvSpPr>
          <p:nvPr>
            <p:ph type="ctrTitle"/>
          </p:nvPr>
        </p:nvSpPr>
        <p:spPr/>
        <p:txBody>
          <a:bodyPr/>
          <a:lstStyle/>
          <a:p>
            <a:r>
              <a:rPr lang="en-US" dirty="0" smtClean="0"/>
              <a:t>Administration of Pharmaceuticals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Injection requires a sterile technique</a:t>
            </a:r>
          </a:p>
          <a:p>
            <a:r>
              <a:rPr lang="en-US" dirty="0" smtClean="0"/>
              <a:t>Care must be taken to prep the injection site, equipment, and product to minimize complications</a:t>
            </a:r>
          </a:p>
          <a:p>
            <a:r>
              <a:rPr lang="en-US" dirty="0" smtClean="0"/>
              <a:t>Needles come in many diameters and variable lengths</a:t>
            </a:r>
          </a:p>
          <a:p>
            <a:pPr lvl="1"/>
            <a:r>
              <a:rPr lang="en-US" dirty="0" smtClean="0"/>
              <a:t>22 gauge 1 inch and 18 gauge 1.5 inch needles are adequate for most injections in livestock </a:t>
            </a:r>
            <a:endParaRPr lang="en-US" dirty="0"/>
          </a:p>
        </p:txBody>
      </p:sp>
      <p:sp>
        <p:nvSpPr>
          <p:cNvPr id="3" name="Title 2"/>
          <p:cNvSpPr>
            <a:spLocks noGrp="1"/>
          </p:cNvSpPr>
          <p:nvPr>
            <p:ph type="title"/>
          </p:nvPr>
        </p:nvSpPr>
        <p:spPr/>
        <p:txBody>
          <a:bodyPr/>
          <a:lstStyle/>
          <a:p>
            <a:r>
              <a:rPr lang="en-US" dirty="0" smtClean="0"/>
              <a:t>Injections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 fill a syringe – </a:t>
            </a:r>
          </a:p>
          <a:p>
            <a:pPr marL="514350" indent="-514350">
              <a:buFont typeface="+mj-lt"/>
              <a:buAutoNum type="arabicPeriod"/>
            </a:pPr>
            <a:r>
              <a:rPr lang="en-US" dirty="0" smtClean="0"/>
              <a:t>Pull back on the plunger and fill the syringe with an amount of air equal to the amount of medication to be placed in the syringe </a:t>
            </a:r>
          </a:p>
          <a:p>
            <a:pPr marL="514350" indent="-514350">
              <a:buFont typeface="+mj-lt"/>
              <a:buAutoNum type="arabicPeriod"/>
            </a:pPr>
            <a:r>
              <a:rPr lang="en-US" dirty="0" smtClean="0"/>
              <a:t>Wipe the rubber stopper of the medicine bottle with rubbing alcohol</a:t>
            </a:r>
          </a:p>
          <a:p>
            <a:pPr marL="514350" indent="-514350">
              <a:buFont typeface="+mj-lt"/>
              <a:buAutoNum type="arabicPeriod"/>
            </a:pPr>
            <a:r>
              <a:rPr lang="en-US" dirty="0" smtClean="0"/>
              <a:t>Pass the needle through the rubber stopper and slowly inject the air into the bottle</a:t>
            </a:r>
          </a:p>
          <a:p>
            <a:pPr marL="514350" indent="-514350">
              <a:buFont typeface="+mj-lt"/>
              <a:buAutoNum type="arabicPeriod"/>
            </a:pPr>
            <a:endParaRPr lang="en-US" dirty="0"/>
          </a:p>
        </p:txBody>
      </p:sp>
      <p:sp>
        <p:nvSpPr>
          <p:cNvPr id="3" name="Title 2"/>
          <p:cNvSpPr>
            <a:spLocks noGrp="1"/>
          </p:cNvSpPr>
          <p:nvPr>
            <p:ph type="title"/>
          </p:nvPr>
        </p:nvSpPr>
        <p:spPr/>
        <p:txBody>
          <a:bodyPr/>
          <a:lstStyle/>
          <a:p>
            <a:r>
              <a:rPr lang="en-US" dirty="0" smtClean="0"/>
              <a:t>Filling the Syringe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4. Holding the bottle upside down, make certain that only the bevel of the needle is through the stopper (so that you can remove the last of the drug from the bottle)</a:t>
            </a:r>
          </a:p>
          <a:p>
            <a:r>
              <a:rPr lang="en-US" dirty="0" smtClean="0"/>
              <a:t>5. Remove all air bubbles from the syringe by tapping with your finger and allowing adequate time for air bubbles to move upward.</a:t>
            </a:r>
          </a:p>
          <a:p>
            <a:r>
              <a:rPr lang="en-US" dirty="0" smtClean="0"/>
              <a:t>6. Pull the desired amount of product into the syringe </a:t>
            </a:r>
          </a:p>
          <a:p>
            <a:r>
              <a:rPr lang="en-US" dirty="0" smtClean="0"/>
              <a:t>7. Pull the needle straight out to remove it from the stopper.  Be sure to avoid contaminating the needle. </a:t>
            </a:r>
            <a:endParaRPr lang="en-US" dirty="0"/>
          </a:p>
        </p:txBody>
      </p:sp>
      <p:sp>
        <p:nvSpPr>
          <p:cNvPr id="3" name="Title 2"/>
          <p:cNvSpPr>
            <a:spLocks noGrp="1"/>
          </p:cNvSpPr>
          <p:nvPr>
            <p:ph type="title"/>
          </p:nvPr>
        </p:nvSpPr>
        <p:spPr/>
        <p:txBody>
          <a:bodyPr/>
          <a:lstStyle/>
          <a:p>
            <a:r>
              <a:rPr lang="en-US" dirty="0" smtClean="0"/>
              <a:t>Filling the Syringe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Drugs used by veterinarians are classified as either pharmaceuticals or biologicals.</a:t>
            </a:r>
          </a:p>
          <a:p>
            <a:pPr lvl="1"/>
            <a:r>
              <a:rPr lang="en-US" dirty="0" smtClean="0"/>
              <a:t>Pharmaceuticals are use mainly for the treatment of a disease</a:t>
            </a:r>
          </a:p>
          <a:p>
            <a:pPr lvl="1"/>
            <a:r>
              <a:rPr lang="en-US" dirty="0" smtClean="0"/>
              <a:t>Biologicals are used mainly for the prevention of a disease</a:t>
            </a:r>
          </a:p>
          <a:p>
            <a:r>
              <a:rPr lang="en-US" dirty="0" smtClean="0"/>
              <a:t>Biologicals are used to stimulate immunity against specific diseases </a:t>
            </a:r>
          </a:p>
          <a:p>
            <a:r>
              <a:rPr lang="en-US" dirty="0" smtClean="0"/>
              <a:t>They provide the most reliable and effective form of livestock health management.</a:t>
            </a:r>
            <a:endParaRPr lang="en-US" dirty="0"/>
          </a:p>
        </p:txBody>
      </p:sp>
      <p:sp>
        <p:nvSpPr>
          <p:cNvPr id="2" name="Title 1"/>
          <p:cNvSpPr>
            <a:spLocks noGrp="1"/>
          </p:cNvSpPr>
          <p:nvPr>
            <p:ph type="title"/>
          </p:nvPr>
        </p:nvSpPr>
        <p:spPr/>
        <p:txBody>
          <a:bodyPr/>
          <a:lstStyle/>
          <a:p>
            <a:r>
              <a:rPr lang="en-US" dirty="0" smtClean="0"/>
              <a:t>Biologicals vs. Pharmaceuticals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Alcohol is a poor disinfectant and requires several minutes to be effective against the bacteria it is killing</a:t>
            </a:r>
          </a:p>
          <a:p>
            <a:r>
              <a:rPr lang="en-US" dirty="0" smtClean="0"/>
              <a:t>Be sure to remove mud and manure from the injection site using soap and water</a:t>
            </a:r>
          </a:p>
          <a:p>
            <a:r>
              <a:rPr lang="en-US" dirty="0" smtClean="0"/>
              <a:t>Rinse the site and dry it prior to the injection and after the treatment of soap and water</a:t>
            </a:r>
          </a:p>
          <a:p>
            <a:r>
              <a:rPr lang="en-US" dirty="0" smtClean="0"/>
              <a:t>It is not necessary to clip or shave the injection site </a:t>
            </a:r>
          </a:p>
          <a:p>
            <a:r>
              <a:rPr lang="en-US" dirty="0" smtClean="0"/>
              <a:t>After the injection, make sure that the injected material does not leak from the opening in the skin when the needle is removed. </a:t>
            </a:r>
          </a:p>
          <a:p>
            <a:pPr lvl="1"/>
            <a:r>
              <a:rPr lang="en-US" dirty="0" smtClean="0"/>
              <a:t>If it occurs, hold your finger over the injection site and pinch firmly for  a few seconds. </a:t>
            </a:r>
            <a:endParaRPr lang="en-US" dirty="0"/>
          </a:p>
        </p:txBody>
      </p:sp>
      <p:sp>
        <p:nvSpPr>
          <p:cNvPr id="3" name="Title 2"/>
          <p:cNvSpPr>
            <a:spLocks noGrp="1"/>
          </p:cNvSpPr>
          <p:nvPr>
            <p:ph type="title"/>
          </p:nvPr>
        </p:nvSpPr>
        <p:spPr/>
        <p:txBody>
          <a:bodyPr/>
          <a:lstStyle/>
          <a:p>
            <a:r>
              <a:rPr lang="en-US" dirty="0" smtClean="0"/>
              <a:t>Prepping the Injection Site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u="sng" dirty="0" smtClean="0"/>
              <a:t>Intramuscular</a:t>
            </a:r>
            <a:r>
              <a:rPr lang="en-US" dirty="0" smtClean="0"/>
              <a:t> – into the muscle</a:t>
            </a:r>
          </a:p>
          <a:p>
            <a:r>
              <a:rPr lang="en-US" u="sng" dirty="0" smtClean="0"/>
              <a:t>Subcutaneous</a:t>
            </a:r>
            <a:r>
              <a:rPr lang="en-US" dirty="0" smtClean="0"/>
              <a:t> – beneath the skin</a:t>
            </a:r>
          </a:p>
          <a:p>
            <a:r>
              <a:rPr lang="en-US" u="sng" dirty="0" smtClean="0"/>
              <a:t>Intravenous</a:t>
            </a:r>
            <a:r>
              <a:rPr lang="en-US" dirty="0" smtClean="0"/>
              <a:t>  - into a vein</a:t>
            </a:r>
          </a:p>
          <a:p>
            <a:r>
              <a:rPr lang="en-US" u="sng" dirty="0" err="1" smtClean="0"/>
              <a:t>Intradermal</a:t>
            </a:r>
            <a:r>
              <a:rPr lang="en-US" dirty="0" smtClean="0"/>
              <a:t> –  between the layers of skin</a:t>
            </a:r>
          </a:p>
          <a:p>
            <a:r>
              <a:rPr lang="en-US" dirty="0" err="1" smtClean="0"/>
              <a:t>Intraperitoneal</a:t>
            </a:r>
            <a:r>
              <a:rPr lang="en-US" dirty="0" smtClean="0"/>
              <a:t>  - into the lumen of the intestines </a:t>
            </a:r>
          </a:p>
          <a:p>
            <a:r>
              <a:rPr lang="en-US" dirty="0" err="1" smtClean="0"/>
              <a:t>Intramammary</a:t>
            </a:r>
            <a:r>
              <a:rPr lang="en-US" dirty="0" smtClean="0"/>
              <a:t> – into the udder through the teat cistern via a </a:t>
            </a:r>
            <a:r>
              <a:rPr lang="en-US" dirty="0" err="1" smtClean="0"/>
              <a:t>cannula</a:t>
            </a:r>
            <a:r>
              <a:rPr lang="en-US" dirty="0" smtClean="0"/>
              <a:t> (hollow tube for injections) </a:t>
            </a:r>
          </a:p>
          <a:p>
            <a:r>
              <a:rPr lang="en-US" dirty="0" err="1" smtClean="0"/>
              <a:t>Subconjunctival</a:t>
            </a:r>
            <a:r>
              <a:rPr lang="en-US" dirty="0" smtClean="0"/>
              <a:t>  - beneath the conjunctiva (outer layer) of the eye </a:t>
            </a:r>
          </a:p>
          <a:p>
            <a:r>
              <a:rPr lang="en-US" dirty="0" err="1" smtClean="0"/>
              <a:t>Nebulization</a:t>
            </a:r>
            <a:r>
              <a:rPr lang="en-US" dirty="0" smtClean="0"/>
              <a:t>/Inhalation  - administration via inhaling </a:t>
            </a:r>
            <a:endParaRPr lang="en-US" dirty="0"/>
          </a:p>
        </p:txBody>
      </p:sp>
      <p:sp>
        <p:nvSpPr>
          <p:cNvPr id="3" name="Title 2"/>
          <p:cNvSpPr>
            <a:spLocks noGrp="1"/>
          </p:cNvSpPr>
          <p:nvPr>
            <p:ph type="title"/>
          </p:nvPr>
        </p:nvSpPr>
        <p:spPr/>
        <p:txBody>
          <a:bodyPr/>
          <a:lstStyle/>
          <a:p>
            <a:r>
              <a:rPr lang="en-US" dirty="0" smtClean="0"/>
              <a:t>Types of Injections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Edward Jenner, an English physician, is credited for discovering the first vaccine in 1796</a:t>
            </a:r>
          </a:p>
          <a:p>
            <a:pPr lvl="1"/>
            <a:r>
              <a:rPr lang="en-US" dirty="0" smtClean="0"/>
              <a:t>Dr. Jenner recognized that farmers who had been exposed to cowpox were not susceptible to the much more serious human smallpox </a:t>
            </a:r>
          </a:p>
          <a:p>
            <a:r>
              <a:rPr lang="en-US" dirty="0" smtClean="0"/>
              <a:t>Dr. Jenner inoculated a human volunteer with pus from the sores of a cow with cow pox</a:t>
            </a:r>
          </a:p>
          <a:p>
            <a:pPr lvl="1"/>
            <a:r>
              <a:rPr lang="en-US" dirty="0" smtClean="0"/>
              <a:t>The volunteer developed localized sores at the site of inoculation</a:t>
            </a:r>
          </a:p>
          <a:p>
            <a:r>
              <a:rPr lang="en-US" dirty="0" smtClean="0"/>
              <a:t>Months later, the volunteer was inoculated to with small pox.</a:t>
            </a:r>
          </a:p>
          <a:p>
            <a:pPr lvl="1"/>
            <a:r>
              <a:rPr lang="en-US" dirty="0" smtClean="0"/>
              <a:t>The </a:t>
            </a:r>
            <a:r>
              <a:rPr lang="en-US" dirty="0" smtClean="0"/>
              <a:t>subject did no develop any symptoms from this exposure. </a:t>
            </a:r>
          </a:p>
          <a:p>
            <a:pPr lvl="1"/>
            <a:r>
              <a:rPr lang="en-US" dirty="0" smtClean="0"/>
              <a:t>The antigens produced from cow pox were similar enough to prevent a small pox infection. </a:t>
            </a:r>
            <a:endParaRPr lang="en-US" dirty="0"/>
          </a:p>
        </p:txBody>
      </p:sp>
      <p:sp>
        <p:nvSpPr>
          <p:cNvPr id="3" name="Title 2"/>
          <p:cNvSpPr>
            <a:spLocks noGrp="1"/>
          </p:cNvSpPr>
          <p:nvPr>
            <p:ph type="title"/>
          </p:nvPr>
        </p:nvSpPr>
        <p:spPr/>
        <p:txBody>
          <a:bodyPr/>
          <a:lstStyle/>
          <a:p>
            <a:r>
              <a:rPr lang="en-US" dirty="0" smtClean="0"/>
              <a:t>Origins of Vaccines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Biologicals are effective in preventing disease because they cause an “antigen-antibody” reaction in the animal’s body </a:t>
            </a:r>
          </a:p>
          <a:p>
            <a:pPr lvl="1"/>
            <a:r>
              <a:rPr lang="en-US" dirty="0" smtClean="0"/>
              <a:t>An antibody is a protein produced by the body of the animal to fight an invading pathogen</a:t>
            </a:r>
          </a:p>
          <a:p>
            <a:pPr lvl="1"/>
            <a:r>
              <a:rPr lang="en-US" dirty="0" smtClean="0"/>
              <a:t>An antigen is the invading pathogen</a:t>
            </a:r>
          </a:p>
          <a:p>
            <a:pPr lvl="1"/>
            <a:r>
              <a:rPr lang="en-US" dirty="0" smtClean="0"/>
              <a:t>Antigen is shorthand for “Antibody Generator” </a:t>
            </a:r>
          </a:p>
          <a:p>
            <a:r>
              <a:rPr lang="en-US" dirty="0" smtClean="0"/>
              <a:t>A biological vaccine works by giving the animal weakened or killed antigens</a:t>
            </a:r>
          </a:p>
          <a:p>
            <a:r>
              <a:rPr lang="en-US" dirty="0" smtClean="0"/>
              <a:t>The immune system responds by “remembering” the disease so that it can recognize it if it invades again</a:t>
            </a:r>
            <a:endParaRPr lang="en-US" dirty="0"/>
          </a:p>
        </p:txBody>
      </p:sp>
      <p:sp>
        <p:nvSpPr>
          <p:cNvPr id="3" name="Title 2"/>
          <p:cNvSpPr>
            <a:spLocks noGrp="1"/>
          </p:cNvSpPr>
          <p:nvPr>
            <p:ph type="title"/>
          </p:nvPr>
        </p:nvSpPr>
        <p:spPr/>
        <p:txBody>
          <a:bodyPr/>
          <a:lstStyle/>
          <a:p>
            <a:r>
              <a:rPr lang="en-US" dirty="0" smtClean="0"/>
              <a:t>Mechanisms of Biologicals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Vaccines are highly sensitive medicines</a:t>
            </a:r>
          </a:p>
          <a:p>
            <a:pPr lvl="1"/>
            <a:r>
              <a:rPr lang="en-US" dirty="0" smtClean="0"/>
              <a:t>This is largely because they contain living material that must be kept at a weakened state but also be kept alive enough to generate an antibody-response in the animal</a:t>
            </a:r>
          </a:p>
          <a:p>
            <a:r>
              <a:rPr lang="en-US" dirty="0" smtClean="0"/>
              <a:t>Vaccines can be rendered ineffective by…</a:t>
            </a:r>
          </a:p>
          <a:p>
            <a:pPr lvl="1"/>
            <a:r>
              <a:rPr lang="en-US" dirty="0" smtClean="0"/>
              <a:t>Sunlight</a:t>
            </a:r>
          </a:p>
          <a:p>
            <a:pPr lvl="1"/>
            <a:r>
              <a:rPr lang="en-US" dirty="0" smtClean="0"/>
              <a:t>Temperature fluctuations</a:t>
            </a:r>
          </a:p>
          <a:p>
            <a:pPr lvl="1"/>
            <a:r>
              <a:rPr lang="en-US" dirty="0" smtClean="0"/>
              <a:t>Mixing with other vaccines </a:t>
            </a:r>
          </a:p>
          <a:p>
            <a:pPr lvl="1"/>
            <a:r>
              <a:rPr lang="en-US" dirty="0" smtClean="0"/>
              <a:t>Use after an expiration date</a:t>
            </a:r>
          </a:p>
          <a:p>
            <a:pPr lvl="1"/>
            <a:r>
              <a:rPr lang="en-US" dirty="0" smtClean="0"/>
              <a:t>Purchasing from a disreputable dealer </a:t>
            </a:r>
            <a:endParaRPr lang="en-US" dirty="0"/>
          </a:p>
        </p:txBody>
      </p:sp>
      <p:sp>
        <p:nvSpPr>
          <p:cNvPr id="3" name="Title 2"/>
          <p:cNvSpPr>
            <a:spLocks noGrp="1"/>
          </p:cNvSpPr>
          <p:nvPr>
            <p:ph type="title"/>
          </p:nvPr>
        </p:nvSpPr>
        <p:spPr/>
        <p:txBody>
          <a:bodyPr/>
          <a:lstStyle/>
          <a:p>
            <a:r>
              <a:rPr lang="en-US" dirty="0" smtClean="0"/>
              <a:t>Characteristics of Vaccines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Vaccines are tricky in that we want to balance virulence of the bacteria with antibody generation potential of the vaccine</a:t>
            </a:r>
          </a:p>
          <a:p>
            <a:pPr lvl="1"/>
            <a:r>
              <a:rPr lang="en-US" dirty="0" smtClean="0"/>
              <a:t>In other words, we want the vaccine to be strong enough to generate immunity in the host animal</a:t>
            </a:r>
          </a:p>
          <a:p>
            <a:pPr lvl="1"/>
            <a:r>
              <a:rPr lang="en-US" dirty="0" smtClean="0"/>
              <a:t>However, we don’t want the vaccine to be so strong that it actually causes the disease in the animal</a:t>
            </a:r>
            <a:r>
              <a:rPr lang="en-US" dirty="0" smtClean="0"/>
              <a:t>!</a:t>
            </a:r>
          </a:p>
          <a:p>
            <a:r>
              <a:rPr lang="en-US" dirty="0" smtClean="0"/>
              <a:t>Too weak of a vaccine = no immunity</a:t>
            </a:r>
          </a:p>
          <a:p>
            <a:r>
              <a:rPr lang="en-US" dirty="0" smtClean="0"/>
              <a:t>Too strong of a vaccine = catching the disease you want to prevent</a:t>
            </a:r>
            <a:endParaRPr lang="en-US" dirty="0" smtClean="0"/>
          </a:p>
        </p:txBody>
      </p:sp>
      <p:sp>
        <p:nvSpPr>
          <p:cNvPr id="3" name="Title 2"/>
          <p:cNvSpPr>
            <a:spLocks noGrp="1"/>
          </p:cNvSpPr>
          <p:nvPr>
            <p:ph type="title"/>
          </p:nvPr>
        </p:nvSpPr>
        <p:spPr/>
        <p:txBody>
          <a:bodyPr/>
          <a:lstStyle/>
          <a:p>
            <a:r>
              <a:rPr lang="en-US" dirty="0" smtClean="0"/>
              <a:t>The Vaccine Spectrum</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Vaccine means “any biological agent that produces active immunity”</a:t>
            </a:r>
          </a:p>
          <a:p>
            <a:pPr lvl="1"/>
            <a:r>
              <a:rPr lang="en-US" dirty="0" smtClean="0"/>
              <a:t>Active immunity is long term immunity created by the animal itself, as opposed to short-term passive immunity from milk or blood transfusion</a:t>
            </a:r>
          </a:p>
          <a:p>
            <a:r>
              <a:rPr lang="en-US" dirty="0" smtClean="0"/>
              <a:t>There are </a:t>
            </a:r>
            <a:r>
              <a:rPr lang="en-US" dirty="0" smtClean="0"/>
              <a:t>three categories of vaccine:</a:t>
            </a:r>
          </a:p>
          <a:p>
            <a:pPr lvl="1"/>
            <a:r>
              <a:rPr lang="en-US" dirty="0" smtClean="0"/>
              <a:t>Live</a:t>
            </a:r>
          </a:p>
          <a:p>
            <a:pPr lvl="1"/>
            <a:r>
              <a:rPr lang="en-US" dirty="0" smtClean="0"/>
              <a:t>Killed</a:t>
            </a:r>
          </a:p>
          <a:p>
            <a:pPr lvl="1"/>
            <a:r>
              <a:rPr lang="en-US" dirty="0" smtClean="0"/>
              <a:t>Modified Live</a:t>
            </a:r>
          </a:p>
          <a:p>
            <a:endParaRPr lang="en-US" dirty="0"/>
          </a:p>
        </p:txBody>
      </p:sp>
      <p:sp>
        <p:nvSpPr>
          <p:cNvPr id="3" name="Title 2"/>
          <p:cNvSpPr>
            <a:spLocks noGrp="1"/>
          </p:cNvSpPr>
          <p:nvPr>
            <p:ph type="title"/>
          </p:nvPr>
        </p:nvSpPr>
        <p:spPr/>
        <p:txBody>
          <a:bodyPr/>
          <a:lstStyle/>
          <a:p>
            <a:r>
              <a:rPr lang="en-US" dirty="0" smtClean="0"/>
              <a:t>Types of Vaccines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u="sng" dirty="0" smtClean="0"/>
              <a:t>Live Vaccines</a:t>
            </a:r>
            <a:r>
              <a:rPr lang="en-US" dirty="0" smtClean="0"/>
              <a:t>: a less-virulent version of a pathogen  (e.g. Cowpox vs. Smallpox)</a:t>
            </a:r>
          </a:p>
          <a:p>
            <a:pPr lvl="1"/>
            <a:r>
              <a:rPr lang="en-US" dirty="0" smtClean="0"/>
              <a:t>Advantage – effective in creating immunity </a:t>
            </a:r>
          </a:p>
          <a:p>
            <a:pPr lvl="1"/>
            <a:r>
              <a:rPr lang="en-US" dirty="0" smtClean="0"/>
              <a:t>Disadvantage – not all pathogens have a less-virulent version</a:t>
            </a:r>
            <a:endParaRPr lang="en-US" dirty="0" smtClean="0"/>
          </a:p>
          <a:p>
            <a:r>
              <a:rPr lang="en-US" u="sng" dirty="0" smtClean="0"/>
              <a:t>Killed Vaccine:  </a:t>
            </a:r>
            <a:r>
              <a:rPr lang="en-US" dirty="0" smtClean="0"/>
              <a:t>a pathogen that has completely been killed but whose antigens remain active (e.g. </a:t>
            </a:r>
            <a:r>
              <a:rPr lang="en-US" dirty="0" err="1" smtClean="0"/>
              <a:t>Bacterin</a:t>
            </a:r>
            <a:r>
              <a:rPr lang="en-US" dirty="0" smtClean="0"/>
              <a:t>)</a:t>
            </a:r>
          </a:p>
          <a:p>
            <a:pPr lvl="1"/>
            <a:r>
              <a:rPr lang="en-US" dirty="0" smtClean="0"/>
              <a:t>Advantage – there is no risk of a disease from the vaccine because the pathogen is killed</a:t>
            </a:r>
          </a:p>
          <a:p>
            <a:pPr lvl="1"/>
            <a:r>
              <a:rPr lang="en-US" dirty="0" smtClean="0"/>
              <a:t>Disadvantage – not as effective as a live vaccine; usually requires a booster</a:t>
            </a:r>
            <a:endParaRPr lang="en-US" dirty="0" smtClean="0"/>
          </a:p>
          <a:p>
            <a:r>
              <a:rPr lang="en-US" u="sng" dirty="0" smtClean="0"/>
              <a:t>Modified </a:t>
            </a:r>
            <a:r>
              <a:rPr lang="en-US" u="sng" dirty="0" smtClean="0"/>
              <a:t>Live :</a:t>
            </a:r>
            <a:r>
              <a:rPr lang="en-US" dirty="0" smtClean="0"/>
              <a:t> a pathogen that is grown in a manner to reduce its virulence </a:t>
            </a:r>
          </a:p>
          <a:p>
            <a:pPr lvl="1"/>
            <a:r>
              <a:rPr lang="en-US" dirty="0" smtClean="0"/>
              <a:t>It’s the live, virulent pathogen, but changed and less pathogenic.</a:t>
            </a:r>
            <a:endParaRPr lang="en-US" dirty="0" smtClean="0"/>
          </a:p>
          <a:p>
            <a:endParaRPr lang="en-US" dirty="0"/>
          </a:p>
        </p:txBody>
      </p:sp>
      <p:sp>
        <p:nvSpPr>
          <p:cNvPr id="3" name="Title 2"/>
          <p:cNvSpPr>
            <a:spLocks noGrp="1"/>
          </p:cNvSpPr>
          <p:nvPr>
            <p:ph type="title"/>
          </p:nvPr>
        </p:nvSpPr>
        <p:spPr/>
        <p:txBody>
          <a:bodyPr/>
          <a:lstStyle/>
          <a:p>
            <a:r>
              <a:rPr lang="en-US" dirty="0" smtClean="0"/>
              <a:t>Types of Vaccines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An </a:t>
            </a:r>
            <a:r>
              <a:rPr lang="en-US" u="sng" dirty="0" smtClean="0"/>
              <a:t>antiserum</a:t>
            </a:r>
            <a:r>
              <a:rPr lang="en-US" dirty="0" smtClean="0"/>
              <a:t> is a blood serum containing specific antibodies against a </a:t>
            </a:r>
            <a:r>
              <a:rPr lang="en-US" dirty="0" smtClean="0"/>
              <a:t>disease; it </a:t>
            </a:r>
            <a:r>
              <a:rPr lang="en-US" dirty="0" smtClean="0"/>
              <a:t>is obtained from an animal that has been immunized against a disease </a:t>
            </a:r>
          </a:p>
          <a:p>
            <a:pPr lvl="1"/>
            <a:r>
              <a:rPr lang="en-US" dirty="0" smtClean="0"/>
              <a:t>Antiserums </a:t>
            </a:r>
            <a:r>
              <a:rPr lang="en-US" dirty="0" smtClean="0"/>
              <a:t>are considered a form a </a:t>
            </a:r>
            <a:r>
              <a:rPr lang="en-US" u="sng" dirty="0" smtClean="0"/>
              <a:t>passive immunity</a:t>
            </a:r>
          </a:p>
          <a:p>
            <a:pPr lvl="1"/>
            <a:r>
              <a:rPr lang="en-US" dirty="0" smtClean="0"/>
              <a:t>They are short term and do not require an immune response from the infected animal </a:t>
            </a:r>
            <a:endParaRPr lang="en-US" dirty="0" smtClean="0"/>
          </a:p>
          <a:p>
            <a:r>
              <a:rPr lang="en-US" u="sng" dirty="0" smtClean="0"/>
              <a:t>Antitoxins</a:t>
            </a:r>
            <a:r>
              <a:rPr lang="en-US" dirty="0" smtClean="0"/>
              <a:t> are antiserums that contain antibodies to bacterial toxins</a:t>
            </a:r>
          </a:p>
          <a:p>
            <a:pPr lvl="1"/>
            <a:r>
              <a:rPr lang="en-US" dirty="0" smtClean="0"/>
              <a:t>Tetanus antitoxin is a prime example</a:t>
            </a:r>
          </a:p>
          <a:p>
            <a:pPr lvl="1"/>
            <a:r>
              <a:rPr lang="en-US" dirty="0" smtClean="0"/>
              <a:t>A tetanus antitoxin antiserum helps an animal overcome both the tetanus infection as well as the effects of the </a:t>
            </a:r>
            <a:r>
              <a:rPr lang="en-US" dirty="0" err="1" smtClean="0"/>
              <a:t>exotoxin</a:t>
            </a:r>
            <a:r>
              <a:rPr lang="en-US" dirty="0" smtClean="0"/>
              <a:t> produce by the tetanus bacteria</a:t>
            </a:r>
          </a:p>
          <a:p>
            <a:endParaRPr lang="en-US" dirty="0" smtClean="0"/>
          </a:p>
          <a:p>
            <a:endParaRPr lang="en-US" dirty="0"/>
          </a:p>
        </p:txBody>
      </p:sp>
      <p:sp>
        <p:nvSpPr>
          <p:cNvPr id="3" name="Title 2"/>
          <p:cNvSpPr>
            <a:spLocks noGrp="1"/>
          </p:cNvSpPr>
          <p:nvPr>
            <p:ph type="title"/>
          </p:nvPr>
        </p:nvSpPr>
        <p:spPr/>
        <p:txBody>
          <a:bodyPr/>
          <a:lstStyle/>
          <a:p>
            <a:r>
              <a:rPr lang="en-US" dirty="0" smtClean="0"/>
              <a:t>Antiserums &amp; Antitoxins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476</TotalTime>
  <Words>1453</Words>
  <Application>Microsoft Office PowerPoint</Application>
  <PresentationFormat>On-screen Show (4:3)</PresentationFormat>
  <Paragraphs>149</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Paper</vt:lpstr>
      <vt:lpstr>Veterinary Vaccines &amp; Biologicals</vt:lpstr>
      <vt:lpstr>Biologicals vs. Pharmaceuticals </vt:lpstr>
      <vt:lpstr>Origins of Vaccines</vt:lpstr>
      <vt:lpstr>Mechanisms of Biologicals </vt:lpstr>
      <vt:lpstr>Characteristics of Vaccines</vt:lpstr>
      <vt:lpstr>The Vaccine Spectrum</vt:lpstr>
      <vt:lpstr>Types of Vaccines </vt:lpstr>
      <vt:lpstr>Types of Vaccines</vt:lpstr>
      <vt:lpstr>Antiserums &amp; Antitoxins</vt:lpstr>
      <vt:lpstr>Toxoids &amp; Adjuvants </vt:lpstr>
      <vt:lpstr>Immunity and Immune Response</vt:lpstr>
      <vt:lpstr>Initial Exposure</vt:lpstr>
      <vt:lpstr>Antigen vs. Antibody Animation </vt:lpstr>
      <vt:lpstr>Memory Cells </vt:lpstr>
      <vt:lpstr>Secondary Response</vt:lpstr>
      <vt:lpstr>Administration of Pharmaceuticals </vt:lpstr>
      <vt:lpstr>Injections</vt:lpstr>
      <vt:lpstr>Filling the Syringe </vt:lpstr>
      <vt:lpstr>Filling the Syringe </vt:lpstr>
      <vt:lpstr>Prepping the Injection Site</vt:lpstr>
      <vt:lpstr>Types of Injections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Veterinary Vaccines &amp; Biologicals</dc:title>
  <dc:creator>Mr. Craig Kohn</dc:creator>
  <cp:lastModifiedBy>WUHS</cp:lastModifiedBy>
  <cp:revision>48</cp:revision>
  <dcterms:created xsi:type="dcterms:W3CDTF">2010-03-12T23:56:06Z</dcterms:created>
  <dcterms:modified xsi:type="dcterms:W3CDTF">2011-02-20T21:44:43Z</dcterms:modified>
</cp:coreProperties>
</file>