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76" r:id="rId3"/>
    <p:sldId id="268" r:id="rId4"/>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7" r:id="rId19"/>
    <p:sldId id="278" r:id="rId20"/>
    <p:sldId id="272" r:id="rId21"/>
    <p:sldId id="279" r:id="rId22"/>
    <p:sldId id="280" r:id="rId23"/>
    <p:sldId id="273" r:id="rId24"/>
    <p:sldId id="274" r:id="rId25"/>
    <p:sldId id="275"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notesViewPr>
    <p:cSldViewPr>
      <p:cViewPr varScale="1">
        <p:scale>
          <a:sx n="38" d="100"/>
          <a:sy n="38" d="100"/>
        </p:scale>
        <p:origin x="-226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B4F262-F829-420A-B73E-10F3386D46FF}" type="datetimeFigureOut">
              <a:rPr lang="en-US" smtClean="0"/>
              <a:pPr/>
              <a:t>12/12/2013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146A1E-D041-4659-97F3-EA8813893B14}" type="slidenum">
              <a:rPr lang="en-US" smtClean="0"/>
              <a:pPr/>
              <a:t>‹#›</a:t>
            </a:fld>
            <a:endParaRPr lang="en-US"/>
          </a:p>
        </p:txBody>
      </p:sp>
    </p:spTree>
    <p:extLst>
      <p:ext uri="{BB962C8B-B14F-4D97-AF65-F5344CB8AC3E}">
        <p14:creationId xmlns:p14="http://schemas.microsoft.com/office/powerpoint/2010/main" val="2251491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CE0C9E-C13F-4DD8-A06E-18E6444AC065}" type="datetimeFigureOut">
              <a:rPr lang="en-US" smtClean="0"/>
              <a:pPr/>
              <a:t>12/12/2013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9D5B0F-7023-4F55-9F09-869DA8ADEA4E}" type="slidenum">
              <a:rPr lang="en-US" smtClean="0"/>
              <a:pPr/>
              <a:t>‹#›</a:t>
            </a:fld>
            <a:endParaRPr lang="en-US"/>
          </a:p>
        </p:txBody>
      </p:sp>
    </p:spTree>
    <p:extLst>
      <p:ext uri="{BB962C8B-B14F-4D97-AF65-F5344CB8AC3E}">
        <p14:creationId xmlns:p14="http://schemas.microsoft.com/office/powerpoint/2010/main" val="98991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Imagine what happens to a soda</a:t>
            </a:r>
            <a:r>
              <a:rPr lang="en-US" baseline="0" dirty="0" smtClean="0"/>
              <a:t> pop in a freezer.  The same happens to your cells!</a:t>
            </a:r>
            <a:endParaRPr lang="en-US" dirty="0"/>
          </a:p>
        </p:txBody>
      </p:sp>
      <p:sp>
        <p:nvSpPr>
          <p:cNvPr id="4" name="Slide Number Placeholder 3"/>
          <p:cNvSpPr>
            <a:spLocks noGrp="1"/>
          </p:cNvSpPr>
          <p:nvPr>
            <p:ph type="sldNum" sz="quarter" idx="10"/>
          </p:nvPr>
        </p:nvSpPr>
        <p:spPr/>
        <p:txBody>
          <a:bodyPr/>
          <a:lstStyle/>
          <a:p>
            <a:fld id="{0A9D5B0F-7023-4F55-9F09-869DA8ADEA4E}" type="slidenum">
              <a:rPr lang="en-US" smtClean="0"/>
              <a:pPr/>
              <a:t>20</a:t>
            </a:fld>
            <a:endParaRPr lang="en-US"/>
          </a:p>
        </p:txBody>
      </p:sp>
    </p:spTree>
    <p:extLst>
      <p:ext uri="{BB962C8B-B14F-4D97-AF65-F5344CB8AC3E}">
        <p14:creationId xmlns:p14="http://schemas.microsoft.com/office/powerpoint/2010/main" val="1814442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84DF4E7-7478-45E7-8224-7EFADFB1BE0D}" type="datetimeFigureOut">
              <a:rPr lang="en-US" smtClean="0"/>
              <a:pPr/>
              <a:t>12/12/2013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A509D3C-54C1-452C-8E57-AAA63939FE56}"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pic>
        <p:nvPicPr>
          <p:cNvPr id="13" name="Picture 12" descr="Logo2.jpg"/>
          <p:cNvPicPr>
            <a:picLocks noChangeAspect="1"/>
          </p:cNvPicPr>
          <p:nvPr userDrawn="1"/>
        </p:nvPicPr>
        <p:blipFill>
          <a:blip r:embed="rId2" cstate="print">
            <a:clrChange>
              <a:clrFrom>
                <a:srgbClr val="FFFFFF"/>
              </a:clrFrom>
              <a:clrTo>
                <a:srgbClr val="FFFFFF">
                  <a:alpha val="0"/>
                </a:srgbClr>
              </a:clrTo>
            </a:clrChange>
            <a:duotone>
              <a:schemeClr val="accent2">
                <a:shade val="45000"/>
                <a:satMod val="135000"/>
              </a:schemeClr>
              <a:prstClr val="white"/>
            </a:duotone>
          </a:blip>
          <a:srcRect l="2321" t="10000"/>
          <a:stretch>
            <a:fillRect/>
          </a:stretch>
        </p:blipFill>
        <p:spPr>
          <a:xfrm>
            <a:off x="152400" y="6019800"/>
            <a:ext cx="1905000" cy="6858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4DF4E7-7478-45E7-8224-7EFADFB1BE0D}" type="datetimeFigureOut">
              <a:rPr lang="en-US" smtClean="0"/>
              <a:pPr/>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509D3C-54C1-452C-8E57-AAA63939FE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4DF4E7-7478-45E7-8224-7EFADFB1BE0D}" type="datetimeFigureOut">
              <a:rPr lang="en-US" smtClean="0"/>
              <a:pPr/>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509D3C-54C1-452C-8E57-AAA63939FE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4DF4E7-7478-45E7-8224-7EFADFB1BE0D}" type="datetimeFigureOut">
              <a:rPr lang="en-US" smtClean="0"/>
              <a:pPr/>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509D3C-54C1-452C-8E57-AAA63939FE56}" type="slidenum">
              <a:rPr lang="en-US" smtClean="0"/>
              <a:pPr/>
              <a:t>‹#›</a:t>
            </a:fld>
            <a:endParaRPr lang="en-US"/>
          </a:p>
        </p:txBody>
      </p:sp>
      <p:pic>
        <p:nvPicPr>
          <p:cNvPr id="8" name="Picture 7" descr="Logo4.jpg"/>
          <p:cNvPicPr>
            <a:picLocks noChangeAspect="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blip>
          <a:srcRect l="19356" t="5000" r="26998"/>
          <a:stretch>
            <a:fillRect/>
          </a:stretch>
        </p:blipFill>
        <p:spPr>
          <a:xfrm>
            <a:off x="0" y="6019800"/>
            <a:ext cx="481263" cy="762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84DF4E7-7478-45E7-8224-7EFADFB1BE0D}" type="datetimeFigureOut">
              <a:rPr lang="en-US" smtClean="0"/>
              <a:pPr/>
              <a:t>12/12/2013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A509D3C-54C1-452C-8E57-AAA63939FE5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4DF4E7-7478-45E7-8224-7EFADFB1BE0D}" type="datetimeFigureOut">
              <a:rPr lang="en-US" smtClean="0"/>
              <a:pPr/>
              <a:t>12/12/2013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A509D3C-54C1-452C-8E57-AAA63939FE5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4DF4E7-7478-45E7-8224-7EFADFB1BE0D}" type="datetimeFigureOut">
              <a:rPr lang="en-US" smtClean="0"/>
              <a:pPr/>
              <a:t>12/12/2013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A509D3C-54C1-452C-8E57-AAA63939FE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84DF4E7-7478-45E7-8224-7EFADFB1BE0D}" type="datetimeFigureOut">
              <a:rPr lang="en-US" smtClean="0"/>
              <a:pPr/>
              <a:t>12/12/2013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A509D3C-54C1-452C-8E57-AAA63939FE5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4DF4E7-7478-45E7-8224-7EFADFB1BE0D}" type="datetimeFigureOut">
              <a:rPr lang="en-US" smtClean="0"/>
              <a:pPr/>
              <a:t>12/12/2013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A509D3C-54C1-452C-8E57-AAA63939FE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84DF4E7-7478-45E7-8224-7EFADFB1BE0D}" type="datetimeFigureOut">
              <a:rPr lang="en-US" smtClean="0"/>
              <a:pPr/>
              <a:t>12/12/2013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A509D3C-54C1-452C-8E57-AAA63939FE5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84DF4E7-7478-45E7-8224-7EFADFB1BE0D}" type="datetimeFigureOut">
              <a:rPr lang="en-US" smtClean="0"/>
              <a:pPr/>
              <a:t>12/12/2013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A509D3C-54C1-452C-8E57-AAA63939FE5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84DF4E7-7478-45E7-8224-7EFADFB1BE0D}" type="datetimeFigureOut">
              <a:rPr lang="en-US" smtClean="0"/>
              <a:pPr/>
              <a:t>12/12/2013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A509D3C-54C1-452C-8E57-AAA63939FE56}"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Wilderness Survival</a:t>
            </a:r>
            <a:endParaRPr lang="en-US" dirty="0"/>
          </a:p>
        </p:txBody>
      </p:sp>
      <p:sp>
        <p:nvSpPr>
          <p:cNvPr id="3" name="Subtitle 2"/>
          <p:cNvSpPr>
            <a:spLocks noGrp="1"/>
          </p:cNvSpPr>
          <p:nvPr>
            <p:ph type="subTitle" idx="1"/>
          </p:nvPr>
        </p:nvSpPr>
        <p:spPr/>
        <p:txBody>
          <a:bodyPr/>
          <a:lstStyle/>
          <a:p>
            <a:r>
              <a:rPr lang="en-US" dirty="0" smtClean="0"/>
              <a:t>By C Kohn</a:t>
            </a:r>
            <a:br>
              <a:rPr lang="en-US" dirty="0" smtClean="0"/>
            </a:br>
            <a:r>
              <a:rPr lang="en-US" dirty="0" smtClean="0"/>
              <a:t>Waterford WI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a:t>
            </a:r>
            <a:endParaRPr lang="en-US" dirty="0"/>
          </a:p>
        </p:txBody>
      </p:sp>
      <p:sp>
        <p:nvSpPr>
          <p:cNvPr id="3" name="Content Placeholder 2"/>
          <p:cNvSpPr>
            <a:spLocks noGrp="1"/>
          </p:cNvSpPr>
          <p:nvPr>
            <p:ph idx="1"/>
          </p:nvPr>
        </p:nvSpPr>
        <p:spPr/>
        <p:txBody>
          <a:bodyPr/>
          <a:lstStyle/>
          <a:p>
            <a:r>
              <a:rPr lang="en-US" dirty="0" smtClean="0"/>
              <a:t>Value Life</a:t>
            </a:r>
          </a:p>
          <a:p>
            <a:pPr lvl="1"/>
            <a:r>
              <a:rPr lang="en-US" dirty="0" smtClean="0"/>
              <a:t>Convince yourself that cold, hunger, or thirst are only the price to pay for survival</a:t>
            </a:r>
          </a:p>
          <a:p>
            <a:pPr lvl="1"/>
            <a:r>
              <a:rPr lang="en-US" dirty="0" smtClean="0"/>
              <a:t>DO NOT dwell on why you are suffering – only that it may be necessary to preserve your life</a:t>
            </a:r>
          </a:p>
          <a:p>
            <a:pPr lvl="1"/>
            <a:r>
              <a:rPr lang="en-US" dirty="0" smtClean="0"/>
              <a:t>Focus on what the suffering will accomplish for you, not on how it feels or why it happens.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a:t>
            </a:r>
            <a:endParaRPr lang="en-US" dirty="0"/>
          </a:p>
        </p:txBody>
      </p:sp>
      <p:sp>
        <p:nvSpPr>
          <p:cNvPr id="3" name="Content Placeholder 2"/>
          <p:cNvSpPr>
            <a:spLocks noGrp="1"/>
          </p:cNvSpPr>
          <p:nvPr>
            <p:ph idx="1"/>
          </p:nvPr>
        </p:nvSpPr>
        <p:spPr/>
        <p:txBody>
          <a:bodyPr>
            <a:normAutofit/>
          </a:bodyPr>
          <a:lstStyle/>
          <a:p>
            <a:r>
              <a:rPr lang="en-US" dirty="0" smtClean="0"/>
              <a:t>Act like Animals</a:t>
            </a:r>
          </a:p>
          <a:p>
            <a:pPr lvl="1"/>
            <a:r>
              <a:rPr lang="en-US" dirty="0" smtClean="0"/>
              <a:t>Do not feel as though you have to reinvent the wheel – watch animals for clues about the location of water, food, or shelter </a:t>
            </a:r>
          </a:p>
          <a:p>
            <a:pPr lvl="1"/>
            <a:r>
              <a:rPr lang="en-US" dirty="0" smtClean="0"/>
              <a:t>Watch where migrating birds land to find open water</a:t>
            </a:r>
          </a:p>
          <a:p>
            <a:pPr lvl="1"/>
            <a:r>
              <a:rPr lang="en-US" dirty="0" smtClean="0"/>
              <a:t>Observe rodents and squirrels to find nutrient-dense foods like nuts and berries</a:t>
            </a:r>
          </a:p>
          <a:p>
            <a:pPr lvl="1"/>
            <a:r>
              <a:rPr lang="en-US" dirty="0" smtClean="0"/>
              <a:t>DO NOT assume that because it is safe for an animal, it is safe for your.  You are NOT an animal. </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a:t>
            </a:r>
            <a:endParaRPr lang="en-US" dirty="0"/>
          </a:p>
        </p:txBody>
      </p:sp>
      <p:sp>
        <p:nvSpPr>
          <p:cNvPr id="3" name="Content Placeholder 2"/>
          <p:cNvSpPr>
            <a:spLocks noGrp="1"/>
          </p:cNvSpPr>
          <p:nvPr>
            <p:ph idx="1"/>
          </p:nvPr>
        </p:nvSpPr>
        <p:spPr/>
        <p:txBody>
          <a:bodyPr/>
          <a:lstStyle/>
          <a:p>
            <a:r>
              <a:rPr lang="en-US" dirty="0" smtClean="0"/>
              <a:t>Learn Basic Skills </a:t>
            </a:r>
          </a:p>
          <a:p>
            <a:pPr lvl="1"/>
            <a:r>
              <a:rPr lang="en-US" dirty="0" smtClean="0"/>
              <a:t>If you are going to be in situations that may become survival emergencies, make an effort now to obtain specific skills that may prove to be the difference between life and death, particularly in regards to…</a:t>
            </a:r>
          </a:p>
          <a:p>
            <a:pPr lvl="2"/>
            <a:r>
              <a:rPr lang="en-US" dirty="0" smtClean="0"/>
              <a:t>First Aid</a:t>
            </a:r>
          </a:p>
          <a:p>
            <a:pPr lvl="2"/>
            <a:r>
              <a:rPr lang="en-US" dirty="0" smtClean="0"/>
              <a:t>Navigation</a:t>
            </a:r>
          </a:p>
          <a:p>
            <a:pPr lvl="2"/>
            <a:r>
              <a:rPr lang="en-US" dirty="0" smtClean="0"/>
              <a:t>Region-specific survival strategies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wilderness-survival.net/imgsurv.gif"/>
          <p:cNvPicPr>
            <a:picLocks noGrp="1"/>
          </p:cNvPicPr>
          <p:nvPr>
            <p:ph idx="1"/>
          </p:nvPr>
        </p:nvPicPr>
        <p:blipFill>
          <a:blip r:embed="rId2" cstate="print"/>
          <a:srcRect/>
          <a:stretch>
            <a:fillRect/>
          </a:stretch>
        </p:blipFill>
        <p:spPr bwMode="auto">
          <a:xfrm>
            <a:off x="1447800" y="228600"/>
            <a:ext cx="6248400"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Cold-weather Survival </a:t>
            </a:r>
            <a:endParaRPr lang="en-US" dirty="0"/>
          </a:p>
        </p:txBody>
      </p:sp>
      <p:sp>
        <p:nvSpPr>
          <p:cNvPr id="6" name="Content Placeholder 5"/>
          <p:cNvSpPr>
            <a:spLocks noGrp="1"/>
          </p:cNvSpPr>
          <p:nvPr>
            <p:ph idx="1"/>
          </p:nvPr>
        </p:nvSpPr>
        <p:spPr>
          <a:xfrm>
            <a:off x="457200" y="1646236"/>
            <a:ext cx="8382000" cy="4906963"/>
          </a:xfrm>
        </p:spPr>
        <p:txBody>
          <a:bodyPr>
            <a:normAutofit fontScale="85000" lnSpcReduction="10000"/>
          </a:bodyPr>
          <a:lstStyle/>
          <a:p>
            <a:r>
              <a:rPr lang="en-US" dirty="0" smtClean="0"/>
              <a:t>It is more difficult for you to satisfy your basic water, food, and shelter needs in a cold environment.</a:t>
            </a:r>
          </a:p>
          <a:p>
            <a:r>
              <a:rPr lang="en-US" dirty="0" smtClean="0"/>
              <a:t>You must not only have enough clothing to protect you from the cold, you must also know how to maximize the warmth you get from it. </a:t>
            </a:r>
          </a:p>
          <a:p>
            <a:pPr lvl="1"/>
            <a:r>
              <a:rPr lang="en-US" dirty="0" smtClean="0"/>
              <a:t>Always keep your head covered -  You can lose 40 to 45 percent of body heat from an unprotected head and even more from the unprotected neck, wrist, and ankles. </a:t>
            </a:r>
          </a:p>
          <a:p>
            <a:pPr lvl="1"/>
            <a:r>
              <a:rPr lang="en-US" dirty="0" smtClean="0"/>
              <a:t>These areas of the body are good radiators of heat and have very little insulating fat.</a:t>
            </a:r>
          </a:p>
          <a:p>
            <a:pPr lvl="1"/>
            <a:r>
              <a:rPr lang="en-US" dirty="0" smtClean="0"/>
              <a:t> The brain is very susceptible to cold and can stand the least amount of cooling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a:t>
            </a:r>
            <a:endParaRPr lang="en-US" dirty="0"/>
          </a:p>
        </p:txBody>
      </p:sp>
      <p:sp>
        <p:nvSpPr>
          <p:cNvPr id="3" name="Content Placeholder 2"/>
          <p:cNvSpPr>
            <a:spLocks noGrp="1"/>
          </p:cNvSpPr>
          <p:nvPr>
            <p:ph idx="1"/>
          </p:nvPr>
        </p:nvSpPr>
        <p:spPr/>
        <p:txBody>
          <a:bodyPr/>
          <a:lstStyle/>
          <a:p>
            <a:r>
              <a:rPr lang="en-US" dirty="0" smtClean="0"/>
              <a:t>There are four basic principles to follow to keep warm. An easy way to remember these basic principles is to use the word COLD--</a:t>
            </a:r>
          </a:p>
          <a:p>
            <a:r>
              <a:rPr lang="en-US" dirty="0" smtClean="0"/>
              <a:t>C -  Keep clothing </a:t>
            </a:r>
            <a:r>
              <a:rPr lang="en-US" i="1" dirty="0" smtClean="0"/>
              <a:t>clean.</a:t>
            </a:r>
            <a:r>
              <a:rPr lang="en-US" dirty="0" smtClean="0"/>
              <a:t> </a:t>
            </a:r>
          </a:p>
          <a:p>
            <a:r>
              <a:rPr lang="en-US" dirty="0" smtClean="0"/>
              <a:t>O -  Avoid </a:t>
            </a:r>
            <a:r>
              <a:rPr lang="en-US" i="1" dirty="0" smtClean="0"/>
              <a:t>overheating.</a:t>
            </a:r>
            <a:r>
              <a:rPr lang="en-US" dirty="0" smtClean="0"/>
              <a:t> </a:t>
            </a:r>
          </a:p>
          <a:p>
            <a:r>
              <a:rPr lang="en-US" dirty="0" smtClean="0"/>
              <a:t>L -  Wear clothes </a:t>
            </a:r>
            <a:r>
              <a:rPr lang="en-US" i="1" dirty="0" smtClean="0"/>
              <a:t>loose</a:t>
            </a:r>
            <a:r>
              <a:rPr lang="en-US" dirty="0" smtClean="0"/>
              <a:t> and</a:t>
            </a:r>
          </a:p>
          <a:p>
            <a:r>
              <a:rPr lang="en-US" dirty="0" smtClean="0"/>
              <a:t>D -  Keep clothing </a:t>
            </a:r>
            <a:r>
              <a:rPr lang="en-US" i="1" dirty="0" smtClean="0"/>
              <a:t>dry.</a:t>
            </a:r>
            <a:r>
              <a:rPr lang="en-US" dirty="0" smtClean="0"/>
              <a: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Hypothermia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Hypothermia is when your </a:t>
            </a:r>
            <a:r>
              <a:rPr lang="en-US" u="sng" dirty="0" smtClean="0"/>
              <a:t>core</a:t>
            </a:r>
            <a:r>
              <a:rPr lang="en-US" dirty="0" smtClean="0"/>
              <a:t> body temperature stays below 98 degrees. </a:t>
            </a:r>
          </a:p>
          <a:p>
            <a:r>
              <a:rPr lang="en-US" dirty="0" smtClean="0"/>
              <a:t>Hypothermia is the greatest risk to survival in cold-weather emergencies (including stranded cars on WI highways!)</a:t>
            </a:r>
          </a:p>
          <a:p>
            <a:r>
              <a:rPr lang="en-US" dirty="0" smtClean="0"/>
              <a:t>Prevent hypothermia by dressing in loose layers. </a:t>
            </a:r>
          </a:p>
          <a:p>
            <a:r>
              <a:rPr lang="en-US" dirty="0" smtClean="0"/>
              <a:t>Consume high calorie foods like chocolate, nuts, and fruit to maintain your core body temperature.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Hypothermia</a:t>
            </a:r>
            <a:endParaRPr lang="en-US" dirty="0"/>
          </a:p>
        </p:txBody>
      </p:sp>
      <p:sp>
        <p:nvSpPr>
          <p:cNvPr id="3" name="Content Placeholder 2"/>
          <p:cNvSpPr>
            <a:spLocks noGrp="1"/>
          </p:cNvSpPr>
          <p:nvPr>
            <p:ph idx="1"/>
          </p:nvPr>
        </p:nvSpPr>
        <p:spPr/>
        <p:txBody>
          <a:bodyPr/>
          <a:lstStyle/>
          <a:p>
            <a:r>
              <a:rPr lang="en-US" dirty="0" smtClean="0"/>
              <a:t>Stay dry – avoid circumstances in which you will get wet and avoid excessive perspiration.  Remove layers if you are physically exerting yourself. </a:t>
            </a:r>
          </a:p>
          <a:p>
            <a:r>
              <a:rPr lang="en-US" dirty="0" smtClean="0"/>
              <a:t>Avoid cotton, particularly on bare skin, as it will keep moisture on the skin.  Opt for synthetic materials or wool (which will keep you warm even when wet).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Signs of Hypothermia</a:t>
            </a:r>
            <a:endParaRPr lang="en-US" dirty="0"/>
          </a:p>
        </p:txBody>
      </p:sp>
      <p:sp>
        <p:nvSpPr>
          <p:cNvPr id="3" name="Content Placeholder 2"/>
          <p:cNvSpPr>
            <a:spLocks noGrp="1"/>
          </p:cNvSpPr>
          <p:nvPr>
            <p:ph idx="1"/>
          </p:nvPr>
        </p:nvSpPr>
        <p:spPr/>
        <p:txBody>
          <a:bodyPr>
            <a:normAutofit/>
          </a:bodyPr>
          <a:lstStyle/>
          <a:p>
            <a:r>
              <a:rPr lang="en-US" i="1" dirty="0" smtClean="0"/>
              <a:t>Mild Hypothermia (above 90.0 ° F): Look </a:t>
            </a:r>
            <a:r>
              <a:rPr lang="en-US" dirty="0" smtClean="0"/>
              <a:t>for consistent shivering and blue lips, progressing to slurred speech, dazed expression, and stiff muscles.</a:t>
            </a:r>
            <a:br>
              <a:rPr lang="en-US" dirty="0" smtClean="0"/>
            </a:br>
            <a:endParaRPr lang="en-US" dirty="0" smtClean="0"/>
          </a:p>
          <a:p>
            <a:r>
              <a:rPr lang="en-US" i="1" dirty="0" smtClean="0"/>
              <a:t>Severe Hypothermia (below 90.0 ° F): </a:t>
            </a:r>
            <a:r>
              <a:rPr lang="en-US" dirty="0" smtClean="0"/>
              <a:t>Shivering has stopped. Person appears confused and unaware; muscles are rigid and unconsciousness sets in.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Treatment of Hypothermia</a:t>
            </a:r>
            <a:endParaRPr lang="en-US" dirty="0"/>
          </a:p>
        </p:txBody>
      </p:sp>
      <p:sp>
        <p:nvSpPr>
          <p:cNvPr id="3" name="Content Placeholder 2"/>
          <p:cNvSpPr>
            <a:spLocks noGrp="1"/>
          </p:cNvSpPr>
          <p:nvPr>
            <p:ph idx="1"/>
          </p:nvPr>
        </p:nvSpPr>
        <p:spPr/>
        <p:txBody>
          <a:bodyPr>
            <a:normAutofit fontScale="92500"/>
          </a:bodyPr>
          <a:lstStyle/>
          <a:p>
            <a:r>
              <a:rPr lang="en-US" dirty="0" smtClean="0"/>
              <a:t>Get victim out of the weather and remove wet clothing. Replace it with dry clothing or a sleeping bag. You must get the victim warm. </a:t>
            </a:r>
          </a:p>
          <a:p>
            <a:r>
              <a:rPr lang="en-US" dirty="0" smtClean="0"/>
              <a:t>If possible, get to a warm place (inside heated shelter or car). Get several people to huddle around the victim to slowly add heat. </a:t>
            </a:r>
          </a:p>
          <a:p>
            <a:r>
              <a:rPr lang="en-US" dirty="0" smtClean="0"/>
              <a:t>If conscious, give victim warm liquids to drink. They should see a doctor as possible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Survival Needs</a:t>
            </a:r>
            <a:endParaRPr lang="en-US" dirty="0"/>
          </a:p>
        </p:txBody>
      </p:sp>
      <p:sp>
        <p:nvSpPr>
          <p:cNvPr id="3" name="Content Placeholder 2"/>
          <p:cNvSpPr>
            <a:spLocks noGrp="1"/>
          </p:cNvSpPr>
          <p:nvPr>
            <p:ph idx="1"/>
          </p:nvPr>
        </p:nvSpPr>
        <p:spPr/>
        <p:txBody>
          <a:bodyPr/>
          <a:lstStyle/>
          <a:p>
            <a:r>
              <a:rPr lang="en-US" dirty="0" smtClean="0"/>
              <a:t>In order of their importance to survival, the Seven Basic Survival Needs:</a:t>
            </a:r>
          </a:p>
          <a:p>
            <a:r>
              <a:rPr lang="en-US" dirty="0" smtClean="0"/>
              <a:t>1. PMA – Positive Mental Attitude </a:t>
            </a:r>
          </a:p>
          <a:p>
            <a:r>
              <a:rPr lang="en-US" dirty="0" smtClean="0"/>
              <a:t>2. Air </a:t>
            </a:r>
          </a:p>
          <a:p>
            <a:r>
              <a:rPr lang="en-US" dirty="0" smtClean="0"/>
              <a:t>3. Shelter</a:t>
            </a:r>
          </a:p>
          <a:p>
            <a:r>
              <a:rPr lang="en-US" dirty="0" smtClean="0"/>
              <a:t>4. Warmth</a:t>
            </a:r>
          </a:p>
          <a:p>
            <a:r>
              <a:rPr lang="en-US" dirty="0" smtClean="0"/>
              <a:t>5. Rest</a:t>
            </a:r>
          </a:p>
          <a:p>
            <a:r>
              <a:rPr lang="en-US" dirty="0" smtClean="0"/>
              <a:t>6. Water</a:t>
            </a:r>
          </a:p>
          <a:p>
            <a:r>
              <a:rPr lang="en-US" dirty="0" smtClean="0"/>
              <a:t>7. Food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Frostbite</a:t>
            </a:r>
            <a:endParaRPr lang="en-US" dirty="0"/>
          </a:p>
        </p:txBody>
      </p:sp>
      <p:sp>
        <p:nvSpPr>
          <p:cNvPr id="3" name="Content Placeholder 2"/>
          <p:cNvSpPr>
            <a:spLocks noGrp="1"/>
          </p:cNvSpPr>
          <p:nvPr>
            <p:ph idx="1"/>
          </p:nvPr>
        </p:nvSpPr>
        <p:spPr/>
        <p:txBody>
          <a:bodyPr/>
          <a:lstStyle/>
          <a:p>
            <a:r>
              <a:rPr lang="en-US" dirty="0" smtClean="0"/>
              <a:t>Frostbite occurs when ice forms on or inside living tissue, disrupting blood flow and lysing (breaking open) cells</a:t>
            </a:r>
          </a:p>
          <a:p>
            <a:r>
              <a:rPr lang="en-US" dirty="0" smtClean="0"/>
              <a:t>This causes the permanent loss of that tissue or limb</a:t>
            </a:r>
          </a:p>
          <a:p>
            <a:r>
              <a:rPr lang="en-US" dirty="0" smtClean="0"/>
              <a:t>The best way to prevent frostbite is keep all extremities covered at all times</a:t>
            </a:r>
          </a:p>
          <a:p>
            <a:r>
              <a:rPr lang="en-US" dirty="0" smtClean="0"/>
              <a:t>Wear facial covering and avoid wind by seeking shelter (see later slides).  </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Signs of Frostbite</a:t>
            </a:r>
            <a:endParaRPr lang="en-US" dirty="0"/>
          </a:p>
        </p:txBody>
      </p:sp>
      <p:sp>
        <p:nvSpPr>
          <p:cNvPr id="3" name="Content Placeholder 2"/>
          <p:cNvSpPr>
            <a:spLocks noGrp="1"/>
          </p:cNvSpPr>
          <p:nvPr>
            <p:ph idx="1"/>
          </p:nvPr>
        </p:nvSpPr>
        <p:spPr/>
        <p:txBody>
          <a:bodyPr/>
          <a:lstStyle/>
          <a:p>
            <a:r>
              <a:rPr lang="en-US" dirty="0" smtClean="0"/>
              <a:t>• Pain or burning sensation in exposed area</a:t>
            </a:r>
            <a:br>
              <a:rPr lang="en-US" dirty="0" smtClean="0"/>
            </a:br>
            <a:endParaRPr lang="en-US" dirty="0" smtClean="0"/>
          </a:p>
          <a:p>
            <a:r>
              <a:rPr lang="en-US" dirty="0" smtClean="0"/>
              <a:t>• White spot forms surrounded by red skin</a:t>
            </a:r>
            <a:br>
              <a:rPr lang="en-US" dirty="0" smtClean="0"/>
            </a:br>
            <a:endParaRPr lang="en-US" dirty="0" smtClean="0"/>
          </a:p>
          <a:p>
            <a:r>
              <a:rPr lang="en-US" dirty="0" smtClean="0"/>
              <a:t>• Numbness in affected area</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Frostbite</a:t>
            </a:r>
            <a:endParaRPr lang="en-US" dirty="0"/>
          </a:p>
        </p:txBody>
      </p:sp>
      <p:sp>
        <p:nvSpPr>
          <p:cNvPr id="3" name="Content Placeholder 2"/>
          <p:cNvSpPr>
            <a:spLocks noGrp="1"/>
          </p:cNvSpPr>
          <p:nvPr>
            <p:ph idx="1"/>
          </p:nvPr>
        </p:nvSpPr>
        <p:spPr/>
        <p:txBody>
          <a:bodyPr/>
          <a:lstStyle/>
          <a:p>
            <a:r>
              <a:rPr lang="en-US" dirty="0" smtClean="0"/>
              <a:t>Slowly and gently warm the affected parts by placing a hand on the exposed part, or putting in lukewarm (not hot) water. </a:t>
            </a:r>
            <a:br>
              <a:rPr lang="en-US" dirty="0" smtClean="0"/>
            </a:br>
            <a:endParaRPr lang="en-US" dirty="0" smtClean="0"/>
          </a:p>
          <a:p>
            <a:r>
              <a:rPr lang="en-US" dirty="0" smtClean="0"/>
              <a:t>If the body parts are numb, the victim should see a doctor.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Shelter</a:t>
            </a:r>
            <a:endParaRPr lang="en-US" dirty="0"/>
          </a:p>
        </p:txBody>
      </p:sp>
      <p:sp>
        <p:nvSpPr>
          <p:cNvPr id="3" name="Content Placeholder 2"/>
          <p:cNvSpPr>
            <a:spLocks noGrp="1"/>
          </p:cNvSpPr>
          <p:nvPr>
            <p:ph idx="1"/>
          </p:nvPr>
        </p:nvSpPr>
        <p:spPr/>
        <p:txBody>
          <a:bodyPr>
            <a:normAutofit lnSpcReduction="10000"/>
          </a:bodyPr>
          <a:lstStyle/>
          <a:p>
            <a:r>
              <a:rPr lang="en-US" dirty="0" smtClean="0"/>
              <a:t>A simple shelter in a cold-weather emergency is a tarp or blanket supported by limbs with pine bows for a floor. </a:t>
            </a:r>
          </a:p>
          <a:p>
            <a:r>
              <a:rPr lang="en-US" dirty="0" smtClean="0"/>
              <a:t>Avoid contact with the cold ground – use branches, blankets, or dry leaves to prevent contact with cold surfaces (rocks, snow, ice)</a:t>
            </a:r>
          </a:p>
          <a:p>
            <a:r>
              <a:rPr lang="en-US" dirty="0" smtClean="0"/>
              <a:t>Do not wait until you are cold to insulate your body – by then it is too late.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Shelter</a:t>
            </a:r>
            <a:endParaRPr lang="en-US" dirty="0"/>
          </a:p>
        </p:txBody>
      </p:sp>
      <p:sp>
        <p:nvSpPr>
          <p:cNvPr id="3" name="Content Placeholder 2"/>
          <p:cNvSpPr>
            <a:spLocks noGrp="1"/>
          </p:cNvSpPr>
          <p:nvPr>
            <p:ph idx="1"/>
          </p:nvPr>
        </p:nvSpPr>
        <p:spPr>
          <a:xfrm>
            <a:off x="457200" y="1646236"/>
            <a:ext cx="8229600" cy="4830763"/>
          </a:xfrm>
        </p:spPr>
        <p:txBody>
          <a:bodyPr>
            <a:normAutofit fontScale="92500"/>
          </a:bodyPr>
          <a:lstStyle/>
          <a:p>
            <a:r>
              <a:rPr lang="en-US" dirty="0" smtClean="0"/>
              <a:t>Do not overlook the obvious – if you are in a car, stay with your vehicle and wait for help.</a:t>
            </a:r>
          </a:p>
          <a:p>
            <a:r>
              <a:rPr lang="en-US" dirty="0" smtClean="0"/>
              <a:t>Start your car periodically to warm it, but do not let it run continuously – carbon monoxide poisoning can easily kill you without warning. </a:t>
            </a:r>
          </a:p>
          <a:p>
            <a:r>
              <a:rPr lang="en-US" dirty="0" smtClean="0"/>
              <a:t>Any combustion will create carbon monoxide, particularly in an enclosed space</a:t>
            </a:r>
          </a:p>
          <a:p>
            <a:pPr lvl="1"/>
            <a:r>
              <a:rPr lang="en-US" dirty="0" smtClean="0"/>
              <a:t>This includes camp stoves, car heaters, and wood fires</a:t>
            </a: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Monoxide Poisoning </a:t>
            </a:r>
            <a:endParaRPr lang="en-US" dirty="0"/>
          </a:p>
        </p:txBody>
      </p:sp>
      <p:sp>
        <p:nvSpPr>
          <p:cNvPr id="3" name="Content Placeholder 2"/>
          <p:cNvSpPr>
            <a:spLocks noGrp="1"/>
          </p:cNvSpPr>
          <p:nvPr>
            <p:ph idx="1"/>
          </p:nvPr>
        </p:nvSpPr>
        <p:spPr/>
        <p:txBody>
          <a:bodyPr>
            <a:normAutofit lnSpcReduction="10000"/>
          </a:bodyPr>
          <a:lstStyle/>
          <a:p>
            <a:r>
              <a:rPr lang="en-US" dirty="0" smtClean="0"/>
              <a:t>Symptoms of carbon monoxide poisoning include headache, dizziness, weakness, difficulty breathing, and cherry-red gums and membranes. </a:t>
            </a:r>
            <a:br>
              <a:rPr lang="en-US" dirty="0" smtClean="0"/>
            </a:br>
            <a:endParaRPr lang="en-US" dirty="0" smtClean="0"/>
          </a:p>
          <a:p>
            <a:r>
              <a:rPr lang="en-US" dirty="0" smtClean="0"/>
              <a:t>Get fresh air immediately. Also be aware the carbon monoxide is “heavier” than standard air – you may have to hold your head between your knees and exhale forcibly.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Winter travel tips </a:t>
            </a:r>
          </a:p>
        </p:txBody>
      </p:sp>
      <p:sp>
        <p:nvSpPr>
          <p:cNvPr id="3" name="Content Placeholder 2"/>
          <p:cNvSpPr>
            <a:spLocks noGrp="1"/>
          </p:cNvSpPr>
          <p:nvPr>
            <p:ph idx="1"/>
          </p:nvPr>
        </p:nvSpPr>
        <p:spPr>
          <a:xfrm>
            <a:off x="457200" y="1646236"/>
            <a:ext cx="8229600" cy="4830763"/>
          </a:xfrm>
        </p:spPr>
        <p:txBody>
          <a:bodyPr>
            <a:normAutofit/>
          </a:bodyPr>
          <a:lstStyle/>
          <a:p>
            <a:pPr>
              <a:buNone/>
            </a:pPr>
            <a:r>
              <a:rPr lang="en-US" i="1" dirty="0" smtClean="0"/>
              <a:t>Outdoor experts offer this advice for people driving or hiking this winter. </a:t>
            </a:r>
            <a:r>
              <a:rPr lang="en-US" dirty="0" smtClean="0"/>
              <a:t/>
            </a:r>
            <a:br>
              <a:rPr lang="en-US" dirty="0" smtClean="0"/>
            </a:br>
            <a:endParaRPr lang="en-US" dirty="0" smtClean="0"/>
          </a:p>
          <a:p>
            <a:r>
              <a:rPr lang="en-US" dirty="0" smtClean="0"/>
              <a:t>Before leaving, check the weather. </a:t>
            </a:r>
            <a:br>
              <a:rPr lang="en-US" dirty="0" smtClean="0"/>
            </a:br>
            <a:endParaRPr lang="en-US" dirty="0" smtClean="0"/>
          </a:p>
          <a:p>
            <a:r>
              <a:rPr lang="en-US" dirty="0" smtClean="0"/>
              <a:t>Tell others of your route and expected arrival time. </a:t>
            </a:r>
          </a:p>
          <a:p>
            <a:endParaRPr lang="en-US" dirty="0" smtClean="0"/>
          </a:p>
          <a:p>
            <a:pPr lvl="2"/>
            <a:r>
              <a:rPr lang="en-US" i="1" dirty="0" smtClean="0"/>
              <a:t>Source: </a:t>
            </a:r>
            <a:r>
              <a:rPr lang="en-US" b="1" i="1" dirty="0" smtClean="0"/>
              <a:t>Joe Fitzgibbon © 2009</a:t>
            </a:r>
            <a:endParaRPr lang="en-US" i="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Winter travel tips </a:t>
            </a:r>
          </a:p>
        </p:txBody>
      </p:sp>
      <p:sp>
        <p:nvSpPr>
          <p:cNvPr id="3" name="Content Placeholder 2"/>
          <p:cNvSpPr>
            <a:spLocks noGrp="1"/>
          </p:cNvSpPr>
          <p:nvPr>
            <p:ph idx="1"/>
          </p:nvPr>
        </p:nvSpPr>
        <p:spPr/>
        <p:txBody>
          <a:bodyPr>
            <a:normAutofit fontScale="85000" lnSpcReduction="10000"/>
          </a:bodyPr>
          <a:lstStyle/>
          <a:p>
            <a:r>
              <a:rPr lang="en-US" dirty="0" smtClean="0"/>
              <a:t>Be smart. The mistakes people make stem from being poorly prepared, underestimating the risks and making poor judgments. </a:t>
            </a:r>
          </a:p>
          <a:p>
            <a:r>
              <a:rPr lang="en-US" dirty="0" smtClean="0"/>
              <a:t>If the hazard level is high and snow is falling, be prepared to change your plans.</a:t>
            </a:r>
          </a:p>
          <a:p>
            <a:r>
              <a:rPr lang="en-US" dirty="0" smtClean="0"/>
              <a:t>If you become stranded, remain calm, set out rescue signals and stay with the vehicle. </a:t>
            </a:r>
          </a:p>
          <a:p>
            <a:r>
              <a:rPr lang="en-US" dirty="0" smtClean="0"/>
              <a:t>Keep in mind the rule of threes in severe weather. </a:t>
            </a:r>
          </a:p>
          <a:p>
            <a:pPr lvl="1"/>
            <a:r>
              <a:rPr lang="en-US" dirty="0" smtClean="0"/>
              <a:t>You cannot survive more than 3 minutes without air, 3 hours without shelter, 3 days without water, 3 weeks without food, 3 months without hope.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Travel Tips</a:t>
            </a:r>
            <a:endParaRPr lang="en-US" dirty="0"/>
          </a:p>
        </p:txBody>
      </p:sp>
      <p:sp>
        <p:nvSpPr>
          <p:cNvPr id="3" name="Content Placeholder 2"/>
          <p:cNvSpPr>
            <a:spLocks noGrp="1"/>
          </p:cNvSpPr>
          <p:nvPr>
            <p:ph idx="1"/>
          </p:nvPr>
        </p:nvSpPr>
        <p:spPr>
          <a:xfrm>
            <a:off x="457200" y="1646236"/>
            <a:ext cx="8229600" cy="4754563"/>
          </a:xfrm>
        </p:spPr>
        <p:txBody>
          <a:bodyPr>
            <a:normAutofit fontScale="85000" lnSpcReduction="20000"/>
          </a:bodyPr>
          <a:lstStyle/>
          <a:p>
            <a:r>
              <a:rPr lang="en-US" dirty="0" smtClean="0"/>
              <a:t>Take along the 10 essentials for emergency survival: </a:t>
            </a:r>
          </a:p>
          <a:p>
            <a:pPr marL="925830" lvl="1" indent="-514350">
              <a:buFont typeface="+mj-lt"/>
              <a:buAutoNum type="arabicPeriod"/>
            </a:pPr>
            <a:r>
              <a:rPr lang="en-US" dirty="0" smtClean="0"/>
              <a:t>A first aid kit</a:t>
            </a:r>
          </a:p>
          <a:p>
            <a:pPr marL="925830" lvl="1" indent="-514350">
              <a:buFont typeface="+mj-lt"/>
              <a:buAutoNum type="arabicPeriod"/>
            </a:pPr>
            <a:r>
              <a:rPr lang="en-US" dirty="0" smtClean="0"/>
              <a:t>Flashlight or headlamp with extra batteries</a:t>
            </a:r>
          </a:p>
          <a:p>
            <a:pPr marL="925830" lvl="1" indent="-514350">
              <a:buFont typeface="+mj-lt"/>
              <a:buAutoNum type="arabicPeriod"/>
            </a:pPr>
            <a:r>
              <a:rPr lang="en-US" dirty="0" smtClean="0"/>
              <a:t>A blanket or sleeping bag</a:t>
            </a:r>
          </a:p>
          <a:p>
            <a:pPr marL="925830" lvl="1" indent="-514350">
              <a:buFont typeface="+mj-lt"/>
              <a:buAutoNum type="arabicPeriod"/>
            </a:pPr>
            <a:r>
              <a:rPr lang="en-US" dirty="0" smtClean="0"/>
              <a:t>Nutritional bars</a:t>
            </a:r>
          </a:p>
          <a:p>
            <a:pPr marL="925830" lvl="1" indent="-514350">
              <a:buFont typeface="+mj-lt"/>
              <a:buAutoNum type="arabicPeriod"/>
            </a:pPr>
            <a:r>
              <a:rPr lang="en-US" dirty="0" smtClean="0"/>
              <a:t>Rain gear</a:t>
            </a:r>
          </a:p>
          <a:p>
            <a:pPr marL="925830" lvl="1" indent="-514350">
              <a:buFont typeface="+mj-lt"/>
              <a:buAutoNum type="arabicPeriod"/>
            </a:pPr>
            <a:r>
              <a:rPr lang="en-US" dirty="0" smtClean="0"/>
              <a:t>Pocket knife</a:t>
            </a:r>
          </a:p>
          <a:p>
            <a:pPr marL="925830" lvl="1" indent="-514350">
              <a:buFont typeface="+mj-lt"/>
              <a:buAutoNum type="arabicPeriod"/>
            </a:pPr>
            <a:r>
              <a:rPr lang="en-US" dirty="0" smtClean="0"/>
              <a:t>Waterproof matches, candles or fire starter</a:t>
            </a:r>
          </a:p>
          <a:p>
            <a:pPr marL="925830" lvl="1" indent="-514350">
              <a:buFont typeface="+mj-lt"/>
              <a:buAutoNum type="arabicPeriod"/>
            </a:pPr>
            <a:r>
              <a:rPr lang="en-US" dirty="0" smtClean="0"/>
              <a:t>Map</a:t>
            </a:r>
          </a:p>
          <a:p>
            <a:pPr marL="925830" lvl="1" indent="-514350">
              <a:buFont typeface="+mj-lt"/>
              <a:buAutoNum type="arabicPeriod"/>
            </a:pPr>
            <a:r>
              <a:rPr lang="en-US" dirty="0" smtClean="0"/>
              <a:t>Compass</a:t>
            </a:r>
          </a:p>
          <a:p>
            <a:pPr marL="925830" lvl="1" indent="-514350">
              <a:buFont typeface="+mj-lt"/>
              <a:buAutoNum type="arabicPeriod"/>
            </a:pPr>
            <a:r>
              <a:rPr lang="en-US" dirty="0" smtClean="0"/>
              <a:t>Bright, lightweight tarp. </a:t>
            </a:r>
          </a:p>
          <a:p>
            <a:pPr marL="925830" lvl="1" indent="-514350">
              <a:buFont typeface="+mj-lt"/>
              <a:buAutoNum type="arabicPeriod"/>
            </a:pPr>
            <a:r>
              <a:rPr lang="en-US" dirty="0" smtClean="0"/>
              <a:t>Also good: flares, cell phone,  a book, </a:t>
            </a:r>
            <a:r>
              <a:rPr lang="en-US" dirty="0" err="1" smtClean="0"/>
              <a:t>handwarmers</a:t>
            </a:r>
            <a:r>
              <a:rPr lang="en-US" dirty="0" smtClean="0"/>
              <a:t>, whistle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Review Questions</a:t>
            </a:r>
            <a:endParaRPr lang="en-US"/>
          </a:p>
        </p:txBody>
      </p:sp>
      <p:sp>
        <p:nvSpPr>
          <p:cNvPr id="3" name="Content Placeholder 2"/>
          <p:cNvSpPr>
            <a:spLocks noGrp="1"/>
          </p:cNvSpPr>
          <p:nvPr>
            <p:ph idx="1"/>
          </p:nvPr>
        </p:nvSpPr>
        <p:spPr/>
        <p:txBody>
          <a:bodyPr>
            <a:normAutofit fontScale="62500" lnSpcReduction="20000"/>
          </a:bodyPr>
          <a:lstStyle/>
          <a:p>
            <a:r>
              <a:rPr lang="en-US" dirty="0"/>
              <a:t>How would you rank survival needs from greatest to least (e.g. air, shelter, water, etc.)?</a:t>
            </a:r>
          </a:p>
          <a:p>
            <a:r>
              <a:rPr lang="en-US" dirty="0"/>
              <a:t>What does it mean to size up your surroundings?</a:t>
            </a:r>
          </a:p>
          <a:p>
            <a:r>
              <a:rPr lang="en-US" dirty="0"/>
              <a:t>In an emergency, what happens to your ability to make good decisions?  What does this mean in regards to your need to plan ahead?</a:t>
            </a:r>
          </a:p>
          <a:p>
            <a:r>
              <a:rPr lang="en-US" dirty="0"/>
              <a:t>How can you determine cardinal directions if you have no map?</a:t>
            </a:r>
          </a:p>
          <a:p>
            <a:r>
              <a:rPr lang="en-US" dirty="0"/>
              <a:t>What should you do if you feel panicked during an emergency?</a:t>
            </a:r>
          </a:p>
          <a:p>
            <a:r>
              <a:rPr lang="en-US" dirty="0"/>
              <a:t>What does it mean to “value life”?</a:t>
            </a:r>
          </a:p>
          <a:p>
            <a:r>
              <a:rPr lang="en-US" dirty="0"/>
              <a:t>What parts of your body should be covered at all times in a cold weather emergency?</a:t>
            </a:r>
          </a:p>
          <a:p>
            <a:r>
              <a:rPr lang="en-US" dirty="0"/>
              <a:t>What is hypothermia? How do you treat it?</a:t>
            </a:r>
          </a:p>
          <a:p>
            <a:r>
              <a:rPr lang="en-US" dirty="0"/>
              <a:t>What is frost bite? How do you treat it?</a:t>
            </a:r>
          </a:p>
          <a:p>
            <a:r>
              <a:rPr lang="en-US" dirty="0"/>
              <a:t>How do you know if someone has severe or mild hypothermia?</a:t>
            </a:r>
          </a:p>
          <a:p>
            <a:r>
              <a:rPr lang="en-US" dirty="0"/>
              <a:t>What are symptoms of hypothermia? Of frost bite?</a:t>
            </a:r>
          </a:p>
          <a:p>
            <a:r>
              <a:rPr lang="en-US" dirty="0"/>
              <a:t>What are symptoms of carbon monoxide poisoning? How do you treat it?</a:t>
            </a:r>
          </a:p>
          <a:p>
            <a:r>
              <a:rPr lang="en-US" dirty="0"/>
              <a:t>What are emergency items that should always be in your car?</a:t>
            </a:r>
          </a:p>
          <a:p>
            <a:endParaRPr lang="en-US" dirty="0"/>
          </a:p>
        </p:txBody>
      </p:sp>
    </p:spTree>
    <p:extLst>
      <p:ext uri="{BB962C8B-B14F-4D97-AF65-F5344CB8AC3E}">
        <p14:creationId xmlns:p14="http://schemas.microsoft.com/office/powerpoint/2010/main" val="426327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Psychology of </a:t>
            </a:r>
            <a:r>
              <a:rPr lang="en-US" dirty="0" err="1" smtClean="0"/>
              <a:t>Suvival</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It takes much more than the knowledge and skills to live successfully through a survival situation. </a:t>
            </a:r>
          </a:p>
          <a:p>
            <a:r>
              <a:rPr lang="en-US" i="1" dirty="0" smtClean="0"/>
              <a:t>A key ingredient in any survival situation is mental attitude.</a:t>
            </a:r>
          </a:p>
          <a:p>
            <a:r>
              <a:rPr lang="en-US" i="1" dirty="0" smtClean="0"/>
              <a:t>Having survival skills is important; having the will to survive is essential. </a:t>
            </a:r>
          </a:p>
          <a:p>
            <a:pPr lvl="1"/>
            <a:r>
              <a:rPr lang="en-US" i="1" dirty="0" smtClean="0"/>
              <a:t>Some people with little or no survival training have managed to survive life-threatening circumstances. </a:t>
            </a:r>
          </a:p>
          <a:p>
            <a:pPr lvl="1"/>
            <a:r>
              <a:rPr lang="en-US" i="1" dirty="0" smtClean="0"/>
              <a:t>Some people with survival training have not used their skills and died.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Actions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an emergency survival situation, your best ally is your own self-confidence and instinct.</a:t>
            </a:r>
          </a:p>
          <a:p>
            <a:pPr lvl="1"/>
            <a:r>
              <a:rPr lang="en-US" dirty="0" smtClean="0"/>
              <a:t>The first step is to size up your situation.</a:t>
            </a:r>
          </a:p>
          <a:p>
            <a:r>
              <a:rPr lang="en-US" dirty="0" smtClean="0"/>
              <a:t>Size up your </a:t>
            </a:r>
            <a:r>
              <a:rPr lang="en-US" u="sng" dirty="0" smtClean="0"/>
              <a:t>Surroundings</a:t>
            </a:r>
            <a:r>
              <a:rPr lang="en-US" dirty="0" smtClean="0"/>
              <a:t>: know what is around you and determine what can be used to your advantage</a:t>
            </a:r>
          </a:p>
          <a:p>
            <a:r>
              <a:rPr lang="en-US" dirty="0" smtClean="0"/>
              <a:t>Size up your </a:t>
            </a:r>
            <a:r>
              <a:rPr lang="en-US" u="sng" dirty="0" smtClean="0"/>
              <a:t>Physical Condition </a:t>
            </a:r>
            <a:r>
              <a:rPr lang="en-US" dirty="0" smtClean="0"/>
              <a:t>-  do you have any wounds or injuries?  Are you at risk for an injury (such as hypothermia)?  What do you need to do to stay at a maximum level of health and well-being?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a:t>
            </a:r>
            <a:endParaRPr lang="en-US" dirty="0"/>
          </a:p>
        </p:txBody>
      </p:sp>
      <p:sp>
        <p:nvSpPr>
          <p:cNvPr id="3" name="Content Placeholder 2"/>
          <p:cNvSpPr>
            <a:spLocks noGrp="1"/>
          </p:cNvSpPr>
          <p:nvPr>
            <p:ph idx="1"/>
          </p:nvPr>
        </p:nvSpPr>
        <p:spPr/>
        <p:txBody>
          <a:bodyPr>
            <a:normAutofit lnSpcReduction="10000"/>
          </a:bodyPr>
          <a:lstStyle/>
          <a:p>
            <a:r>
              <a:rPr lang="en-US" dirty="0" smtClean="0"/>
              <a:t>Size up your </a:t>
            </a:r>
            <a:r>
              <a:rPr lang="en-US" u="sng" dirty="0" smtClean="0"/>
              <a:t>Equipment</a:t>
            </a:r>
            <a:r>
              <a:rPr lang="en-US" dirty="0" smtClean="0"/>
              <a:t> – check to see what you have available.  Think of how things can be used in a nontraditional way to save your life</a:t>
            </a:r>
          </a:p>
          <a:p>
            <a:pPr lvl="1"/>
            <a:r>
              <a:rPr lang="en-US" dirty="0" smtClean="0"/>
              <a:t>A life jacket is an excellent way to preserve body heat</a:t>
            </a:r>
          </a:p>
          <a:p>
            <a:pPr lvl="1"/>
            <a:r>
              <a:rPr lang="en-US" dirty="0" smtClean="0"/>
              <a:t>A shiny knife can also be used as a signal to alert planes</a:t>
            </a:r>
          </a:p>
          <a:p>
            <a:pPr lvl="1"/>
            <a:r>
              <a:rPr lang="en-US" dirty="0" smtClean="0"/>
              <a:t>An umbrella can be used to collect dew and rain water when inverted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a:t>
            </a:r>
            <a:endParaRPr lang="en-US" dirty="0"/>
          </a:p>
        </p:txBody>
      </p:sp>
      <p:sp>
        <p:nvSpPr>
          <p:cNvPr id="3" name="Content Placeholder 2"/>
          <p:cNvSpPr>
            <a:spLocks noGrp="1"/>
          </p:cNvSpPr>
          <p:nvPr>
            <p:ph idx="1"/>
          </p:nvPr>
        </p:nvSpPr>
        <p:spPr/>
        <p:txBody>
          <a:bodyPr>
            <a:normAutofit/>
          </a:bodyPr>
          <a:lstStyle/>
          <a:p>
            <a:r>
              <a:rPr lang="en-US" dirty="0" smtClean="0"/>
              <a:t>Use all your Senses</a:t>
            </a:r>
          </a:p>
          <a:p>
            <a:pPr lvl="1"/>
            <a:r>
              <a:rPr lang="en-US" dirty="0" smtClean="0"/>
              <a:t>Be sure to use sound judgment and rational logic when making a decision</a:t>
            </a:r>
          </a:p>
          <a:p>
            <a:pPr lvl="1"/>
            <a:r>
              <a:rPr lang="en-US" dirty="0" smtClean="0"/>
              <a:t>In an emergency, shock can cause you to react in ways you otherwise wouldn’t </a:t>
            </a:r>
          </a:p>
          <a:p>
            <a:pPr lvl="1"/>
            <a:r>
              <a:rPr lang="en-US" dirty="0" smtClean="0"/>
              <a:t>Plan your moves – know where you are going, what you are doing, and what you expect to happen.</a:t>
            </a:r>
          </a:p>
          <a:p>
            <a:pPr lvl="1"/>
            <a:r>
              <a:rPr lang="en-US" dirty="0" smtClean="0"/>
              <a:t>Be aware of your surroundings to prevent injury and maintain your health and well-being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a:t>
            </a:r>
            <a:endParaRPr lang="en-US" dirty="0"/>
          </a:p>
        </p:txBody>
      </p:sp>
      <p:sp>
        <p:nvSpPr>
          <p:cNvPr id="3" name="Content Placeholder 2"/>
          <p:cNvSpPr>
            <a:spLocks noGrp="1"/>
          </p:cNvSpPr>
          <p:nvPr>
            <p:ph idx="1"/>
          </p:nvPr>
        </p:nvSpPr>
        <p:spPr/>
        <p:txBody>
          <a:bodyPr/>
          <a:lstStyle/>
          <a:p>
            <a:r>
              <a:rPr lang="en-US" dirty="0" smtClean="0"/>
              <a:t>Remember where you are</a:t>
            </a:r>
          </a:p>
          <a:p>
            <a:pPr lvl="1"/>
            <a:r>
              <a:rPr lang="en-US" dirty="0" smtClean="0"/>
              <a:t>If you have a map, try to find where you think you are and confirm it with landmarks and other visual evidence</a:t>
            </a:r>
          </a:p>
          <a:p>
            <a:pPr lvl="1"/>
            <a:r>
              <a:rPr lang="en-US" dirty="0" smtClean="0"/>
              <a:t>If you have no map or sense of location, identify the cardinal directions</a:t>
            </a:r>
          </a:p>
          <a:p>
            <a:pPr lvl="2"/>
            <a:r>
              <a:rPr lang="en-US" dirty="0" smtClean="0"/>
              <a:t>The sun rises in the east and sets in the west</a:t>
            </a:r>
          </a:p>
          <a:p>
            <a:pPr lvl="2"/>
            <a:r>
              <a:rPr lang="en-US" dirty="0" smtClean="0"/>
              <a:t>Moss tends to grow on the north size of a tree</a:t>
            </a:r>
          </a:p>
          <a:p>
            <a:pPr lvl="1"/>
            <a:r>
              <a:rPr lang="en-US" dirty="0" smtClean="0"/>
              <a:t>Try to identify sources of water, shelter, and food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a:t>
            </a:r>
            <a:endParaRPr lang="en-US" dirty="0"/>
          </a:p>
        </p:txBody>
      </p:sp>
      <p:sp>
        <p:nvSpPr>
          <p:cNvPr id="3" name="Content Placeholder 2"/>
          <p:cNvSpPr>
            <a:spLocks noGrp="1"/>
          </p:cNvSpPr>
          <p:nvPr>
            <p:ph idx="1"/>
          </p:nvPr>
        </p:nvSpPr>
        <p:spPr/>
        <p:txBody>
          <a:bodyPr>
            <a:normAutofit lnSpcReduction="10000"/>
          </a:bodyPr>
          <a:lstStyle/>
          <a:p>
            <a:r>
              <a:rPr lang="en-US" dirty="0" smtClean="0"/>
              <a:t>Vanquish panic</a:t>
            </a:r>
          </a:p>
          <a:p>
            <a:pPr lvl="1"/>
            <a:r>
              <a:rPr lang="en-US" dirty="0" smtClean="0"/>
              <a:t>Panic is perhaps the most dangerous factor in any emergency</a:t>
            </a:r>
          </a:p>
          <a:p>
            <a:pPr lvl="1"/>
            <a:r>
              <a:rPr lang="en-US" dirty="0" smtClean="0"/>
              <a:t>It will cause you to make unwise decisions and potentially endanger your own life and/or likelihood of rescue</a:t>
            </a:r>
          </a:p>
          <a:p>
            <a:pPr lvl="1"/>
            <a:r>
              <a:rPr lang="en-US" dirty="0" smtClean="0"/>
              <a:t>If you feel panic rising, take a moment.  Force yourself to breathe deeply.  Focus on what you have at hand, not the odds of your survival or the threats to your well-being.  Envision yourself being rescued.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a:t>
            </a:r>
            <a:endParaRPr lang="en-US" dirty="0"/>
          </a:p>
        </p:txBody>
      </p:sp>
      <p:sp>
        <p:nvSpPr>
          <p:cNvPr id="3" name="Content Placeholder 2"/>
          <p:cNvSpPr>
            <a:spLocks noGrp="1"/>
          </p:cNvSpPr>
          <p:nvPr>
            <p:ph idx="1"/>
          </p:nvPr>
        </p:nvSpPr>
        <p:spPr/>
        <p:txBody>
          <a:bodyPr/>
          <a:lstStyle/>
          <a:p>
            <a:r>
              <a:rPr lang="en-US" dirty="0" smtClean="0"/>
              <a:t>Improvise</a:t>
            </a:r>
          </a:p>
          <a:p>
            <a:pPr lvl="1"/>
            <a:r>
              <a:rPr lang="en-US" dirty="0" smtClean="0"/>
              <a:t>Take a tool or object designed for a specific use and envision all possible uses for it. </a:t>
            </a:r>
          </a:p>
          <a:p>
            <a:pPr lvl="1"/>
            <a:r>
              <a:rPr lang="en-US" dirty="0" smtClean="0"/>
              <a:t>Look for objects in nature that can fill a needed but missing item</a:t>
            </a:r>
          </a:p>
          <a:p>
            <a:pPr lvl="2"/>
            <a:r>
              <a:rPr lang="en-US" dirty="0" smtClean="0"/>
              <a:t>Rocks can become hammers</a:t>
            </a:r>
          </a:p>
          <a:p>
            <a:pPr lvl="2"/>
            <a:r>
              <a:rPr lang="en-US" dirty="0" smtClean="0"/>
              <a:t>Cattail fluff can become insulation</a:t>
            </a:r>
          </a:p>
          <a:p>
            <a:pPr lvl="2"/>
            <a:r>
              <a:rPr lang="en-US" dirty="0" smtClean="0"/>
              <a:t>Pine bows can become a dry bed </a:t>
            </a:r>
          </a:p>
          <a:p>
            <a:pPr lvl="2"/>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Rescue">
      <a:dk1>
        <a:sysClr val="windowText" lastClr="000000"/>
      </a:dk1>
      <a:lt1>
        <a:sysClr val="window" lastClr="FFFFFF"/>
      </a:lt1>
      <a:dk2>
        <a:srgbClr val="EF6229"/>
      </a:dk2>
      <a:lt2>
        <a:srgbClr val="EAEBDE"/>
      </a:lt2>
      <a:accent1>
        <a:srgbClr val="002060"/>
      </a:accent1>
      <a:accent2>
        <a:srgbClr val="FFC000"/>
      </a:accent2>
      <a:accent3>
        <a:srgbClr val="FFFF00"/>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101</TotalTime>
  <Words>1739</Words>
  <Application>Microsoft Office PowerPoint</Application>
  <PresentationFormat>On-screen Show (4:3)</PresentationFormat>
  <Paragraphs>161</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Rockwell</vt:lpstr>
      <vt:lpstr>Wingdings 2</vt:lpstr>
      <vt:lpstr>Foundry</vt:lpstr>
      <vt:lpstr>Wilderness Survival</vt:lpstr>
      <vt:lpstr>Basic Survival Needs</vt:lpstr>
      <vt:lpstr>The Psychology of Suvival</vt:lpstr>
      <vt:lpstr>Survival Actions</vt:lpstr>
      <vt:lpstr>SURVIVAL</vt:lpstr>
      <vt:lpstr>SURVIVAL</vt:lpstr>
      <vt:lpstr>SURVIVAL</vt:lpstr>
      <vt:lpstr>SURVIVAL</vt:lpstr>
      <vt:lpstr>SURVIVAL</vt:lpstr>
      <vt:lpstr>SURVIVAL</vt:lpstr>
      <vt:lpstr>SURVIVAL</vt:lpstr>
      <vt:lpstr>SURVIVAL</vt:lpstr>
      <vt:lpstr>PowerPoint Presentation</vt:lpstr>
      <vt:lpstr>Cold-weather Survival </vt:lpstr>
      <vt:lpstr>C.O.L.D.</vt:lpstr>
      <vt:lpstr>Hypothermia</vt:lpstr>
      <vt:lpstr>Hypothermia</vt:lpstr>
      <vt:lpstr>Signs of Hypothermia</vt:lpstr>
      <vt:lpstr>Treatment of Hypothermia</vt:lpstr>
      <vt:lpstr>Frostbite</vt:lpstr>
      <vt:lpstr>Signs of Frostbite</vt:lpstr>
      <vt:lpstr>Treatment of Frostbite</vt:lpstr>
      <vt:lpstr>Shelter</vt:lpstr>
      <vt:lpstr>Shelter</vt:lpstr>
      <vt:lpstr>Carbon Monoxide Poisoning </vt:lpstr>
      <vt:lpstr>Winter travel tips </vt:lpstr>
      <vt:lpstr>Winter travel tips </vt:lpstr>
      <vt:lpstr>Winter Travel Tips</vt:lpstr>
      <vt:lpstr>Review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Wilderness Survival</dc:title>
  <dc:creator>Mr. Craig Kohn</dc:creator>
  <cp:lastModifiedBy>Kohn Craig</cp:lastModifiedBy>
  <cp:revision>21</cp:revision>
  <cp:lastPrinted>2013-12-12T16:41:11Z</cp:lastPrinted>
  <dcterms:created xsi:type="dcterms:W3CDTF">2010-12-28T20:40:28Z</dcterms:created>
  <dcterms:modified xsi:type="dcterms:W3CDTF">2013-12-12T16:41:18Z</dcterms:modified>
</cp:coreProperties>
</file>