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1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C0475-E100-4E1D-93CA-D4604EACB306}"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C0475-E100-4E1D-93CA-D4604EACB306}"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2C0475-E100-4E1D-93CA-D4604EACB306}"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0"/>
            <a:ext cx="8695266" cy="4952999"/>
          </a:xfrm>
          <a:solidFill>
            <a:srgbClr val="FFFFFF">
              <a:alpha val="70980"/>
            </a:srgbClr>
          </a:solidFill>
          <a:ln w="101600">
            <a:solidFill>
              <a:schemeClr val="bg1"/>
            </a:solidFill>
          </a:ln>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2C0475-E100-4E1D-93CA-D4604EACB306}"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C0475-E100-4E1D-93CA-D4604EACB306}"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2C0475-E100-4E1D-93CA-D4604EACB306}"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2C0475-E100-4E1D-93CA-D4604EACB306}"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C0475-E100-4E1D-93CA-D4604EACB306}"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2C0475-E100-4E1D-93CA-D4604EACB306}"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2C0475-E100-4E1D-93CA-D4604EACB306}"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C0475-E100-4E1D-93CA-D4604EACB306}"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2C0475-E100-4E1D-93CA-D4604EACB306}" type="datetimeFigureOut">
              <a:rPr lang="en-US" smtClean="0"/>
              <a:t>10/1/2013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08601E8-4C73-48A8-BDF2-937A27AE21F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mvMdFrirD3wxMM&amp;tbnid=udOOn6Szpy810M:&amp;ved=0CAUQjRw&amp;url=http://my.clevelandclinic.org/heart/disorders/vascular/hypercoagstate.aspx&amp;ei=U7xIUvjLAYrXyAH07YHACw&amp;psig=AFQjCNFRf0Fr-3HQTfc5R-l-zJ2DYVSQAg&amp;ust=1380584884866949" TargetMode="External"/><Relationship Id="rId1" Type="http://schemas.openxmlformats.org/officeDocument/2006/relationships/slideLayout" Target="../slideLayouts/slideLayout2.xml"/><Relationship Id="rId4" Type="http://schemas.openxmlformats.org/officeDocument/2006/relationships/hyperlink" Target="http://my.clevelandclinic.org/heart/disorders/vascular/hypercoagstate.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zN_ar5BPDumJ1M&amp;tbnid=m1l9aOlDs5y97M:&amp;ved=0CAUQjRw&amp;url=http://www.hematology.org/Publications/Hematologist/2011/7164.aspx&amp;ei=6sJIUtLjCcK0ygH73YCwBQ&amp;psig=AFQjCNHE5aM94myRJ-XNFA6XIh3q8Kwkiw&amp;ust=1380584972447824" TargetMode="External"/><Relationship Id="rId1" Type="http://schemas.openxmlformats.org/officeDocument/2006/relationships/slideLayout" Target="../slideLayouts/slideLayout2.xml"/><Relationship Id="rId4" Type="http://schemas.openxmlformats.org/officeDocument/2006/relationships/hyperlink" Target="http://www.hematology.org/Publications/Hematologist/2011/7164.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rxyQcxpj0ab1qM&amp;tbnid=N2CsMQZOuSYlOM:&amp;ved=0CAUQjRw&amp;url=http://atvb.ahajournals.org/content/25/7/1321/F1.expansion.html&amp;ei=1sNIUpDbB7LlygH8vIDwCA&amp;psig=AFQjCNFElSMEBxqsF-4NI8lcR0Xydwd05Q&amp;ust=1380586821239913" TargetMode="External"/><Relationship Id="rId1" Type="http://schemas.openxmlformats.org/officeDocument/2006/relationships/slideLayout" Target="../slideLayouts/slideLayout2.xml"/><Relationship Id="rId4" Type="http://schemas.openxmlformats.org/officeDocument/2006/relationships/hyperlink" Target="http://atvb.ahajournals.org/content/25/7/1321/F1.expansio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vDAMztBbXQs8rM&amp;tbnid=qiEV1F_vNljXQM:&amp;ved=0CAUQjRw&amp;url=http://www.urgomedical.com/Pathophysiologies/Skin-and-wounds/Healing-process&amp;ei=a8dIUunuGMnCyAGlsYDgAw&amp;bvm=bv.53217764,d.aWc&amp;psig=AFQjCNE-P4rTsV0-o0C-hvHk2UvFvyC9bw&amp;ust=1380587719485300" TargetMode="External"/><Relationship Id="rId1" Type="http://schemas.openxmlformats.org/officeDocument/2006/relationships/slideLayout" Target="../slideLayouts/slideLayout2.xml"/><Relationship Id="rId4" Type="http://schemas.openxmlformats.org/officeDocument/2006/relationships/hyperlink" Target="http://www.urgomedical.com/Pathophysiologies/Skin-and-wounds/Healing-proc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alicofarm.weebly.com/cyrls-wolf-attack.html" TargetMode="External"/><Relationship Id="rId2" Type="http://schemas.openxmlformats.org/officeDocument/2006/relationships/hyperlink" Target="http://bme240.eng.uci.edu/students/07s/ngunn/wound_healing.html"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www.camacs.ca/Directors.php" TargetMode="External"/><Relationship Id="rId2" Type="http://schemas.openxmlformats.org/officeDocument/2006/relationships/hyperlink" Target="http://www.readcube.com/articles/10.1038/nrm809?locale=en"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google.com/url?sa=i&amp;rct=j&amp;q=&amp;esrc=s&amp;frm=1&amp;source=images&amp;cd=&amp;cad=rja&amp;docid=F5mYzbv6N24CwM&amp;tbnid=i8M2-BuUwvJlXM:&amp;ved=0CAUQjRw&amp;url=http://www.camacs.ca/Directors.php&amp;ei=DsxIUqWiM4bUyQH3q4C4Cg&amp;psig=AFQjCNE3kL_mktM0I8uPS5ze1v0pHuTXTw&amp;ust=138058892263063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2yVKqw9NebjmeM&amp;tbnid=Mb6AJS3WPVugFM:&amp;ved=0CAUQjRw&amp;url=http://www.scarfreehealing.com/wound-healing/&amp;ei=K8tIUuSZGqnlyQHZl4GgCA&amp;psig=AFQjCNHSZtUegBFUGwvGsv_OZoilg1qQqg&amp;ust=1380588670875636" TargetMode="External"/><Relationship Id="rId1" Type="http://schemas.openxmlformats.org/officeDocument/2006/relationships/slideLayout" Target="../slideLayouts/slideLayout2.xml"/><Relationship Id="rId4" Type="http://schemas.openxmlformats.org/officeDocument/2006/relationships/hyperlink" Target="http://www.scarfreehealing.com/wound-hea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zJtizW9g230bSM&amp;tbnid=AXBKUElmRkJFBM:&amp;ved=0CAUQjRw&amp;url=http://www.clinimed.co.uk/Wound-Care/Education/Wound-Essentials/Phases-of-Wound-Healing.aspx&amp;ei=H81IUv6YM4WQyQH44YCYAw&amp;psig=AFQjCNE3kL_mktM0I8uPS5ze1v0pHuTXTw&amp;ust=1380588922630639" TargetMode="External"/><Relationship Id="rId1" Type="http://schemas.openxmlformats.org/officeDocument/2006/relationships/slideLayout" Target="../slideLayouts/slideLayout2.xml"/><Relationship Id="rId4" Type="http://schemas.openxmlformats.org/officeDocument/2006/relationships/hyperlink" Target="http://www.clinimed.co.uk/Wound-Care/Education/Wound-Essentials/Phases-of-Wound-Healing.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y9hRG-50CFF95M&amp;tbnid=INXmeU12uYUzXM:&amp;ved=0CAUQjRw&amp;url=http://www.orthopaedics.com.sg/treatments/laceration-wound&amp;ei=ntBIUu2EL8-kyAG7hoHQBA&amp;bvm=bv.53217764,d.aWc&amp;psig=AFQjCNEfbcRhv9Ysap60JjVRAj-Bzr3AtA&amp;ust=1380590092656281" TargetMode="External"/><Relationship Id="rId1" Type="http://schemas.openxmlformats.org/officeDocument/2006/relationships/slideLayout" Target="../slideLayouts/slideLayout2.xml"/><Relationship Id="rId4" Type="http://schemas.openxmlformats.org/officeDocument/2006/relationships/hyperlink" Target="http://www.orthopaedics.com.sg/treatments/laceration-woun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QFXy0pcaBhciiM&amp;tbnid=Mb6AJS3WPVugFM:&amp;ved=0CAUQjRw&amp;url=http://www.bioscience.org/2006/v11/af/1843/figures.htm&amp;ei=HtFIUq6RO8LhygHBnoEQ&amp;bvm=bv.53217764,d.aWc&amp;psig=AFQjCNFtgaBp4X2lnGcSdBoP5Bb3RN_VUQ&amp;ust=1380590206019599" TargetMode="External"/><Relationship Id="rId1" Type="http://schemas.openxmlformats.org/officeDocument/2006/relationships/slideLayout" Target="../slideLayouts/slideLayout2.xml"/><Relationship Id="rId4" Type="http://schemas.openxmlformats.org/officeDocument/2006/relationships/hyperlink" Target="http://www.bioscience.org/2006/v11/af/1843/figure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docid=6JolhSlBORXcSM&amp;tbnid=GsmBgmUdZmGZNM:&amp;ved=0CAUQjRw&amp;url=http://commons.wikimedia.org/wiki/File:Vasoconstriction_and_Vasodilation.png&amp;ei=qrlIUqvmFOLXygHG34H4Bw&amp;bvm=bv.53217764,d.aWc&amp;psig=AFQjCNH-V9gDDJwjJ6Zda3jlpjs-2DaTNg&amp;ust=1380584227476309" TargetMode="External"/><Relationship Id="rId1" Type="http://schemas.openxmlformats.org/officeDocument/2006/relationships/slideLayout" Target="../slideLayouts/slideLayout2.xml"/><Relationship Id="rId4" Type="http://schemas.openxmlformats.org/officeDocument/2006/relationships/hyperlink" Target="http://commons.wikimedia.org/wiki/File:Vasoconstriction_and_Vasodilati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SObJTWoMEXb70M&amp;tbnid=pxJ1GpBBt5X03M:&amp;ved=0CAUQjRw&amp;url=http://www.medprorx.com/cc1.html?KeepThis=true&amp;TB_iframe=true&amp;height=400&amp;width=500&amp;ei=7rlIUq_8C6WOyAGB6oDYCA&amp;bvm=bv.53217764,d.aWc&amp;psig=AFQjCNFz4_BeVSpiUgf9-eV7JUNZ5rkSUg&amp;ust=1380584271762048" TargetMode="External"/><Relationship Id="rId1" Type="http://schemas.openxmlformats.org/officeDocument/2006/relationships/slideLayout" Target="../slideLayouts/slideLayout2.xml"/><Relationship Id="rId4" Type="http://schemas.openxmlformats.org/officeDocument/2006/relationships/hyperlink" Target="http://www.medprorx.com/cc1.html?KeepThis=true&amp;TB_iframe=true&amp;height=400&amp;width=5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SObJTWoMEXb70M&amp;tbnid=pxJ1GpBBt5X03M:&amp;ved=0CAUQjRw&amp;url=http://www.medprorx.com/cc1.html?KeepThis=true&amp;TB_iframe=true&amp;height=400&amp;width=500&amp;ei=n7pIUu-uMsTCywG1nYGYCA&amp;psig=AFQjCNFz4_BeVSpiUgf9-eV7JUNZ5rkSUg&amp;ust=1380584271762048" TargetMode="External"/><Relationship Id="rId1" Type="http://schemas.openxmlformats.org/officeDocument/2006/relationships/slideLayout" Target="../slideLayouts/slideLayout2.xml"/><Relationship Id="rId4" Type="http://schemas.openxmlformats.org/officeDocument/2006/relationships/hyperlink" Target="http://www.medprorx.com/cc1.html?KeepThis=true&amp;TB_iframe=true&amp;height=400&amp;width=5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source=images&amp;cd=&amp;cad=rja&amp;docid=wY1oviHnVVncjM&amp;tbnid=he08k-BhLrB2rM:&amp;ved=&amp;url=http://en.wikipedia.org/wiki/Red_blood_cell&amp;ei=-rpIUvfrENKFyQGZnoDQAQ&amp;psig=AFQjCNEzbojBUgcGjasS4BFPW-oAO7zYMw&amp;ust=1380584570420171" TargetMode="External"/><Relationship Id="rId1" Type="http://schemas.openxmlformats.org/officeDocument/2006/relationships/slideLayout" Target="../slideLayouts/slideLayout2.xml"/><Relationship Id="rId4" Type="http://schemas.openxmlformats.org/officeDocument/2006/relationships/hyperlink" Target="http://en.wikipedia.org/wiki/Red_blood_ce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1ChrAHfFoZZoeM&amp;tbnid=sY4OZzS1JO6usM:&amp;ved=0CAUQjRw&amp;url=http://quizlet.com/6196513/chapter-4-path-flash-cards/&amp;ei=t7xIUoGnE6LbyQGKzYEw&amp;psig=AFQjCNHE5aM94myRJ-XNFA6XIh3q8Kwkiw&amp;ust=1380584972447824" TargetMode="External"/><Relationship Id="rId1" Type="http://schemas.openxmlformats.org/officeDocument/2006/relationships/slideLayout" Target="../slideLayouts/slideLayout2.xml"/><Relationship Id="rId4" Type="http://schemas.openxmlformats.org/officeDocument/2006/relationships/hyperlink" Target="http://quizlet.com/6196513/chapter-4-path-flash-c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amp;esrc=s&amp;frm=1&amp;source=images&amp;cd=&amp;cad=rja&amp;docid=gX0HdxqppMA5YM&amp;tbnid=Z1py9HqWYxkNIM:&amp;ved=0CAUQjRw&amp;url=http://www.ouhsc.edu/platelets/platelets/platelets%20intro.html&amp;ei=nrtIUp_WBuPayAHU6YGQDw&amp;psig=AFQjCNGUVEFoKQOdKJiFeY3WYXgcjyDnfw&amp;ust=1380584722960517" TargetMode="External"/><Relationship Id="rId1" Type="http://schemas.openxmlformats.org/officeDocument/2006/relationships/slideLayout" Target="../slideLayouts/slideLayout2.xml"/><Relationship Id="rId4" Type="http://schemas.openxmlformats.org/officeDocument/2006/relationships/hyperlink" Target="http://www.ouhsc.edu/platelets/platelets/platelets%20intr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Wound Repair</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br>
              <a:rPr lang="en-US" dirty="0" smtClean="0"/>
            </a:br>
            <a:r>
              <a:rPr lang="en-US" dirty="0" smtClean="0"/>
              <a:t>Waterford, WI</a:t>
            </a:r>
            <a:endParaRPr lang="en-US" dirty="0"/>
          </a:p>
        </p:txBody>
      </p:sp>
    </p:spTree>
    <p:extLst>
      <p:ext uri="{BB962C8B-B14F-4D97-AF65-F5344CB8AC3E}">
        <p14:creationId xmlns:p14="http://schemas.microsoft.com/office/powerpoint/2010/main" val="203423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Because platelets can stick to each other, the body must closely regulate its production of coagulants and anticoagulants. </a:t>
            </a:r>
          </a:p>
          <a:p>
            <a:pPr lvl="1"/>
            <a:r>
              <a:rPr lang="en-US" u="sng" dirty="0"/>
              <a:t>Coagulants</a:t>
            </a:r>
            <a:r>
              <a:rPr lang="en-US" dirty="0"/>
              <a:t> thicken the blood and increase the likelihood that platelets will stick to each other. </a:t>
            </a:r>
          </a:p>
          <a:p>
            <a:pPr lvl="1"/>
            <a:r>
              <a:rPr lang="en-US" u="sng" dirty="0"/>
              <a:t>Anticoagulants</a:t>
            </a:r>
            <a:r>
              <a:rPr lang="en-US" dirty="0"/>
              <a:t> thin the blood and reduce the likelihood that platelets will stick together.</a:t>
            </a:r>
          </a:p>
          <a:p>
            <a:pPr lvl="2"/>
            <a:r>
              <a:rPr lang="en-US" dirty="0"/>
              <a:t>For example, aspirin is </a:t>
            </a:r>
            <a:r>
              <a:rPr lang="en-US" dirty="0" smtClean="0"/>
              <a:t>an anticoagulant </a:t>
            </a:r>
            <a:r>
              <a:rPr lang="en-US" dirty="0"/>
              <a:t>that interferes with the platelets’ ability to stick to each other. </a:t>
            </a:r>
          </a:p>
          <a:p>
            <a:pPr lvl="2"/>
            <a:r>
              <a:rPr lang="en-US" dirty="0"/>
              <a:t>This can be a good thing if someone is having </a:t>
            </a:r>
            <a:r>
              <a:rPr lang="en-US" dirty="0" smtClean="0"/>
              <a:t/>
            </a:r>
            <a:br>
              <a:rPr lang="en-US" dirty="0" smtClean="0"/>
            </a:br>
            <a:r>
              <a:rPr lang="en-US" dirty="0" smtClean="0"/>
              <a:t>a </a:t>
            </a:r>
            <a:r>
              <a:rPr lang="en-US" dirty="0"/>
              <a:t>heart attack but can be a bad thing if a </a:t>
            </a:r>
            <a:r>
              <a:rPr lang="en-US" dirty="0" smtClean="0"/>
              <a:t/>
            </a:r>
            <a:br>
              <a:rPr lang="en-US" dirty="0" smtClean="0"/>
            </a:br>
            <a:r>
              <a:rPr lang="en-US" dirty="0" smtClean="0"/>
              <a:t>patient </a:t>
            </a:r>
            <a:r>
              <a:rPr lang="en-US" dirty="0"/>
              <a:t>has a medical disorder such as hemophilia </a:t>
            </a:r>
            <a:r>
              <a:rPr lang="en-US" dirty="0" smtClean="0"/>
              <a:t/>
            </a:r>
            <a:br>
              <a:rPr lang="en-US" dirty="0" smtClean="0"/>
            </a:br>
            <a:r>
              <a:rPr lang="en-US" dirty="0" smtClean="0"/>
              <a:t>or </a:t>
            </a:r>
            <a:r>
              <a:rPr lang="en-US" dirty="0"/>
              <a:t>too few platelets. </a:t>
            </a:r>
          </a:p>
          <a:p>
            <a:endParaRPr lang="en-US" dirty="0"/>
          </a:p>
        </p:txBody>
      </p:sp>
      <p:sp>
        <p:nvSpPr>
          <p:cNvPr id="2" name="Title 1"/>
          <p:cNvSpPr>
            <a:spLocks noGrp="1"/>
          </p:cNvSpPr>
          <p:nvPr>
            <p:ph type="title"/>
          </p:nvPr>
        </p:nvSpPr>
        <p:spPr/>
        <p:txBody>
          <a:bodyPr/>
          <a:lstStyle/>
          <a:p>
            <a:r>
              <a:rPr lang="en-US" dirty="0"/>
              <a:t>Platelet Properties</a:t>
            </a:r>
            <a:endParaRPr lang="en-US" dirty="0"/>
          </a:p>
        </p:txBody>
      </p:sp>
      <p:pic>
        <p:nvPicPr>
          <p:cNvPr id="6146" name="Picture 2" descr="http://my.clevelandclinic.org/PublishingImages/heart/thrombusformatio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24400"/>
            <a:ext cx="2609850" cy="2087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85613" y="6627168"/>
            <a:ext cx="1628972" cy="230832"/>
          </a:xfrm>
          <a:prstGeom prst="rect">
            <a:avLst/>
          </a:prstGeom>
        </p:spPr>
        <p:txBody>
          <a:bodyPr wrap="none">
            <a:spAutoFit/>
          </a:bodyPr>
          <a:lstStyle/>
          <a:p>
            <a:r>
              <a:rPr lang="en-US" sz="900" i="1" dirty="0" smtClean="0">
                <a:hlinkClick r:id="rId4"/>
              </a:rPr>
              <a:t>Source: my.clevelandclinic.org</a:t>
            </a:r>
            <a:r>
              <a:rPr lang="en-US" sz="900" i="1" dirty="0"/>
              <a:t> </a:t>
            </a:r>
          </a:p>
        </p:txBody>
      </p:sp>
    </p:spTree>
    <p:extLst>
      <p:ext uri="{BB962C8B-B14F-4D97-AF65-F5344CB8AC3E}">
        <p14:creationId xmlns:p14="http://schemas.microsoft.com/office/powerpoint/2010/main" val="156312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95266" cy="5029200"/>
          </a:xfrm>
        </p:spPr>
        <p:txBody>
          <a:bodyPr>
            <a:normAutofit fontScale="92500" lnSpcReduction="20000"/>
          </a:bodyPr>
          <a:lstStyle/>
          <a:p>
            <a:r>
              <a:rPr lang="en-US" dirty="0"/>
              <a:t>Platelets contain </a:t>
            </a:r>
            <a:r>
              <a:rPr lang="en-US" u="sng" dirty="0"/>
              <a:t>contractile proteins</a:t>
            </a:r>
            <a:r>
              <a:rPr lang="en-US" dirty="0"/>
              <a:t> similar to muscle cells.  </a:t>
            </a:r>
            <a:endParaRPr lang="en-US" dirty="0" smtClean="0"/>
          </a:p>
          <a:p>
            <a:pPr lvl="1"/>
            <a:r>
              <a:rPr lang="en-US" dirty="0" smtClean="0"/>
              <a:t>Contractile proteins enable platelets to </a:t>
            </a:r>
            <a:r>
              <a:rPr lang="en-US" dirty="0"/>
              <a:t>change shape when they become “sticky” – normally platelets are “plate-shaped”.  </a:t>
            </a:r>
          </a:p>
          <a:p>
            <a:pPr lvl="2"/>
            <a:r>
              <a:rPr lang="en-US" dirty="0"/>
              <a:t>During an injury, they sprout “arms” (like an octopus) to ‘grab’ other platelets as they pass and to patch open wounds. </a:t>
            </a:r>
            <a:r>
              <a:rPr lang="en-US" dirty="0" smtClean="0"/>
              <a:t/>
            </a:r>
            <a:br>
              <a:rPr lang="en-US" dirty="0" smtClean="0"/>
            </a:br>
            <a:endParaRPr lang="en-US" dirty="0"/>
          </a:p>
          <a:p>
            <a:pPr lvl="1"/>
            <a:r>
              <a:rPr lang="en-US" dirty="0"/>
              <a:t>After 2-3 days, the platelets’ </a:t>
            </a:r>
            <a:r>
              <a:rPr lang="en-US" dirty="0" smtClean="0"/>
              <a:t>contractile </a:t>
            </a:r>
            <a:r>
              <a:rPr lang="en-US" dirty="0"/>
              <a:t>proteins will pull </a:t>
            </a:r>
            <a:r>
              <a:rPr lang="en-US" dirty="0" smtClean="0"/>
              <a:t/>
            </a:r>
            <a:br>
              <a:rPr lang="en-US" dirty="0" smtClean="0"/>
            </a:br>
            <a:r>
              <a:rPr lang="en-US" dirty="0" smtClean="0"/>
              <a:t>the </a:t>
            </a:r>
            <a:r>
              <a:rPr lang="en-US" dirty="0"/>
              <a:t>edges of the wound closer </a:t>
            </a:r>
            <a:r>
              <a:rPr lang="en-US" dirty="0" smtClean="0"/>
              <a:t/>
            </a:r>
            <a:br>
              <a:rPr lang="en-US" dirty="0" smtClean="0"/>
            </a:br>
            <a:r>
              <a:rPr lang="en-US" dirty="0" smtClean="0"/>
              <a:t>together.</a:t>
            </a:r>
          </a:p>
          <a:p>
            <a:pPr lvl="2"/>
            <a:r>
              <a:rPr lang="en-US" dirty="0" smtClean="0"/>
              <a:t>This  re</a:t>
            </a:r>
            <a:r>
              <a:rPr lang="en-US" dirty="0" smtClean="0"/>
              <a:t>duces </a:t>
            </a:r>
            <a:r>
              <a:rPr lang="en-US" dirty="0"/>
              <a:t>the chance </a:t>
            </a:r>
            <a:r>
              <a:rPr lang="en-US" dirty="0" smtClean="0"/>
              <a:t/>
            </a:r>
            <a:br>
              <a:rPr lang="en-US" dirty="0" smtClean="0"/>
            </a:br>
            <a:r>
              <a:rPr lang="en-US" dirty="0" smtClean="0"/>
              <a:t>of </a:t>
            </a:r>
            <a:r>
              <a:rPr lang="en-US" dirty="0"/>
              <a:t>further bleeding or disruption </a:t>
            </a:r>
            <a:r>
              <a:rPr lang="en-US" dirty="0" smtClean="0"/>
              <a:t/>
            </a:r>
            <a:br>
              <a:rPr lang="en-US" dirty="0" smtClean="0"/>
            </a:br>
            <a:r>
              <a:rPr lang="en-US" dirty="0" smtClean="0"/>
              <a:t>to </a:t>
            </a:r>
            <a:r>
              <a:rPr lang="en-US" dirty="0"/>
              <a:t>the wound. </a:t>
            </a:r>
            <a:r>
              <a:rPr lang="en-US" dirty="0" smtClean="0"/>
              <a:t/>
            </a:r>
            <a:br>
              <a:rPr lang="en-US" dirty="0" smtClean="0"/>
            </a:br>
            <a:endParaRPr lang="en-US" dirty="0"/>
          </a:p>
          <a:p>
            <a:r>
              <a:rPr lang="en-US" dirty="0"/>
              <a:t>Platelets are the </a:t>
            </a:r>
            <a:r>
              <a:rPr lang="en-US" u="sng" dirty="0"/>
              <a:t>lightest of the blood cells</a:t>
            </a:r>
            <a:r>
              <a:rPr lang="en-US" dirty="0"/>
              <a:t>, which causes them to be pushed to the outside of blood vessels, causing them to ‘roll’ along the walls of blood vessels. </a:t>
            </a:r>
          </a:p>
          <a:p>
            <a:pPr lvl="1"/>
            <a:r>
              <a:rPr lang="en-US" dirty="0"/>
              <a:t>This makes it more likely that they will be the first to encounter and stick to collagen that is exposed during an injury.  </a:t>
            </a:r>
          </a:p>
          <a:p>
            <a:endParaRPr lang="en-US" dirty="0"/>
          </a:p>
        </p:txBody>
      </p:sp>
      <p:sp>
        <p:nvSpPr>
          <p:cNvPr id="2" name="Title 1"/>
          <p:cNvSpPr>
            <a:spLocks noGrp="1"/>
          </p:cNvSpPr>
          <p:nvPr>
            <p:ph type="title"/>
          </p:nvPr>
        </p:nvSpPr>
        <p:spPr/>
        <p:txBody>
          <a:bodyPr/>
          <a:lstStyle/>
          <a:p>
            <a:r>
              <a:rPr lang="en-US" dirty="0"/>
              <a:t>Platelet Properties</a:t>
            </a:r>
            <a:endParaRPr lang="en-US" dirty="0"/>
          </a:p>
        </p:txBody>
      </p:sp>
      <p:pic>
        <p:nvPicPr>
          <p:cNvPr id="8194" name="Picture 2" descr="http://www.hematology.org/assets/0/71/73/78/135/390/391/f38d0947-2274-4f47-9e29-395c02de58bb.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0" t="6252" b="60224"/>
          <a:stretch/>
        </p:blipFill>
        <p:spPr bwMode="auto">
          <a:xfrm>
            <a:off x="4572000" y="3572540"/>
            <a:ext cx="4436656" cy="999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9000" y="4572000"/>
            <a:ext cx="1625766" cy="230832"/>
          </a:xfrm>
          <a:prstGeom prst="rect">
            <a:avLst/>
          </a:prstGeom>
        </p:spPr>
        <p:txBody>
          <a:bodyPr wrap="none">
            <a:spAutoFit/>
          </a:bodyPr>
          <a:lstStyle/>
          <a:p>
            <a:r>
              <a:rPr lang="en-US" sz="900" i="1" dirty="0" smtClean="0">
                <a:hlinkClick r:id="rId4"/>
              </a:rPr>
              <a:t>Source: www.hematology.org</a:t>
            </a:r>
            <a:r>
              <a:rPr lang="en-US" sz="900" i="1" dirty="0"/>
              <a:t> </a:t>
            </a:r>
          </a:p>
        </p:txBody>
      </p:sp>
    </p:spTree>
    <p:extLst>
      <p:ext uri="{BB962C8B-B14F-4D97-AF65-F5344CB8AC3E}">
        <p14:creationId xmlns:p14="http://schemas.microsoft.com/office/powerpoint/2010/main" val="2636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2 </a:t>
            </a:r>
            <a:r>
              <a:rPr lang="en-US" dirty="0" smtClean="0"/>
              <a:t>- Inflammation</a:t>
            </a:r>
            <a:r>
              <a:rPr lang="en-US" dirty="0"/>
              <a:t>: once the fibrin mesh scab forms, blood vessels will </a:t>
            </a:r>
            <a:r>
              <a:rPr lang="en-US" u="sng" dirty="0"/>
              <a:t>dilate</a:t>
            </a:r>
            <a:r>
              <a:rPr lang="en-US" dirty="0"/>
              <a:t> or expand. </a:t>
            </a:r>
          </a:p>
          <a:p>
            <a:pPr lvl="1"/>
            <a:r>
              <a:rPr lang="en-US" dirty="0"/>
              <a:t>Dilation will cause the wound to swell due to the increased blood volume in the blood vessels. </a:t>
            </a:r>
          </a:p>
          <a:p>
            <a:pPr lvl="2"/>
            <a:r>
              <a:rPr lang="en-US" dirty="0"/>
              <a:t>It will cause the wound to appear </a:t>
            </a:r>
            <a:r>
              <a:rPr lang="en-US" dirty="0" smtClean="0"/>
              <a:t/>
            </a:r>
            <a:br>
              <a:rPr lang="en-US" dirty="0" smtClean="0"/>
            </a:br>
            <a:r>
              <a:rPr lang="en-US" dirty="0" smtClean="0"/>
              <a:t>reddish </a:t>
            </a:r>
            <a:r>
              <a:rPr lang="en-US" dirty="0"/>
              <a:t>in color because of the extra </a:t>
            </a:r>
            <a:r>
              <a:rPr lang="en-US" dirty="0" smtClean="0"/>
              <a:t/>
            </a:r>
            <a:br>
              <a:rPr lang="en-US" dirty="0" smtClean="0"/>
            </a:br>
            <a:r>
              <a:rPr lang="en-US" dirty="0" smtClean="0"/>
              <a:t>blood</a:t>
            </a:r>
            <a:r>
              <a:rPr lang="en-US" dirty="0"/>
              <a:t>. </a:t>
            </a:r>
            <a:r>
              <a:rPr lang="en-US" dirty="0" smtClean="0"/>
              <a:t/>
            </a:r>
            <a:br>
              <a:rPr lang="en-US" dirty="0" smtClean="0"/>
            </a:br>
            <a:endParaRPr lang="en-US" dirty="0"/>
          </a:p>
          <a:p>
            <a:pPr lvl="1"/>
            <a:r>
              <a:rPr lang="en-US" dirty="0"/>
              <a:t>Once white blood cells break down </a:t>
            </a:r>
            <a:r>
              <a:rPr lang="en-US" dirty="0" smtClean="0"/>
              <a:t/>
            </a:r>
            <a:br>
              <a:rPr lang="en-US" dirty="0" smtClean="0"/>
            </a:br>
            <a:r>
              <a:rPr lang="en-US" dirty="0" smtClean="0"/>
              <a:t>bacteria </a:t>
            </a:r>
            <a:r>
              <a:rPr lang="en-US" dirty="0"/>
              <a:t>and dead tissue, it will cause </a:t>
            </a:r>
            <a:r>
              <a:rPr lang="en-US" dirty="0" smtClean="0"/>
              <a:t/>
            </a:r>
            <a:br>
              <a:rPr lang="en-US" dirty="0" smtClean="0"/>
            </a:br>
            <a:r>
              <a:rPr lang="en-US" dirty="0" smtClean="0"/>
              <a:t>heat </a:t>
            </a:r>
            <a:r>
              <a:rPr lang="en-US" dirty="0"/>
              <a:t>to be given off in the next stage. </a:t>
            </a:r>
          </a:p>
          <a:p>
            <a:pPr lvl="2"/>
            <a:r>
              <a:rPr lang="en-US" dirty="0"/>
              <a:t>During this phase, the platelets also use </a:t>
            </a:r>
            <a:r>
              <a:rPr lang="en-US" dirty="0" smtClean="0"/>
              <a:t/>
            </a:r>
            <a:br>
              <a:rPr lang="en-US" dirty="0" smtClean="0"/>
            </a:br>
            <a:r>
              <a:rPr lang="en-US" dirty="0" smtClean="0"/>
              <a:t>their </a:t>
            </a:r>
            <a:r>
              <a:rPr lang="en-US" dirty="0"/>
              <a:t>contractile proteins and linked </a:t>
            </a:r>
            <a:r>
              <a:rPr lang="en-US" dirty="0" smtClean="0"/>
              <a:t/>
            </a:r>
            <a:br>
              <a:rPr lang="en-US" dirty="0" smtClean="0"/>
            </a:br>
            <a:r>
              <a:rPr lang="en-US" dirty="0" smtClean="0"/>
              <a:t>‘</a:t>
            </a:r>
            <a:r>
              <a:rPr lang="en-US" dirty="0"/>
              <a:t>arms’ to reduce the size of the wound. </a:t>
            </a:r>
          </a:p>
          <a:p>
            <a:endParaRPr lang="en-US" dirty="0"/>
          </a:p>
        </p:txBody>
      </p:sp>
      <p:sp>
        <p:nvSpPr>
          <p:cNvPr id="2" name="Title 1"/>
          <p:cNvSpPr>
            <a:spLocks noGrp="1"/>
          </p:cNvSpPr>
          <p:nvPr>
            <p:ph type="title"/>
          </p:nvPr>
        </p:nvSpPr>
        <p:spPr/>
        <p:txBody>
          <a:bodyPr/>
          <a:lstStyle/>
          <a:p>
            <a:r>
              <a:rPr lang="en-US" dirty="0" smtClean="0"/>
              <a:t>Pha</a:t>
            </a:r>
            <a:r>
              <a:rPr lang="en-US" dirty="0" smtClean="0"/>
              <a:t>se 2: </a:t>
            </a:r>
            <a:r>
              <a:rPr lang="en-US" dirty="0" smtClean="0"/>
              <a:t>Inflammation</a:t>
            </a:r>
            <a:endParaRPr lang="en-US" dirty="0"/>
          </a:p>
        </p:txBody>
      </p:sp>
      <p:pic>
        <p:nvPicPr>
          <p:cNvPr id="9218" name="Picture 2" descr="http://atvb.ahajournals.org/content/25/7/1321/F1.larg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95"/>
          <a:stretch/>
        </p:blipFill>
        <p:spPr bwMode="auto">
          <a:xfrm>
            <a:off x="5571459" y="3048000"/>
            <a:ext cx="3258215" cy="345757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247101" y="6596674"/>
            <a:ext cx="1564852" cy="230832"/>
          </a:xfrm>
          <a:prstGeom prst="rect">
            <a:avLst/>
          </a:prstGeom>
        </p:spPr>
        <p:txBody>
          <a:bodyPr wrap="none">
            <a:spAutoFit/>
          </a:bodyPr>
          <a:lstStyle/>
          <a:p>
            <a:r>
              <a:rPr lang="en-US" sz="900" i="1" dirty="0" smtClean="0">
                <a:hlinkClick r:id="rId4"/>
              </a:rPr>
              <a:t>Source: atvb.ahajournals.org</a:t>
            </a:r>
            <a:r>
              <a:rPr lang="en-US" sz="900" i="1" dirty="0"/>
              <a:t> </a:t>
            </a:r>
          </a:p>
        </p:txBody>
      </p:sp>
    </p:spTree>
    <p:extLst>
      <p:ext uri="{BB962C8B-B14F-4D97-AF65-F5344CB8AC3E}">
        <p14:creationId xmlns:p14="http://schemas.microsoft.com/office/powerpoint/2010/main" val="27749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3 </a:t>
            </a:r>
            <a:r>
              <a:rPr lang="en-US" dirty="0" smtClean="0"/>
              <a:t>- Debridement </a:t>
            </a:r>
            <a:r>
              <a:rPr lang="en-US" dirty="0"/>
              <a:t>begins with white blood cells begin to appear at the site of the wound. </a:t>
            </a:r>
          </a:p>
          <a:p>
            <a:pPr lvl="1"/>
            <a:r>
              <a:rPr lang="en-US" dirty="0"/>
              <a:t>These white blood cells remove dead or dying tissue (also known as </a:t>
            </a:r>
            <a:r>
              <a:rPr lang="en-US" u="sng" dirty="0"/>
              <a:t>necrotic tissue</a:t>
            </a:r>
            <a:r>
              <a:rPr lang="en-US" dirty="0"/>
              <a:t>). </a:t>
            </a:r>
          </a:p>
          <a:p>
            <a:pPr lvl="2"/>
            <a:r>
              <a:rPr lang="en-US" dirty="0"/>
              <a:t>They will also fight and destroy pathogens and foreign material. </a:t>
            </a:r>
            <a:r>
              <a:rPr lang="en-US" dirty="0" smtClean="0"/>
              <a:t/>
            </a:r>
            <a:br>
              <a:rPr lang="en-US" dirty="0" smtClean="0"/>
            </a:br>
            <a:endParaRPr lang="en-US" dirty="0"/>
          </a:p>
          <a:p>
            <a:pPr lvl="1"/>
            <a:r>
              <a:rPr lang="en-US" dirty="0"/>
              <a:t>As white blood cells destroy necrotic tissue, pathogens, and foreign material, </a:t>
            </a:r>
            <a:r>
              <a:rPr lang="en-US" u="sng" dirty="0"/>
              <a:t>exudate</a:t>
            </a:r>
            <a:r>
              <a:rPr lang="en-US" dirty="0"/>
              <a:t> will form on the surface of the wound. </a:t>
            </a:r>
          </a:p>
          <a:p>
            <a:pPr lvl="2"/>
            <a:r>
              <a:rPr lang="en-US" u="sng" dirty="0"/>
              <a:t>Exudate</a:t>
            </a:r>
            <a:r>
              <a:rPr lang="en-US" dirty="0"/>
              <a:t> is commonly known as pus. </a:t>
            </a:r>
            <a:endParaRPr lang="en-US" dirty="0"/>
          </a:p>
          <a:p>
            <a:pPr lvl="2"/>
            <a:r>
              <a:rPr lang="en-US" dirty="0" smtClean="0"/>
              <a:t>While exudate is a common aspect of the healing process, excess exudate can interfere with key components of healing. </a:t>
            </a:r>
            <a:r>
              <a:rPr lang="en-US" dirty="0" smtClean="0"/>
              <a:t/>
            </a:r>
            <a:br>
              <a:rPr lang="en-US" dirty="0" smtClean="0"/>
            </a:br>
            <a:endParaRPr lang="en-US" dirty="0"/>
          </a:p>
          <a:p>
            <a:pPr lvl="1"/>
            <a:r>
              <a:rPr lang="en-US" dirty="0"/>
              <a:t>The fibrin-mesh scab will continue to form through this phase. </a:t>
            </a:r>
          </a:p>
          <a:p>
            <a:endParaRPr lang="en-US" dirty="0"/>
          </a:p>
        </p:txBody>
      </p:sp>
      <p:sp>
        <p:nvSpPr>
          <p:cNvPr id="2" name="Title 1"/>
          <p:cNvSpPr>
            <a:spLocks noGrp="1"/>
          </p:cNvSpPr>
          <p:nvPr>
            <p:ph type="title"/>
          </p:nvPr>
        </p:nvSpPr>
        <p:spPr/>
        <p:txBody>
          <a:bodyPr/>
          <a:lstStyle/>
          <a:p>
            <a:r>
              <a:rPr lang="en-US" dirty="0" smtClean="0"/>
              <a:t>Phase 3: Debridement</a:t>
            </a:r>
            <a:endParaRPr lang="en-US" dirty="0"/>
          </a:p>
        </p:txBody>
      </p:sp>
    </p:spTree>
    <p:extLst>
      <p:ext uri="{BB962C8B-B14F-4D97-AF65-F5344CB8AC3E}">
        <p14:creationId xmlns:p14="http://schemas.microsoft.com/office/powerpoint/2010/main" val="238870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Phase 4 </a:t>
            </a:r>
            <a:r>
              <a:rPr lang="en-US" dirty="0" smtClean="0"/>
              <a:t>- Repair</a:t>
            </a:r>
            <a:r>
              <a:rPr lang="en-US" dirty="0"/>
              <a:t>: </a:t>
            </a:r>
            <a:r>
              <a:rPr lang="en-US" dirty="0" smtClean="0"/>
              <a:t>this phase begins </a:t>
            </a:r>
            <a:r>
              <a:rPr lang="en-US" dirty="0"/>
              <a:t>after the fibrin-mesh scab has fully formed and white blood cells have removed necrotic tissue and invading bacteria. </a:t>
            </a:r>
          </a:p>
          <a:p>
            <a:pPr lvl="1"/>
            <a:r>
              <a:rPr lang="en-US" dirty="0"/>
              <a:t>This phase begins when </a:t>
            </a:r>
            <a:r>
              <a:rPr lang="en-US" u="sng" dirty="0"/>
              <a:t>fibroblasts</a:t>
            </a:r>
            <a:r>
              <a:rPr lang="en-US" dirty="0"/>
              <a:t> begin to appear at the site of the wound. </a:t>
            </a:r>
          </a:p>
          <a:p>
            <a:pPr lvl="2"/>
            <a:r>
              <a:rPr lang="en-US" dirty="0"/>
              <a:t>A </a:t>
            </a:r>
            <a:r>
              <a:rPr lang="en-US" u="sng" dirty="0"/>
              <a:t>fibroblast</a:t>
            </a:r>
            <a:r>
              <a:rPr lang="en-US" dirty="0"/>
              <a:t> is a kind of </a:t>
            </a:r>
            <a:r>
              <a:rPr lang="en-US" dirty="0" smtClean="0"/>
              <a:t/>
            </a:r>
            <a:br>
              <a:rPr lang="en-US" dirty="0" smtClean="0"/>
            </a:br>
            <a:r>
              <a:rPr lang="en-US" dirty="0" smtClean="0"/>
              <a:t>connective cell </a:t>
            </a:r>
            <a:r>
              <a:rPr lang="en-US" dirty="0"/>
              <a:t>that </a:t>
            </a:r>
            <a:r>
              <a:rPr lang="en-US" dirty="0" smtClean="0"/>
              <a:t/>
            </a:r>
            <a:br>
              <a:rPr lang="en-US" dirty="0" smtClean="0"/>
            </a:br>
            <a:r>
              <a:rPr lang="en-US" dirty="0" smtClean="0"/>
              <a:t>secretes </a:t>
            </a:r>
            <a:r>
              <a:rPr lang="en-US" dirty="0"/>
              <a:t>collagen </a:t>
            </a:r>
            <a:r>
              <a:rPr lang="en-US" dirty="0" smtClean="0"/>
              <a:t>proteins.</a:t>
            </a:r>
          </a:p>
          <a:p>
            <a:pPr lvl="2"/>
            <a:r>
              <a:rPr lang="en-US" dirty="0" smtClean="0"/>
              <a:t>This creates </a:t>
            </a:r>
            <a:r>
              <a:rPr lang="en-US" dirty="0"/>
              <a:t>a structural </a:t>
            </a:r>
            <a:r>
              <a:rPr lang="en-US" dirty="0" smtClean="0"/>
              <a:t/>
            </a:r>
            <a:br>
              <a:rPr lang="en-US" dirty="0" smtClean="0"/>
            </a:br>
            <a:r>
              <a:rPr lang="en-US" dirty="0" smtClean="0"/>
              <a:t>framework </a:t>
            </a:r>
            <a:r>
              <a:rPr lang="en-US" dirty="0"/>
              <a:t>needed for </a:t>
            </a:r>
            <a:r>
              <a:rPr lang="en-US" dirty="0" smtClean="0"/>
              <a:t/>
            </a:r>
            <a:br>
              <a:rPr lang="en-US" dirty="0" smtClean="0"/>
            </a:br>
            <a:r>
              <a:rPr lang="en-US" dirty="0" smtClean="0"/>
              <a:t>tissue </a:t>
            </a:r>
            <a:r>
              <a:rPr lang="en-US" dirty="0"/>
              <a:t>repair. </a:t>
            </a:r>
          </a:p>
        </p:txBody>
      </p:sp>
      <p:sp>
        <p:nvSpPr>
          <p:cNvPr id="2" name="Title 1"/>
          <p:cNvSpPr>
            <a:spLocks noGrp="1"/>
          </p:cNvSpPr>
          <p:nvPr>
            <p:ph type="title"/>
          </p:nvPr>
        </p:nvSpPr>
        <p:spPr/>
        <p:txBody>
          <a:bodyPr/>
          <a:lstStyle/>
          <a:p>
            <a:r>
              <a:rPr lang="en-US" dirty="0" smtClean="0"/>
              <a:t>Phase 4: Repair</a:t>
            </a:r>
            <a:endParaRPr lang="en-US" dirty="0"/>
          </a:p>
        </p:txBody>
      </p:sp>
      <p:pic>
        <p:nvPicPr>
          <p:cNvPr id="10242" name="Picture 2" descr="http://www.urgomedical.com/content/download/614/2897/version/1/file/phase-re-epidermisation-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24224"/>
            <a:ext cx="4714875" cy="3533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8062535" y="5223724"/>
            <a:ext cx="1686680" cy="230832"/>
          </a:xfrm>
          <a:prstGeom prst="rect">
            <a:avLst/>
          </a:prstGeom>
        </p:spPr>
        <p:txBody>
          <a:bodyPr wrap="none">
            <a:spAutoFit/>
          </a:bodyPr>
          <a:lstStyle/>
          <a:p>
            <a:r>
              <a:rPr lang="en-US" sz="900" i="1" dirty="0" smtClean="0">
                <a:hlinkClick r:id="rId4"/>
              </a:rPr>
              <a:t>Source: www.urgomedical.com</a:t>
            </a:r>
            <a:r>
              <a:rPr lang="en-US" sz="900" i="1" dirty="0"/>
              <a:t> </a:t>
            </a:r>
          </a:p>
        </p:txBody>
      </p:sp>
    </p:spTree>
    <p:extLst>
      <p:ext uri="{BB962C8B-B14F-4D97-AF65-F5344CB8AC3E}">
        <p14:creationId xmlns:p14="http://schemas.microsoft.com/office/powerpoint/2010/main" val="290605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0"/>
            <a:ext cx="8661399" cy="4952999"/>
          </a:xfrm>
        </p:spPr>
        <p:txBody>
          <a:bodyPr>
            <a:normAutofit fontScale="92500" lnSpcReduction="10000"/>
          </a:bodyPr>
          <a:lstStyle/>
          <a:p>
            <a:r>
              <a:rPr lang="en-US" dirty="0"/>
              <a:t>Capillary tissue returns to the wound in this phase, which allows blood to return to the damaged tissue.</a:t>
            </a:r>
          </a:p>
          <a:p>
            <a:pPr lvl="1"/>
            <a:r>
              <a:rPr lang="en-US" dirty="0"/>
              <a:t>A sign of capillary growth is red, freshly, vascular granulation tissue under the scab. </a:t>
            </a:r>
          </a:p>
          <a:p>
            <a:pPr lvl="1"/>
            <a:r>
              <a:rPr lang="en-US" u="sng" dirty="0"/>
              <a:t>Granulation tissue</a:t>
            </a:r>
            <a:r>
              <a:rPr lang="en-US" dirty="0"/>
              <a:t>: a collection of </a:t>
            </a:r>
            <a:r>
              <a:rPr lang="en-US" dirty="0" smtClean="0"/>
              <a:t>newly formed connective </a:t>
            </a:r>
            <a:r>
              <a:rPr lang="en-US" dirty="0"/>
              <a:t>tissue and blood vessels that forms on the surface of a wound during the healing process. </a:t>
            </a:r>
            <a:r>
              <a:rPr lang="en-US" dirty="0" smtClean="0"/>
              <a:t/>
            </a:r>
            <a:br>
              <a:rPr lang="en-US" dirty="0" smtClean="0"/>
            </a:br>
            <a:endParaRPr lang="en-US" dirty="0"/>
          </a:p>
          <a:p>
            <a:r>
              <a:rPr lang="en-US" dirty="0"/>
              <a:t>Granulation tissue is important </a:t>
            </a:r>
            <a:r>
              <a:rPr lang="en-US" dirty="0" smtClean="0"/>
              <a:t>for </a:t>
            </a:r>
            <a:r>
              <a:rPr lang="en-US" dirty="0"/>
              <a:t>healing </a:t>
            </a:r>
            <a:r>
              <a:rPr lang="en-US" dirty="0" smtClean="0"/>
              <a:t/>
            </a:r>
            <a:br>
              <a:rPr lang="en-US" dirty="0" smtClean="0"/>
            </a:br>
            <a:r>
              <a:rPr lang="en-US" dirty="0" smtClean="0"/>
              <a:t>because </a:t>
            </a:r>
            <a:r>
              <a:rPr lang="en-US" dirty="0"/>
              <a:t>it…</a:t>
            </a:r>
          </a:p>
          <a:p>
            <a:pPr lvl="1"/>
            <a:r>
              <a:rPr lang="en-US" dirty="0"/>
              <a:t>Replaces the lost tissue</a:t>
            </a:r>
          </a:p>
          <a:p>
            <a:pPr lvl="1"/>
            <a:r>
              <a:rPr lang="en-US" dirty="0"/>
              <a:t>Protects the wound</a:t>
            </a:r>
          </a:p>
          <a:p>
            <a:pPr lvl="1"/>
            <a:r>
              <a:rPr lang="en-US" dirty="0"/>
              <a:t>Provides a barrier to infection</a:t>
            </a:r>
          </a:p>
          <a:p>
            <a:pPr lvl="1"/>
            <a:r>
              <a:rPr lang="en-US" dirty="0"/>
              <a:t>Provides a scaffold for new skin </a:t>
            </a:r>
            <a:r>
              <a:rPr lang="en-US" dirty="0" smtClean="0"/>
              <a:t/>
            </a:r>
            <a:br>
              <a:rPr lang="en-US" dirty="0" smtClean="0"/>
            </a:br>
            <a:r>
              <a:rPr lang="en-US" dirty="0" smtClean="0"/>
              <a:t>to </a:t>
            </a:r>
            <a:r>
              <a:rPr lang="en-US" dirty="0"/>
              <a:t>form over the top of it.</a:t>
            </a:r>
          </a:p>
          <a:p>
            <a:endParaRPr lang="en-US" dirty="0"/>
          </a:p>
        </p:txBody>
      </p:sp>
      <p:sp>
        <p:nvSpPr>
          <p:cNvPr id="2" name="Title 1"/>
          <p:cNvSpPr>
            <a:spLocks noGrp="1"/>
          </p:cNvSpPr>
          <p:nvPr>
            <p:ph type="title"/>
          </p:nvPr>
        </p:nvSpPr>
        <p:spPr/>
        <p:txBody>
          <a:bodyPr/>
          <a:lstStyle/>
          <a:p>
            <a:r>
              <a:rPr lang="en-US" dirty="0" smtClean="0"/>
              <a:t>Granulation Tissue</a:t>
            </a:r>
            <a:endParaRPr lang="en-US" dirty="0"/>
          </a:p>
        </p:txBody>
      </p:sp>
      <p:sp>
        <p:nvSpPr>
          <p:cNvPr id="4" name="Rectangle 3"/>
          <p:cNvSpPr/>
          <p:nvPr/>
        </p:nvSpPr>
        <p:spPr>
          <a:xfrm>
            <a:off x="7153938" y="6599327"/>
            <a:ext cx="1712328" cy="230832"/>
          </a:xfrm>
          <a:prstGeom prst="rect">
            <a:avLst/>
          </a:prstGeom>
        </p:spPr>
        <p:txBody>
          <a:bodyPr wrap="none">
            <a:spAutoFit/>
          </a:bodyPr>
          <a:lstStyle/>
          <a:p>
            <a:r>
              <a:rPr lang="en-US" sz="900" i="1" dirty="0" smtClean="0">
                <a:hlinkClick r:id="rId2"/>
              </a:rPr>
              <a:t>Source: </a:t>
            </a:r>
            <a:r>
              <a:rPr lang="en-US" sz="900" dirty="0">
                <a:hlinkClick r:id="rId3"/>
              </a:rPr>
              <a:t>calicofarm.weebly.com</a:t>
            </a:r>
            <a:r>
              <a:rPr lang="en-US" sz="900" dirty="0"/>
              <a:t> </a:t>
            </a:r>
            <a:endParaRPr lang="en-US" sz="900"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717547"/>
            <a:ext cx="2184400" cy="2909621"/>
          </a:xfrm>
          <a:prstGeom prst="rect">
            <a:avLst/>
          </a:prstGeom>
        </p:spPr>
      </p:pic>
      <p:sp>
        <p:nvSpPr>
          <p:cNvPr id="6" name="Oval 5"/>
          <p:cNvSpPr/>
          <p:nvPr/>
        </p:nvSpPr>
        <p:spPr>
          <a:xfrm>
            <a:off x="7442200" y="4811230"/>
            <a:ext cx="711200" cy="93003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7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1"/>
            <a:ext cx="8695266" cy="4952999"/>
          </a:xfrm>
        </p:spPr>
        <p:txBody>
          <a:bodyPr>
            <a:normAutofit fontScale="92500" lnSpcReduction="20000"/>
          </a:bodyPr>
          <a:lstStyle/>
          <a:p>
            <a:r>
              <a:rPr lang="en-US" dirty="0" smtClean="0"/>
              <a:t>Granulation tissue also supplies </a:t>
            </a:r>
            <a:r>
              <a:rPr lang="en-US" u="sng" dirty="0" err="1"/>
              <a:t>myofibroblasts</a:t>
            </a:r>
            <a:r>
              <a:rPr lang="en-US" dirty="0"/>
              <a:t> to the wound. </a:t>
            </a:r>
          </a:p>
          <a:p>
            <a:pPr lvl="1"/>
            <a:r>
              <a:rPr lang="en-US" u="sng" dirty="0" err="1"/>
              <a:t>Myofibroblasts</a:t>
            </a:r>
            <a:r>
              <a:rPr lang="en-US" dirty="0"/>
              <a:t>: a kind of </a:t>
            </a:r>
            <a:r>
              <a:rPr lang="en-US" dirty="0" smtClean="0"/>
              <a:t>fiber-producing connective tissue that </a:t>
            </a:r>
            <a:r>
              <a:rPr lang="en-US" dirty="0"/>
              <a:t>enables the formation of smooth </a:t>
            </a:r>
            <a:r>
              <a:rPr lang="en-US" dirty="0" smtClean="0"/>
              <a:t>muscle in granulation tissue.</a:t>
            </a:r>
          </a:p>
          <a:p>
            <a:pPr lvl="1"/>
            <a:r>
              <a:rPr lang="en-US" dirty="0" smtClean="0"/>
              <a:t>This smooth muscle </a:t>
            </a:r>
            <a:r>
              <a:rPr lang="en-US" dirty="0"/>
              <a:t>causes the wound to contract completely. </a:t>
            </a:r>
          </a:p>
          <a:p>
            <a:pPr lvl="2"/>
            <a:r>
              <a:rPr lang="en-US" dirty="0"/>
              <a:t>This causes a dramatic increase to the strength of the wound, greatly reducing the likelihood of the wound re-opening. </a:t>
            </a:r>
            <a:r>
              <a:rPr lang="en-US" dirty="0" smtClean="0"/>
              <a:t/>
            </a:r>
            <a:br>
              <a:rPr lang="en-US" dirty="0" smtClean="0"/>
            </a:br>
            <a:endParaRPr lang="en-US" dirty="0"/>
          </a:p>
          <a:p>
            <a:pPr lvl="1"/>
            <a:r>
              <a:rPr lang="en-US" dirty="0"/>
              <a:t>Contracted wounds are less susceptible to being re-opened and reduce the amount of new tissue that has to be </a:t>
            </a:r>
            <a:r>
              <a:rPr lang="en-US" dirty="0" smtClean="0"/>
              <a:t>created by reducing the surface area needed to be covered. </a:t>
            </a:r>
            <a:endParaRPr lang="en-US" dirty="0"/>
          </a:p>
          <a:p>
            <a:pPr lvl="2"/>
            <a:r>
              <a:rPr lang="en-US" dirty="0"/>
              <a:t>If a wound is too large or damaged for </a:t>
            </a:r>
            <a:r>
              <a:rPr lang="en-US" dirty="0" smtClean="0"/>
              <a:t/>
            </a:r>
            <a:br>
              <a:rPr lang="en-US" dirty="0" smtClean="0"/>
            </a:br>
            <a:r>
              <a:rPr lang="en-US" dirty="0" smtClean="0"/>
              <a:t>wound </a:t>
            </a:r>
            <a:r>
              <a:rPr lang="en-US" dirty="0"/>
              <a:t>contraction, bandages and </a:t>
            </a:r>
            <a:r>
              <a:rPr lang="en-US" dirty="0" smtClean="0"/>
              <a:t/>
            </a:r>
            <a:br>
              <a:rPr lang="en-US" dirty="0" smtClean="0"/>
            </a:br>
            <a:r>
              <a:rPr lang="en-US" dirty="0" smtClean="0"/>
              <a:t>sutures </a:t>
            </a:r>
            <a:r>
              <a:rPr lang="en-US" dirty="0"/>
              <a:t>are needed for healing to occur </a:t>
            </a:r>
            <a:r>
              <a:rPr lang="en-US" dirty="0" smtClean="0"/>
              <a:t/>
            </a:r>
            <a:br>
              <a:rPr lang="en-US" dirty="0" smtClean="0"/>
            </a:br>
            <a:r>
              <a:rPr lang="en-US" dirty="0" smtClean="0"/>
              <a:t>without </a:t>
            </a:r>
            <a:r>
              <a:rPr lang="en-US" dirty="0"/>
              <a:t>complications such as infection. </a:t>
            </a:r>
          </a:p>
          <a:p>
            <a:pPr lvl="2"/>
            <a:r>
              <a:rPr lang="en-US" dirty="0"/>
              <a:t>A sign of poor healing includes white </a:t>
            </a:r>
            <a:r>
              <a:rPr lang="en-US" dirty="0" smtClean="0"/>
              <a:t/>
            </a:r>
            <a:br>
              <a:rPr lang="en-US" dirty="0" smtClean="0"/>
            </a:br>
            <a:r>
              <a:rPr lang="en-US" dirty="0" smtClean="0"/>
              <a:t>granulation </a:t>
            </a:r>
            <a:r>
              <a:rPr lang="en-US" dirty="0"/>
              <a:t>tissue with high amounts of </a:t>
            </a:r>
            <a:r>
              <a:rPr lang="en-US" dirty="0" smtClean="0"/>
              <a:t/>
            </a:r>
            <a:br>
              <a:rPr lang="en-US" dirty="0" smtClean="0"/>
            </a:br>
            <a:r>
              <a:rPr lang="en-US" dirty="0" smtClean="0"/>
              <a:t>connective </a:t>
            </a:r>
            <a:r>
              <a:rPr lang="en-US" dirty="0"/>
              <a:t>tissue and fewer blood vessels. </a:t>
            </a:r>
          </a:p>
          <a:p>
            <a:endParaRPr lang="en-US" dirty="0"/>
          </a:p>
        </p:txBody>
      </p:sp>
      <p:sp>
        <p:nvSpPr>
          <p:cNvPr id="2" name="Title 1"/>
          <p:cNvSpPr>
            <a:spLocks noGrp="1"/>
          </p:cNvSpPr>
          <p:nvPr>
            <p:ph type="title"/>
          </p:nvPr>
        </p:nvSpPr>
        <p:spPr/>
        <p:txBody>
          <a:bodyPr/>
          <a:lstStyle/>
          <a:p>
            <a:r>
              <a:rPr lang="en-US" dirty="0" err="1" smtClean="0"/>
              <a:t>Myofibroblasts</a:t>
            </a:r>
            <a:endParaRPr lang="en-US" dirty="0"/>
          </a:p>
        </p:txBody>
      </p:sp>
      <p:sp>
        <p:nvSpPr>
          <p:cNvPr id="4" name="Rectangle 3"/>
          <p:cNvSpPr/>
          <p:nvPr/>
        </p:nvSpPr>
        <p:spPr>
          <a:xfrm>
            <a:off x="6006200" y="6627168"/>
            <a:ext cx="1426994" cy="230832"/>
          </a:xfrm>
          <a:prstGeom prst="rect">
            <a:avLst/>
          </a:prstGeom>
        </p:spPr>
        <p:txBody>
          <a:bodyPr wrap="none">
            <a:spAutoFit/>
          </a:bodyPr>
          <a:lstStyle/>
          <a:p>
            <a:r>
              <a:rPr lang="en-US" sz="900" i="1" dirty="0" smtClean="0">
                <a:hlinkClick r:id="rId2"/>
              </a:rPr>
              <a:t>Source: </a:t>
            </a:r>
            <a:r>
              <a:rPr lang="en-US" sz="900" dirty="0">
                <a:hlinkClick r:id="rId3"/>
              </a:rPr>
              <a:t>www.camacs.ca</a:t>
            </a:r>
            <a:r>
              <a:rPr lang="en-US" sz="900" dirty="0"/>
              <a:t>  </a:t>
            </a:r>
            <a:r>
              <a:rPr lang="en-US" sz="900" i="1" dirty="0"/>
              <a:t> </a:t>
            </a:r>
          </a:p>
        </p:txBody>
      </p:sp>
      <p:pic>
        <p:nvPicPr>
          <p:cNvPr id="12292" name="Picture 4" descr="http://www.camacs.ca/images/wound_healing2-_proliferative_phase.bmp">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21" r="22424"/>
          <a:stretch/>
        </p:blipFill>
        <p:spPr bwMode="auto">
          <a:xfrm>
            <a:off x="5181600" y="4267200"/>
            <a:ext cx="3900665" cy="247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8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After the wound contracts, </a:t>
            </a:r>
            <a:r>
              <a:rPr lang="en-US" u="sng" dirty="0"/>
              <a:t>epithelialization</a:t>
            </a:r>
            <a:r>
              <a:rPr lang="en-US" dirty="0"/>
              <a:t> occurs.  </a:t>
            </a:r>
          </a:p>
          <a:p>
            <a:pPr lvl="1"/>
            <a:r>
              <a:rPr lang="en-US" dirty="0"/>
              <a:t>New epithelial tissue will form 4-5 days after an </a:t>
            </a:r>
            <a:r>
              <a:rPr lang="en-US" dirty="0" smtClean="0"/>
              <a:t>injury.</a:t>
            </a:r>
          </a:p>
          <a:p>
            <a:pPr lvl="2"/>
            <a:r>
              <a:rPr lang="en-US" dirty="0" smtClean="0"/>
              <a:t>This can be </a:t>
            </a:r>
            <a:r>
              <a:rPr lang="en-US" dirty="0"/>
              <a:t>as little as 1-2 days for a smooth incision where the edges of the wound are close, such as </a:t>
            </a:r>
            <a:br>
              <a:rPr lang="en-US" dirty="0"/>
            </a:br>
            <a:r>
              <a:rPr lang="en-US" dirty="0" smtClean="0"/>
              <a:t>from </a:t>
            </a:r>
            <a:r>
              <a:rPr lang="en-US" dirty="0"/>
              <a:t>a proper surgical </a:t>
            </a:r>
            <a:r>
              <a:rPr lang="en-US" dirty="0" smtClean="0"/>
              <a:t>procedure.</a:t>
            </a:r>
            <a:br>
              <a:rPr lang="en-US" dirty="0" smtClean="0"/>
            </a:br>
            <a:r>
              <a:rPr lang="en-US" dirty="0" smtClean="0"/>
              <a:t> </a:t>
            </a:r>
            <a:endParaRPr lang="en-US" dirty="0"/>
          </a:p>
          <a:p>
            <a:pPr lvl="1"/>
            <a:r>
              <a:rPr lang="en-US" dirty="0"/>
              <a:t>Epithelial cells will undergo </a:t>
            </a:r>
            <a:r>
              <a:rPr lang="en-US" dirty="0" smtClean="0"/>
              <a:t/>
            </a:r>
            <a:br>
              <a:rPr lang="en-US" dirty="0" smtClean="0"/>
            </a:br>
            <a:r>
              <a:rPr lang="en-US" dirty="0" smtClean="0"/>
              <a:t>increased </a:t>
            </a:r>
            <a:r>
              <a:rPr lang="en-US" dirty="0"/>
              <a:t>mitosis (cell </a:t>
            </a:r>
            <a:r>
              <a:rPr lang="en-US" dirty="0" smtClean="0"/>
              <a:t/>
            </a:r>
            <a:br>
              <a:rPr lang="en-US" dirty="0" smtClean="0"/>
            </a:br>
            <a:r>
              <a:rPr lang="en-US" dirty="0" smtClean="0"/>
              <a:t>division</a:t>
            </a:r>
            <a:r>
              <a:rPr lang="en-US" dirty="0"/>
              <a:t>), and new tissue will </a:t>
            </a:r>
            <a:r>
              <a:rPr lang="en-US" dirty="0" smtClean="0"/>
              <a:t/>
            </a:r>
            <a:br>
              <a:rPr lang="en-US" dirty="0" smtClean="0"/>
            </a:br>
            <a:r>
              <a:rPr lang="en-US" dirty="0" smtClean="0"/>
              <a:t>form </a:t>
            </a:r>
            <a:r>
              <a:rPr lang="en-US" dirty="0"/>
              <a:t>across </a:t>
            </a:r>
            <a:r>
              <a:rPr lang="en-US" dirty="0" smtClean="0"/>
              <a:t>the </a:t>
            </a:r>
            <a:r>
              <a:rPr lang="en-US" dirty="0"/>
              <a:t>granular </a:t>
            </a:r>
            <a:r>
              <a:rPr lang="en-US" dirty="0" smtClean="0"/>
              <a:t/>
            </a:r>
            <a:br>
              <a:rPr lang="en-US" dirty="0" smtClean="0"/>
            </a:br>
            <a:r>
              <a:rPr lang="en-US" dirty="0" smtClean="0"/>
              <a:t>tissue </a:t>
            </a:r>
            <a:r>
              <a:rPr lang="en-US" dirty="0"/>
              <a:t>matrix. </a:t>
            </a:r>
          </a:p>
          <a:p>
            <a:pPr lvl="2"/>
            <a:r>
              <a:rPr lang="en-US" dirty="0"/>
              <a:t>The epithelial tissue will start </a:t>
            </a:r>
            <a:r>
              <a:rPr lang="en-US" dirty="0" smtClean="0"/>
              <a:t/>
            </a:r>
            <a:br>
              <a:rPr lang="en-US" dirty="0" smtClean="0"/>
            </a:br>
            <a:r>
              <a:rPr lang="en-US" dirty="0" smtClean="0"/>
              <a:t>as </a:t>
            </a:r>
            <a:r>
              <a:rPr lang="en-US" dirty="0"/>
              <a:t>a layer one-cell thick and </a:t>
            </a:r>
            <a:r>
              <a:rPr lang="en-US" dirty="0" smtClean="0"/>
              <a:t/>
            </a:r>
            <a:br>
              <a:rPr lang="en-US" dirty="0" smtClean="0"/>
            </a:br>
            <a:r>
              <a:rPr lang="en-US" dirty="0" smtClean="0"/>
              <a:t>gradually </a:t>
            </a:r>
            <a:r>
              <a:rPr lang="en-US" dirty="0"/>
              <a:t>thicken layer by layer. </a:t>
            </a:r>
          </a:p>
          <a:p>
            <a:endParaRPr lang="en-US" dirty="0"/>
          </a:p>
        </p:txBody>
      </p:sp>
      <p:sp>
        <p:nvSpPr>
          <p:cNvPr id="2" name="Title 1"/>
          <p:cNvSpPr>
            <a:spLocks noGrp="1"/>
          </p:cNvSpPr>
          <p:nvPr>
            <p:ph type="title"/>
          </p:nvPr>
        </p:nvSpPr>
        <p:spPr/>
        <p:txBody>
          <a:bodyPr/>
          <a:lstStyle/>
          <a:p>
            <a:r>
              <a:rPr lang="en-US" dirty="0" smtClean="0"/>
              <a:t>Epithelialization</a:t>
            </a:r>
            <a:endParaRPr lang="en-US" dirty="0"/>
          </a:p>
        </p:txBody>
      </p:sp>
      <p:pic>
        <p:nvPicPr>
          <p:cNvPr id="13314" name="Picture 2" descr="http://www.bioscience.org/2006/v11/af/1843/fi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38475"/>
            <a:ext cx="39814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6666384"/>
            <a:ext cx="1819729" cy="230832"/>
          </a:xfrm>
          <a:prstGeom prst="rect">
            <a:avLst/>
          </a:prstGeom>
        </p:spPr>
        <p:txBody>
          <a:bodyPr wrap="none">
            <a:spAutoFit/>
          </a:bodyPr>
          <a:lstStyle/>
          <a:p>
            <a:r>
              <a:rPr lang="en-US" sz="900" i="1" dirty="0" smtClean="0">
                <a:hlinkClick r:id="rId4"/>
              </a:rPr>
              <a:t>Source: www.scarfreehealing.com</a:t>
            </a:r>
            <a:r>
              <a:rPr lang="en-US" sz="900" i="1" dirty="0"/>
              <a:t> </a:t>
            </a:r>
          </a:p>
        </p:txBody>
      </p:sp>
    </p:spTree>
    <p:extLst>
      <p:ext uri="{BB962C8B-B14F-4D97-AF65-F5344CB8AC3E}">
        <p14:creationId xmlns:p14="http://schemas.microsoft.com/office/powerpoint/2010/main" val="386876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Phase 5 </a:t>
            </a:r>
            <a:r>
              <a:rPr lang="en-US" dirty="0" smtClean="0"/>
              <a:t>- Maturation</a:t>
            </a:r>
            <a:r>
              <a:rPr lang="en-US" dirty="0"/>
              <a:t>: the final phase of healing that will occur 3 weeks after injury.  This phase takes weeks to years to complete.</a:t>
            </a:r>
          </a:p>
          <a:p>
            <a:pPr lvl="1"/>
            <a:r>
              <a:rPr lang="en-US" dirty="0"/>
              <a:t>During this phase, collagen connective tissue will be remodeled to improve wound strength. </a:t>
            </a:r>
            <a:r>
              <a:rPr lang="en-US" dirty="0" smtClean="0"/>
              <a:t/>
            </a:r>
            <a:br>
              <a:rPr lang="en-US" dirty="0" smtClean="0"/>
            </a:br>
            <a:endParaRPr lang="en-US" dirty="0"/>
          </a:p>
          <a:p>
            <a:pPr lvl="1"/>
            <a:r>
              <a:rPr lang="en-US" dirty="0"/>
              <a:t>As the wound matures, less damage will need to be repaired, reducing the need for the oxygen and glucose delivered by the blood. </a:t>
            </a:r>
          </a:p>
          <a:p>
            <a:pPr lvl="2"/>
            <a:r>
              <a:rPr lang="en-US" dirty="0"/>
              <a:t>This will result in the reduction of the amount of blood vessels that support the new tissue, which will cause the scar </a:t>
            </a:r>
            <a:r>
              <a:rPr lang="en-US" dirty="0" smtClean="0"/>
              <a:t/>
            </a:r>
            <a:br>
              <a:rPr lang="en-US" dirty="0" smtClean="0"/>
            </a:br>
            <a:r>
              <a:rPr lang="en-US" dirty="0" smtClean="0"/>
              <a:t>to </a:t>
            </a:r>
            <a:r>
              <a:rPr lang="en-US" dirty="0"/>
              <a:t>become paler.  </a:t>
            </a:r>
            <a:endParaRPr lang="en-US" dirty="0" smtClean="0"/>
          </a:p>
          <a:p>
            <a:pPr lvl="2"/>
            <a:endParaRPr lang="en-US" dirty="0"/>
          </a:p>
          <a:p>
            <a:pPr lvl="1"/>
            <a:r>
              <a:rPr lang="en-US" dirty="0"/>
              <a:t>Maturation is completed once collagen </a:t>
            </a:r>
            <a:r>
              <a:rPr lang="en-US" dirty="0" smtClean="0"/>
              <a:t/>
            </a:r>
            <a:br>
              <a:rPr lang="en-US" dirty="0" smtClean="0"/>
            </a:br>
            <a:r>
              <a:rPr lang="en-US" dirty="0" smtClean="0"/>
              <a:t>levels </a:t>
            </a:r>
            <a:r>
              <a:rPr lang="en-US" dirty="0"/>
              <a:t>in the wound reach the level </a:t>
            </a:r>
            <a:r>
              <a:rPr lang="en-US" dirty="0" smtClean="0"/>
              <a:t/>
            </a:r>
            <a:br>
              <a:rPr lang="en-US" dirty="0" smtClean="0"/>
            </a:br>
            <a:r>
              <a:rPr lang="en-US" dirty="0" smtClean="0"/>
              <a:t>achieved </a:t>
            </a:r>
            <a:r>
              <a:rPr lang="en-US" dirty="0"/>
              <a:t>prior to the injury. </a:t>
            </a:r>
          </a:p>
          <a:p>
            <a:pPr lvl="2"/>
            <a:r>
              <a:rPr lang="en-US" dirty="0"/>
              <a:t>Depending on the injury, the wound will </a:t>
            </a:r>
            <a:r>
              <a:rPr lang="en-US" dirty="0" smtClean="0"/>
              <a:t/>
            </a:r>
            <a:br>
              <a:rPr lang="en-US" dirty="0" smtClean="0"/>
            </a:br>
            <a:r>
              <a:rPr lang="en-US" dirty="0" smtClean="0"/>
              <a:t>most </a:t>
            </a:r>
            <a:r>
              <a:rPr lang="en-US" dirty="0"/>
              <a:t>likely never have the strength it </a:t>
            </a:r>
            <a:r>
              <a:rPr lang="en-US" dirty="0" smtClean="0"/>
              <a:t/>
            </a:r>
            <a:br>
              <a:rPr lang="en-US" dirty="0" smtClean="0"/>
            </a:br>
            <a:r>
              <a:rPr lang="en-US" dirty="0" smtClean="0"/>
              <a:t>had </a:t>
            </a:r>
            <a:r>
              <a:rPr lang="en-US" dirty="0"/>
              <a:t>prior to the injury.</a:t>
            </a:r>
          </a:p>
        </p:txBody>
      </p:sp>
      <p:sp>
        <p:nvSpPr>
          <p:cNvPr id="2" name="Title 1"/>
          <p:cNvSpPr>
            <a:spLocks noGrp="1"/>
          </p:cNvSpPr>
          <p:nvPr>
            <p:ph type="title"/>
          </p:nvPr>
        </p:nvSpPr>
        <p:spPr/>
        <p:txBody>
          <a:bodyPr/>
          <a:lstStyle/>
          <a:p>
            <a:r>
              <a:rPr lang="en-US" dirty="0" smtClean="0"/>
              <a:t>Phase 5: Maturation</a:t>
            </a:r>
            <a:endParaRPr lang="en-US" dirty="0"/>
          </a:p>
        </p:txBody>
      </p:sp>
      <p:pic>
        <p:nvPicPr>
          <p:cNvPr id="14338" name="Picture 2" descr="http://www.clinimed.co.uk/portals/10/images/Wound%20Healing%20Graph%2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82561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26870" y="6661313"/>
            <a:ext cx="1393330" cy="215444"/>
          </a:xfrm>
          <a:prstGeom prst="rect">
            <a:avLst/>
          </a:prstGeom>
        </p:spPr>
        <p:txBody>
          <a:bodyPr wrap="none">
            <a:spAutoFit/>
          </a:bodyPr>
          <a:lstStyle/>
          <a:p>
            <a:r>
              <a:rPr lang="en-US" sz="800" i="1" dirty="0" smtClean="0">
                <a:hlinkClick r:id="rId4"/>
              </a:rPr>
              <a:t>Source: www.clinimed.co.uk</a:t>
            </a:r>
            <a:r>
              <a:rPr lang="en-US" sz="800" i="1" dirty="0"/>
              <a:t> </a:t>
            </a:r>
          </a:p>
        </p:txBody>
      </p:sp>
    </p:spTree>
    <p:extLst>
      <p:ext uri="{BB962C8B-B14F-4D97-AF65-F5344CB8AC3E}">
        <p14:creationId xmlns:p14="http://schemas.microsoft.com/office/powerpoint/2010/main" val="234875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Wound Considerations – the follow factors will affect how quickly a wound heals. </a:t>
            </a:r>
          </a:p>
          <a:p>
            <a:pPr lvl="1"/>
            <a:r>
              <a:rPr lang="en-US" u="sng" dirty="0"/>
              <a:t>Wound size </a:t>
            </a:r>
            <a:r>
              <a:rPr lang="en-US" dirty="0"/>
              <a:t>– smaller wounds will heal faster than larger wounds. </a:t>
            </a:r>
          </a:p>
          <a:p>
            <a:pPr lvl="2"/>
            <a:r>
              <a:rPr lang="en-US" dirty="0"/>
              <a:t>Smaller wounds require fewer platelets to plug the disrupted tissue and need </a:t>
            </a:r>
            <a:r>
              <a:rPr lang="en-US" dirty="0" smtClean="0"/>
              <a:t>less mitotic </a:t>
            </a:r>
            <a:r>
              <a:rPr lang="en-US" dirty="0" smtClean="0"/>
              <a:t>cell division </a:t>
            </a:r>
            <a:r>
              <a:rPr lang="en-US" dirty="0" smtClean="0"/>
              <a:t>to </a:t>
            </a:r>
            <a:r>
              <a:rPr lang="en-US" dirty="0"/>
              <a:t>re-form the lost tissue. </a:t>
            </a:r>
            <a:r>
              <a:rPr lang="en-US" dirty="0" smtClean="0"/>
              <a:t/>
            </a:r>
            <a:br>
              <a:rPr lang="en-US" dirty="0" smtClean="0"/>
            </a:br>
            <a:endParaRPr lang="en-US" dirty="0"/>
          </a:p>
          <a:p>
            <a:pPr lvl="1"/>
            <a:r>
              <a:rPr lang="en-US" u="sng" dirty="0"/>
              <a:t>Foreign material</a:t>
            </a:r>
            <a:r>
              <a:rPr lang="en-US" dirty="0"/>
              <a:t>: the rate of normal wound healing will be slowed by materials from outside the body.  </a:t>
            </a:r>
          </a:p>
          <a:p>
            <a:pPr lvl="2"/>
            <a:r>
              <a:rPr lang="en-US" dirty="0"/>
              <a:t>If bacteria are present in the wound, healing will be delayed as energy is diverted to fight pathogens</a:t>
            </a:r>
            <a:r>
              <a:rPr lang="en-US" dirty="0" smtClean="0"/>
              <a:t>.</a:t>
            </a:r>
          </a:p>
          <a:p>
            <a:pPr lvl="2"/>
            <a:r>
              <a:rPr lang="en-US" dirty="0"/>
              <a:t>Sutures and other medical materials will also be seen as foreign objects by the body’s immune system, causing more inflammation and will result in a great immune </a:t>
            </a:r>
            <a:r>
              <a:rPr lang="en-US" dirty="0" smtClean="0"/>
              <a:t>response and slowed healing. </a:t>
            </a:r>
            <a:endParaRPr lang="en-US" dirty="0"/>
          </a:p>
          <a:p>
            <a:pPr lvl="2"/>
            <a:endParaRPr lang="en-US" dirty="0"/>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145337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a:t>A wound occurs when the a break in tissue occurs. </a:t>
            </a:r>
          </a:p>
          <a:p>
            <a:pPr lvl="1"/>
            <a:r>
              <a:rPr lang="en-US" dirty="0"/>
              <a:t>This can be because of trauma.</a:t>
            </a:r>
          </a:p>
          <a:p>
            <a:pPr lvl="1"/>
            <a:r>
              <a:rPr lang="en-US" dirty="0"/>
              <a:t>It can also be intentional, such as is the case during a surgery.</a:t>
            </a:r>
            <a:br>
              <a:rPr lang="en-US" dirty="0"/>
            </a:br>
            <a:endParaRPr lang="en-US" dirty="0"/>
          </a:p>
          <a:p>
            <a:pPr lvl="0"/>
            <a:r>
              <a:rPr lang="en-US" dirty="0"/>
              <a:t>There are </a:t>
            </a:r>
            <a:r>
              <a:rPr lang="en-US" dirty="0" smtClean="0"/>
              <a:t>five kinds </a:t>
            </a:r>
            <a:r>
              <a:rPr lang="en-US" dirty="0"/>
              <a:t>of </a:t>
            </a:r>
            <a:r>
              <a:rPr lang="en-US" dirty="0" smtClean="0"/>
              <a:t>wounds (PAAIL).</a:t>
            </a:r>
            <a:endParaRPr lang="en-US" dirty="0"/>
          </a:p>
          <a:p>
            <a:pPr lvl="1"/>
            <a:r>
              <a:rPr lang="en-US" b="1" dirty="0"/>
              <a:t>Puncture Wounds</a:t>
            </a:r>
            <a:r>
              <a:rPr lang="en-US" dirty="0"/>
              <a:t> are vertical penetrations of the surface-layers of epidermal tissue.</a:t>
            </a:r>
            <a:r>
              <a:rPr lang="en-US" b="1" dirty="0"/>
              <a:t> </a:t>
            </a:r>
            <a:endParaRPr lang="en-US" dirty="0"/>
          </a:p>
          <a:p>
            <a:pPr lvl="1"/>
            <a:r>
              <a:rPr lang="en-US" b="1" dirty="0" smtClean="0"/>
              <a:t>Abrasions</a:t>
            </a:r>
            <a:r>
              <a:rPr lang="en-US" dirty="0" smtClean="0"/>
              <a:t> </a:t>
            </a:r>
            <a:r>
              <a:rPr lang="en-US" dirty="0"/>
              <a:t>are injuries destroying only surface layers of the skin.</a:t>
            </a:r>
            <a:r>
              <a:rPr lang="en-US" b="1" dirty="0"/>
              <a:t> </a:t>
            </a:r>
            <a:endParaRPr lang="en-US" b="1" dirty="0" smtClean="0"/>
          </a:p>
          <a:p>
            <a:pPr lvl="2"/>
            <a:r>
              <a:rPr lang="en-US" dirty="0" smtClean="0"/>
              <a:t>These are sometimes called “scrapes”.</a:t>
            </a:r>
          </a:p>
          <a:p>
            <a:pPr lvl="1"/>
            <a:r>
              <a:rPr lang="en-US" b="1" dirty="0" smtClean="0"/>
              <a:t>Avulsions </a:t>
            </a:r>
            <a:r>
              <a:rPr lang="en-US" dirty="0" smtClean="0"/>
              <a:t>are injuries in which tissue </a:t>
            </a:r>
            <a:br>
              <a:rPr lang="en-US" dirty="0" smtClean="0"/>
            </a:br>
            <a:r>
              <a:rPr lang="en-US" dirty="0" smtClean="0"/>
              <a:t>is forcibly separated or torn off. </a:t>
            </a:r>
            <a:endParaRPr lang="en-US" dirty="0" smtClean="0"/>
          </a:p>
          <a:p>
            <a:pPr lvl="2"/>
            <a:r>
              <a:rPr lang="en-US" dirty="0" smtClean="0"/>
              <a:t>Tissue is not so much cut as ripped. </a:t>
            </a:r>
            <a:endParaRPr lang="en-US" dirty="0"/>
          </a:p>
          <a:p>
            <a:pPr lvl="1"/>
            <a:r>
              <a:rPr lang="en-US" b="1" dirty="0"/>
              <a:t>Incisions</a:t>
            </a:r>
            <a:r>
              <a:rPr lang="en-US" dirty="0"/>
              <a:t> are wounds produced by </a:t>
            </a:r>
            <a:r>
              <a:rPr lang="en-US" dirty="0" smtClean="0"/>
              <a:t/>
            </a:r>
            <a:br>
              <a:rPr lang="en-US" dirty="0" smtClean="0"/>
            </a:br>
            <a:r>
              <a:rPr lang="en-US" dirty="0" smtClean="0"/>
              <a:t>sharp </a:t>
            </a:r>
            <a:r>
              <a:rPr lang="en-US" dirty="0"/>
              <a:t>instruments</a:t>
            </a:r>
          </a:p>
          <a:p>
            <a:pPr lvl="2"/>
            <a:r>
              <a:rPr lang="en-US" dirty="0"/>
              <a:t>These types of cuts usually have smooth </a:t>
            </a:r>
            <a:r>
              <a:rPr lang="en-US" dirty="0" smtClean="0"/>
              <a:t/>
            </a:r>
            <a:br>
              <a:rPr lang="en-US" dirty="0" smtClean="0"/>
            </a:br>
            <a:r>
              <a:rPr lang="en-US" dirty="0" smtClean="0"/>
              <a:t>edges and are “clean cuts”.</a:t>
            </a:r>
            <a:r>
              <a:rPr lang="en-US" b="1" dirty="0" smtClean="0"/>
              <a:t> </a:t>
            </a:r>
            <a:endParaRPr lang="en-US" dirty="0"/>
          </a:p>
          <a:p>
            <a:pPr lvl="1"/>
            <a:r>
              <a:rPr lang="en-US" b="1" dirty="0" smtClean="0"/>
              <a:t>Lacerations</a:t>
            </a:r>
            <a:r>
              <a:rPr lang="en-US" dirty="0" smtClean="0"/>
              <a:t> </a:t>
            </a:r>
            <a:r>
              <a:rPr lang="en-US" dirty="0"/>
              <a:t>are cuts with irregularly </a:t>
            </a:r>
            <a:r>
              <a:rPr lang="en-US" dirty="0" smtClean="0"/>
              <a:t/>
            </a:r>
            <a:br>
              <a:rPr lang="en-US" dirty="0" smtClean="0"/>
            </a:br>
            <a:r>
              <a:rPr lang="en-US" dirty="0" smtClean="0"/>
              <a:t>torn </a:t>
            </a:r>
            <a:r>
              <a:rPr lang="en-US" dirty="0"/>
              <a:t>edges.</a:t>
            </a:r>
            <a:br>
              <a:rPr lang="en-US" dirty="0"/>
            </a:br>
            <a:endParaRPr lang="en-US" dirty="0"/>
          </a:p>
        </p:txBody>
      </p:sp>
      <p:sp>
        <p:nvSpPr>
          <p:cNvPr id="2" name="Title 1"/>
          <p:cNvSpPr>
            <a:spLocks noGrp="1"/>
          </p:cNvSpPr>
          <p:nvPr>
            <p:ph type="title"/>
          </p:nvPr>
        </p:nvSpPr>
        <p:spPr/>
        <p:txBody>
          <a:bodyPr/>
          <a:lstStyle/>
          <a:p>
            <a:r>
              <a:rPr lang="en-US" dirty="0" smtClean="0"/>
              <a:t>Kinds of Wounds</a:t>
            </a:r>
            <a:endParaRPr lang="en-US" dirty="0"/>
          </a:p>
        </p:txBody>
      </p:sp>
      <p:pic>
        <p:nvPicPr>
          <p:cNvPr id="15362" name="Picture 2" descr="http://www.orthopaedics.com.sg/wp/wp-content/uploads/2011/07/LacerationWound.jpg">
            <a:hlinkClick r:id="rId2"/>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505"/>
          <a:stretch/>
        </p:blipFill>
        <p:spPr bwMode="auto">
          <a:xfrm>
            <a:off x="4354042" y="3505201"/>
            <a:ext cx="4789958"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73550" y="6612685"/>
            <a:ext cx="1851789" cy="230832"/>
          </a:xfrm>
          <a:prstGeom prst="rect">
            <a:avLst/>
          </a:prstGeom>
        </p:spPr>
        <p:txBody>
          <a:bodyPr wrap="none">
            <a:spAutoFit/>
          </a:bodyPr>
          <a:lstStyle/>
          <a:p>
            <a:r>
              <a:rPr lang="en-US" sz="900" i="1" dirty="0" smtClean="0">
                <a:hlinkClick r:id="rId4"/>
              </a:rPr>
              <a:t>Source: www.orthopaedics.com.sg</a:t>
            </a:r>
            <a:r>
              <a:rPr lang="en-US" sz="900" i="1" dirty="0"/>
              <a:t> </a:t>
            </a:r>
          </a:p>
        </p:txBody>
      </p:sp>
    </p:spTree>
    <p:extLst>
      <p:ext uri="{BB962C8B-B14F-4D97-AF65-F5344CB8AC3E}">
        <p14:creationId xmlns:p14="http://schemas.microsoft.com/office/powerpoint/2010/main" val="253944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u="sng" dirty="0"/>
              <a:t>Excessive Exudate</a:t>
            </a:r>
            <a:r>
              <a:rPr lang="en-US" dirty="0"/>
              <a:t>: </a:t>
            </a:r>
            <a:r>
              <a:rPr lang="en-US" dirty="0" smtClean="0"/>
              <a:t>bacterial </a:t>
            </a:r>
            <a:r>
              <a:rPr lang="en-US" dirty="0"/>
              <a:t>toxins and inflammation will increase the amount of exudate. </a:t>
            </a:r>
          </a:p>
          <a:p>
            <a:pPr lvl="2"/>
            <a:r>
              <a:rPr lang="en-US" dirty="0"/>
              <a:t>Accumulated exudate can cause tissue separation, delaying healing. </a:t>
            </a:r>
            <a:r>
              <a:rPr lang="en-US" dirty="0" smtClean="0"/>
              <a:t/>
            </a:r>
            <a:br>
              <a:rPr lang="en-US" dirty="0" smtClean="0"/>
            </a:br>
            <a:endParaRPr lang="en-US" dirty="0"/>
          </a:p>
          <a:p>
            <a:pPr lvl="1"/>
            <a:r>
              <a:rPr lang="en-US" u="sng" dirty="0"/>
              <a:t>Blood supply</a:t>
            </a:r>
            <a:r>
              <a:rPr lang="en-US" dirty="0"/>
              <a:t>: damage to the blood supply during the injury or during treatment (e.g. if the bandages or sutures are too tight) will slow the rate of healing.</a:t>
            </a:r>
          </a:p>
          <a:p>
            <a:pPr lvl="2"/>
            <a:r>
              <a:rPr lang="en-US" dirty="0"/>
              <a:t>Oxygen is needed for cellular metabolism and the production of ATP to power cellular activity. </a:t>
            </a:r>
          </a:p>
          <a:p>
            <a:pPr lvl="2"/>
            <a:r>
              <a:rPr lang="en-US" dirty="0"/>
              <a:t>Cell division, pathogen elimination, formation of granular tissue, and other critical activities cannot occur without the production of ATP, for which oxygen is needed. </a:t>
            </a:r>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196949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r>
              <a:rPr lang="en-US" u="sng" dirty="0"/>
              <a:t>Wound disruption</a:t>
            </a:r>
            <a:r>
              <a:rPr lang="en-US" dirty="0"/>
              <a:t>: physical damage to the wound will slow the rate of healing.</a:t>
            </a:r>
          </a:p>
          <a:p>
            <a:pPr lvl="2"/>
            <a:r>
              <a:rPr lang="en-US" dirty="0"/>
              <a:t>Wound should be protected from physical damage (such as brushing against objects or other animals). </a:t>
            </a:r>
          </a:p>
          <a:p>
            <a:pPr lvl="2"/>
            <a:r>
              <a:rPr lang="en-US" dirty="0"/>
              <a:t>The location of the wound may also require limb/tissue stabilization.  </a:t>
            </a:r>
          </a:p>
          <a:p>
            <a:pPr lvl="3"/>
            <a:r>
              <a:rPr lang="en-US" dirty="0"/>
              <a:t>E.g. if a wound is on a joint, the joint may need to be immobilized. </a:t>
            </a:r>
            <a:r>
              <a:rPr lang="en-US" dirty="0" smtClean="0"/>
              <a:t/>
            </a:r>
            <a:br>
              <a:rPr lang="en-US" dirty="0" smtClean="0"/>
            </a:br>
            <a:endParaRPr lang="en-US" dirty="0"/>
          </a:p>
          <a:p>
            <a:pPr lvl="1"/>
            <a:r>
              <a:rPr lang="en-US" u="sng" dirty="0"/>
              <a:t>Drug interference</a:t>
            </a:r>
            <a:r>
              <a:rPr lang="en-US" dirty="0"/>
              <a:t>: certain drugs and treatments may interfere with or slow healing. </a:t>
            </a:r>
          </a:p>
          <a:p>
            <a:pPr lvl="2"/>
            <a:r>
              <a:rPr lang="en-US" dirty="0"/>
              <a:t>Anti-inflammatory drugs (such as aspirin or ibuprofen) will not affect wound strength but may reduce the ability of blood vessels to supply platelets, clotting factors, growth factors, and fibroblasts to the site of the wound. </a:t>
            </a:r>
          </a:p>
          <a:p>
            <a:pPr lvl="2"/>
            <a:r>
              <a:rPr lang="en-US" dirty="0" err="1"/>
              <a:t>Corticosteriods</a:t>
            </a:r>
            <a:r>
              <a:rPr lang="en-US" dirty="0"/>
              <a:t>, or drugs that are used to treat excessive inflammation, arthritis, autoimmune diseases, and other conditions, will depress all phases of healing and increase the likelihood of infection. </a:t>
            </a:r>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308077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Wound repair has five distinct phases - HIDRM</a:t>
            </a:r>
          </a:p>
          <a:p>
            <a:pPr lvl="1"/>
            <a:r>
              <a:rPr lang="en-US" dirty="0"/>
              <a:t>Hemostasis</a:t>
            </a:r>
          </a:p>
          <a:p>
            <a:pPr lvl="1"/>
            <a:r>
              <a:rPr lang="en-US" dirty="0" smtClean="0"/>
              <a:t>Inflammation</a:t>
            </a:r>
            <a:endParaRPr lang="en-US" dirty="0"/>
          </a:p>
          <a:p>
            <a:pPr lvl="1"/>
            <a:r>
              <a:rPr lang="en-US" dirty="0"/>
              <a:t>Debridement</a:t>
            </a:r>
          </a:p>
          <a:p>
            <a:pPr lvl="1"/>
            <a:r>
              <a:rPr lang="en-US" dirty="0"/>
              <a:t>Repair</a:t>
            </a:r>
          </a:p>
          <a:p>
            <a:pPr lvl="1"/>
            <a:r>
              <a:rPr lang="en-US" dirty="0"/>
              <a:t>Maturation</a:t>
            </a:r>
            <a:br>
              <a:rPr lang="en-US" dirty="0"/>
            </a:br>
            <a:endParaRPr lang="en-US" dirty="0"/>
          </a:p>
        </p:txBody>
      </p:sp>
      <p:sp>
        <p:nvSpPr>
          <p:cNvPr id="2" name="Title 1"/>
          <p:cNvSpPr>
            <a:spLocks noGrp="1"/>
          </p:cNvSpPr>
          <p:nvPr>
            <p:ph type="title"/>
          </p:nvPr>
        </p:nvSpPr>
        <p:spPr/>
        <p:txBody>
          <a:bodyPr/>
          <a:lstStyle/>
          <a:p>
            <a:r>
              <a:rPr lang="en-US" dirty="0" smtClean="0"/>
              <a:t>Five Phases of Wound Repair</a:t>
            </a:r>
            <a:endParaRPr lang="en-US" dirty="0"/>
          </a:p>
        </p:txBody>
      </p:sp>
      <p:pic>
        <p:nvPicPr>
          <p:cNvPr id="16386" name="Picture 2" descr="http://www.bioscience.org/2006/v11/af/1843/fi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9814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4238" y="6615990"/>
            <a:ext cx="1544012" cy="230832"/>
          </a:xfrm>
          <a:prstGeom prst="rect">
            <a:avLst/>
          </a:prstGeom>
        </p:spPr>
        <p:txBody>
          <a:bodyPr wrap="none">
            <a:spAutoFit/>
          </a:bodyPr>
          <a:lstStyle/>
          <a:p>
            <a:r>
              <a:rPr lang="en-US" sz="900" i="1" dirty="0" smtClean="0">
                <a:hlinkClick r:id="rId4"/>
              </a:rPr>
              <a:t>Source: www.bioscience.org</a:t>
            </a:r>
            <a:r>
              <a:rPr lang="en-US" sz="900" i="1" dirty="0"/>
              <a:t> </a:t>
            </a:r>
          </a:p>
        </p:txBody>
      </p:sp>
    </p:spTree>
    <p:extLst>
      <p:ext uri="{BB962C8B-B14F-4D97-AF65-F5344CB8AC3E}">
        <p14:creationId xmlns:p14="http://schemas.microsoft.com/office/powerpoint/2010/main" val="110696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1 </a:t>
            </a:r>
            <a:r>
              <a:rPr lang="en-US" dirty="0" smtClean="0"/>
              <a:t>- </a:t>
            </a:r>
            <a:r>
              <a:rPr lang="en-US" dirty="0" smtClean="0"/>
              <a:t>Hemostasis: </a:t>
            </a:r>
            <a:r>
              <a:rPr lang="en-US" dirty="0"/>
              <a:t>the loss of blood is stopped. </a:t>
            </a:r>
          </a:p>
          <a:p>
            <a:pPr lvl="1"/>
            <a:r>
              <a:rPr lang="en-US" dirty="0"/>
              <a:t>Immediately after an injury, </a:t>
            </a:r>
            <a:r>
              <a:rPr lang="en-US" u="sng" dirty="0"/>
              <a:t>hemorrhage</a:t>
            </a:r>
            <a:r>
              <a:rPr lang="en-US" dirty="0"/>
              <a:t> (escaped blood) will fill the wound. </a:t>
            </a:r>
          </a:p>
          <a:p>
            <a:pPr lvl="2"/>
            <a:r>
              <a:rPr lang="en-US" dirty="0"/>
              <a:t>This will clean the edges of the wound and carry away foreign material. </a:t>
            </a:r>
            <a:r>
              <a:rPr lang="en-US" dirty="0" smtClean="0"/>
              <a:t/>
            </a:r>
            <a:br>
              <a:rPr lang="en-US" dirty="0" smtClean="0"/>
            </a:br>
            <a:endParaRPr lang="en-US" dirty="0"/>
          </a:p>
          <a:p>
            <a:pPr lvl="1"/>
            <a:r>
              <a:rPr lang="en-US" dirty="0"/>
              <a:t>Blood vessels will immediately constrict after an injury to reduce blood loss. </a:t>
            </a:r>
          </a:p>
          <a:p>
            <a:pPr lvl="2"/>
            <a:r>
              <a:rPr lang="en-US" dirty="0"/>
              <a:t>This process is called </a:t>
            </a:r>
            <a:r>
              <a:rPr lang="en-US" u="sng" dirty="0"/>
              <a:t>vasoconstriction</a:t>
            </a:r>
            <a:r>
              <a:rPr lang="en-US" dirty="0"/>
              <a:t>. </a:t>
            </a:r>
          </a:p>
          <a:p>
            <a:endParaRPr lang="en-US" dirty="0"/>
          </a:p>
        </p:txBody>
      </p:sp>
      <p:sp>
        <p:nvSpPr>
          <p:cNvPr id="2" name="Title 1"/>
          <p:cNvSpPr>
            <a:spLocks noGrp="1"/>
          </p:cNvSpPr>
          <p:nvPr>
            <p:ph type="title"/>
          </p:nvPr>
        </p:nvSpPr>
        <p:spPr/>
        <p:txBody>
          <a:bodyPr/>
          <a:lstStyle/>
          <a:p>
            <a:r>
              <a:rPr lang="en-US" dirty="0" smtClean="0"/>
              <a:t>Phase 1: Hemostasis</a:t>
            </a:r>
            <a:endParaRPr lang="en-US" dirty="0"/>
          </a:p>
        </p:txBody>
      </p:sp>
      <p:pic>
        <p:nvPicPr>
          <p:cNvPr id="1026" name="Picture 2" descr="http://upload.wikimedia.org/wikipedia/commons/b/b2/Vasoconstriction_and_Vasodil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376" y="4572000"/>
            <a:ext cx="6624706" cy="2114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5435" y="6627168"/>
            <a:ext cx="1747594" cy="230832"/>
          </a:xfrm>
          <a:prstGeom prst="rect">
            <a:avLst/>
          </a:prstGeom>
        </p:spPr>
        <p:txBody>
          <a:bodyPr wrap="none">
            <a:spAutoFit/>
          </a:bodyPr>
          <a:lstStyle/>
          <a:p>
            <a:r>
              <a:rPr lang="en-US" sz="900" i="1" dirty="0" smtClean="0">
                <a:hlinkClick r:id="rId4"/>
              </a:rPr>
              <a:t>Source: commons.wikimedia.org</a:t>
            </a:r>
            <a:r>
              <a:rPr lang="en-US" sz="900" i="1" dirty="0"/>
              <a:t> </a:t>
            </a:r>
          </a:p>
        </p:txBody>
      </p:sp>
    </p:spTree>
    <p:extLst>
      <p:ext uri="{BB962C8B-B14F-4D97-AF65-F5344CB8AC3E}">
        <p14:creationId xmlns:p14="http://schemas.microsoft.com/office/powerpoint/2010/main" val="195560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u="sng" dirty="0" smtClean="0"/>
              <a:t>Collagen</a:t>
            </a:r>
            <a:r>
              <a:rPr lang="en-US" dirty="0" smtClean="0"/>
              <a:t> (structural </a:t>
            </a:r>
            <a:r>
              <a:rPr lang="en-US" dirty="0"/>
              <a:t>fibers </a:t>
            </a:r>
            <a:r>
              <a:rPr lang="en-US" dirty="0" smtClean="0"/>
              <a:t>in the skin) will </a:t>
            </a:r>
            <a:r>
              <a:rPr lang="en-US" dirty="0"/>
              <a:t>stick out of the wound into the bloodstream</a:t>
            </a:r>
            <a:r>
              <a:rPr lang="en-US" dirty="0" smtClean="0"/>
              <a:t>.</a:t>
            </a:r>
            <a:endParaRPr lang="en-US" dirty="0"/>
          </a:p>
          <a:p>
            <a:pPr lvl="1"/>
            <a:r>
              <a:rPr lang="en-US" dirty="0"/>
              <a:t>Platelets (a kind of blood cell) will stick to the collagen fibers because of their protein coat in a process called </a:t>
            </a:r>
            <a:r>
              <a:rPr lang="en-US" u="sng" dirty="0"/>
              <a:t>platelet plug formation</a:t>
            </a:r>
            <a:r>
              <a:rPr lang="en-US" dirty="0" smtClean="0"/>
              <a:t>.</a:t>
            </a:r>
            <a:br>
              <a:rPr lang="en-US" dirty="0" smtClean="0"/>
            </a:br>
            <a:endParaRPr lang="en-US" dirty="0"/>
          </a:p>
          <a:p>
            <a:pPr lvl="1"/>
            <a:r>
              <a:rPr lang="en-US" dirty="0"/>
              <a:t>As more platelets stick to the edges of the wound, they physically ‘plug’ the wound.</a:t>
            </a:r>
          </a:p>
          <a:p>
            <a:pPr lvl="2"/>
            <a:r>
              <a:rPr lang="en-US" dirty="0"/>
              <a:t>The formation of </a:t>
            </a:r>
            <a:r>
              <a:rPr lang="en-US" dirty="0" smtClean="0"/>
              <a:t>the platelet </a:t>
            </a:r>
            <a:r>
              <a:rPr lang="en-US" dirty="0"/>
              <a:t>plug </a:t>
            </a:r>
            <a:r>
              <a:rPr lang="en-US" dirty="0" smtClean="0"/>
              <a:t/>
            </a:r>
            <a:br>
              <a:rPr lang="en-US" dirty="0" smtClean="0"/>
            </a:br>
            <a:r>
              <a:rPr lang="en-US" dirty="0" smtClean="0"/>
              <a:t>is </a:t>
            </a:r>
            <a:r>
              <a:rPr lang="en-US" dirty="0"/>
              <a:t>the </a:t>
            </a:r>
            <a:r>
              <a:rPr lang="en-US" dirty="0" smtClean="0"/>
              <a:t>most </a:t>
            </a:r>
            <a:r>
              <a:rPr lang="en-US" dirty="0"/>
              <a:t>important role of the </a:t>
            </a:r>
            <a:r>
              <a:rPr lang="en-US" dirty="0" smtClean="0"/>
              <a:t/>
            </a:r>
            <a:br>
              <a:rPr lang="en-US" dirty="0" smtClean="0"/>
            </a:br>
            <a:r>
              <a:rPr lang="en-US" dirty="0" smtClean="0"/>
              <a:t>platelet</a:t>
            </a:r>
            <a:r>
              <a:rPr lang="en-US" dirty="0"/>
              <a:t>, but there are many other </a:t>
            </a:r>
            <a:r>
              <a:rPr lang="en-US" dirty="0" smtClean="0"/>
              <a:t/>
            </a:r>
            <a:br>
              <a:rPr lang="en-US" dirty="0" smtClean="0"/>
            </a:br>
            <a:r>
              <a:rPr lang="en-US" dirty="0" smtClean="0"/>
              <a:t>roles </a:t>
            </a:r>
            <a:r>
              <a:rPr lang="en-US" dirty="0"/>
              <a:t>that the platelets play.   </a:t>
            </a:r>
          </a:p>
          <a:p>
            <a:endParaRPr lang="en-US" dirty="0"/>
          </a:p>
        </p:txBody>
      </p:sp>
      <p:sp>
        <p:nvSpPr>
          <p:cNvPr id="2" name="Title 1"/>
          <p:cNvSpPr>
            <a:spLocks noGrp="1"/>
          </p:cNvSpPr>
          <p:nvPr>
            <p:ph type="title"/>
          </p:nvPr>
        </p:nvSpPr>
        <p:spPr/>
        <p:txBody>
          <a:bodyPr/>
          <a:lstStyle/>
          <a:p>
            <a:r>
              <a:rPr lang="en-US" dirty="0" smtClean="0"/>
              <a:t>Platelets</a:t>
            </a:r>
            <a:endParaRPr lang="en-US" dirty="0"/>
          </a:p>
        </p:txBody>
      </p:sp>
      <p:pic>
        <p:nvPicPr>
          <p:cNvPr id="2050" name="Picture 2" descr="http://www.medprorx.com/images/trm1s7_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44"/>
          <a:stretch/>
        </p:blipFill>
        <p:spPr bwMode="auto">
          <a:xfrm>
            <a:off x="4835155" y="4267200"/>
            <a:ext cx="4080245" cy="2502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94934" y="6654742"/>
            <a:ext cx="1572866" cy="230832"/>
          </a:xfrm>
          <a:prstGeom prst="rect">
            <a:avLst/>
          </a:prstGeom>
        </p:spPr>
        <p:txBody>
          <a:bodyPr wrap="none">
            <a:spAutoFit/>
          </a:bodyPr>
          <a:lstStyle/>
          <a:p>
            <a:r>
              <a:rPr lang="en-US" sz="900" i="1" dirty="0" smtClean="0">
                <a:hlinkClick r:id="rId4"/>
              </a:rPr>
              <a:t>Source: www.medprorx.com</a:t>
            </a:r>
            <a:r>
              <a:rPr lang="en-US" sz="900" i="1" dirty="0"/>
              <a:t> </a:t>
            </a:r>
          </a:p>
        </p:txBody>
      </p:sp>
    </p:spTree>
    <p:extLst>
      <p:ext uri="{BB962C8B-B14F-4D97-AF65-F5344CB8AC3E}">
        <p14:creationId xmlns:p14="http://schemas.microsoft.com/office/powerpoint/2010/main" val="311801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1"/>
            <a:ext cx="8695266" cy="4962525"/>
          </a:xfrm>
        </p:spPr>
        <p:txBody>
          <a:bodyPr>
            <a:normAutofit fontScale="85000" lnSpcReduction="20000"/>
          </a:bodyPr>
          <a:lstStyle/>
          <a:p>
            <a:r>
              <a:rPr lang="en-US" dirty="0"/>
              <a:t>Finally, platelets will undergo </a:t>
            </a:r>
            <a:r>
              <a:rPr lang="en-US" u="sng" dirty="0"/>
              <a:t>degranulation</a:t>
            </a:r>
            <a:r>
              <a:rPr lang="en-US" dirty="0"/>
              <a:t> in which they </a:t>
            </a:r>
            <a:r>
              <a:rPr lang="en-US" dirty="0" smtClean="0"/>
              <a:t>release chemical signals and start the </a:t>
            </a:r>
            <a:r>
              <a:rPr lang="en-US" dirty="0"/>
              <a:t>formation of the fibrin-mesh scab. </a:t>
            </a:r>
          </a:p>
          <a:p>
            <a:pPr lvl="1"/>
            <a:r>
              <a:rPr lang="en-US" dirty="0"/>
              <a:t>Once platelets have been exposed to air, they will begin to form a fibrin blood clot. </a:t>
            </a:r>
          </a:p>
          <a:p>
            <a:pPr lvl="2"/>
            <a:r>
              <a:rPr lang="en-US" dirty="0"/>
              <a:t>In the presence of air, platelets will break apart. </a:t>
            </a:r>
            <a:r>
              <a:rPr lang="en-US" dirty="0" smtClean="0"/>
              <a:t/>
            </a:r>
            <a:br>
              <a:rPr lang="en-US" dirty="0" smtClean="0"/>
            </a:br>
            <a:endParaRPr lang="en-US" dirty="0"/>
          </a:p>
          <a:p>
            <a:pPr lvl="1"/>
            <a:r>
              <a:rPr lang="en-US" dirty="0"/>
              <a:t>Broken platelets will react with a protein called </a:t>
            </a:r>
            <a:r>
              <a:rPr lang="en-US" u="sng" dirty="0"/>
              <a:t>fibrinogen</a:t>
            </a:r>
            <a:r>
              <a:rPr lang="en-US" dirty="0"/>
              <a:t> to form tiny molecular threads called </a:t>
            </a:r>
            <a:r>
              <a:rPr lang="en-US" u="sng" dirty="0"/>
              <a:t>fibrin</a:t>
            </a:r>
            <a:r>
              <a:rPr lang="en-US" dirty="0"/>
              <a:t>. </a:t>
            </a:r>
          </a:p>
          <a:p>
            <a:pPr lvl="2"/>
            <a:r>
              <a:rPr lang="en-US" dirty="0"/>
              <a:t>The fibrin threads will form a mesh (sort of like a soccer net) that will capture passing blood cells. </a:t>
            </a:r>
            <a:r>
              <a:rPr lang="en-US" dirty="0" smtClean="0"/>
              <a:t/>
            </a:r>
            <a:br>
              <a:rPr lang="en-US" dirty="0" smtClean="0"/>
            </a:br>
            <a:endParaRPr lang="en-US" dirty="0"/>
          </a:p>
          <a:p>
            <a:pPr lvl="1"/>
            <a:r>
              <a:rPr lang="en-US" dirty="0"/>
              <a:t>The combination of the fibrin </a:t>
            </a:r>
            <a:r>
              <a:rPr lang="en-US" dirty="0" smtClean="0"/>
              <a:t>mesh, </a:t>
            </a:r>
            <a:br>
              <a:rPr lang="en-US" dirty="0" smtClean="0"/>
            </a:br>
            <a:r>
              <a:rPr lang="en-US" dirty="0" smtClean="0"/>
              <a:t>red blood cells, white blood cells,  </a:t>
            </a:r>
            <a:r>
              <a:rPr lang="en-US" dirty="0" smtClean="0"/>
              <a:t/>
            </a:r>
            <a:br>
              <a:rPr lang="en-US" dirty="0" smtClean="0"/>
            </a:br>
            <a:r>
              <a:rPr lang="en-US" dirty="0" smtClean="0"/>
              <a:t>and </a:t>
            </a:r>
            <a:r>
              <a:rPr lang="en-US" dirty="0"/>
              <a:t>platelets will dry and form what </a:t>
            </a:r>
            <a:r>
              <a:rPr lang="en-US" dirty="0" smtClean="0"/>
              <a:t/>
            </a:r>
            <a:br>
              <a:rPr lang="en-US" dirty="0" smtClean="0"/>
            </a:br>
            <a:r>
              <a:rPr lang="en-US" dirty="0" smtClean="0"/>
              <a:t>commonly </a:t>
            </a:r>
            <a:r>
              <a:rPr lang="en-US" dirty="0"/>
              <a:t>known as a scab.</a:t>
            </a:r>
          </a:p>
          <a:p>
            <a:pPr lvl="2"/>
            <a:r>
              <a:rPr lang="en-US" dirty="0"/>
              <a:t>The scabbing process is dependent </a:t>
            </a:r>
            <a:r>
              <a:rPr lang="en-US" dirty="0" smtClean="0"/>
              <a:t/>
            </a:r>
            <a:br>
              <a:rPr lang="en-US" dirty="0" smtClean="0"/>
            </a:br>
            <a:r>
              <a:rPr lang="en-US" dirty="0" smtClean="0"/>
              <a:t>on </a:t>
            </a:r>
            <a:r>
              <a:rPr lang="en-US" dirty="0"/>
              <a:t>a plentiful supply of </a:t>
            </a:r>
            <a:r>
              <a:rPr lang="en-US" dirty="0" smtClean="0"/>
              <a:t>platelets, </a:t>
            </a:r>
            <a:br>
              <a:rPr lang="en-US" dirty="0" smtClean="0"/>
            </a:br>
            <a:r>
              <a:rPr lang="en-US" dirty="0" smtClean="0"/>
              <a:t>the </a:t>
            </a:r>
            <a:r>
              <a:rPr lang="en-US" dirty="0"/>
              <a:t>presence of the </a:t>
            </a:r>
            <a:r>
              <a:rPr lang="en-US" dirty="0" smtClean="0"/>
              <a:t>fibrinogen, </a:t>
            </a:r>
            <a:r>
              <a:rPr lang="en-US" dirty="0" smtClean="0"/>
              <a:t/>
            </a:r>
            <a:br>
              <a:rPr lang="en-US" dirty="0" smtClean="0"/>
            </a:br>
            <a:r>
              <a:rPr lang="en-US" dirty="0" smtClean="0"/>
              <a:t>protein</a:t>
            </a:r>
            <a:r>
              <a:rPr lang="en-US" dirty="0"/>
              <a:t>, calcium, and vitamin K. </a:t>
            </a:r>
            <a:r>
              <a:rPr lang="en-US" dirty="0" smtClean="0"/>
              <a:t/>
            </a:r>
            <a:br>
              <a:rPr lang="en-US" dirty="0" smtClean="0"/>
            </a:br>
            <a:endParaRPr lang="en-US" dirty="0"/>
          </a:p>
          <a:p>
            <a:endParaRPr lang="en-US" dirty="0"/>
          </a:p>
        </p:txBody>
      </p:sp>
      <p:sp>
        <p:nvSpPr>
          <p:cNvPr id="2" name="Title 1"/>
          <p:cNvSpPr>
            <a:spLocks noGrp="1"/>
          </p:cNvSpPr>
          <p:nvPr>
            <p:ph type="title"/>
          </p:nvPr>
        </p:nvSpPr>
        <p:spPr/>
        <p:txBody>
          <a:bodyPr/>
          <a:lstStyle/>
          <a:p>
            <a:r>
              <a:rPr lang="en-US" dirty="0" smtClean="0"/>
              <a:t>Degranulation</a:t>
            </a:r>
            <a:endParaRPr lang="en-US" dirty="0"/>
          </a:p>
        </p:txBody>
      </p:sp>
      <p:pic>
        <p:nvPicPr>
          <p:cNvPr id="3076" name="Picture 4" descr="http://www.medprorx.com/images/trm1s7_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48"/>
          <a:stretch/>
        </p:blipFill>
        <p:spPr bwMode="auto">
          <a:xfrm>
            <a:off x="4648200" y="4070829"/>
            <a:ext cx="4267200" cy="25131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94934" y="6654742"/>
            <a:ext cx="1572866" cy="230832"/>
          </a:xfrm>
          <a:prstGeom prst="rect">
            <a:avLst/>
          </a:prstGeom>
        </p:spPr>
        <p:txBody>
          <a:bodyPr wrap="none">
            <a:spAutoFit/>
          </a:bodyPr>
          <a:lstStyle/>
          <a:p>
            <a:r>
              <a:rPr lang="en-US" sz="900" i="1" dirty="0" smtClean="0">
                <a:hlinkClick r:id="rId4"/>
              </a:rPr>
              <a:t>Source: www.medprorx.com</a:t>
            </a:r>
            <a:r>
              <a:rPr lang="en-US" sz="900" i="1" dirty="0"/>
              <a:t> </a:t>
            </a:r>
          </a:p>
        </p:txBody>
      </p:sp>
    </p:spTree>
    <p:extLst>
      <p:ext uri="{BB962C8B-B14F-4D97-AF65-F5344CB8AC3E}">
        <p14:creationId xmlns:p14="http://schemas.microsoft.com/office/powerpoint/2010/main" val="100602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Platelets </a:t>
            </a:r>
            <a:r>
              <a:rPr lang="en-US" dirty="0" smtClean="0"/>
              <a:t>have several </a:t>
            </a:r>
            <a:r>
              <a:rPr lang="en-US" dirty="0"/>
              <a:t>unique properties that are critical to the healing process. </a:t>
            </a:r>
          </a:p>
          <a:p>
            <a:pPr lvl="1"/>
            <a:r>
              <a:rPr lang="en-US" dirty="0"/>
              <a:t>Platelets are the </a:t>
            </a:r>
            <a:r>
              <a:rPr lang="en-US" u="sng" dirty="0"/>
              <a:t>smallest and most numerous</a:t>
            </a:r>
            <a:r>
              <a:rPr lang="en-US" dirty="0"/>
              <a:t> of the three major types of blood cells (the others being red blood cells and white blood cells). </a:t>
            </a:r>
          </a:p>
          <a:p>
            <a:pPr lvl="2"/>
            <a:r>
              <a:rPr lang="en-US" dirty="0"/>
              <a:t>Due to their small size they only take up a small fraction of the total blood volume</a:t>
            </a:r>
            <a:r>
              <a:rPr lang="en-US" dirty="0" smtClean="0"/>
              <a:t>.</a:t>
            </a:r>
            <a:br>
              <a:rPr lang="en-US" dirty="0" smtClean="0"/>
            </a:br>
            <a:endParaRPr lang="en-US" dirty="0"/>
          </a:p>
          <a:p>
            <a:pPr lvl="1"/>
            <a:r>
              <a:rPr lang="en-US" dirty="0"/>
              <a:t>Platelets are produced in the bone </a:t>
            </a:r>
            <a:r>
              <a:rPr lang="en-US" dirty="0" smtClean="0"/>
              <a:t/>
            </a:r>
            <a:br>
              <a:rPr lang="en-US" dirty="0" smtClean="0"/>
            </a:br>
            <a:r>
              <a:rPr lang="en-US" dirty="0" smtClean="0"/>
              <a:t>marrow </a:t>
            </a:r>
            <a:r>
              <a:rPr lang="en-US" dirty="0"/>
              <a:t>like all other kinds of blood </a:t>
            </a:r>
            <a:r>
              <a:rPr lang="en-US" dirty="0" smtClean="0"/>
              <a:t/>
            </a:r>
            <a:br>
              <a:rPr lang="en-US" dirty="0" smtClean="0"/>
            </a:br>
            <a:r>
              <a:rPr lang="en-US" dirty="0" smtClean="0"/>
              <a:t>cells</a:t>
            </a:r>
            <a:r>
              <a:rPr lang="en-US" dirty="0"/>
              <a:t>. </a:t>
            </a:r>
          </a:p>
          <a:p>
            <a:pPr lvl="2"/>
            <a:r>
              <a:rPr lang="en-US" dirty="0"/>
              <a:t>Platelets are not true cells because they </a:t>
            </a:r>
            <a:r>
              <a:rPr lang="en-US" dirty="0" smtClean="0"/>
              <a:t/>
            </a:r>
            <a:br>
              <a:rPr lang="en-US" dirty="0" smtClean="0"/>
            </a:br>
            <a:r>
              <a:rPr lang="en-US" dirty="0" smtClean="0"/>
              <a:t>do </a:t>
            </a:r>
            <a:r>
              <a:rPr lang="en-US" dirty="0"/>
              <a:t>not have a </a:t>
            </a:r>
            <a:r>
              <a:rPr lang="en-US" dirty="0" smtClean="0"/>
              <a:t>nucleus.</a:t>
            </a:r>
          </a:p>
          <a:p>
            <a:pPr lvl="2"/>
            <a:r>
              <a:rPr lang="en-US" dirty="0" smtClean="0"/>
              <a:t>Platelets </a:t>
            </a:r>
            <a:r>
              <a:rPr lang="en-US" dirty="0"/>
              <a:t>are </a:t>
            </a:r>
            <a:r>
              <a:rPr lang="en-US" dirty="0" smtClean="0"/>
              <a:t>actually </a:t>
            </a:r>
            <a:r>
              <a:rPr lang="en-US" dirty="0" smtClean="0"/>
              <a:t>fragments </a:t>
            </a:r>
            <a:r>
              <a:rPr lang="en-US" dirty="0"/>
              <a:t>of a </a:t>
            </a:r>
            <a:r>
              <a:rPr lang="en-US" dirty="0" smtClean="0"/>
              <a:t/>
            </a:r>
            <a:br>
              <a:rPr lang="en-US" dirty="0" smtClean="0"/>
            </a:br>
            <a:r>
              <a:rPr lang="en-US" dirty="0" smtClean="0"/>
              <a:t>specific </a:t>
            </a:r>
            <a:r>
              <a:rPr lang="en-US" dirty="0"/>
              <a:t>kind of </a:t>
            </a:r>
            <a:r>
              <a:rPr lang="en-US" dirty="0" smtClean="0"/>
              <a:t>bone </a:t>
            </a:r>
            <a:r>
              <a:rPr lang="en-US" dirty="0"/>
              <a:t>marrow cell. </a:t>
            </a:r>
          </a:p>
          <a:p>
            <a:endParaRPr lang="en-US" dirty="0"/>
          </a:p>
        </p:txBody>
      </p:sp>
      <p:sp>
        <p:nvSpPr>
          <p:cNvPr id="2" name="Title 1"/>
          <p:cNvSpPr>
            <a:spLocks noGrp="1"/>
          </p:cNvSpPr>
          <p:nvPr>
            <p:ph type="title"/>
          </p:nvPr>
        </p:nvSpPr>
        <p:spPr/>
        <p:txBody>
          <a:bodyPr/>
          <a:lstStyle/>
          <a:p>
            <a:r>
              <a:rPr lang="en-US" dirty="0" smtClean="0"/>
              <a:t>Platelet Properties</a:t>
            </a:r>
            <a:endParaRPr lang="en-US" dirty="0"/>
          </a:p>
        </p:txBody>
      </p:sp>
      <p:pic>
        <p:nvPicPr>
          <p:cNvPr id="4098" name="Picture 2" descr="http://upload.wikimedia.org/wikipedia/commons/2/24/Red_White_Blood_cel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847" y="4107712"/>
            <a:ext cx="3710660"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6527062"/>
            <a:ext cx="1370888" cy="230832"/>
          </a:xfrm>
          <a:prstGeom prst="rect">
            <a:avLst/>
          </a:prstGeom>
        </p:spPr>
        <p:txBody>
          <a:bodyPr wrap="none">
            <a:spAutoFit/>
          </a:bodyPr>
          <a:lstStyle/>
          <a:p>
            <a:r>
              <a:rPr lang="en-US" sz="900" i="1" dirty="0" smtClean="0">
                <a:hlinkClick r:id="rId4"/>
              </a:rPr>
              <a:t>Source: en.wikipedia.org</a:t>
            </a:r>
            <a:r>
              <a:rPr lang="en-US" sz="900" i="1" dirty="0"/>
              <a:t> </a:t>
            </a:r>
          </a:p>
        </p:txBody>
      </p:sp>
      <p:sp>
        <p:nvSpPr>
          <p:cNvPr id="5" name="TextBox 4"/>
          <p:cNvSpPr txBox="1"/>
          <p:nvPr/>
        </p:nvSpPr>
        <p:spPr>
          <a:xfrm>
            <a:off x="5562599" y="6260812"/>
            <a:ext cx="3561907" cy="292388"/>
          </a:xfrm>
          <a:prstGeom prst="rect">
            <a:avLst/>
          </a:prstGeom>
          <a:noFill/>
        </p:spPr>
        <p:txBody>
          <a:bodyPr wrap="square" rtlCol="0">
            <a:spAutoFit/>
          </a:bodyPr>
          <a:lstStyle/>
          <a:p>
            <a:r>
              <a:rPr lang="en-US" sz="1300" dirty="0" smtClean="0">
                <a:solidFill>
                  <a:schemeClr val="bg1"/>
                </a:solidFill>
              </a:rPr>
              <a:t>Red blood cell, platelet, and white blood cell.</a:t>
            </a:r>
            <a:endParaRPr lang="en-US" sz="1300" dirty="0">
              <a:solidFill>
                <a:schemeClr val="bg1"/>
              </a:solidFill>
            </a:endParaRPr>
          </a:p>
        </p:txBody>
      </p:sp>
    </p:spTree>
    <p:extLst>
      <p:ext uri="{BB962C8B-B14F-4D97-AF65-F5344CB8AC3E}">
        <p14:creationId xmlns:p14="http://schemas.microsoft.com/office/powerpoint/2010/main" val="57523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Platelets contain </a:t>
            </a:r>
            <a:r>
              <a:rPr lang="en-US" u="sng" dirty="0"/>
              <a:t>granules</a:t>
            </a:r>
            <a:r>
              <a:rPr lang="en-US" dirty="0"/>
              <a:t> (which are sort of like cellular packages) that secrete coagulation proteins enable plug broken blood vessels to be plugged in order to slow or stop bleeding during an injury. </a:t>
            </a:r>
          </a:p>
          <a:p>
            <a:pPr lvl="1"/>
            <a:r>
              <a:rPr lang="en-US" dirty="0"/>
              <a:t>The proteins released by previously-stuck platelets </a:t>
            </a:r>
            <a:r>
              <a:rPr lang="en-US" dirty="0" smtClean="0"/>
              <a:t>(during degranulation) will </a:t>
            </a:r>
            <a:r>
              <a:rPr lang="en-US" dirty="0"/>
              <a:t>cause the platelets nearby to become “sticky” to each other. </a:t>
            </a:r>
          </a:p>
          <a:p>
            <a:pPr lvl="1"/>
            <a:r>
              <a:rPr lang="en-US" dirty="0"/>
              <a:t>Under normal circumstances, </a:t>
            </a:r>
            <a:r>
              <a:rPr lang="en-US" dirty="0" smtClean="0"/>
              <a:t/>
            </a:r>
            <a:br>
              <a:rPr lang="en-US" dirty="0" smtClean="0"/>
            </a:br>
            <a:r>
              <a:rPr lang="en-US" dirty="0" smtClean="0"/>
              <a:t>platelets </a:t>
            </a:r>
            <a:r>
              <a:rPr lang="en-US" dirty="0"/>
              <a:t>will not generally stick to </a:t>
            </a:r>
            <a:r>
              <a:rPr lang="en-US" dirty="0" smtClean="0"/>
              <a:t/>
            </a:r>
            <a:br>
              <a:rPr lang="en-US" dirty="0" smtClean="0"/>
            </a:br>
            <a:r>
              <a:rPr lang="en-US" dirty="0" smtClean="0"/>
              <a:t>each other.</a:t>
            </a:r>
          </a:p>
          <a:p>
            <a:pPr lvl="2"/>
            <a:r>
              <a:rPr lang="en-US" dirty="0"/>
              <a:t>T</a:t>
            </a:r>
            <a:r>
              <a:rPr lang="en-US" dirty="0" smtClean="0"/>
              <a:t>his could </a:t>
            </a:r>
            <a:r>
              <a:rPr lang="en-US" dirty="0"/>
              <a:t>result in a massive blood </a:t>
            </a:r>
            <a:r>
              <a:rPr lang="en-US" dirty="0" smtClean="0"/>
              <a:t/>
            </a:r>
            <a:br>
              <a:rPr lang="en-US" dirty="0" smtClean="0"/>
            </a:br>
            <a:r>
              <a:rPr lang="en-US" dirty="0" smtClean="0"/>
              <a:t>clot </a:t>
            </a:r>
            <a:r>
              <a:rPr lang="en-US" dirty="0"/>
              <a:t>that could lead to a heart attack </a:t>
            </a:r>
            <a:r>
              <a:rPr lang="en-US" dirty="0" smtClean="0"/>
              <a:t/>
            </a:r>
            <a:br>
              <a:rPr lang="en-US" dirty="0" smtClean="0"/>
            </a:br>
            <a:r>
              <a:rPr lang="en-US" dirty="0" smtClean="0"/>
              <a:t>or stroke. </a:t>
            </a:r>
            <a:endParaRPr lang="en-US" dirty="0"/>
          </a:p>
          <a:p>
            <a:endParaRPr lang="en-US" dirty="0"/>
          </a:p>
        </p:txBody>
      </p:sp>
      <p:sp>
        <p:nvSpPr>
          <p:cNvPr id="2" name="Title 1"/>
          <p:cNvSpPr>
            <a:spLocks noGrp="1"/>
          </p:cNvSpPr>
          <p:nvPr>
            <p:ph type="title"/>
          </p:nvPr>
        </p:nvSpPr>
        <p:spPr/>
        <p:txBody>
          <a:bodyPr/>
          <a:lstStyle/>
          <a:p>
            <a:r>
              <a:rPr lang="en-US" dirty="0"/>
              <a:t>Platelet Properties</a:t>
            </a:r>
            <a:endParaRPr lang="en-US" dirty="0"/>
          </a:p>
        </p:txBody>
      </p:sp>
      <p:pic>
        <p:nvPicPr>
          <p:cNvPr id="7170" name="Picture 2" descr="http://o.quizlet.com/i/aZMmf5SQy-XVlj6wPw6iCw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927621"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8753" y="6627168"/>
            <a:ext cx="1135247" cy="230832"/>
          </a:xfrm>
          <a:prstGeom prst="rect">
            <a:avLst/>
          </a:prstGeom>
        </p:spPr>
        <p:txBody>
          <a:bodyPr wrap="none">
            <a:spAutoFit/>
          </a:bodyPr>
          <a:lstStyle/>
          <a:p>
            <a:r>
              <a:rPr lang="en-US" sz="900" i="1" dirty="0" smtClean="0">
                <a:hlinkClick r:id="rId4"/>
              </a:rPr>
              <a:t>Source: quizlet.com</a:t>
            </a:r>
            <a:r>
              <a:rPr lang="en-US" sz="900" i="1" dirty="0"/>
              <a:t> </a:t>
            </a:r>
          </a:p>
        </p:txBody>
      </p:sp>
    </p:spTree>
    <p:extLst>
      <p:ext uri="{BB962C8B-B14F-4D97-AF65-F5344CB8AC3E}">
        <p14:creationId xmlns:p14="http://schemas.microsoft.com/office/powerpoint/2010/main" val="6852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Platelets have a </a:t>
            </a:r>
            <a:r>
              <a:rPr lang="en-US" u="sng" dirty="0"/>
              <a:t>protein coat</a:t>
            </a:r>
            <a:r>
              <a:rPr lang="en-US" dirty="0"/>
              <a:t> that allows them to stick to </a:t>
            </a:r>
            <a:r>
              <a:rPr lang="en-US" dirty="0" smtClean="0"/>
              <a:t>collagen </a:t>
            </a:r>
            <a:r>
              <a:rPr lang="en-US" dirty="0"/>
              <a:t>that sticks out of wounds. This protein also allows platelets to stick to each other during an injury.</a:t>
            </a:r>
          </a:p>
          <a:p>
            <a:pPr lvl="1"/>
            <a:r>
              <a:rPr lang="en-US" dirty="0"/>
              <a:t>The presence of this protein coat </a:t>
            </a:r>
            <a:r>
              <a:rPr lang="en-US" dirty="0" smtClean="0"/>
              <a:t>is </a:t>
            </a:r>
            <a:r>
              <a:rPr lang="en-US" dirty="0"/>
              <a:t>what enables them to stick to the site of an injury </a:t>
            </a:r>
            <a:r>
              <a:rPr lang="en-US" dirty="0" smtClean="0"/>
              <a:t>(and </a:t>
            </a:r>
            <a:r>
              <a:rPr lang="en-US" dirty="0"/>
              <a:t>to each </a:t>
            </a:r>
            <a:r>
              <a:rPr lang="en-US" dirty="0" smtClean="0"/>
              <a:t>other) </a:t>
            </a:r>
            <a:r>
              <a:rPr lang="en-US" dirty="0"/>
              <a:t>in order to form the platelet plug that stops the flow of blood.</a:t>
            </a:r>
          </a:p>
          <a:p>
            <a:pPr lvl="2"/>
            <a:r>
              <a:rPr lang="en-US" dirty="0"/>
              <a:t>This is the most important role of the platelets. </a:t>
            </a:r>
          </a:p>
          <a:p>
            <a:pPr lvl="2"/>
            <a:endParaRPr lang="en-US" dirty="0"/>
          </a:p>
          <a:p>
            <a:pPr lvl="1"/>
            <a:r>
              <a:rPr lang="en-US" dirty="0"/>
              <a:t>Platelets will not stick to other </a:t>
            </a:r>
            <a:r>
              <a:rPr lang="en-US" dirty="0" smtClean="0"/>
              <a:t/>
            </a:r>
            <a:br>
              <a:rPr lang="en-US" dirty="0" smtClean="0"/>
            </a:br>
            <a:r>
              <a:rPr lang="en-US" dirty="0" smtClean="0"/>
              <a:t>structures in </a:t>
            </a:r>
            <a:r>
              <a:rPr lang="en-US" dirty="0"/>
              <a:t>the </a:t>
            </a:r>
            <a:r>
              <a:rPr lang="en-US" dirty="0" smtClean="0"/>
              <a:t>body.</a:t>
            </a:r>
          </a:p>
          <a:p>
            <a:pPr lvl="2"/>
            <a:r>
              <a:rPr lang="en-US" dirty="0" smtClean="0"/>
              <a:t>Platelets</a:t>
            </a:r>
            <a:r>
              <a:rPr lang="en-US" dirty="0" smtClean="0"/>
              <a:t> </a:t>
            </a:r>
            <a:r>
              <a:rPr lang="en-US" dirty="0"/>
              <a:t>only </a:t>
            </a:r>
            <a:r>
              <a:rPr lang="en-US" dirty="0" smtClean="0"/>
              <a:t>adhere to collagen, </a:t>
            </a:r>
            <a:r>
              <a:rPr lang="en-US" dirty="0"/>
              <a:t>other </a:t>
            </a:r>
            <a:r>
              <a:rPr lang="en-US" dirty="0" smtClean="0"/>
              <a:t/>
            </a:r>
            <a:br>
              <a:rPr lang="en-US" dirty="0" smtClean="0"/>
            </a:br>
            <a:r>
              <a:rPr lang="en-US" dirty="0" smtClean="0"/>
              <a:t>platelets, and </a:t>
            </a:r>
            <a:r>
              <a:rPr lang="en-US" dirty="0"/>
              <a:t>foreign material from </a:t>
            </a:r>
            <a:r>
              <a:rPr lang="en-US" dirty="0" smtClean="0"/>
              <a:t/>
            </a:r>
            <a:br>
              <a:rPr lang="en-US" dirty="0" smtClean="0"/>
            </a:br>
            <a:r>
              <a:rPr lang="en-US" dirty="0" smtClean="0"/>
              <a:t>outside </a:t>
            </a:r>
            <a:r>
              <a:rPr lang="en-US" dirty="0"/>
              <a:t>the </a:t>
            </a:r>
            <a:r>
              <a:rPr lang="en-US" dirty="0" smtClean="0"/>
              <a:t>body</a:t>
            </a:r>
            <a:endParaRPr lang="en-US" dirty="0"/>
          </a:p>
          <a:p>
            <a:endParaRPr lang="en-US" dirty="0"/>
          </a:p>
        </p:txBody>
      </p:sp>
      <p:sp>
        <p:nvSpPr>
          <p:cNvPr id="2" name="Title 1"/>
          <p:cNvSpPr>
            <a:spLocks noGrp="1"/>
          </p:cNvSpPr>
          <p:nvPr>
            <p:ph type="title"/>
          </p:nvPr>
        </p:nvSpPr>
        <p:spPr/>
        <p:txBody>
          <a:bodyPr/>
          <a:lstStyle/>
          <a:p>
            <a:r>
              <a:rPr lang="en-US" dirty="0"/>
              <a:t>Platelet Properties</a:t>
            </a:r>
            <a:endParaRPr lang="en-US" dirty="0"/>
          </a:p>
        </p:txBody>
      </p:sp>
      <p:pic>
        <p:nvPicPr>
          <p:cNvPr id="5122" name="Picture 2" descr="http://www.ouhsc.edu/platelets/platelets/Platelet%20Pics/Platelets%2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65879"/>
            <a:ext cx="3505200" cy="2339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12950" y="6627168"/>
            <a:ext cx="1350050" cy="230832"/>
          </a:xfrm>
          <a:prstGeom prst="rect">
            <a:avLst/>
          </a:prstGeom>
        </p:spPr>
        <p:txBody>
          <a:bodyPr wrap="none">
            <a:spAutoFit/>
          </a:bodyPr>
          <a:lstStyle/>
          <a:p>
            <a:r>
              <a:rPr lang="en-US" sz="900" i="1" dirty="0" smtClean="0">
                <a:hlinkClick r:id="rId4"/>
              </a:rPr>
              <a:t>Source: www.ouhsc.edu</a:t>
            </a:r>
            <a:r>
              <a:rPr lang="en-US" sz="900" i="1" dirty="0"/>
              <a:t> </a:t>
            </a:r>
          </a:p>
        </p:txBody>
      </p:sp>
    </p:spTree>
    <p:extLst>
      <p:ext uri="{BB962C8B-B14F-4D97-AF65-F5344CB8AC3E}">
        <p14:creationId xmlns:p14="http://schemas.microsoft.com/office/powerpoint/2010/main" val="2161311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339</TotalTime>
  <Words>1124</Words>
  <Application>Microsoft Office PowerPoint</Application>
  <PresentationFormat>On-screen Show (4:3)</PresentationFormat>
  <Paragraphs>163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Candara</vt:lpstr>
      <vt:lpstr>Symbol</vt:lpstr>
      <vt:lpstr>Waveform</vt:lpstr>
      <vt:lpstr>Wound Repair</vt:lpstr>
      <vt:lpstr>Kinds of Wounds</vt:lpstr>
      <vt:lpstr>Five Phases of Wound Repair</vt:lpstr>
      <vt:lpstr>Phase 1: Hemostasis</vt:lpstr>
      <vt:lpstr>Platelets</vt:lpstr>
      <vt:lpstr>Degranulation</vt:lpstr>
      <vt:lpstr>Platelet Properties</vt:lpstr>
      <vt:lpstr>Platelet Properties</vt:lpstr>
      <vt:lpstr>Platelet Properties</vt:lpstr>
      <vt:lpstr>Platelet Properties</vt:lpstr>
      <vt:lpstr>Platelet Properties</vt:lpstr>
      <vt:lpstr>Phase 2: Inflammation</vt:lpstr>
      <vt:lpstr>Phase 3: Debridement</vt:lpstr>
      <vt:lpstr>Phase 4: Repair</vt:lpstr>
      <vt:lpstr>Granulation Tissue</vt:lpstr>
      <vt:lpstr>Myofibroblasts</vt:lpstr>
      <vt:lpstr>Epithelialization</vt:lpstr>
      <vt:lpstr>Phase 5: Maturation</vt:lpstr>
      <vt:lpstr>Wound Healing Factors</vt:lpstr>
      <vt:lpstr>Wound Healing Factors</vt:lpstr>
      <vt:lpstr>Wound Healing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Repair</dc:title>
  <dc:creator>WUHS</dc:creator>
  <cp:lastModifiedBy>Kohn Craig</cp:lastModifiedBy>
  <cp:revision>33</cp:revision>
  <dcterms:created xsi:type="dcterms:W3CDTF">2013-09-29T20:10:11Z</dcterms:created>
  <dcterms:modified xsi:type="dcterms:W3CDTF">2013-10-01T22:33:00Z</dcterms:modified>
</cp:coreProperties>
</file>