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1" r:id="rId14"/>
    <p:sldId id="266" r:id="rId15"/>
    <p:sldId id="267" r:id="rId16"/>
    <p:sldId id="276" r:id="rId17"/>
    <p:sldId id="274" r:id="rId18"/>
    <p:sldId id="268" r:id="rId19"/>
    <p:sldId id="269" r:id="rId20"/>
    <p:sldId id="275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99" autoAdjust="0"/>
  </p:normalViewPr>
  <p:slideViewPr>
    <p:cSldViewPr>
      <p:cViewPr varScale="1">
        <p:scale>
          <a:sx n="51" d="100"/>
          <a:sy n="51" d="100"/>
        </p:scale>
        <p:origin x="1243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0BC1-A2C2-4859-81B9-59B09AD4243C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D8B2F-20AF-4C9D-993B-667969882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6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again, this is very simplified.</a:t>
            </a:r>
            <a:r>
              <a:rPr lang="en-US" baseline="0" dirty="0" smtClean="0"/>
              <a:t>  In reality, 3 CO2 molecules would bind to 3 </a:t>
            </a:r>
            <a:r>
              <a:rPr lang="en-US" baseline="0" dirty="0" err="1" smtClean="0"/>
              <a:t>RuBP</a:t>
            </a:r>
            <a:r>
              <a:rPr lang="en-US" baseline="0" dirty="0" smtClean="0"/>
              <a:t> molecules per cycle, and multiple cycles would occur at the same time. This too is simplified for understanding and technical inaccuracies should be taken with a grain of salt.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2034-B9B7-45D0-BF30-FFD29F92FE9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Instructors</a:t>
            </a:r>
            <a:r>
              <a:rPr lang="en-US" dirty="0" smtClean="0"/>
              <a:t>:</a:t>
            </a:r>
            <a:r>
              <a:rPr lang="en-US" baseline="0" dirty="0" smtClean="0"/>
              <a:t> point out the following components one by one – splitting of water, release of O2, production of ATP from ATP Synthase, binding of Carbon from CO2 to </a:t>
            </a:r>
            <a:r>
              <a:rPr lang="en-US" baseline="0" dirty="0" err="1" smtClean="0"/>
              <a:t>RuBP</a:t>
            </a:r>
            <a:r>
              <a:rPr lang="en-US" baseline="0" dirty="0" smtClean="0"/>
              <a:t>, splitting of 6-carbon molecule into two 3-carbon G3P’s, and the re-creation of </a:t>
            </a:r>
            <a:r>
              <a:rPr lang="en-US" baseline="0" dirty="0" err="1" smtClean="0"/>
              <a:t>RuBP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2034-B9B7-45D0-BF30-FFD29F92FE9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8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8382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400" i="1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9660"/>
            <a:ext cx="1143000" cy="5799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AF191E-6268-42E2-B4C6-78866B5FF14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6F3A9B-D5F9-4414-A9A1-B34BEDA7A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com/url?sa=i&amp;rct=j&amp;q=&amp;esrc=s&amp;frm=1&amp;source=images&amp;cd=&amp;cad=rja&amp;docid=uNlcCoPHljTwIM&amp;tbnid=K4d8SdEWeNX_DM:&amp;ved=0CAUQjRw&amp;url=http://biologytb.net23.net/text/chapter8/concept8.1.html&amp;ei=AWRyUrTrEMv54APt6YHYDQ&amp;bvm=bv.55819444,d.cWc&amp;psig=AFQjCNF250H3TRMhXv28W3kSwsFZL4dFJQ&amp;ust=13833148027872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logytb.net23.net/text/chapter8/concept8.1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com/url?sa=i&amp;rct=j&amp;q=&amp;esrc=s&amp;frm=1&amp;source=images&amp;cd=&amp;cad=rja&amp;docid=uNlcCoPHljTwIM&amp;tbnid=K4d8SdEWeNX_DM:&amp;ved=0CAUQjRw&amp;url=http://biologytb.net23.net/text/chapter8/concept8.1.html&amp;ei=AWRyUrTrEMv54APt6YHYDQ&amp;bvm=bv.55819444,d.cWc&amp;psig=AFQjCNF250H3TRMhXv28W3kSwsFZL4dFJQ&amp;ust=13833148027872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logytb.net23.net/text/chapter8/concept8.1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&amp;esrc=s&amp;frm=1&amp;source=images&amp;cd=&amp;cad=rja&amp;docid=2QRdJIiJJgsroM&amp;tbnid=PDAz4PUWT1O0lM:&amp;ved=0CAUQjRw&amp;url=http://blogs.scientificamerican.com/lab-rat/2013/01/20/making-sugar-from-carbon-dioxide-the-calvin-cycle/&amp;ei=tWVyUpjlObS24APY9oGICw&amp;bvm=bv.55819444,d.cWc&amp;psig=AFQjCNHdtK-rukI3HIN9oAs7_onuEqszDA&amp;ust=13833152257628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scientificamerican.com/lab-rat/2013/01/20/making-sugar-from-carbon-dioxide-the-calvin-cycl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fqYZhiGEKN5veM&amp;tbnid=t9yGWZRhOGWcgM:&amp;ved=0CAUQjRw&amp;url=http://hyperphysics.phy-astr.gsu.edu/hbase/biology/calvin.html&amp;ei=JWZyUrzdGdKl4APtg4DQCg&amp;bvm=bv.55819444,d.cWc&amp;psig=AFQjCNHdtK-rukI3HIN9oAs7_onuEqszDA&amp;ust=13833152257628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yperphysics.phy-astr.gsu.edu/hbase/biology/calvin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google.com/url?sa=i&amp;rct=j&amp;q=&amp;esrc=s&amp;frm=1&amp;source=images&amp;cd=&amp;cad=rja&amp;docid=fMvrta5_vUSFRM&amp;tbnid=gh6QNtiyTjqFoM:&amp;ved=0CAUQjRw&amp;url=http://www2.estrellamountain.edu/faculty/farabee/BIOBK/biobookps.html&amp;ei=s2ZyUqGNG-jE4AO-9IC4CA&amp;bvm=bv.55819444,d.cWc&amp;psig=AFQjCNExD-zx4MPzBiEd1-Sjvm34l_pZIA&amp;ust=13833154586688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estrellamountain.edu/faculty/farabee/BIOBK/biobookps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tMwqKAGXjoAQ8M&amp;tbnid=uHoAT8tmpADWUM:&amp;ved=0CAUQjRw&amp;url=http://en.wikipedia.org/wiki/Light-independent_reactions&amp;ei=_GdyUrTuAdio4AOA74HICA&amp;psig=AFQjCNFu-lxcWPVrYjUvshfPbVFGeVtTCw&amp;ust=1383315824512703" TargetMode="External"/><Relationship Id="rId2" Type="http://schemas.openxmlformats.org/officeDocument/2006/relationships/hyperlink" Target="http://en.wikipedia.org/wiki/Light-independent_reac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google.com/url?sa=i&amp;rct=j&amp;q=&amp;esrc=s&amp;frm=1&amp;source=images&amp;cd=&amp;cad=rja&amp;docid=2noUo-wcK9gIHM&amp;tbnid=hHOAENj1VgaLkM:&amp;ved=0CAUQjRw&amp;url=http://faculty.clintoncc.suny.edu/faculty/michael.gregory/files/bio%20101/bio%20101%20lectures/photosynthesis/photosyn.htm&amp;ei=oGpyUqX8D-2j4AOTu4H4CQ&amp;bvm=bv.55819444,d.cWc&amp;psig=AFQjCNEqsr1z7YVgAZGr84LAs1ZMNzV3ow&amp;ust=138331648702084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7-VGZoTVMZUdwM&amp;tbnid=j93jxwFDfMMQmM:&amp;ved=0CAUQjRw&amp;url=http://jpsy2011.blogspot.com/2011/02/similarities-and-differences-between.html&amp;ei=HVRyUsWhFfbb4APP2IHQCg&amp;bvm=bv.55819444,d.cWc&amp;psig=AFQjCNFGkuatYDUSDtHazV5i0EMP-_SEPA&amp;ust=13833107262282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psy2011.blogspot.com/2011/02/similarities-and-differences-betwee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7-VGZoTVMZUdwM&amp;tbnid=j93jxwFDfMMQmM:&amp;ved=0CAUQjRw&amp;url=http://jpsy2011.blogspot.com/2011/02/similarities-and-differences-between.html&amp;ei=HVRyUsWhFfbb4APP2IHQCg&amp;bvm=bv.55819444,d.cWc&amp;psig=AFQjCNFGkuatYDUSDtHazV5i0EMP-_SEPA&amp;ust=1383310726228219" TargetMode="External"/><Relationship Id="rId2" Type="http://schemas.openxmlformats.org/officeDocument/2006/relationships/hyperlink" Target="http://jpsy2011.blogspot.com/2011/02/similarities-and-differences-betwe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&amp;esrc=s&amp;frm=1&amp;source=images&amp;cd=&amp;cad=rja&amp;docid=2noUo-wcK9gIHM&amp;tbnid=eMOJ5pWQ2vy_SM:&amp;ved=0CAUQjRw&amp;url=http://faculty.clintoncc.suny.edu/faculty/michael.gregory/files/bio%20101/bio%20101%20lectures/photosynthesis/photosyn.htm&amp;ei=aFZyUsWXMpTC4AP5_IGACA&amp;bvm=bv.55819444,d.cWc&amp;psig=AFQjCNFicr7VxR2X13REbhRj-bf42j9_QQ&amp;ust=13833113319842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clintoncc.suny.edu/faculty/michael.gregory/files/bio%20101/bio%20101%20lectures/photosynthesis/photosyn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&amp;esrc=s&amp;frm=1&amp;source=images&amp;cd=&amp;cad=rja&amp;docid=YRmiVNtOsA6pDM&amp;tbnid=a_Gx3COL3xUnsM:&amp;ved=0CAUQjRw&amp;url=http://faculty.clintoncc.suny.edu/faculty/michael.gregory/files/bio%20101/bio%20101%20lectures/energy/energy.htm&amp;ei=DldyUomJF_Oq4APp7oGYDg&amp;bvm=bv.55819444,d.cWc&amp;psig=AFQjCNFicr7VxR2X13REbhRj-bf42j9_QQ&amp;ust=13833113319842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clintoncc.suny.edu/faculty/michael.gregory/files/bio%20101/bio%20101%20lectures/energy/energy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plantscience.com/index/general_biochemistry/oxidation_of_pyruvate_the_citric_acid_cycle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Photosynthesis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 WI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5" y="381000"/>
            <a:ext cx="315382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 &amp; 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Photosynthesis is composed of two </a:t>
            </a:r>
            <a:r>
              <a:rPr lang="en-US" dirty="0" smtClean="0"/>
              <a:t>processes: the </a:t>
            </a:r>
            <a:r>
              <a:rPr lang="en-US" u="sng" dirty="0" smtClean="0"/>
              <a:t>Light Reaction</a:t>
            </a:r>
            <a:r>
              <a:rPr lang="en-US" dirty="0" smtClean="0"/>
              <a:t> and the </a:t>
            </a:r>
            <a:r>
              <a:rPr lang="en-US" u="sng" dirty="0" smtClean="0"/>
              <a:t>Calvin Cycle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The first process is called the </a:t>
            </a:r>
            <a:r>
              <a:rPr lang="en-US" u="sng" dirty="0"/>
              <a:t>Light Reaction</a:t>
            </a:r>
            <a:r>
              <a:rPr lang="en-US" dirty="0"/>
              <a:t>. This process occurs in the </a:t>
            </a:r>
            <a:r>
              <a:rPr lang="en-US" dirty="0" smtClean="0"/>
              <a:t>thylakoids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In this process, photons (light energy) are absorbed by the chlorophyll pigments found on the surface of the thylakoid. </a:t>
            </a:r>
          </a:p>
          <a:p>
            <a:pPr lvl="2"/>
            <a:r>
              <a:rPr lang="en-US" dirty="0"/>
              <a:t>This light energy is used to </a:t>
            </a:r>
            <a:r>
              <a:rPr lang="en-US" dirty="0" smtClean="0"/>
              <a:t>remove </a:t>
            </a:r>
            <a:r>
              <a:rPr lang="en-US" dirty="0"/>
              <a:t>the hydrogen </a:t>
            </a:r>
            <a:r>
              <a:rPr lang="en-US" dirty="0" smtClean="0"/>
              <a:t>from </a:t>
            </a:r>
            <a:r>
              <a:rPr lang="en-US" dirty="0"/>
              <a:t>water.  </a:t>
            </a:r>
          </a:p>
          <a:p>
            <a:pPr lvl="2"/>
            <a:r>
              <a:rPr lang="en-US" dirty="0"/>
              <a:t>Hydrogen is </a:t>
            </a:r>
            <a:r>
              <a:rPr lang="en-US" dirty="0" smtClean="0"/>
              <a:t>then moved </a:t>
            </a:r>
            <a:br>
              <a:rPr lang="en-US" dirty="0" smtClean="0"/>
            </a:br>
            <a:r>
              <a:rPr lang="en-US" dirty="0" smtClean="0"/>
              <a:t>inside </a:t>
            </a:r>
            <a:r>
              <a:rPr lang="en-US" dirty="0"/>
              <a:t>the thylakoid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Similar to respiration,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hydrogen </a:t>
            </a:r>
            <a:r>
              <a:rPr lang="en-US" dirty="0"/>
              <a:t>protons want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/>
              <a:t>out of the thylakoid. </a:t>
            </a:r>
          </a:p>
          <a:p>
            <a:pPr lvl="1"/>
            <a:r>
              <a:rPr lang="en-US" dirty="0"/>
              <a:t>The only way for hydrogen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escape is through ATP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Synthase </a:t>
            </a:r>
            <a:r>
              <a:rPr lang="en-US" dirty="0"/>
              <a:t>that is found on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membrane </a:t>
            </a:r>
            <a:r>
              <a:rPr lang="en-US" dirty="0"/>
              <a:t>of the thylakoid.</a:t>
            </a:r>
          </a:p>
          <a:p>
            <a:endParaRPr lang="en-US" dirty="0"/>
          </a:p>
        </p:txBody>
      </p:sp>
      <p:pic>
        <p:nvPicPr>
          <p:cNvPr id="7170" name="Picture 2" descr="http://biologytb.net23.net/text/chapter8/08images/08-04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9"/>
          <a:stretch/>
        </p:blipFill>
        <p:spPr bwMode="auto">
          <a:xfrm>
            <a:off x="4924321" y="3886200"/>
            <a:ext cx="371475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38700" y="6627168"/>
            <a:ext cx="17620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biologytb.net23.net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42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hydrogen moves through ATP Synthase, it turns this molecule. </a:t>
            </a:r>
          </a:p>
          <a:p>
            <a:pPr lvl="1"/>
            <a:r>
              <a:rPr lang="en-US" dirty="0"/>
              <a:t>As ATP Synthase turns, it produces ATP from ADP and P</a:t>
            </a:r>
            <a:r>
              <a:rPr lang="en-US" baseline="-25000" dirty="0"/>
              <a:t>i­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When this happens in a chloroplast, it is called </a:t>
            </a:r>
            <a:r>
              <a:rPr lang="en-US" u="sng" dirty="0"/>
              <a:t>photophosphorylation</a:t>
            </a:r>
            <a:r>
              <a:rPr lang="en-US" dirty="0"/>
              <a:t> (which literally means ‘phosphorylation </a:t>
            </a:r>
            <a:r>
              <a:rPr lang="en-US" dirty="0" smtClean="0"/>
              <a:t>by light </a:t>
            </a:r>
            <a:r>
              <a:rPr lang="en-US" dirty="0"/>
              <a:t>energy’).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ATP produced during the Light Reaction will be used to power the assembly of glucose during the Calvin Cycle. </a:t>
            </a:r>
          </a:p>
          <a:p>
            <a:pPr lvl="1"/>
            <a:r>
              <a:rPr lang="en-US" dirty="0"/>
              <a:t>The hydrogen that powered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ATP </a:t>
            </a:r>
            <a:r>
              <a:rPr lang="en-US" dirty="0"/>
              <a:t>Synthase during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photophosphorylation </a:t>
            </a:r>
            <a:r>
              <a:rPr lang="en-US" dirty="0"/>
              <a:t>is then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added </a:t>
            </a:r>
            <a:r>
              <a:rPr lang="en-US" dirty="0"/>
              <a:t>to the glucose molecule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during </a:t>
            </a:r>
            <a:r>
              <a:rPr lang="en-US" dirty="0"/>
              <a:t>the Calvin Cycle</a:t>
            </a:r>
          </a:p>
        </p:txBody>
      </p:sp>
      <p:pic>
        <p:nvPicPr>
          <p:cNvPr id="4" name="Picture 2" descr="http://biologytb.net23.net/text/chapter8/08images/08-04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9"/>
          <a:stretch/>
        </p:blipFill>
        <p:spPr bwMode="auto">
          <a:xfrm>
            <a:off x="5507027" y="4343400"/>
            <a:ext cx="3132044" cy="245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07027" y="6627168"/>
            <a:ext cx="17620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biologytb.net23.net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09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second process is called the </a:t>
            </a:r>
            <a:r>
              <a:rPr lang="en-US" u="sng" dirty="0"/>
              <a:t>Calvin Cycle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Calvin Cycle is the process in which glucose is assembled from CO</a:t>
            </a:r>
            <a:r>
              <a:rPr lang="en-US" baseline="-25000" dirty="0" smtClean="0"/>
              <a:t>2</a:t>
            </a:r>
            <a:r>
              <a:rPr lang="en-US" dirty="0" smtClean="0"/>
              <a:t> and hydrogen.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the light reaction occurred in the </a:t>
            </a:r>
            <a:r>
              <a:rPr lang="en-US" u="sng" dirty="0"/>
              <a:t>thylakoid</a:t>
            </a:r>
            <a:r>
              <a:rPr lang="en-US" dirty="0"/>
              <a:t> (green pancakes), the Calvin Cycle </a:t>
            </a:r>
            <a:r>
              <a:rPr lang="en-US" dirty="0" smtClean="0"/>
              <a:t>occurs </a:t>
            </a:r>
            <a:r>
              <a:rPr lang="en-US" dirty="0"/>
              <a:t>in the </a:t>
            </a:r>
            <a:r>
              <a:rPr lang="en-US" u="sng" dirty="0" err="1"/>
              <a:t>stroma</a:t>
            </a:r>
            <a:r>
              <a:rPr lang="en-US" dirty="0"/>
              <a:t> (empty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space </a:t>
            </a:r>
            <a:r>
              <a:rPr lang="en-US" dirty="0"/>
              <a:t>around the thylakoids).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Hydrogen used during the Light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Reaction </a:t>
            </a:r>
            <a:r>
              <a:rPr lang="en-US" dirty="0"/>
              <a:t>will be picked up by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 </a:t>
            </a:r>
            <a:r>
              <a:rPr lang="en-US" dirty="0"/>
              <a:t>called </a:t>
            </a:r>
            <a:r>
              <a:rPr lang="en-US" u="sng" dirty="0"/>
              <a:t>NADP+</a:t>
            </a:r>
            <a:r>
              <a:rPr lang="en-US" dirty="0"/>
              <a:t> </a:t>
            </a:r>
            <a:r>
              <a:rPr lang="en-US" dirty="0" smtClean="0"/>
              <a:t>after </a:t>
            </a:r>
            <a:r>
              <a:rPr lang="en-US" dirty="0"/>
              <a:t>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passes </a:t>
            </a:r>
            <a:r>
              <a:rPr lang="en-US" dirty="0"/>
              <a:t>through ATP Synthase.</a:t>
            </a:r>
          </a:p>
          <a:p>
            <a:pPr lvl="2"/>
            <a:r>
              <a:rPr lang="en-US" dirty="0"/>
              <a:t>NADP+ will “take on” hydrogen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electrons.</a:t>
            </a:r>
            <a:endParaRPr lang="en-US" dirty="0"/>
          </a:p>
          <a:p>
            <a:pPr lvl="2"/>
            <a:r>
              <a:rPr lang="en-US" dirty="0"/>
              <a:t>These will be combined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carbon </a:t>
            </a:r>
            <a:r>
              <a:rPr lang="en-US" dirty="0"/>
              <a:t>dioxide during the Calvin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Cycle </a:t>
            </a:r>
            <a:r>
              <a:rPr lang="en-US" dirty="0"/>
              <a:t>to produce glucose.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blogs.scientificamerican.com/lab-rat/files/2013/01/484px-Simple_photosynthesis_overview.svg_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799"/>
            <a:ext cx="2597344" cy="320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07931" y="6331892"/>
            <a:ext cx="23214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blogs.scientificamerican.com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49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724400"/>
          </a:xfrm>
        </p:spPr>
        <p:txBody>
          <a:bodyPr/>
          <a:lstStyle/>
          <a:p>
            <a:r>
              <a:rPr lang="en-US" dirty="0"/>
              <a:t>As NADP+ and ADP bump into the thylakoid membrane, they will continue to be re-converted into NADPH and ATP by the processes of the Light Reaction.  </a:t>
            </a:r>
          </a:p>
          <a:p>
            <a:pPr lvl="1"/>
            <a:r>
              <a:rPr lang="en-US" dirty="0"/>
              <a:t>NADP+ is almost identical </a:t>
            </a:r>
            <a:r>
              <a:rPr lang="en-US" dirty="0" smtClean="0"/>
              <a:t>to </a:t>
            </a:r>
            <a:r>
              <a:rPr lang="en-US" dirty="0"/>
              <a:t>NAD+ from cellular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respiration.</a:t>
            </a:r>
          </a:p>
          <a:p>
            <a:pPr lvl="1"/>
            <a:r>
              <a:rPr lang="en-US" dirty="0" smtClean="0"/>
              <a:t>NADP+ performs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function as NAD+: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transport of hydrogen. </a:t>
            </a:r>
          </a:p>
          <a:p>
            <a:endParaRPr lang="en-US" dirty="0"/>
          </a:p>
        </p:txBody>
      </p:sp>
      <p:pic>
        <p:nvPicPr>
          <p:cNvPr id="10242" name="Picture 2" descr="https://encrypted-tbn2.gstatic.com/images?q=tbn:ANd9GcSlD0W_M7hR3I6O1eRqyaBu8wGYSid9XkHyJiDrRY6BDapF95DIC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99" y="3886200"/>
            <a:ext cx="358588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6553200"/>
            <a:ext cx="23519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hyperphysics.phy-astr.gsu.edu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97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CO2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Calvin Cycle begins by absorbing CO­</a:t>
            </a:r>
            <a:r>
              <a:rPr lang="en-US" baseline="-25000" dirty="0"/>
              <a:t>2</a:t>
            </a:r>
            <a:r>
              <a:rPr lang="en-US" dirty="0"/>
              <a:t> from the air. </a:t>
            </a:r>
          </a:p>
          <a:p>
            <a:pPr lvl="1"/>
            <a:r>
              <a:rPr lang="en-US" dirty="0"/>
              <a:t>The carbon and oxygen molecules are separated, and the oxygen is released.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Carbon (from carbon dioxide) is then added to a molecule called </a:t>
            </a:r>
            <a:r>
              <a:rPr lang="en-US" u="sng" dirty="0" err="1" smtClean="0"/>
              <a:t>RuBP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RuBP</a:t>
            </a:r>
            <a:r>
              <a:rPr lang="en-US" dirty="0" smtClean="0"/>
              <a:t> is </a:t>
            </a:r>
            <a:r>
              <a:rPr lang="en-US" dirty="0"/>
              <a:t>a five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carbon </a:t>
            </a:r>
            <a:r>
              <a:rPr lang="en-US" dirty="0"/>
              <a:t>molecule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accepts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carbon </a:t>
            </a:r>
            <a:r>
              <a:rPr lang="en-US" dirty="0"/>
              <a:t>from CO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RuBP</a:t>
            </a:r>
            <a:r>
              <a:rPr lang="en-US" dirty="0" smtClean="0"/>
              <a:t>: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five-carbon </a:t>
            </a:r>
            <a:r>
              <a:rPr lang="en-US" dirty="0"/>
              <a:t>cookie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266" name="Picture 2" descr="http://www2.estrellamountain.edu/faculty/farabee/BIOBK/rubisco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4453844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10316" y="6644759"/>
            <a:ext cx="22076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www2.estrellamountain.edu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8570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RuBP</a:t>
            </a:r>
            <a:r>
              <a:rPr lang="en-US" dirty="0" smtClean="0"/>
              <a:t> and G3P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Once </a:t>
            </a:r>
            <a:r>
              <a:rPr lang="en-US" dirty="0" smtClean="0"/>
              <a:t>hydrogen and a </a:t>
            </a:r>
            <a:r>
              <a:rPr lang="en-US" dirty="0"/>
              <a:t>carbon atom </a:t>
            </a:r>
            <a:r>
              <a:rPr lang="en-US" dirty="0" smtClean="0"/>
              <a:t>are added </a:t>
            </a:r>
            <a:r>
              <a:rPr lang="en-US" dirty="0"/>
              <a:t>to </a:t>
            </a:r>
            <a:r>
              <a:rPr lang="en-US" dirty="0" err="1" smtClean="0"/>
              <a:t>RuBP</a:t>
            </a:r>
            <a:r>
              <a:rPr lang="en-US" dirty="0" smtClean="0"/>
              <a:t> (which </a:t>
            </a:r>
            <a:r>
              <a:rPr lang="en-US" dirty="0"/>
              <a:t>now has 6 carbon atoms), this molecule </a:t>
            </a:r>
            <a:r>
              <a:rPr lang="en-US" dirty="0" smtClean="0"/>
              <a:t>will split </a:t>
            </a:r>
            <a:r>
              <a:rPr lang="en-US" dirty="0"/>
              <a:t>in half.</a:t>
            </a:r>
          </a:p>
          <a:p>
            <a:pPr lvl="1"/>
            <a:r>
              <a:rPr lang="en-US" dirty="0"/>
              <a:t>Each 3-carbon molecule is called G3P. </a:t>
            </a:r>
          </a:p>
          <a:p>
            <a:pPr lvl="1"/>
            <a:r>
              <a:rPr lang="en-US" dirty="0"/>
              <a:t>G3P is the precursor to all molecules produced by a plant cell. </a:t>
            </a:r>
          </a:p>
          <a:p>
            <a:endParaRPr lang="en-US" dirty="0"/>
          </a:p>
          <a:p>
            <a:r>
              <a:rPr lang="en-US" dirty="0"/>
              <a:t>Each of the two G3P’s that form has a specific job: </a:t>
            </a:r>
          </a:p>
          <a:p>
            <a:pPr lvl="1"/>
            <a:r>
              <a:rPr lang="en-US" dirty="0"/>
              <a:t>One G3P will be used to re-form </a:t>
            </a:r>
            <a:r>
              <a:rPr lang="en-US" dirty="0" err="1" smtClean="0"/>
              <a:t>RuBP</a:t>
            </a:r>
            <a:r>
              <a:rPr lang="en-US" dirty="0" smtClean="0"/>
              <a:t> so </a:t>
            </a:r>
            <a:r>
              <a:rPr lang="en-US" dirty="0"/>
              <a:t>that it can continue to accept carbon from carbon dioxide. </a:t>
            </a:r>
          </a:p>
          <a:p>
            <a:pPr lvl="1"/>
            <a:r>
              <a:rPr lang="en-US" dirty="0"/>
              <a:t>The other G3P will be combined with another G3P to form glucose.</a:t>
            </a:r>
          </a:p>
          <a:p>
            <a:pPr lvl="2"/>
            <a:r>
              <a:rPr lang="en-US" dirty="0"/>
              <a:t>G3P’s can also be used to make any other molecule produced by the plant cell.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096000"/>
            <a:ext cx="16001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2"/>
              </a:rPr>
              <a:t>Source: en.wikipedia.org</a:t>
            </a:r>
            <a:r>
              <a:rPr lang="en-US" sz="900" i="1" dirty="0"/>
              <a:t> 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1076" y="4708738"/>
            <a:ext cx="7172324" cy="1768262"/>
            <a:chOff x="981076" y="4708738"/>
            <a:chExt cx="7172324" cy="1768262"/>
          </a:xfrm>
        </p:grpSpPr>
        <p:pic>
          <p:nvPicPr>
            <p:cNvPr id="12290" name="Picture 2" descr="http://upload.wikimedia.org/wikipedia/commons/thumb/3/36/Calvin_cycle_step_1.svg/600px-Calvin_cycle_step_1.svg.pn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252"/>
            <a:stretch/>
          </p:blipFill>
          <p:spPr bwMode="auto">
            <a:xfrm>
              <a:off x="981076" y="4708738"/>
              <a:ext cx="7172324" cy="1768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62400" y="5029200"/>
              <a:ext cx="7620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7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Cycle, in detail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0" y="1905000"/>
            <a:ext cx="6248400" cy="4465834"/>
            <a:chOff x="1219200" y="1687316"/>
            <a:chExt cx="6248400" cy="4465834"/>
          </a:xfrm>
        </p:grpSpPr>
        <p:pic>
          <p:nvPicPr>
            <p:cNvPr id="13314" name="Picture 2" descr="http://faculty.clintoncc.suny.edu/faculty/michael.gregory/files/bio%20101/bio%20101%20lectures/photosynthesis/photos25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687316"/>
              <a:ext cx="6096000" cy="4465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Parallelogram 4"/>
            <p:cNvSpPr/>
            <p:nvPr/>
          </p:nvSpPr>
          <p:spPr>
            <a:xfrm>
              <a:off x="1219200" y="2133600"/>
              <a:ext cx="1676400" cy="990600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57750" y="2526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RuBP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-19050" y="1447800"/>
            <a:ext cx="2819400" cy="1447800"/>
          </a:xfrm>
          <a:prstGeom prst="borderCallout2">
            <a:avLst>
              <a:gd name="adj1" fmla="val 35904"/>
              <a:gd name="adj2" fmla="val 101777"/>
              <a:gd name="adj3" fmla="val 13877"/>
              <a:gd name="adj4" fmla="val 120470"/>
              <a:gd name="adj5" fmla="val 32599"/>
              <a:gd name="adj6" fmla="val 1322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CO</a:t>
            </a:r>
            <a:r>
              <a:rPr lang="en-US" baseline="-25000" dirty="0" smtClean="0"/>
              <a:t>2</a:t>
            </a:r>
            <a:r>
              <a:rPr lang="en-US" dirty="0" smtClean="0"/>
              <a:t> is absorbed.  Carbon is separated from oxygen.  O</a:t>
            </a:r>
            <a:r>
              <a:rPr lang="en-US" baseline="-25000" dirty="0" smtClean="0"/>
              <a:t>2</a:t>
            </a:r>
            <a:r>
              <a:rPr lang="en-US" dirty="0" smtClean="0"/>
              <a:t> is released.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0" y="3124200"/>
            <a:ext cx="2819400" cy="1371600"/>
          </a:xfrm>
          <a:prstGeom prst="borderCallout2">
            <a:avLst>
              <a:gd name="adj1" fmla="val 13349"/>
              <a:gd name="adj2" fmla="val 102703"/>
              <a:gd name="adj3" fmla="val 8617"/>
              <a:gd name="adj4" fmla="val 185335"/>
              <a:gd name="adj5" fmla="val -34428"/>
              <a:gd name="adj6" fmla="val 2111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The carbon atom separated from CO</a:t>
            </a:r>
            <a:r>
              <a:rPr lang="en-US" baseline="-25000" dirty="0" smtClean="0"/>
              <a:t>2</a:t>
            </a:r>
            <a:r>
              <a:rPr lang="en-US" dirty="0" smtClean="0"/>
              <a:t> is combined with 5-carbon </a:t>
            </a:r>
            <a:r>
              <a:rPr lang="en-US" u="sng" dirty="0" err="1" smtClean="0"/>
              <a:t>RuBP</a:t>
            </a:r>
            <a:r>
              <a:rPr lang="en-US" u="sng" dirty="0" smtClean="0"/>
              <a:t>.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-76200" y="4686300"/>
            <a:ext cx="2819400" cy="2133600"/>
          </a:xfrm>
          <a:prstGeom prst="borderCallout2">
            <a:avLst>
              <a:gd name="adj1" fmla="val 35262"/>
              <a:gd name="adj2" fmla="val 106356"/>
              <a:gd name="adj3" fmla="val 26887"/>
              <a:gd name="adj4" fmla="val 117067"/>
              <a:gd name="adj5" fmla="val 3205"/>
              <a:gd name="adj6" fmla="val 19505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3. The 6-carbon molecule is split into two 3-carbon molecules (</a:t>
            </a:r>
            <a:r>
              <a:rPr lang="en-US" sz="1600" u="sng" dirty="0" smtClean="0"/>
              <a:t>G3P</a:t>
            </a:r>
            <a:r>
              <a:rPr lang="en-US" sz="1600" dirty="0" smtClean="0"/>
              <a:t>). One </a:t>
            </a:r>
            <a:r>
              <a:rPr lang="en-US" sz="1600" u="sng" dirty="0" smtClean="0"/>
              <a:t>G3P</a:t>
            </a:r>
            <a:r>
              <a:rPr lang="en-US" sz="1600" dirty="0" smtClean="0"/>
              <a:t> is used to make sugars or other plant molecules. The other is used to re-make </a:t>
            </a:r>
            <a:r>
              <a:rPr lang="en-US" sz="1600" u="sng" dirty="0" err="1" smtClean="0"/>
              <a:t>RuBP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93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6019800" y="228600"/>
            <a:ext cx="2895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Calvin Cycle is powered by ATP (not shown)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228600" y="1600200"/>
            <a:ext cx="8686800" cy="464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477000" y="5105400"/>
            <a:ext cx="533400" cy="304800"/>
            <a:chOff x="9601200" y="5029200"/>
            <a:chExt cx="533400" cy="304800"/>
          </a:xfrm>
        </p:grpSpPr>
        <p:sp>
          <p:nvSpPr>
            <p:cNvPr id="35" name="Oval 34"/>
            <p:cNvSpPr/>
            <p:nvPr/>
          </p:nvSpPr>
          <p:spPr>
            <a:xfrm>
              <a:off x="98298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96012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ircular Arrow 8"/>
          <p:cNvSpPr/>
          <p:nvPr/>
        </p:nvSpPr>
        <p:spPr>
          <a:xfrm rot="16200000">
            <a:off x="3962400" y="1371600"/>
            <a:ext cx="4648200" cy="4953000"/>
          </a:xfrm>
          <a:prstGeom prst="circularArrow">
            <a:avLst>
              <a:gd name="adj1" fmla="val 12500"/>
              <a:gd name="adj2" fmla="val 1590428"/>
              <a:gd name="adj3" fmla="val 20457681"/>
              <a:gd name="adj4" fmla="val 889807"/>
              <a:gd name="adj5" fmla="val 196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7086600" y="4572000"/>
            <a:ext cx="1219200" cy="304800"/>
            <a:chOff x="3048000" y="2057400"/>
            <a:chExt cx="1219200" cy="304800"/>
          </a:xfrm>
        </p:grpSpPr>
        <p:sp>
          <p:nvSpPr>
            <p:cNvPr id="81" name="Oval 80"/>
            <p:cNvSpPr/>
            <p:nvPr/>
          </p:nvSpPr>
          <p:spPr>
            <a:xfrm>
              <a:off x="39624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7338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5052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2766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30480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629400" y="2209800"/>
            <a:ext cx="457200" cy="457200"/>
            <a:chOff x="1981200" y="3657600"/>
            <a:chExt cx="457200" cy="457200"/>
          </a:xfrm>
        </p:grpSpPr>
        <p:sp>
          <p:nvSpPr>
            <p:cNvPr id="50" name="Oval 49"/>
            <p:cNvSpPr/>
            <p:nvPr/>
          </p:nvSpPr>
          <p:spPr>
            <a:xfrm>
              <a:off x="1981200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133600" y="38100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838200"/>
          </a:xfrm>
        </p:spPr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62400" y="-685800"/>
            <a:ext cx="762000" cy="457200"/>
            <a:chOff x="3962400" y="-685800"/>
            <a:chExt cx="762000" cy="457200"/>
          </a:xfrm>
        </p:grpSpPr>
        <p:sp>
          <p:nvSpPr>
            <p:cNvPr id="5" name="Oval 4"/>
            <p:cNvSpPr/>
            <p:nvPr/>
          </p:nvSpPr>
          <p:spPr>
            <a:xfrm>
              <a:off x="4419600" y="-609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962400" y="-6858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191000" y="-533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91200" y="2362200"/>
            <a:ext cx="1371600" cy="304800"/>
            <a:chOff x="5791200" y="2362200"/>
            <a:chExt cx="1371600" cy="304800"/>
          </a:xfrm>
        </p:grpSpPr>
        <p:sp>
          <p:nvSpPr>
            <p:cNvPr id="18" name="Oval 17"/>
            <p:cNvSpPr/>
            <p:nvPr/>
          </p:nvSpPr>
          <p:spPr>
            <a:xfrm>
              <a:off x="6858000" y="2362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791200" y="2362200"/>
              <a:ext cx="1219200" cy="304800"/>
              <a:chOff x="3048000" y="2057400"/>
              <a:chExt cx="1219200" cy="3048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9624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7338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5052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2766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0480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Line Callout 2 53"/>
          <p:cNvSpPr/>
          <p:nvPr/>
        </p:nvSpPr>
        <p:spPr>
          <a:xfrm>
            <a:off x="762000" y="1295400"/>
            <a:ext cx="2819400" cy="1447800"/>
          </a:xfrm>
          <a:prstGeom prst="borderCallout2">
            <a:avLst>
              <a:gd name="adj1" fmla="val 35904"/>
              <a:gd name="adj2" fmla="val 101777"/>
              <a:gd name="adj3" fmla="val 29666"/>
              <a:gd name="adj4" fmla="val 136686"/>
              <a:gd name="adj5" fmla="val 73389"/>
              <a:gd name="adj6" fmla="val 2119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CO</a:t>
            </a:r>
            <a:r>
              <a:rPr lang="en-US" baseline="-25000" dirty="0" smtClean="0"/>
              <a:t>2</a:t>
            </a:r>
            <a:r>
              <a:rPr lang="en-US" dirty="0" smtClean="0"/>
              <a:t> is absorbed.  Carbon is separated from oxygen.  O</a:t>
            </a:r>
            <a:r>
              <a:rPr lang="en-US" baseline="-25000" dirty="0" smtClean="0"/>
              <a:t>2</a:t>
            </a:r>
            <a:r>
              <a:rPr lang="en-US" dirty="0" smtClean="0"/>
              <a:t> is released.</a:t>
            </a:r>
            <a:endParaRPr lang="en-US" dirty="0"/>
          </a:p>
        </p:txBody>
      </p:sp>
      <p:sp>
        <p:nvSpPr>
          <p:cNvPr id="55" name="Line Callout 2 54"/>
          <p:cNvSpPr/>
          <p:nvPr/>
        </p:nvSpPr>
        <p:spPr>
          <a:xfrm>
            <a:off x="762000" y="2819400"/>
            <a:ext cx="2819400" cy="1371600"/>
          </a:xfrm>
          <a:prstGeom prst="borderCallout2">
            <a:avLst>
              <a:gd name="adj1" fmla="val 28627"/>
              <a:gd name="adj2" fmla="val 103379"/>
              <a:gd name="adj3" fmla="val 29450"/>
              <a:gd name="adj4" fmla="val 201551"/>
              <a:gd name="adj5" fmla="val -12206"/>
              <a:gd name="adj6" fmla="val 22063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The carbon atom separated from CO</a:t>
            </a:r>
            <a:r>
              <a:rPr lang="en-US" baseline="-25000" dirty="0" smtClean="0"/>
              <a:t>2</a:t>
            </a:r>
            <a:r>
              <a:rPr lang="en-US" dirty="0" smtClean="0"/>
              <a:t> is combined with 5-carbon </a:t>
            </a:r>
            <a:r>
              <a:rPr lang="en-US" u="sng" dirty="0" err="1" smtClean="0"/>
              <a:t>RuBP</a:t>
            </a:r>
            <a:r>
              <a:rPr lang="en-US" u="sng" dirty="0" smtClean="0"/>
              <a:t>.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248400" y="64770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for explanations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6934200" y="3124200"/>
            <a:ext cx="762000" cy="304800"/>
            <a:chOff x="6934200" y="3124200"/>
            <a:chExt cx="762000" cy="304800"/>
          </a:xfrm>
        </p:grpSpPr>
        <p:sp>
          <p:nvSpPr>
            <p:cNvPr id="63" name="Oval 62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620000" y="3124200"/>
            <a:ext cx="762000" cy="304800"/>
            <a:chOff x="6934200" y="3124200"/>
            <a:chExt cx="762000" cy="304800"/>
          </a:xfrm>
        </p:grpSpPr>
        <p:sp>
          <p:nvSpPr>
            <p:cNvPr id="68" name="Oval 67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382000" y="4572000"/>
            <a:ext cx="762000" cy="304800"/>
            <a:chOff x="6934200" y="3124200"/>
            <a:chExt cx="762000" cy="304800"/>
          </a:xfrm>
        </p:grpSpPr>
        <p:sp>
          <p:nvSpPr>
            <p:cNvPr id="77" name="Oval 76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Right Arrow 85"/>
          <p:cNvSpPr/>
          <p:nvPr/>
        </p:nvSpPr>
        <p:spPr>
          <a:xfrm rot="19920171">
            <a:off x="6221498" y="5283549"/>
            <a:ext cx="2743200" cy="14478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G3P’s on their way to becoming glucose. </a:t>
            </a:r>
            <a:endParaRPr lang="en-US" dirty="0"/>
          </a:p>
        </p:txBody>
      </p:sp>
      <p:sp>
        <p:nvSpPr>
          <p:cNvPr id="56" name="Line Callout 2 55"/>
          <p:cNvSpPr/>
          <p:nvPr/>
        </p:nvSpPr>
        <p:spPr>
          <a:xfrm>
            <a:off x="762000" y="4343400"/>
            <a:ext cx="2819400" cy="2133600"/>
          </a:xfrm>
          <a:prstGeom prst="borderCallout2">
            <a:avLst>
              <a:gd name="adj1" fmla="val 35262"/>
              <a:gd name="adj2" fmla="val 106356"/>
              <a:gd name="adj3" fmla="val 26887"/>
              <a:gd name="adj4" fmla="val 117067"/>
              <a:gd name="adj5" fmla="val -37866"/>
              <a:gd name="adj6" fmla="val 24843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3. The 6-carbon molecule is split into two 3-carbon molecules (</a:t>
            </a:r>
            <a:r>
              <a:rPr lang="en-US" sz="1600" u="sng" dirty="0" smtClean="0"/>
              <a:t>G3P</a:t>
            </a:r>
            <a:r>
              <a:rPr lang="en-US" sz="1600" dirty="0" smtClean="0"/>
              <a:t>). One </a:t>
            </a:r>
            <a:r>
              <a:rPr lang="en-US" sz="1600" u="sng" dirty="0" smtClean="0"/>
              <a:t>G3P</a:t>
            </a:r>
            <a:r>
              <a:rPr lang="en-US" sz="1600" dirty="0" smtClean="0"/>
              <a:t> is used to make sugars or other plant molecules. The other is used to re-make </a:t>
            </a:r>
            <a:r>
              <a:rPr lang="en-US" sz="1600" u="sng" dirty="0" err="1" smtClean="0"/>
              <a:t>RuBP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9" name="Right Arrow 88"/>
          <p:cNvSpPr/>
          <p:nvPr/>
        </p:nvSpPr>
        <p:spPr>
          <a:xfrm rot="19920171">
            <a:off x="3608302" y="5283550"/>
            <a:ext cx="2743200" cy="14478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RuBP</a:t>
            </a:r>
            <a:r>
              <a:rPr lang="en-US" sz="1600" dirty="0" smtClean="0"/>
              <a:t>, re-created and ready to bind to the carbon in CO2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68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9167 0.4222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1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047 L 0.30834 -0.3880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9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89177E-6 C 0.02935 0.00184 0.05869 0.00369 0.08021 0.02312 C 0.10174 0.04255 0.11563 0.07955 0.12952 0.11678 " pathEditMode="relative" ptsTypes="aaA">
                                      <p:cBhvr>
                                        <p:cTn id="1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1832E-6 C 0.00763 0.0111 0.01527 0.02243 0.01979 0.04764 C 0.0243 0.07285 0.02725 0.12442 0.02725 0.15125 C 0.02725 0.17808 0.02343 0.19334 0.01979 0.20883 " pathEditMode="relative" ptsTypes="aaaA">
                                      <p:cBhvr>
                                        <p:cTn id="12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0.10834 0.19982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00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40741E-7 C -0.00539 0.01181 -0.0106 0.02384 -0.02779 0.03704 C -0.04497 0.05023 -0.07865 0.0713 -0.10279 0.07963 C -0.12692 0.08796 -0.14862 0.09097 -0.17223 0.08704 C -0.19584 0.0831 -0.22292 0.07477 -0.24445 0.05556 C -0.26598 0.03634 -0.28907 0.00255 -0.3014 -0.02778 C -0.31372 -0.0581 -0.31806 -0.09468 -0.31806 -0.12593 C -0.31806 -0.15718 -0.31476 -0.18681 -0.3014 -0.21482 C -0.28803 -0.24282 -0.26737 -0.27801 -0.23751 -0.29444 C -0.20765 -0.31088 -0.16494 -0.31204 -0.12223 -0.31296 " pathEditMode="relative" ptsTypes="aaaaaaaaaA">
                                      <p:cBhvr>
                                        <p:cTn id="16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9981E-6 L 0.08333 0.21091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0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0.01967 C -0.04132 0.0581 -0.03628 0.09652 -0.01753 0.10185 C 0.00139 0.1074 0.04097 0.08032 0.06788 0.05208 C 0.09479 0.02407 0.11944 -0.0213 0.14444 -0.06667 " pathEditMode="relative" rAng="0" ptsTypes="aaaA">
                                      <p:cBhvr>
                                        <p:cTn id="2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86" grpId="0" animBg="1"/>
      <p:bldP spid="56" grpId="0" animBg="1"/>
      <p:bldP spid="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Step 1: </a:t>
            </a:r>
            <a:r>
              <a:rPr lang="en-US" b="0" dirty="0"/>
              <a:t>water is absorbed by the chloroplast of a plant cell</a:t>
            </a:r>
            <a:r>
              <a:rPr lang="en-US" b="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2: </a:t>
            </a:r>
            <a:r>
              <a:rPr lang="en-US" b="0" dirty="0"/>
              <a:t>(light reaction) a water molecule is split into hydrogen and oxygen by </a:t>
            </a:r>
            <a:r>
              <a:rPr lang="en-US" b="0" dirty="0" smtClean="0"/>
              <a:t>the energy of photons.</a:t>
            </a:r>
          </a:p>
          <a:p>
            <a:pPr lvl="1"/>
            <a:r>
              <a:rPr lang="en-US" dirty="0" smtClean="0"/>
              <a:t>This</a:t>
            </a:r>
            <a:r>
              <a:rPr lang="en-US" b="0" dirty="0" smtClean="0"/>
              <a:t> </a:t>
            </a:r>
            <a:r>
              <a:rPr lang="en-US" b="0" dirty="0"/>
              <a:t>light energy absorbed by the chlorophyll pigment. 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r>
              <a:rPr lang="en-US" dirty="0"/>
              <a:t>Step 3</a:t>
            </a:r>
            <a:r>
              <a:rPr lang="en-US" b="0" dirty="0"/>
              <a:t>: (light reaction) hydrogen is moved into the thylakoids by the electron transport system</a:t>
            </a:r>
            <a:r>
              <a:rPr lang="en-US" b="0" dirty="0" smtClean="0"/>
              <a:t>.</a:t>
            </a:r>
            <a:br>
              <a:rPr lang="en-US" b="0" dirty="0" smtClean="0"/>
            </a:br>
            <a:endParaRPr lang="en-US" b="0" dirty="0"/>
          </a:p>
          <a:p>
            <a:r>
              <a:rPr lang="en-US" dirty="0"/>
              <a:t>Step 4</a:t>
            </a:r>
            <a:r>
              <a:rPr lang="en-US" b="0" dirty="0"/>
              <a:t>: (light reaction) hydrogen moves through ATP </a:t>
            </a:r>
            <a:r>
              <a:rPr lang="en-US" b="0" dirty="0" smtClean="0"/>
              <a:t>Synthase; as it turns, ATP Synthase produces ATP from ADP and P</a:t>
            </a:r>
            <a:r>
              <a:rPr lang="en-US" b="0" baseline="-25000" dirty="0" smtClean="0"/>
              <a:t>i</a:t>
            </a:r>
            <a:r>
              <a:rPr lang="en-US" b="0" dirty="0" smtClean="0"/>
              <a:t> through a process called photophosphorylation</a:t>
            </a:r>
            <a:r>
              <a:rPr lang="en-US" b="0" dirty="0"/>
              <a:t>.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r>
              <a:rPr lang="en-US" dirty="0"/>
              <a:t>Step 5: </a:t>
            </a:r>
            <a:r>
              <a:rPr lang="en-US" b="0" dirty="0"/>
              <a:t>(light reaction) NADP+ picks up hydrogen that has moved through ATP Synthase</a:t>
            </a:r>
            <a:r>
              <a:rPr lang="en-US" b="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Photosynthesis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 6: </a:t>
            </a:r>
            <a:r>
              <a:rPr lang="en-US" b="0" dirty="0"/>
              <a:t>(Calvin Cycle) CO</a:t>
            </a:r>
            <a:r>
              <a:rPr lang="en-US" b="0" baseline="-25000" dirty="0"/>
              <a:t>2</a:t>
            </a:r>
            <a:r>
              <a:rPr lang="en-US" b="0" dirty="0"/>
              <a:t> is absorbed by the chloroplast organelle.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7: </a:t>
            </a:r>
            <a:r>
              <a:rPr lang="en-US" b="0" dirty="0"/>
              <a:t>(Calvin Cycle) </a:t>
            </a:r>
            <a:r>
              <a:rPr lang="en-US" b="0" dirty="0" smtClean="0"/>
              <a:t>the carbon atom is </a:t>
            </a:r>
            <a:r>
              <a:rPr lang="en-US" b="0" dirty="0"/>
              <a:t>removed from CO</a:t>
            </a:r>
            <a:r>
              <a:rPr lang="en-US" b="0" baseline="-25000" dirty="0"/>
              <a:t>2</a:t>
            </a:r>
            <a:r>
              <a:rPr lang="en-US" b="0" dirty="0"/>
              <a:t> and added to five-carbon </a:t>
            </a:r>
            <a:r>
              <a:rPr lang="en-US" b="0" dirty="0" err="1" smtClean="0"/>
              <a:t>RuBP</a:t>
            </a:r>
            <a:r>
              <a:rPr lang="en-US" b="0" dirty="0" smtClean="0"/>
              <a:t> molecule</a:t>
            </a:r>
            <a:r>
              <a:rPr lang="en-US" b="0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8: </a:t>
            </a:r>
            <a:r>
              <a:rPr lang="en-US" b="0" dirty="0"/>
              <a:t>(Calvin Cycle) </a:t>
            </a:r>
            <a:r>
              <a:rPr lang="en-US" b="0" dirty="0" err="1" smtClean="0"/>
              <a:t>RuBP</a:t>
            </a:r>
            <a:r>
              <a:rPr lang="en-US" b="0" dirty="0" smtClean="0"/>
              <a:t> is </a:t>
            </a:r>
            <a:r>
              <a:rPr lang="en-US" b="0" dirty="0"/>
              <a:t>split in half to form two G3P molecules.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Step 9: </a:t>
            </a:r>
            <a:r>
              <a:rPr lang="en-US" b="0" dirty="0"/>
              <a:t>(Calvin Cycle) one G3P is combined with another </a:t>
            </a:r>
            <a:r>
              <a:rPr lang="en-US" b="0" dirty="0" smtClean="0"/>
              <a:t>different G3P to </a:t>
            </a:r>
            <a:r>
              <a:rPr lang="en-US" b="0" dirty="0"/>
              <a:t>form glucose. </a:t>
            </a:r>
            <a:endParaRPr lang="en-US" b="0" dirty="0" smtClean="0"/>
          </a:p>
          <a:p>
            <a:pPr lvl="1"/>
            <a:r>
              <a:rPr lang="en-US" sz="2300" i="1" dirty="0" smtClean="0"/>
              <a:t>Note: many G3P’s are produced simultaneously in the </a:t>
            </a:r>
            <a:r>
              <a:rPr lang="en-US" sz="2300" i="1" dirty="0" err="1" smtClean="0"/>
              <a:t>stroma</a:t>
            </a:r>
            <a:r>
              <a:rPr lang="en-US" sz="2300" i="1" dirty="0" smtClean="0"/>
              <a:t>. </a:t>
            </a:r>
            <a:br>
              <a:rPr lang="en-US" sz="2300" i="1" dirty="0" smtClean="0"/>
            </a:br>
            <a:endParaRPr lang="en-US" sz="2300" i="1" dirty="0"/>
          </a:p>
          <a:p>
            <a:r>
              <a:rPr lang="en-US" dirty="0"/>
              <a:t>Step 10: </a:t>
            </a:r>
            <a:r>
              <a:rPr lang="en-US" b="0" dirty="0"/>
              <a:t>(Calvin Cycle) the other G3P </a:t>
            </a:r>
            <a:r>
              <a:rPr lang="en-US" b="0" dirty="0" smtClean="0"/>
              <a:t>bonds with more G3P’s to reform </a:t>
            </a:r>
            <a:r>
              <a:rPr lang="en-US" b="0" dirty="0" err="1" smtClean="0"/>
              <a:t>RuBP</a:t>
            </a:r>
            <a:r>
              <a:rPr lang="en-US" b="0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RuBP</a:t>
            </a:r>
            <a:r>
              <a:rPr lang="en-US" dirty="0" smtClean="0"/>
              <a:t> was not reformed, the Calvin Cycle would stop. </a:t>
            </a:r>
            <a:r>
              <a:rPr lang="en-US" b="0" dirty="0" smtClean="0"/>
              <a:t>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348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Photosynthesis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Photosynthesis in a </a:t>
            </a:r>
            <a:r>
              <a:rPr lang="en-US" dirty="0" smtClean="0"/>
              <a:t>nutshell: </a:t>
            </a:r>
            <a:endParaRPr lang="en-US" dirty="0"/>
          </a:p>
          <a:p>
            <a:pPr lvl="1"/>
            <a:r>
              <a:rPr lang="en-US" dirty="0"/>
              <a:t>Plants absorb light and use it to separate hydrogen from a water molecule.  </a:t>
            </a:r>
          </a:p>
          <a:p>
            <a:pPr lvl="2"/>
            <a:r>
              <a:rPr lang="en-US" dirty="0"/>
              <a:t>The oxygen </a:t>
            </a:r>
            <a:r>
              <a:rPr lang="en-US" dirty="0" smtClean="0"/>
              <a:t>that remains is </a:t>
            </a:r>
            <a:r>
              <a:rPr lang="en-US" dirty="0"/>
              <a:t>released as O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hydrogen </a:t>
            </a:r>
            <a:r>
              <a:rPr lang="en-US" dirty="0" smtClean="0"/>
              <a:t>from water is </a:t>
            </a:r>
            <a:r>
              <a:rPr lang="en-US" dirty="0"/>
              <a:t>used to turn ATP Synthase so that it can make </a:t>
            </a:r>
            <a:r>
              <a:rPr lang="en-US" dirty="0" smtClean="0"/>
              <a:t>ATP.</a:t>
            </a:r>
          </a:p>
          <a:p>
            <a:pPr lvl="1"/>
            <a:r>
              <a:rPr lang="en-US" dirty="0" smtClean="0"/>
              <a:t>ATP powers the process that creates a glucose molecule.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Photosynthesis equation: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6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+ 6 H</a:t>
            </a:r>
            <a:r>
              <a:rPr lang="en-US" sz="2400" baseline="-25000" dirty="0"/>
              <a:t>2</a:t>
            </a:r>
            <a:r>
              <a:rPr lang="en-US" sz="2400" dirty="0"/>
              <a:t>O = C</a:t>
            </a:r>
            <a:r>
              <a:rPr lang="en-US" sz="2400" baseline="-25000" dirty="0"/>
              <a:t>6</a:t>
            </a:r>
            <a:r>
              <a:rPr lang="en-US" sz="2400" dirty="0"/>
              <a:t>H</a:t>
            </a:r>
            <a:r>
              <a:rPr lang="en-US" sz="2400" baseline="-25000" dirty="0"/>
              <a:t>12</a:t>
            </a:r>
            <a:r>
              <a:rPr lang="en-US" sz="2400" dirty="0"/>
              <a:t>O</a:t>
            </a:r>
            <a:r>
              <a:rPr lang="en-US" sz="2400" baseline="-25000" dirty="0"/>
              <a:t>6 </a:t>
            </a:r>
            <a:r>
              <a:rPr lang="en-US" sz="2400" dirty="0"/>
              <a:t>+ 6</a:t>
            </a:r>
            <a:r>
              <a:rPr lang="en-US" sz="2400" baseline="-25000" dirty="0"/>
              <a:t> </a:t>
            </a:r>
            <a:r>
              <a:rPr lang="en-US" sz="2400" dirty="0"/>
              <a:t>O</a:t>
            </a:r>
            <a:r>
              <a:rPr lang="en-US" sz="2400" baseline="-25000" dirty="0"/>
              <a:t>2 </a:t>
            </a:r>
            <a:endParaRPr lang="en-US" sz="2400" dirty="0"/>
          </a:p>
          <a:p>
            <a:pPr lvl="1"/>
            <a:r>
              <a:rPr lang="en-US" dirty="0"/>
              <a:t>Plants absorb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Plants produce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glucose </a:t>
            </a:r>
            <a:r>
              <a:rPr lang="en-US" dirty="0"/>
              <a:t>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release O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phschool.com/science/biology_place/biocoach/images/photosynth/photo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810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07319" y="6474768"/>
            <a:ext cx="12602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phschool.com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0367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1600200"/>
            <a:ext cx="8686800" cy="464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71800" y="3810000"/>
            <a:ext cx="102840" cy="101600"/>
          </a:xfrm>
          <a:prstGeom prst="ellipse">
            <a:avLst/>
          </a:prstGeom>
          <a:gradFill>
            <a:gsLst>
              <a:gs pos="0">
                <a:srgbClr val="000082"/>
              </a:gs>
              <a:gs pos="62000">
                <a:srgbClr val="000082">
                  <a:alpha val="0"/>
                </a:srgbClr>
              </a:gs>
              <a:gs pos="33000">
                <a:srgbClr val="000082">
                  <a:alpha val="0"/>
                </a:srgb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58" name="Oval 57"/>
          <p:cNvSpPr/>
          <p:nvPr/>
        </p:nvSpPr>
        <p:spPr>
          <a:xfrm>
            <a:off x="-1066800" y="3048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-1143000" y="29718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-838200" y="29718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1828800" y="3505200"/>
            <a:ext cx="457200" cy="457200"/>
            <a:chOff x="3048000" y="2667000"/>
            <a:chExt cx="457200" cy="457200"/>
          </a:xfrm>
        </p:grpSpPr>
        <p:sp>
          <p:nvSpPr>
            <p:cNvPr id="54" name="Oval 53"/>
            <p:cNvSpPr/>
            <p:nvPr/>
          </p:nvSpPr>
          <p:spPr>
            <a:xfrm>
              <a:off x="3048000" y="26670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200400" y="28194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Oval 50"/>
          <p:cNvSpPr/>
          <p:nvPr/>
        </p:nvSpPr>
        <p:spPr>
          <a:xfrm>
            <a:off x="-533400" y="2133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-609600" y="2057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-304800" y="2057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Photosynthesis (Light Reaction &amp; Calvin Cycle)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219200" y="4267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4419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38400" y="4419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9200" y="3886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0" y="4038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4038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4343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38400" y="4038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3505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240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62200" y="3962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19200" y="3124200"/>
            <a:ext cx="1752600" cy="838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24000" y="3276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57400" y="3276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62200" y="35814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38400" y="3276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400" y="3657600"/>
            <a:ext cx="102840" cy="101600"/>
          </a:xfrm>
          <a:prstGeom prst="ellipse">
            <a:avLst/>
          </a:prstGeom>
          <a:gradFill>
            <a:gsLst>
              <a:gs pos="0">
                <a:srgbClr val="000082"/>
              </a:gs>
              <a:gs pos="62000">
                <a:srgbClr val="000082">
                  <a:alpha val="0"/>
                </a:srgbClr>
              </a:gs>
              <a:gs pos="33000">
                <a:srgbClr val="000082">
                  <a:alpha val="0"/>
                </a:srgb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7" name="Oval 46"/>
          <p:cNvSpPr/>
          <p:nvPr/>
        </p:nvSpPr>
        <p:spPr>
          <a:xfrm>
            <a:off x="2895600" y="36576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/>
          <p:cNvPicPr/>
          <p:nvPr/>
        </p:nvPicPr>
        <p:blipFill>
          <a:blip r:embed="rId3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438400" y="3657600"/>
            <a:ext cx="4826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grpSp>
        <p:nvGrpSpPr>
          <p:cNvPr id="95" name="Group 94"/>
          <p:cNvGrpSpPr/>
          <p:nvPr/>
        </p:nvGrpSpPr>
        <p:grpSpPr>
          <a:xfrm>
            <a:off x="6477000" y="5105400"/>
            <a:ext cx="533400" cy="304800"/>
            <a:chOff x="9601200" y="5029200"/>
            <a:chExt cx="533400" cy="304800"/>
          </a:xfrm>
        </p:grpSpPr>
        <p:sp>
          <p:nvSpPr>
            <p:cNvPr id="96" name="Oval 95"/>
            <p:cNvSpPr/>
            <p:nvPr/>
          </p:nvSpPr>
          <p:spPr>
            <a:xfrm>
              <a:off x="98298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9601200" y="5029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Circular Arrow 97"/>
          <p:cNvSpPr/>
          <p:nvPr/>
        </p:nvSpPr>
        <p:spPr>
          <a:xfrm rot="16200000">
            <a:off x="3962400" y="1371600"/>
            <a:ext cx="4648200" cy="4953000"/>
          </a:xfrm>
          <a:prstGeom prst="circularArrow">
            <a:avLst>
              <a:gd name="adj1" fmla="val 12500"/>
              <a:gd name="adj2" fmla="val 1590428"/>
              <a:gd name="adj3" fmla="val 20457681"/>
              <a:gd name="adj4" fmla="val 889807"/>
              <a:gd name="adj5" fmla="val 196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086600" y="4572000"/>
            <a:ext cx="1219200" cy="304800"/>
            <a:chOff x="3048000" y="2057400"/>
            <a:chExt cx="1219200" cy="304800"/>
          </a:xfrm>
        </p:grpSpPr>
        <p:sp>
          <p:nvSpPr>
            <p:cNvPr id="100" name="Oval 99"/>
            <p:cNvSpPr/>
            <p:nvPr/>
          </p:nvSpPr>
          <p:spPr>
            <a:xfrm>
              <a:off x="39624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37338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5052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32766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3048000" y="2057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629400" y="2209800"/>
            <a:ext cx="457200" cy="457200"/>
            <a:chOff x="1981200" y="3657600"/>
            <a:chExt cx="457200" cy="457200"/>
          </a:xfrm>
        </p:grpSpPr>
        <p:sp>
          <p:nvSpPr>
            <p:cNvPr id="106" name="Oval 105"/>
            <p:cNvSpPr/>
            <p:nvPr/>
          </p:nvSpPr>
          <p:spPr>
            <a:xfrm>
              <a:off x="1981200" y="3657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2133600" y="38100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962400" y="-685800"/>
            <a:ext cx="762000" cy="457200"/>
            <a:chOff x="3962400" y="-685800"/>
            <a:chExt cx="762000" cy="457200"/>
          </a:xfrm>
        </p:grpSpPr>
        <p:sp>
          <p:nvSpPr>
            <p:cNvPr id="109" name="Oval 108"/>
            <p:cNvSpPr/>
            <p:nvPr/>
          </p:nvSpPr>
          <p:spPr>
            <a:xfrm>
              <a:off x="4419600" y="-6096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962400" y="-685800"/>
              <a:ext cx="304800" cy="304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191000" y="-5334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791200" y="2362200"/>
            <a:ext cx="1371600" cy="304800"/>
            <a:chOff x="5791200" y="2362200"/>
            <a:chExt cx="1371600" cy="304800"/>
          </a:xfrm>
        </p:grpSpPr>
        <p:sp>
          <p:nvSpPr>
            <p:cNvPr id="113" name="Oval 112"/>
            <p:cNvSpPr/>
            <p:nvPr/>
          </p:nvSpPr>
          <p:spPr>
            <a:xfrm>
              <a:off x="6858000" y="2362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8"/>
            <p:cNvGrpSpPr/>
            <p:nvPr/>
          </p:nvGrpSpPr>
          <p:grpSpPr>
            <a:xfrm>
              <a:off x="5791200" y="2362200"/>
              <a:ext cx="1219200" cy="304800"/>
              <a:chOff x="3048000" y="2057400"/>
              <a:chExt cx="1219200" cy="30480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39624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20"/>
              <p:cNvSpPr/>
              <p:nvPr/>
            </p:nvSpPr>
            <p:spPr>
              <a:xfrm>
                <a:off x="37338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5052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2766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048000" y="20574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6934200" y="3124200"/>
            <a:ext cx="762000" cy="304800"/>
            <a:chOff x="6934200" y="3124200"/>
            <a:chExt cx="762000" cy="304800"/>
          </a:xfrm>
        </p:grpSpPr>
        <p:sp>
          <p:nvSpPr>
            <p:cNvPr id="121" name="Oval 120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620000" y="3124200"/>
            <a:ext cx="762000" cy="304800"/>
            <a:chOff x="6934200" y="3124200"/>
            <a:chExt cx="762000" cy="304800"/>
          </a:xfrm>
        </p:grpSpPr>
        <p:sp>
          <p:nvSpPr>
            <p:cNvPr id="125" name="Oval 124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382000" y="4572000"/>
            <a:ext cx="762000" cy="304800"/>
            <a:chOff x="6934200" y="3124200"/>
            <a:chExt cx="762000" cy="304800"/>
          </a:xfrm>
        </p:grpSpPr>
        <p:sp>
          <p:nvSpPr>
            <p:cNvPr id="129" name="Oval 128"/>
            <p:cNvSpPr/>
            <p:nvPr/>
          </p:nvSpPr>
          <p:spPr>
            <a:xfrm>
              <a:off x="73914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71628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6934200" y="3124200"/>
              <a:ext cx="304800" cy="304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2" name="Picture 131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05600" y="3505200"/>
            <a:ext cx="414638" cy="8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132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7716" t="-20513"/>
          <a:stretch>
            <a:fillRect/>
          </a:stretch>
        </p:blipFill>
        <p:spPr bwMode="auto">
          <a:xfrm>
            <a:off x="7162800" y="3480314"/>
            <a:ext cx="92396" cy="10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32-Point Star 75"/>
          <p:cNvSpPr/>
          <p:nvPr/>
        </p:nvSpPr>
        <p:spPr>
          <a:xfrm>
            <a:off x="-762000" y="-330445"/>
            <a:ext cx="1828800" cy="1828800"/>
          </a:xfrm>
          <a:prstGeom prst="star32">
            <a:avLst>
              <a:gd name="adj" fmla="val 16071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 rot="742267">
            <a:off x="436061" y="1222333"/>
            <a:ext cx="1041890" cy="1965476"/>
          </a:xfrm>
          <a:custGeom>
            <a:avLst/>
            <a:gdLst>
              <a:gd name="connsiteX0" fmla="*/ 24191 w 1301448"/>
              <a:gd name="connsiteY0" fmla="*/ 58057 h 1424819"/>
              <a:gd name="connsiteX1" fmla="*/ 314476 w 1301448"/>
              <a:gd name="connsiteY1" fmla="*/ 58057 h 1424819"/>
              <a:gd name="connsiteX2" fmla="*/ 38705 w 1301448"/>
              <a:gd name="connsiteY2" fmla="*/ 406400 h 1424819"/>
              <a:gd name="connsiteX3" fmla="*/ 546705 w 1301448"/>
              <a:gd name="connsiteY3" fmla="*/ 420914 h 1424819"/>
              <a:gd name="connsiteX4" fmla="*/ 401562 w 1301448"/>
              <a:gd name="connsiteY4" fmla="*/ 769257 h 1424819"/>
              <a:gd name="connsiteX5" fmla="*/ 778933 w 1301448"/>
              <a:gd name="connsiteY5" fmla="*/ 943429 h 1424819"/>
              <a:gd name="connsiteX6" fmla="*/ 677333 w 1301448"/>
              <a:gd name="connsiteY6" fmla="*/ 1320800 h 1424819"/>
              <a:gd name="connsiteX7" fmla="*/ 1141791 w 1301448"/>
              <a:gd name="connsiteY7" fmla="*/ 1407886 h 1424819"/>
              <a:gd name="connsiteX8" fmla="*/ 1301448 w 1301448"/>
              <a:gd name="connsiteY8" fmla="*/ 1422400 h 142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448" h="1424819">
                <a:moveTo>
                  <a:pt x="24191" y="58057"/>
                </a:moveTo>
                <a:cubicBezTo>
                  <a:pt x="168124" y="29028"/>
                  <a:pt x="312057" y="0"/>
                  <a:pt x="314476" y="58057"/>
                </a:cubicBezTo>
                <a:cubicBezTo>
                  <a:pt x="316895" y="116114"/>
                  <a:pt x="0" y="345924"/>
                  <a:pt x="38705" y="406400"/>
                </a:cubicBezTo>
                <a:cubicBezTo>
                  <a:pt x="77410" y="466876"/>
                  <a:pt x="486229" y="360438"/>
                  <a:pt x="546705" y="420914"/>
                </a:cubicBezTo>
                <a:cubicBezTo>
                  <a:pt x="607181" y="481390"/>
                  <a:pt x="362857" y="682171"/>
                  <a:pt x="401562" y="769257"/>
                </a:cubicBezTo>
                <a:cubicBezTo>
                  <a:pt x="440267" y="856343"/>
                  <a:pt x="732971" y="851505"/>
                  <a:pt x="778933" y="943429"/>
                </a:cubicBezTo>
                <a:cubicBezTo>
                  <a:pt x="824895" y="1035353"/>
                  <a:pt x="616857" y="1243390"/>
                  <a:pt x="677333" y="1320800"/>
                </a:cubicBezTo>
                <a:cubicBezTo>
                  <a:pt x="737809" y="1398210"/>
                  <a:pt x="1037772" y="1390953"/>
                  <a:pt x="1141791" y="1407886"/>
                </a:cubicBezTo>
                <a:cubicBezTo>
                  <a:pt x="1245810" y="1424819"/>
                  <a:pt x="1273629" y="1423609"/>
                  <a:pt x="1301448" y="1422400"/>
                </a:cubicBezTo>
              </a:path>
            </a:pathLst>
          </a:custGeom>
          <a:noFill/>
          <a:ln>
            <a:solidFill>
              <a:srgbClr val="FFFF00"/>
            </a:solidFill>
            <a:headEnd type="none" w="med" len="med"/>
            <a:tailEnd type="arrow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ine Callout 2 77"/>
          <p:cNvSpPr/>
          <p:nvPr/>
        </p:nvSpPr>
        <p:spPr>
          <a:xfrm>
            <a:off x="0" y="5181600"/>
            <a:ext cx="5334000" cy="1524000"/>
          </a:xfrm>
          <a:prstGeom prst="borderCallout2">
            <a:avLst>
              <a:gd name="adj1" fmla="val -938"/>
              <a:gd name="adj2" fmla="val 3804"/>
              <a:gd name="adj3" fmla="val -75597"/>
              <a:gd name="adj4" fmla="val 16416"/>
              <a:gd name="adj5" fmla="val -127927"/>
              <a:gd name="adj6" fmla="val 4104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u="sng" dirty="0" smtClean="0"/>
              <a:t>Light Reaction:</a:t>
            </a:r>
            <a:r>
              <a:rPr lang="en-US" b="1" dirty="0" smtClean="0"/>
              <a:t> light energy is used to split water; the H+ is used to power ATP production in ATP </a:t>
            </a:r>
            <a:r>
              <a:rPr lang="en-US" b="1" dirty="0"/>
              <a:t>Synthase. ATP is made; H+ is picked up by NADP+ to form NADPH.  It is taken to the </a:t>
            </a:r>
            <a:r>
              <a:rPr lang="en-US" b="1" dirty="0" err="1"/>
              <a:t>stroma</a:t>
            </a:r>
            <a:r>
              <a:rPr lang="en-US" b="1" dirty="0"/>
              <a:t> to be added to CO2 to make glucose. </a:t>
            </a:r>
          </a:p>
          <a:p>
            <a:pPr algn="just"/>
            <a:endParaRPr lang="en-US" b="1" dirty="0"/>
          </a:p>
        </p:txBody>
      </p:sp>
      <p:sp>
        <p:nvSpPr>
          <p:cNvPr id="80" name="Line Callout 2 79"/>
          <p:cNvSpPr/>
          <p:nvPr/>
        </p:nvSpPr>
        <p:spPr>
          <a:xfrm>
            <a:off x="3352800" y="1405758"/>
            <a:ext cx="1981200" cy="2899542"/>
          </a:xfrm>
          <a:prstGeom prst="borderCallout2">
            <a:avLst>
              <a:gd name="adj1" fmla="val 35262"/>
              <a:gd name="adj2" fmla="val 106356"/>
              <a:gd name="adj3" fmla="val 44442"/>
              <a:gd name="adj4" fmla="val 120422"/>
              <a:gd name="adj5" fmla="val 90266"/>
              <a:gd name="adj6" fmla="val 15603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u="sng" dirty="0" smtClean="0"/>
              <a:t>Calvin Cycle</a:t>
            </a:r>
            <a:r>
              <a:rPr lang="en-US" dirty="0" smtClean="0"/>
              <a:t>:</a:t>
            </a:r>
            <a:r>
              <a:rPr lang="en-US" b="1" dirty="0" smtClean="0"/>
              <a:t> CO</a:t>
            </a:r>
            <a:r>
              <a:rPr lang="en-US" b="1" baseline="-25000" dirty="0" smtClean="0"/>
              <a:t>2</a:t>
            </a:r>
            <a:r>
              <a:rPr lang="en-US" b="1" dirty="0"/>
              <a:t> </a:t>
            </a:r>
            <a:r>
              <a:rPr lang="en-US" b="1" dirty="0" smtClean="0"/>
              <a:t>combines with </a:t>
            </a:r>
            <a:r>
              <a:rPr lang="en-US" b="1" dirty="0" err="1" smtClean="0"/>
              <a:t>RuBP</a:t>
            </a:r>
            <a:r>
              <a:rPr lang="en-US" b="1" dirty="0" smtClean="0"/>
              <a:t> to make 2 G3P’s. and then glucose sugar. H+ atoms are added to the glucose molecule.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255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9579E-6 C -0.00434 0.00879 -0.00295 0.01874 -0.00712 0.0273 C -0.00781 0.03331 -0.00955 0.04233 -0.00712 0.04835 C -0.00694 0.04881 -0.00017 0.05135 -4.44444E-6 0.05135 C 0.01129 0.05089 0.02257 0.05135 0.03386 0.04996 C 0.03872 0.04927 0.03646 0.04441 0.03976 0.04187 C 0.04149 0.04048 0.04392 0.04094 0.04583 0.04025 C 0.04827 0.03932 0.05313 0.03701 0.05313 0.03701 C 0.05677 0.0421 0.06111 0.04534 0.05417 0.05459 C 0.05226 0.05714 0.04861 0.05575 0.04583 0.05621 C 0.03611 0.05829 0.02604 0.05852 0.01684 0.06269 C 0.01285 0.06153 0.00851 0.06199 0.00486 0.05945 C 0.0033 0.05829 0.0033 0.05505 0.00243 0.05297 C -0.00226 0.04256 -0.00521 0.03886 -0.00712 0.0273 C -0.0059 0.02197 -0.00555 0.01619 -0.00364 0.01133 C -0.00191 0.00648 0.01406 0.00278 0.01806 0.00162 C 0.02587 0.00416 0.03333 0.00786 0.04097 0.01133 C 0.04063 0.00601 0.04184 -3.39579E-6 0.03976 -0.00463 C 0.03854 -0.00763 0.03507 -0.00671 0.03264 -0.00787 C 0.02743 -0.01018 0.02309 -0.01365 0.01806 -0.01596 C 0.01649 -0.00948 0.01406 -0.00995 0.00972 -0.00625 C 0.00573 0.00116 0.00747 0.00231 0.01337 0.00486 C 0.02396 0.01966 0.03681 0.0303 0.05191 0.03377 C 0.05156 0.03747 0.05191 0.04164 0.0507 0.04511 C 0.05 0.04696 0.04479 0.04973 0.0434 0.04996 C 0.03698 0.05089 0.03056 0.05089 0.02413 0.05135 C 0.01458 0.0539 0.00469 0.05413 -0.00364 0.04673 C -0.00399 0.04511 -0.00399 0.04303 -0.00486 0.04187 C -0.00729 0.03863 -0.01319 0.03377 -0.01319 0.03377 C -0.01545 0.02498 -0.02239 0.00995 -0.02639 0.00162 C -0.02708 0.02082 -0.02483 0.04094 -0.02882 0.05945 C -0.02917 0.0613 -0.03125 0.05737 -0.03246 0.05621 C -0.03437 0.04881 -0.03715 0.04326 -0.03854 0.03539 C -0.03819 0.03007 -0.03802 0.02475 -0.03733 0.01943 C -0.0368 0.01596 -0.03489 0.00971 -0.03489 0.00971 C -0.03455 0.00532 -0.0342 0.00116 -0.03368 -0.00324 C -0.03333 -0.00578 -0.03246 -0.01388 -0.03246 -0.0111 C -0.03246 -0.00255 -0.03333 0.00601 -0.03368 0.01457 C -0.03333 0.0192 -0.03403 0.04048 -0.02882 0.04511 C -0.02535 0.04835 -0.01858 0.04973 -0.01441 0.05135 C -0.0125 0.05922 -0.01111 0.06454 -0.01805 0.06755 C -0.02239 0.06593 -0.0283 0.065 -0.03125 0.05945 C -0.03229 0.0576 -0.0316 0.05482 -0.03246 0.05297 C -0.03333 0.05112 -0.03507 0.04996 -0.03611 0.04835 C -0.03698 0.04696 -0.03785 0.04534 -0.03854 0.04349 C -0.04219 0.03377 -0.04722 0.02151 -0.05538 0.01781 C -0.05694 0.02105 -0.05868 0.02406 -0.06024 0.0273 C -0.06285 0.03238 -0.05382 0.04326 -0.05173 0.04511 C -0.05121 0.04811 -0.04878 0.05667 -0.05173 0.05945 C -0.05347 0.06107 -0.05573 0.05829 -0.05781 0.05783 C -0.06198 0.05413 -0.06476 0.05182 -0.06614 0.04511 C -0.06545 0.04071 -0.06562 0.03585 -0.06389 0.03215 C -0.06302 0.0303 -0.06076 0.03077 -0.05903 0.03053 C -0.04774 0.02961 -0.03663 0.02938 -0.02535 0.02891 C -0.01927 0.02359 -0.02239 0.0273 -0.01684 0.01619 C -0.01597 0.01457 -0.01441 0.01133 -0.01441 0.01133 C -0.01285 0.00324 -0.01094 -0.0037 -0.01441 -0.01272 C -0.01528 -0.01527 -0.0184 -0.01388 -0.02048 -0.01434 C -0.02812 -0.01388 -0.03576 -0.01365 -0.0434 -0.01272 C -0.04462 -0.01249 -0.04566 -0.01064 -0.04687 -0.0111 C -0.04844 -0.0118 -0.05052 -0.01827 -0.05052 -0.01596 C -0.05052 -0.01272 -0.04809 -0.01064 -0.04687 -0.00787 C -0.04531 0.01689 -0.04705 0.00162 -0.03976 0.01619 C -0.04132 0.03077 -0.0401 0.02383 -0.0434 0.03701 C -0.04375 0.03863 -0.04462 0.04187 -0.04462 0.04187 C -0.03437 0.05112 -0.03385 0.04811 -0.01805 0.04673 C -0.01684 0.04511 -0.01614 0.04187 -0.01441 0.04187 C -0.01302 0.04187 -0.01163 0.04488 -0.01198 0.04673 C -0.01233 0.04835 -0.01441 0.04788 -0.01562 0.04835 C -0.02708 0.03817 -0.01996 0.04441 -0.02639 0.03053 C -0.02604 0.02151 -0.02656 0.01226 -0.02535 0.00324 C -0.025 0.00069 -0.02274 -0.00093 -0.0217 -0.00324 C -0.0184 -0.01087 -0.01476 -0.01689 -0.01076 -0.02406 C -0.00035 -0.02174 0.00278 -0.01804 0.00608 -0.00463 C 0.00573 -0.00301 0.00434 -0.00162 0.00486 -3.39579E-6 C 0.00538 0.00185 0.00851 0.00324 0.00851 0.00324 " pathEditMode="relative" ptsTypes="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096E-6 C -0.00955 -0.00417 -0.01319 -0.02036 -0.0217 -0.0273 C -0.02951 -0.02638 -0.0335 -0.02869 -0.03854 -0.02106 C -0.03975 -0.0192 -0.03975 -0.0162 -0.04097 -0.01458 C -0.04149 -0.01388 -0.0493 -0.01134 -0.0493 -0.01134 C -0.0533 -0.00972 -0.05625 -0.00671 -0.06024 -0.00486 C -0.06319 0.00115 -0.06493 0.00069 -0.06979 0.003 C -0.07361 0.00185 -0.07691 0.00138 -0.07951 -0.00324 C -0.08489 -0.01319 -0.07621 -0.00764 -0.08437 -0.01134 C -0.08472 -0.01296 -0.08559 -0.01458 -0.08559 -0.0162 C -0.08559 -0.03794 -0.08107 -0.03355 -0.06632 -0.0354 C -0.06215 -0.0317 -0.05902 -0.02776 -0.05416 -0.02591 C -0.05243 -0.01897 -0.04878 -0.0192 -0.04583 -0.01296 C -0.04461 -0.00533 -0.04409 0.00208 -0.04218 0.00948 C -0.03784 0.00578 -0.0342 0.00416 -0.03125 -0.00162 C -0.02986 -0.00694 -0.02777 -0.01088 -0.02656 -0.0162 C -0.02708 -0.02267 -0.02569 -0.03031 -0.02882 -0.0354 C -0.03177 -0.04002 -0.03541 -0.04164 -0.03975 -0.04187 C -0.05382 -0.0428 -0.06788 -0.04303 -0.08194 -0.04349 C -0.08628 -0.04743 -0.08645 -0.04974 -0.08784 -0.05622 C -0.0875 -0.05945 -0.08784 -0.06292 -0.0868 -0.06593 C -0.08472 -0.07195 -0.07291 -0.07542 -0.06857 -0.07727 C -0.0533 -0.07495 -0.04132 -0.07056 -0.02534 -0.06917 C -0.02326 -0.06824 -0.01944 -0.06709 -0.01805 -0.06431 C -0.01406 -0.05622 -0.01996 -0.05945 -0.01441 -0.05321 C -0.00555 -0.04303 -0.00034 -0.04488 0.01216 -0.04349 C 0.00886 -0.04303 0.00556 -0.04326 0.00243 -0.04187 C -0.00104 -0.04026 -0.00399 -0.03193 -0.00711 -0.02892 C -0.00885 -0.02221 -0.01198 -0.02152 -0.01684 -0.01944 C -0.04409 -0.03748 -0.07847 -0.03285 -0.10711 -0.01944 C -0.10798 -0.01782 -0.10989 -0.01643 -0.10955 -0.01458 C -0.10937 -0.01296 -0.10729 -0.01319 -0.10607 -0.01296 C -0.10277 -0.01227 -0.09965 -0.0118 -0.09635 -0.01134 C -0.08767 -0.00741 -0.09045 -0.01111 -0.0868 -0.00324 C -0.08489 0.0111 -0.0842 0.01434 -0.07343 0.01919 C -0.06614 0.01873 -0.05885 0.01943 -0.05173 0.01758 C -0.04201 0.01503 -0.05191 -0.0162 -0.0434 -0.0273 C -0.03698 -0.03563 -0.02395 -0.0347 -0.01562 -0.03702 C -0.00243 -0.03655 0.01094 -0.03794 0.02414 -0.0354 C 0.02587 -0.03517 0.02535 -0.03123 0.02535 -0.02892 C 0.02535 -0.01666 0.02466 -5.096E-6 0.01441 0.00462 C 0.01077 0.00416 0.0073 0.0037 0.00365 0.003 C -0.00225 0.00185 -0.00225 0.00254 -3.33333E-6 -5.096E-6 Z " pathEditMode="relative" ptsTypes="fffffffffffffffffffffffffffffffffffffffffff">
                                      <p:cBhvr>
                                        <p:cTn id="12" dur="5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096E-6 C -0.00955 -0.00417 -0.01319 -0.02036 -0.0217 -0.0273 C -0.02951 -0.02638 -0.0335 -0.02869 -0.03854 -0.02106 C -0.03975 -0.0192 -0.03975 -0.0162 -0.04097 -0.01458 C -0.04149 -0.01388 -0.0493 -0.01134 -0.0493 -0.01134 C -0.0533 -0.00972 -0.05625 -0.00671 -0.06024 -0.00486 C -0.06319 0.00115 -0.06493 0.00069 -0.06979 0.003 C -0.07361 0.00185 -0.07691 0.00138 -0.07951 -0.00324 C -0.08489 -0.01319 -0.07621 -0.00764 -0.08437 -0.01134 C -0.08472 -0.01296 -0.08559 -0.01458 -0.08559 -0.0162 C -0.08559 -0.03794 -0.08107 -0.03355 -0.06632 -0.0354 C -0.06215 -0.0317 -0.05902 -0.02776 -0.05416 -0.02591 C -0.05243 -0.01897 -0.04878 -0.0192 -0.04583 -0.01296 C -0.04461 -0.00533 -0.04409 0.00208 -0.04218 0.00948 C -0.03784 0.00578 -0.0342 0.00416 -0.03125 -0.00162 C -0.02986 -0.00694 -0.02777 -0.01088 -0.02656 -0.0162 C -0.02708 -0.02267 -0.02569 -0.03031 -0.02882 -0.0354 C -0.03177 -0.04002 -0.03541 -0.04164 -0.03975 -0.04187 C -0.05382 -0.0428 -0.06788 -0.04303 -0.08194 -0.04349 C -0.08628 -0.04743 -0.08645 -0.04974 -0.08784 -0.05622 C -0.0875 -0.05945 -0.08784 -0.06292 -0.0868 -0.06593 C -0.08472 -0.07195 -0.07291 -0.07542 -0.06857 -0.07727 C -0.0533 -0.07495 -0.04132 -0.07056 -0.02534 -0.06917 C -0.02326 -0.06824 -0.01944 -0.06709 -0.01805 -0.06431 C -0.01406 -0.05622 -0.01996 -0.05945 -0.01441 -0.05321 C -0.00555 -0.04303 -0.00034 -0.04488 0.01216 -0.04349 C 0.00886 -0.04303 0.00556 -0.04326 0.00243 -0.04187 C -0.00104 -0.04026 -0.00399 -0.03193 -0.00711 -0.02892 C -0.00885 -0.02221 -0.01198 -0.02152 -0.01684 -0.01944 C -0.04409 -0.03748 -0.07847 -0.03285 -0.10711 -0.01944 C -0.10798 -0.01782 -0.10989 -0.01643 -0.10955 -0.01458 C -0.10937 -0.01296 -0.10729 -0.01319 -0.10607 -0.01296 C -0.10277 -0.01227 -0.09965 -0.0118 -0.09635 -0.01134 C -0.08767 -0.00741 -0.09045 -0.01111 -0.0868 -0.00324 C -0.08489 0.0111 -0.0842 0.01434 -0.07343 0.01919 C -0.06614 0.01873 -0.05885 0.01943 -0.05173 0.01758 C -0.04201 0.01503 -0.05191 -0.0162 -0.0434 -0.0273 C -0.03698 -0.03563 -0.02395 -0.0347 -0.01562 -0.03702 C -0.00243 -0.03655 0.01094 -0.03794 0.02414 -0.0354 C 0.02587 -0.03517 0.02535 -0.03123 0.02535 -0.02892 C 0.02535 -0.01666 0.02466 -5.096E-6 0.01441 0.00462 C 0.01077 0.00416 0.0073 0.0037 0.00365 0.003 C -0.00225 0.00185 -0.00225 0.00254 -3.33333E-6 -5.096E-6 Z " pathEditMode="relative" ptsTypes="fffffffffffffffffffffffffffffffffffffffffff">
                                      <p:cBhvr>
                                        <p:cTn id="1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8758E-6 C -0.01372 0.00092 -0.02344 0.0037 -0.03611 0.00162 C -0.04028 -0.00208 -0.04219 -0.00648 -0.04583 -0.01111 C -0.05035 -0.02892 -0.04635 -0.01828 -0.0783 -0.01434 C -0.0809 -0.01411 -0.08559 -0.01111 -0.08559 -0.01111 C -0.09028 -0.00509 -0.09184 0.00092 -0.09514 0.00809 C -0.08299 0.01897 -0.08385 0.01619 -0.0651 0.01781 C -0.06111 0.03285 -0.06806 0.03493 -0.07587 0.04025 C -0.08125 0.03955 -0.0875 0.04164 -0.09167 0.03701 C -0.09583 0.03261 -0.09549 0.0266 -0.10122 0.02406 C -0.10521 0.02452 -0.11076 0.02151 -0.11319 0.02567 C -0.11493 0.02868 -0.10434 0.03285 -0.10243 0.03377 C -0.09878 0.04117 -0.10174 0.04557 -0.09514 0.04811 C -0.08628 0.05644 -0.07569 0.05019 -0.06632 0.04672 C -0.06076 0.03562 -0.0651 0.02151 -0.0566 0.01781 C -0.05382 0.01827 -0.05087 0.01804 -0.04826 0.01943 C -0.04236 0.0229 -0.04774 0.0458 -0.04948 0.05297 C -0.04722 0.06199 -0.04531 0.05713 -0.0434 0.06754 C -0.03785 0.065 -0.03924 0.06269 -0.03611 0.05621 C -0.03455 0.04742 -0.03229 0.03909 -0.03021 0.03053 C -0.02813 0.0222 -0.02778 0.01388 -0.02413 0.00647 C -0.02205 -0.00694 -0.02188 0.00162 -0.01684 -0.00787 C -0.0158 -0.01643 -0.01753 -0.02383 -0.01094 -0.02082 C -0.00729 -0.01365 -0.00556 -0.01527 -0.00365 -0.00648 C -0.00295 -0.00324 -0.00122 0.00324 -0.00122 0.00324 C -0.00174 0.01226 -0.00035 0.03423 -0.00608 0.04187 C -0.0099 0.04696 -0.00903 0.04372 -0.01319 0.04672 C -0.0158 0.04858 -0.02049 0.05297 -0.02049 0.05297 C -0.02743 0.04996 -0.03403 0.0458 -0.04097 0.04349 C -0.04219 0.04187 -0.04323 0.04002 -0.04462 0.03863 C -0.04688 0.03632 -0.05191 0.03215 -0.05191 0.03215 C -0.06076 -0.00347 -0.00417 0.02059 0.01806 0.03053 C 0.02309 0.02591 0.02465 0.02452 0.02292 0.01619 C 0.02257 0.01457 0.02257 0.01249 0.0217 0.01133 C 0.01962 0.00856 0.01441 0.00486 0.01441 0.00486 C -0.00191 0.00763 -0.01181 0.01642 -0.02413 0.03053 C -0.0283 0.03516 -0.03142 0.0384 -0.03611 0.04187 C -0.03872 0.04372 -0.0434 0.04811 -0.0434 0.04811 C -0.0533 0.04441 -0.05903 0.02706 -0.06632 0.01781 C -0.06736 0.01388 -0.06927 0.00879 -0.06632 0.00486 C -0.0651 0.00324 -0.0566 0.00092 -0.05417 -1.88758E-6 C -0.05174 -0.00093 -0.04705 -0.00324 -0.04705 -0.00324 C -0.04861 0.01064 -0.05278 0.01943 -0.05903 0.03053 C -0.06076 0.03724 -0.06233 0.03932 -0.06753 0.03701 C -0.06719 0.02359 -0.06736 0.01018 -0.06632 -0.00324 C -0.06615 -0.00648 -0.06389 -0.01272 -0.06389 -0.01272 C -0.06788 -0.01458 -0.07083 -0.01735 -0.07465 -0.0192 C -0.07795 -0.01874 -0.08125 -0.01897 -0.08438 -0.01758 C -0.08715 -0.01619 -0.08924 -0.01319 -0.09167 -0.01111 C -0.09288 -0.00995 -0.09514 -0.00787 -0.09514 -0.00787 C -0.10434 0.02729 -0.06163 0.02035 -0.05069 0.02082 C -0.04028 0.02544 -0.04601 0.02359 -0.03368 0.02567 C -0.02413 0.02891 -0.01458 0.03169 -0.00486 0.03377 C 0.0158 0.03215 0.01354 0.03863 0.01684 0.02082 C 0.01649 0.0155 0.01701 0.00994 0.01562 0.00486 C 0.01545 0.00393 0.00226 0.00069 3.61111E-6 -1.88758E-6 Z " pathEditMode="relative" ptsTypes="ffffffffffffffffffffffffffffffffffffffffffffffffffffffff">
                                      <p:cBhvr>
                                        <p:cTn id="1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1111 C -0.00121 0.0074 -0.00486 -0.00717 -0.01336 -0.01318 C -0.02118 -0.01249 -0.02517 -0.01457 -0.0302 -0.00763 C -0.03142 -0.00601 -0.03142 -0.00347 -0.03264 -0.00185 C -0.03316 -0.00139 -0.04097 0.00093 -0.04097 0.00116 C -0.04496 0.00231 -0.04791 0.00509 -0.05191 0.00671 C -0.05486 0.01203 -0.05659 0.01157 -0.06145 0.01365 C -0.06527 0.01272 -0.06857 0.01226 -0.07118 0.0081 C -0.07656 -0.00069 -0.06788 0.00417 -0.07604 0.00093 C -0.07639 -0.00046 -0.07725 -0.00185 -0.07725 -0.00347 C -0.07725 -0.02267 -0.07274 -0.01874 -0.05798 -0.02035 C -0.05382 -0.01712 -0.05069 -0.01365 -0.04583 -0.01203 C -0.04409 -0.00578 -0.04045 -0.00601 -0.0375 -0.00046 C -0.03628 0.00625 -0.03576 0.01296 -0.03385 0.01943 C -0.02951 0.01619 -0.02586 0.01481 -0.02291 0.00972 C -0.02152 0.00486 -0.01944 0.00139 -0.01823 -0.00347 C -0.01875 -0.00902 -0.01736 -0.01596 -0.02048 -0.02035 C -0.02343 -0.02452 -0.02708 -0.02591 -0.03142 -0.02614 C -0.04548 -0.02706 -0.05955 -0.02729 -0.07361 -0.02776 C -0.07795 -0.03123 -0.07812 -0.03331 -0.07951 -0.03909 C -0.07916 -0.04187 -0.07951 -0.04487 -0.07847 -0.04765 C -0.07639 -0.05297 -0.06458 -0.05598 -0.06024 -0.0576 C -0.04496 -0.05575 -0.03298 -0.05181 -0.01701 -0.05043 C -0.01493 -0.04973 -0.01111 -0.04858 -0.00972 -0.04626 C -0.00573 -0.03909 -0.01163 -0.04187 -0.00607 -0.03632 C 0.00278 -0.02729 0.00799 -0.02891 0.02049 -0.02776 C 0.01719 -0.02729 0.01389 -0.02753 0.01077 -0.02614 C 0.0073 -0.02475 0.00434 -0.01735 0.00122 -0.01457 C -0.00052 -0.00879 -0.00364 -0.00809 -0.0085 -0.00624 C -0.03576 -0.02221 -0.07014 -0.01827 -0.09878 -0.00624 C -0.09965 -0.00486 -0.10156 -0.00347 -0.10121 -0.00185 C -0.10104 -0.00046 -0.09895 -0.00069 -0.09774 -0.00046 C -0.09444 0.00023 -0.09132 0.00046 -0.08802 0.00093 C -0.07934 0.0044 -0.08211 0.00116 -0.07847 0.0081 C -0.07656 0.02082 -0.07586 0.02383 -0.0651 0.02822 C -0.05781 0.02776 -0.05052 0.02845 -0.0434 0.0266 C -0.03368 0.02452 -0.04357 -0.00347 -0.03507 -0.01318 C -0.02864 -0.02059 -0.01562 -0.01989 -0.00729 -0.02197 C 0.00591 -0.02151 0.01927 -0.02267 0.03247 -0.02035 C 0.0342 -0.02035 0.03368 -0.01665 0.03368 -0.01457 C 0.03368 -0.0037 0.03299 0.01111 0.02275 0.01527 C 0.0191 0.01481 0.01563 0.01434 0.01198 0.01365 C 0.00608 0.01272 0.00608 0.01342 0.00834 0.01111 Z " pathEditMode="relative" rAng="0" ptsTypes="fffffffffffffffffffffffffffffffffffffffffff">
                                      <p:cBhvr>
                                        <p:cTn id="20" dur="5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8758E-6 C 0.00573 -0.00509 0.01146 -0.01134 0.01806 -0.01434 C 0.03542 -0.03169 0.08299 -0.01943 0.09046 -0.0192 C 0.0974 -0.00949 0.09011 -0.01758 0.10487 -0.01272 C 0.10903 -0.01134 0.11459 -0.00532 0.11927 -0.00324 C 0.1198 0.0074 0.12552 0.04071 0.11563 0.04511 C 0.11476 0.04487 0.10157 0.04626 0.09879 0.04025 C 0.0974 0.03724 0.09636 0.03053 0.09636 0.03053 C 0.09497 0.01804 0.09896 0.00509 0.08924 0.00162 C 0.0816 0.00208 0.07153 -0.00417 0.06632 0.00324 C 0.06077 0.0111 0.06667 0.03238 0.07101 0.04187 C 0.07049 0.04534 0.06789 0.06084 0.06754 0.06107 C 0.06511 0.06222 0.06025 0.06431 0.06025 0.06431 C 0.03959 0.06084 0.04462 0.06824 0.03855 0.05621 C 0.04028 0.04325 0.0448 0.03632 0.04705 0.02406 C 0.0474 0.01873 0.04705 0.01318 0.04827 0.00809 C 0.05243 -0.00972 0.07292 -0.00972 0.08438 -0.01272 C 0.09323 -0.01226 0.10191 -0.01203 0.11077 -0.01111 C 0.11285 -0.01087 0.11528 -0.01134 0.11684 -0.00949 C 0.11771 -0.00833 0.11684 -0.00509 0.11563 -0.00486 C 0.10209 -0.00278 0.08837 -0.0037 0.07466 -0.00324 C 0.06737 -1.88758E-6 0.06233 0.00555 0.05539 0.00971 C 0.04966 0.01318 0.04445 0.01411 0.03855 0.01619 C 0.03612 0.01712 0.03334 0.01758 0.03125 0.01943 C 0.03004 0.02035 0.029 0.02174 0.02778 0.02244 C 0.01615 0.02799 0.00313 0.02938 -0.00729 0.03863 C -0.00694 0.0414 -0.00729 0.04441 -0.00607 0.04672 C -0.00538 0.04811 -0.00364 0.04742 -0.00243 0.04811 C 0.00191 0.05043 0.00521 0.05413 0.00973 0.05621 C 0.02049 0.05575 0.03143 0.05598 0.04219 0.05459 C 0.04497 0.05413 0.05018 0.04834 0.05296 0.04672 C 0.05886 0.04349 0.06511 0.03979 0.07101 0.03701 C 0.07466 0.02961 0.07552 0.01434 0.07101 0.00809 C 0.06875 0.00486 0.06476 0.00578 0.06146 0.00486 C 0.05348 0.00532 0.04532 0.00509 0.03733 0.00647 C 0.03334 0.00717 0.03056 0.01619 0.02778 0.01943 C 0.02448 0.02313 0.02101 0.02382 0.01684 0.02567 C 0.01563 0.02614 0.0132 0.02729 0.0132 0.02729 C -0.0026 0.02591 -0.00451 0.03146 -0.0085 0.01619 C -0.00763 0.01133 -0.00694 0.00347 -0.00364 -1.88758E-6 C 0.00035 -0.0044 -5.55556E-7 -0.00255 -5.55556E-7 -1.88758E-6 Z " pathEditMode="relative" ptsTypes="fffffffffffffffffffffffffffffffffffffffff">
                                      <p:cBhvr>
                                        <p:cTn id="2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9579E-6 C -0.00434 0.00879 -0.00295 0.01874 -0.00712 0.0273 C -0.00781 0.03331 -0.00955 0.04233 -0.00712 0.04835 C -0.00694 0.04881 -0.00017 0.05135 -4.44444E-6 0.05135 C 0.01129 0.05089 0.02257 0.05135 0.03386 0.04996 C 0.03872 0.04927 0.03646 0.04441 0.03976 0.04187 C 0.04149 0.04048 0.04392 0.04094 0.04583 0.04025 C 0.04827 0.03932 0.05313 0.03701 0.05313 0.03701 C 0.05677 0.0421 0.06111 0.04534 0.05417 0.05459 C 0.05226 0.05714 0.04861 0.05575 0.04583 0.05621 C 0.03611 0.05829 0.02604 0.05852 0.01684 0.06269 C 0.01285 0.06153 0.00851 0.06199 0.00486 0.05945 C 0.0033 0.05829 0.0033 0.05505 0.00243 0.05297 C -0.00226 0.04256 -0.00521 0.03886 -0.00712 0.0273 C -0.0059 0.02197 -0.00555 0.01619 -0.00364 0.01133 C -0.00191 0.00648 0.01406 0.00278 0.01806 0.00162 C 0.02587 0.00416 0.03333 0.00786 0.04097 0.01133 C 0.04063 0.00601 0.04184 -3.39579E-6 0.03976 -0.00463 C 0.03854 -0.00763 0.03507 -0.00671 0.03264 -0.00787 C 0.02743 -0.01018 0.02309 -0.01365 0.01806 -0.01596 C 0.01649 -0.00948 0.01406 -0.00995 0.00972 -0.00625 C 0.00573 0.00116 0.00747 0.00231 0.01337 0.00486 C 0.02396 0.01966 0.03681 0.0303 0.05191 0.03377 C 0.05156 0.03747 0.05191 0.04164 0.0507 0.04511 C 0.05 0.04696 0.04479 0.04973 0.0434 0.04996 C 0.03698 0.05089 0.03056 0.05089 0.02413 0.05135 C 0.01458 0.0539 0.00469 0.05413 -0.00364 0.04673 C -0.00399 0.04511 -0.00399 0.04303 -0.00486 0.04187 C -0.00729 0.03863 -0.01319 0.03377 -0.01319 0.03377 C -0.01545 0.02498 -0.02239 0.00995 -0.02639 0.00162 C -0.02708 0.02082 -0.02483 0.04094 -0.02882 0.05945 C -0.02917 0.0613 -0.03125 0.05737 -0.03246 0.05621 C -0.03437 0.04881 -0.03715 0.04326 -0.03854 0.03539 C -0.03819 0.03007 -0.03802 0.02475 -0.03733 0.01943 C -0.0368 0.01596 -0.03489 0.00971 -0.03489 0.00971 C -0.03455 0.00532 -0.0342 0.00116 -0.03368 -0.00324 C -0.03333 -0.00578 -0.03246 -0.01388 -0.03246 -0.0111 C -0.03246 -0.00255 -0.03333 0.00601 -0.03368 0.01457 C -0.03333 0.0192 -0.03403 0.04048 -0.02882 0.04511 C -0.02535 0.04835 -0.01858 0.04973 -0.01441 0.05135 C -0.0125 0.05922 -0.01111 0.06454 -0.01805 0.06755 C -0.02239 0.06593 -0.0283 0.065 -0.03125 0.05945 C -0.03229 0.0576 -0.0316 0.05482 -0.03246 0.05297 C -0.03333 0.05112 -0.03507 0.04996 -0.03611 0.04835 C -0.03698 0.04696 -0.03785 0.04534 -0.03854 0.04349 C -0.04219 0.03377 -0.04722 0.02151 -0.05538 0.01781 C -0.05694 0.02105 -0.05868 0.02406 -0.06024 0.0273 C -0.06285 0.03238 -0.05382 0.04326 -0.05173 0.04511 C -0.05121 0.04811 -0.04878 0.05667 -0.05173 0.05945 C -0.05347 0.06107 -0.05573 0.05829 -0.05781 0.05783 C -0.06198 0.05413 -0.06476 0.05182 -0.06614 0.04511 C -0.06545 0.04071 -0.06562 0.03585 -0.06389 0.03215 C -0.06302 0.0303 -0.06076 0.03077 -0.05903 0.03053 C -0.04774 0.02961 -0.03663 0.02938 -0.02535 0.02891 C -0.01927 0.02359 -0.02239 0.0273 -0.01684 0.01619 C -0.01597 0.01457 -0.01441 0.01133 -0.01441 0.01133 C -0.01285 0.00324 -0.01094 -0.0037 -0.01441 -0.01272 C -0.01528 -0.01527 -0.0184 -0.01388 -0.02048 -0.01434 C -0.02812 -0.01388 -0.03576 -0.01365 -0.0434 -0.01272 C -0.04462 -0.01249 -0.04566 -0.01064 -0.04687 -0.0111 C -0.04844 -0.0118 -0.05052 -0.01827 -0.05052 -0.01596 C -0.05052 -0.01272 -0.04809 -0.01064 -0.04687 -0.00787 C -0.04531 0.01689 -0.04705 0.00162 -0.03976 0.01619 C -0.04132 0.03077 -0.0401 0.02383 -0.0434 0.03701 C -0.04375 0.03863 -0.04462 0.04187 -0.04462 0.04187 C -0.03437 0.05112 -0.03385 0.04811 -0.01805 0.04673 C -0.01684 0.04511 -0.01614 0.04187 -0.01441 0.04187 C -0.01302 0.04187 -0.01163 0.04488 -0.01198 0.04673 C -0.01233 0.04835 -0.01441 0.04788 -0.01562 0.04835 C -0.02708 0.03817 -0.01996 0.04441 -0.02639 0.03053 C -0.02604 0.02151 -0.02656 0.01226 -0.02535 0.00324 C -0.025 0.00069 -0.02274 -0.00093 -0.0217 -0.00324 C -0.0184 -0.01087 -0.01476 -0.01689 -0.01076 -0.02406 C -0.00035 -0.02174 0.00278 -0.01804 0.00608 -0.00463 C 0.00573 -0.00301 0.00434 -0.00162 0.00486 -3.39579E-6 C 0.00538 0.00185 0.00851 0.00324 0.00851 0.00324 " pathEditMode="relative" ptsTypes="fffffffffffffffffffffffffffffffffffffffffffffffffffffffffffffffffffffffffffA">
                                      <p:cBhvr>
                                        <p:cTn id="24" dur="5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C 0.02604 0.00023 0.05226 0.00069 0.08299 0.00833 C 0.11389 0.01597 0.14236 0.01204 0.18472 0.04583 C 0.2276 0.07963 0.30469 0.15787 0.33889 0.21111 C 0.37361 0.26435 0.38212 0.31481 0.39167 0.36528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1826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2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5625 L 0.11667 -0.64444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9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3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40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C 0.02275 -0.01896 0.04549 -0.0377 0.07223 -0.04163 C 0.09896 -0.04557 0.12952 -0.04279 0.16025 -0.02405 C 0.19098 -0.00532 0.23698 0.03609 0.2566 0.07079 C 0.27622 0.10549 0.27466 0.16123 0.2783 0.1846 C 0.28195 0.20796 0.28004 0.20981 0.2783 0.21189 " pathEditMode="relative" ptsTypes="aaaaaA">
                                      <p:cBhvr>
                                        <p:cTn id="42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806 -0.00694 C -0.01337 0.00185 -0.00834 0.01087 0.00538 0.0178 C 0.01927 0.0252 0.01475 0.03029 0.06441 0.03584 C 0.11371 0.04162 0.23767 0.05481 0.30208 0.05226 C 0.36666 0.04995 0.42291 0.03353 0.45225 0.02197 C 0.48194 0.00994 0.48003 -0.00394 0.47847 -0.01758 " pathEditMode="relative" rAng="0" ptsTypes="aaaaaA">
                                      <p:cBhvr>
                                        <p:cTn id="46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25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9167 0.42223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11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047 L 0.30834 -0.38806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194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89177E-6 C 0.02935 0.00184 0.05869 0.00369 0.08021 0.02312 C 0.10174 0.04255 0.11563 0.07955 0.12952 0.11678 " pathEditMode="relative" ptsTypes="aaA">
                                      <p:cBhvr>
                                        <p:cTn id="5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1832E-6 C 0.00763 0.0111 0.01527 0.02243 0.01979 0.04764 C 0.0243 0.07285 0.02725 0.12442 0.02725 0.15125 C 0.02725 0.17808 0.02343 0.19334 0.01979 0.20883 " pathEditMode="relative" ptsTypes="aaaA">
                                      <p:cBhvr>
                                        <p:cTn id="54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0.10834 0.19982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00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7.40741E-7 C -0.00539 0.01181 -0.0106 0.02384 -0.02779 0.03704 C -0.04497 0.05023 -0.07865 0.0713 -0.10279 0.07963 C -0.12692 0.08796 -0.14862 0.09097 -0.17223 0.08704 C -0.19584 0.0831 -0.22292 0.07477 -0.24445 0.05556 C -0.26598 0.03634 -0.28907 0.00255 -0.3014 -0.02778 C -0.31372 -0.0581 -0.31806 -0.09468 -0.31806 -0.12593 C -0.31806 -0.15718 -0.31476 -0.18681 -0.3014 -0.21482 C -0.28803 -0.24282 -0.26737 -0.27801 -0.23751 -0.29444 C -0.20765 -0.31088 -0.16494 -0.31204 -0.12223 -0.31296 " pathEditMode="relative" ptsTypes="aaaaaaaaaA">
                                      <p:cBhvr>
                                        <p:cTn id="58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9981E-6 L 0.08333 0.21091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05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0.01967 C -0.04132 0.0581 -0.03628 0.09652 -0.01753 0.10185 C 0.00139 0.1074 0.04097 0.08032 0.06788 0.05208 C 0.09479 0.02407 0.11944 -0.0213 0.14444 -0.06667 " pathEditMode="relative" rAng="0" ptsTypes="aaaA">
                                      <p:cBhvr>
                                        <p:cTn id="62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22222E-6 C 3.33333E-6 -0.02754 3.33333E-6 -0.05509 -0.01667 -0.08009 C -0.03334 -0.10532 -0.05087 -0.13611 -0.10035 -0.15092 C -0.14966 -0.16574 -0.25122 -0.17778 -0.3125 -0.16921 C -0.37396 -0.16041 -0.43629 -0.13287 -0.46806 -0.09838 C -0.5 -0.06412 -0.50209 -0.01389 -0.504 0.03658 " pathEditMode="relative" rAng="0" ptsTypes="aaaaaA">
                                      <p:cBhvr>
                                        <p:cTn id="64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-71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62 0.00509 C 0.01562 -0.01991 0.01562 -0.04468 2.22222E-6 -0.06736 C -0.01563 -0.09005 -0.03212 -0.11783 -0.07847 -0.13125 C -0.12465 -0.14468 -0.21997 -0.15556 -0.27743 -0.14769 C -0.3349 -0.13982 -0.3934 -0.11482 -0.42327 -0.0838 C -0.45313 -0.05278 -0.45521 -0.00741 -0.45695 0.03796 " pathEditMode="relative" rAng="0" ptsTypes="aaaaaA">
                                      <p:cBhvr>
                                        <p:cTn id="66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-64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58" grpId="0" animBg="1"/>
      <p:bldP spid="59" grpId="0" animBg="1"/>
      <p:bldP spid="60" grpId="0" animBg="1"/>
      <p:bldP spid="51" grpId="0" animBg="1"/>
      <p:bldP spid="52" grpId="0" animBg="1"/>
      <p:bldP spid="53" grpId="0" animBg="1"/>
      <p:bldP spid="10" grpId="0" animBg="1"/>
      <p:bldP spid="12" grpId="0" animBg="1"/>
      <p:bldP spid="16" grpId="0" animBg="1"/>
      <p:bldP spid="17" grpId="0" animBg="1"/>
      <p:bldP spid="21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7" grpId="0" animBg="1"/>
      <p:bldP spid="77" grpId="0" animBg="1"/>
      <p:bldP spid="78" grpId="0" animBg="1"/>
      <p:bldP spid="8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to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Photosynthesis and respiration are the key motivations behind many practices in crop production.</a:t>
            </a:r>
          </a:p>
          <a:p>
            <a:pPr lvl="1"/>
            <a:r>
              <a:rPr lang="en-US" dirty="0"/>
              <a:t>Crops need proper </a:t>
            </a:r>
            <a:r>
              <a:rPr lang="en-US" b="1" dirty="0"/>
              <a:t>soil moisture </a:t>
            </a:r>
            <a:r>
              <a:rPr lang="en-US" dirty="0"/>
              <a:t>in order to provide a source of hydrogen </a:t>
            </a:r>
            <a:r>
              <a:rPr lang="en-US" dirty="0" smtClean="0"/>
              <a:t>to power the ATP production needed for  </a:t>
            </a:r>
            <a:r>
              <a:rPr lang="en-US" dirty="0"/>
              <a:t>photophosphorylation.</a:t>
            </a:r>
          </a:p>
          <a:p>
            <a:pPr lvl="1"/>
            <a:r>
              <a:rPr lang="en-US" dirty="0"/>
              <a:t>Crops need </a:t>
            </a:r>
            <a:r>
              <a:rPr lang="en-US" b="1" dirty="0"/>
              <a:t>sunlight</a:t>
            </a:r>
            <a:r>
              <a:rPr lang="en-US" dirty="0"/>
              <a:t> in order to power the removal of hydrogen from water during photophosphorylation.</a:t>
            </a:r>
          </a:p>
          <a:p>
            <a:pPr lvl="1"/>
            <a:r>
              <a:rPr lang="en-US" dirty="0"/>
              <a:t>Crops need proper </a:t>
            </a:r>
            <a:r>
              <a:rPr lang="en-US" b="1" dirty="0"/>
              <a:t>soil aeration </a:t>
            </a:r>
            <a:r>
              <a:rPr lang="en-US" dirty="0"/>
              <a:t>to provide oxygen to their roots (which cannot photosynthesize) so that they can acquire the oxygen they need for cellular respiration.</a:t>
            </a:r>
          </a:p>
          <a:p>
            <a:pPr lvl="1"/>
            <a:r>
              <a:rPr lang="en-US" dirty="0"/>
              <a:t>Soils need to have </a:t>
            </a:r>
            <a:r>
              <a:rPr lang="en-US" b="1" dirty="0"/>
              <a:t>adequate levels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phosphorus </a:t>
            </a:r>
            <a:r>
              <a:rPr lang="en-US" dirty="0"/>
              <a:t>from fertilizers so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plant </a:t>
            </a:r>
            <a:r>
              <a:rPr lang="en-US" dirty="0"/>
              <a:t>cells have access to the phosphate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/>
              <a:t>need to produce ATP (for both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respiration and for </a:t>
            </a:r>
            <a:r>
              <a:rPr lang="en-US" dirty="0"/>
              <a:t>photosynthesis). </a:t>
            </a:r>
          </a:p>
          <a:p>
            <a:endParaRPr lang="en-US" dirty="0"/>
          </a:p>
        </p:txBody>
      </p:sp>
      <p:pic>
        <p:nvPicPr>
          <p:cNvPr id="14338" name="Picture 2" descr="Q:\140061.enu\MEDIA\CAGCAT10\j02333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88871"/>
            <a:ext cx="1782834" cy="18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8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rot="20022333">
            <a:off x="-2294060" y="4466957"/>
            <a:ext cx="6774175" cy="994569"/>
          </a:xfrm>
          <a:custGeom>
            <a:avLst/>
            <a:gdLst>
              <a:gd name="connsiteX0" fmla="*/ 0 w 3026979"/>
              <a:gd name="connsiteY0" fmla="*/ 0 h 2017986"/>
              <a:gd name="connsiteX1" fmla="*/ 945931 w 3026979"/>
              <a:gd name="connsiteY1" fmla="*/ 725213 h 2017986"/>
              <a:gd name="connsiteX2" fmla="*/ 1954924 w 3026979"/>
              <a:gd name="connsiteY2" fmla="*/ 725213 h 2017986"/>
              <a:gd name="connsiteX3" fmla="*/ 3026979 w 3026979"/>
              <a:gd name="connsiteY3" fmla="*/ 2017986 h 201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6979" h="2017986">
                <a:moveTo>
                  <a:pt x="0" y="0"/>
                </a:moveTo>
                <a:cubicBezTo>
                  <a:pt x="310055" y="302172"/>
                  <a:pt x="620110" y="604344"/>
                  <a:pt x="945931" y="725213"/>
                </a:cubicBezTo>
                <a:cubicBezTo>
                  <a:pt x="1271752" y="846082"/>
                  <a:pt x="1608083" y="509751"/>
                  <a:pt x="1954924" y="725213"/>
                </a:cubicBezTo>
                <a:cubicBezTo>
                  <a:pt x="2301765" y="940675"/>
                  <a:pt x="2664372" y="1479330"/>
                  <a:pt x="3026979" y="2017986"/>
                </a:cubicBezTo>
              </a:path>
            </a:pathLst>
          </a:custGeom>
          <a:noFill/>
          <a:ln w="158750">
            <a:solidFill>
              <a:srgbClr val="094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28888" y="3276600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5400" b="1" baseline="30000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+</a:t>
            </a:r>
            <a:endParaRPr lang="en-US" sz="5400" b="1" dirty="0">
              <a:ln w="76200"/>
              <a:solidFill>
                <a:srgbClr val="194DE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3953470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5400" b="1" baseline="30000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+</a:t>
            </a:r>
            <a:endParaRPr lang="en-US" sz="5400" b="1" dirty="0">
              <a:ln w="76200"/>
              <a:solidFill>
                <a:srgbClr val="194DE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4881" y="-912089"/>
            <a:ext cx="19858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</a:t>
            </a:r>
            <a:r>
              <a:rPr lang="en-US" sz="5400" b="1" baseline="-25000" dirty="0" smtClean="0">
                <a:ln w="7620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5400" b="1" dirty="0">
              <a:ln w="7620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410" y="666012"/>
            <a:ext cx="6431845" cy="706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 in a nutshell…</a:t>
            </a:r>
            <a:endParaRPr lang="en-US" dirty="0"/>
          </a:p>
        </p:txBody>
      </p:sp>
      <p:sp>
        <p:nvSpPr>
          <p:cNvPr id="7" name="32-Point Star 6"/>
          <p:cNvSpPr/>
          <p:nvPr/>
        </p:nvSpPr>
        <p:spPr>
          <a:xfrm>
            <a:off x="995438" y="609600"/>
            <a:ext cx="1828800" cy="1828800"/>
          </a:xfrm>
          <a:prstGeom prst="star32">
            <a:avLst>
              <a:gd name="adj" fmla="val 16071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762000" y="4502576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r>
              <a:rPr lang="en-US" sz="5400" b="1" baseline="-25000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5400" b="1" dirty="0" smtClean="0">
                <a:ln w="76200"/>
                <a:solidFill>
                  <a:srgbClr val="194DE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en-US" sz="5400" b="1" dirty="0">
              <a:ln w="76200"/>
              <a:solidFill>
                <a:srgbClr val="194DE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791200" y="5181600"/>
            <a:ext cx="35052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●Sunlight is used to split water 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into H+ and oxygen. </a:t>
            </a:r>
          </a:p>
          <a:p>
            <a:r>
              <a:rPr lang="en-US" sz="1600" dirty="0" smtClean="0"/>
              <a:t>● H+ powers ATP Synthase.  </a:t>
            </a:r>
          </a:p>
          <a:p>
            <a:r>
              <a:rPr lang="en-US" sz="1600" dirty="0" smtClean="0"/>
              <a:t>● ATP powers the production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glucose from H+ and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358" y="1524000"/>
            <a:ext cx="53244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ight Arrow 18"/>
          <p:cNvSpPr/>
          <p:nvPr/>
        </p:nvSpPr>
        <p:spPr>
          <a:xfrm rot="20480020">
            <a:off x="-2351465" y="3125183"/>
            <a:ext cx="6693806" cy="3027087"/>
          </a:xfrm>
          <a:prstGeom prst="rightArrow">
            <a:avLst/>
          </a:prstGeom>
          <a:solidFill>
            <a:srgbClr val="00B0F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4233322">
            <a:off x="2940796" y="-542428"/>
            <a:ext cx="3966156" cy="2416881"/>
          </a:xfrm>
          <a:prstGeom prst="rightArrow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22232" y="4040911"/>
            <a:ext cx="3297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7620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Glucose</a:t>
            </a:r>
            <a:endParaRPr lang="en-US" sz="5400" b="1" dirty="0">
              <a:ln w="76200"/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 rot="1111463">
            <a:off x="1573909" y="1919611"/>
            <a:ext cx="1301448" cy="1965476"/>
          </a:xfrm>
          <a:custGeom>
            <a:avLst/>
            <a:gdLst>
              <a:gd name="connsiteX0" fmla="*/ 24191 w 1301448"/>
              <a:gd name="connsiteY0" fmla="*/ 58057 h 1424819"/>
              <a:gd name="connsiteX1" fmla="*/ 314476 w 1301448"/>
              <a:gd name="connsiteY1" fmla="*/ 58057 h 1424819"/>
              <a:gd name="connsiteX2" fmla="*/ 38705 w 1301448"/>
              <a:gd name="connsiteY2" fmla="*/ 406400 h 1424819"/>
              <a:gd name="connsiteX3" fmla="*/ 546705 w 1301448"/>
              <a:gd name="connsiteY3" fmla="*/ 420914 h 1424819"/>
              <a:gd name="connsiteX4" fmla="*/ 401562 w 1301448"/>
              <a:gd name="connsiteY4" fmla="*/ 769257 h 1424819"/>
              <a:gd name="connsiteX5" fmla="*/ 778933 w 1301448"/>
              <a:gd name="connsiteY5" fmla="*/ 943429 h 1424819"/>
              <a:gd name="connsiteX6" fmla="*/ 677333 w 1301448"/>
              <a:gd name="connsiteY6" fmla="*/ 1320800 h 1424819"/>
              <a:gd name="connsiteX7" fmla="*/ 1141791 w 1301448"/>
              <a:gd name="connsiteY7" fmla="*/ 1407886 h 1424819"/>
              <a:gd name="connsiteX8" fmla="*/ 1301448 w 1301448"/>
              <a:gd name="connsiteY8" fmla="*/ 1422400 h 142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448" h="1424819">
                <a:moveTo>
                  <a:pt x="24191" y="58057"/>
                </a:moveTo>
                <a:cubicBezTo>
                  <a:pt x="168124" y="29028"/>
                  <a:pt x="312057" y="0"/>
                  <a:pt x="314476" y="58057"/>
                </a:cubicBezTo>
                <a:cubicBezTo>
                  <a:pt x="316895" y="116114"/>
                  <a:pt x="0" y="345924"/>
                  <a:pt x="38705" y="406400"/>
                </a:cubicBezTo>
                <a:cubicBezTo>
                  <a:pt x="77410" y="466876"/>
                  <a:pt x="486229" y="360438"/>
                  <a:pt x="546705" y="420914"/>
                </a:cubicBezTo>
                <a:cubicBezTo>
                  <a:pt x="607181" y="481390"/>
                  <a:pt x="362857" y="682171"/>
                  <a:pt x="401562" y="769257"/>
                </a:cubicBezTo>
                <a:cubicBezTo>
                  <a:pt x="440267" y="856343"/>
                  <a:pt x="732971" y="851505"/>
                  <a:pt x="778933" y="943429"/>
                </a:cubicBezTo>
                <a:cubicBezTo>
                  <a:pt x="824895" y="1035353"/>
                  <a:pt x="616857" y="1243390"/>
                  <a:pt x="677333" y="1320800"/>
                </a:cubicBezTo>
                <a:cubicBezTo>
                  <a:pt x="737809" y="1398210"/>
                  <a:pt x="1037772" y="1390953"/>
                  <a:pt x="1141791" y="1407886"/>
                </a:cubicBezTo>
                <a:cubicBezTo>
                  <a:pt x="1245810" y="1424819"/>
                  <a:pt x="1273629" y="1423609"/>
                  <a:pt x="1301448" y="1422400"/>
                </a:cubicBezTo>
              </a:path>
            </a:pathLst>
          </a:custGeom>
          <a:noFill/>
          <a:ln>
            <a:solidFill>
              <a:srgbClr val="FFFF00"/>
            </a:solidFill>
            <a:headEnd type="none" w="med" len="med"/>
            <a:tailEnd type="arrow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3626276"/>
            <a:ext cx="1438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76200"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907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081 L 0.05954 -0.08078 C 0.07326 -0.09676 0.09635 -0.11157 0.12118 -0.12199 C 0.14965 -0.13379 0.17378 -0.13842 0.19166 -0.13611 L 0.27829 -0.12754 " pathEditMode="relative" rAng="-1044244" ptsTypes="FffFF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-870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0.02246 L 0.50469 0.51505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463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8 -0.10092 L 0.43455 -0.22315 " pathEditMode="relative" rAng="0" ptsTypes="AA">
                                      <p:cBhvr>
                                        <p:cTn id="17" dur="6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-611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19 7.40741E-7 L 0.23819 0.53403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669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6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3" grpId="0"/>
      <p:bldP spid="11" grpId="0"/>
      <p:bldP spid="14" grpId="0"/>
      <p:bldP spid="14" grpId="1"/>
      <p:bldP spid="6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895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The plant cell.</a:t>
            </a:r>
          </a:p>
          <a:p>
            <a:pPr lvl="1"/>
            <a:r>
              <a:rPr lang="en-US" dirty="0"/>
              <a:t>The plant cell is very similar to the animal cell. </a:t>
            </a:r>
          </a:p>
          <a:p>
            <a:pPr lvl="2"/>
            <a:r>
              <a:rPr lang="en-US" dirty="0"/>
              <a:t>Each cell has similar organelles such as the mitochondria, the nucleus, ribosomes, and a cell membrane. </a:t>
            </a:r>
          </a:p>
          <a:p>
            <a:pPr lvl="1"/>
            <a:r>
              <a:rPr lang="en-US" dirty="0"/>
              <a:t>Both kinds of cells use ATP as their primary source of energy.</a:t>
            </a:r>
          </a:p>
          <a:p>
            <a:pPr lvl="2"/>
            <a:r>
              <a:rPr lang="en-US" dirty="0"/>
              <a:t>Both cells primarily use hydrogen from glucose to power the production of ATP in the mitochondria.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However, there are differences (next slide).</a:t>
            </a:r>
            <a:endParaRPr lang="en-US" dirty="0"/>
          </a:p>
        </p:txBody>
      </p:sp>
      <p:pic>
        <p:nvPicPr>
          <p:cNvPr id="1026" name="Picture 2" descr="http://4.bp.blogspot.com/_rYYcdMsVqUE/TUBaMMw_iZI/AAAAAAAAAB0/gVy5-RSV1VU/s1600/plant_and_animal_cell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6400800" cy="253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72612" y="6725460"/>
            <a:ext cx="19511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jpsy2011.blogspot.com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52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838200"/>
          </a:xfrm>
        </p:spPr>
        <p:txBody>
          <a:bodyPr/>
          <a:lstStyle/>
          <a:p>
            <a:r>
              <a:rPr lang="en-US" dirty="0" smtClean="0"/>
              <a:t>Plant Cells vs. Animal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Plant </a:t>
            </a:r>
            <a:r>
              <a:rPr lang="en-US" dirty="0"/>
              <a:t>cells have a </a:t>
            </a:r>
            <a:r>
              <a:rPr lang="en-US" u="sng" dirty="0"/>
              <a:t>cell wall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Outside of their cell membrane, plants have a rigid cell wall made of cellulose. </a:t>
            </a:r>
          </a:p>
          <a:p>
            <a:pPr lvl="1"/>
            <a:r>
              <a:rPr lang="en-US" dirty="0"/>
              <a:t>This cell wall protects the plant cell inside.</a:t>
            </a:r>
          </a:p>
          <a:p>
            <a:pPr lvl="1"/>
            <a:r>
              <a:rPr lang="en-US" dirty="0"/>
              <a:t>The cell wall also provides structure and support for the </a:t>
            </a:r>
            <a:r>
              <a:rPr lang="en-US" dirty="0" smtClean="0"/>
              <a:t>plant.</a:t>
            </a:r>
          </a:p>
          <a:p>
            <a:pPr lvl="2"/>
            <a:r>
              <a:rPr lang="en-US" dirty="0" smtClean="0"/>
              <a:t>The cell wall acts much </a:t>
            </a:r>
            <a:r>
              <a:rPr lang="en-US" dirty="0"/>
              <a:t>a like a skeleton does for vertebrate animals.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Plants have </a:t>
            </a:r>
            <a:r>
              <a:rPr lang="en-US" u="sng" dirty="0" smtClean="0"/>
              <a:t>chloroplasts</a:t>
            </a:r>
            <a:r>
              <a:rPr lang="en-US" dirty="0" smtClean="0"/>
              <a:t> (the cellular organelle where photosynthesis occurs). </a:t>
            </a:r>
            <a:endParaRPr lang="en-US" dirty="0"/>
          </a:p>
          <a:p>
            <a:pPr lvl="1"/>
            <a:r>
              <a:rPr lang="en-US" dirty="0"/>
              <a:t>Chloroplasts are a cellular organelle </a:t>
            </a:r>
            <a:r>
              <a:rPr lang="en-US" dirty="0" smtClean="0"/>
              <a:t>(</a:t>
            </a:r>
            <a:r>
              <a:rPr lang="en-US" dirty="0"/>
              <a:t>just like the mitochondria is an </a:t>
            </a:r>
            <a:r>
              <a:rPr lang="en-US" dirty="0" smtClean="0"/>
              <a:t>organelle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Chloroplasts can use light </a:t>
            </a:r>
            <a:r>
              <a:rPr lang="en-US" dirty="0" smtClean="0"/>
              <a:t>energy </a:t>
            </a:r>
            <a:br>
              <a:rPr lang="en-US" dirty="0" smtClean="0"/>
            </a:br>
            <a:r>
              <a:rPr lang="en-US" dirty="0" smtClean="0"/>
              <a:t>(or </a:t>
            </a:r>
            <a:r>
              <a:rPr lang="en-US" dirty="0"/>
              <a:t>photons) to </a:t>
            </a:r>
            <a:r>
              <a:rPr lang="en-US" dirty="0" smtClean="0"/>
              <a:t>power the removal </a:t>
            </a:r>
            <a:br>
              <a:rPr lang="en-US" dirty="0" smtClean="0"/>
            </a:br>
            <a:r>
              <a:rPr lang="en-US" dirty="0" smtClean="0"/>
              <a:t>of hydrogen from </a:t>
            </a:r>
            <a:r>
              <a:rPr lang="en-US" dirty="0"/>
              <a:t>water</a:t>
            </a:r>
          </a:p>
          <a:p>
            <a:pPr lvl="2"/>
            <a:r>
              <a:rPr lang="en-US" dirty="0"/>
              <a:t>This hydrogen is used to turn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ATP synthase </a:t>
            </a:r>
            <a:r>
              <a:rPr lang="en-US" dirty="0"/>
              <a:t>to make ATP.</a:t>
            </a:r>
          </a:p>
          <a:p>
            <a:pPr lvl="1"/>
            <a:r>
              <a:rPr lang="en-US" dirty="0"/>
              <a:t>The </a:t>
            </a:r>
            <a:r>
              <a:rPr lang="en-US" cap="all" dirty="0" err="1"/>
              <a:t>ATp</a:t>
            </a:r>
            <a:r>
              <a:rPr lang="en-US" cap="all" dirty="0"/>
              <a:t> </a:t>
            </a:r>
            <a:r>
              <a:rPr lang="en-US" dirty="0"/>
              <a:t>is used to power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assembly </a:t>
            </a:r>
            <a:r>
              <a:rPr lang="en-US" dirty="0"/>
              <a:t>of a glucose molecule.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72612" y="6725460"/>
            <a:ext cx="19511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2"/>
              </a:rPr>
              <a:t>Source: jpsy2011.blogspot.com</a:t>
            </a:r>
            <a:r>
              <a:rPr lang="en-US" sz="900" i="1" dirty="0"/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57800" y="4203387"/>
            <a:ext cx="3810000" cy="2578413"/>
            <a:chOff x="4876800" y="4203387"/>
            <a:chExt cx="3810000" cy="2578413"/>
          </a:xfrm>
        </p:grpSpPr>
        <p:pic>
          <p:nvPicPr>
            <p:cNvPr id="6" name="Picture 2" descr="http://4.bp.blogspot.com/_rYYcdMsVqUE/TUBaMMw_iZI/AAAAAAAAAB0/gVy5-RSV1VU/s1600/plant_and_animal_cells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B67F00"/>
                </a:clrFrom>
                <a:clrTo>
                  <a:srgbClr val="B67F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61"/>
            <a:stretch/>
          </p:blipFill>
          <p:spPr bwMode="auto">
            <a:xfrm>
              <a:off x="4953000" y="4203387"/>
              <a:ext cx="3733800" cy="25784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4876800" y="5029200"/>
              <a:ext cx="190500" cy="533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5372100" y="6096000"/>
            <a:ext cx="10287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5900" y="6477000"/>
            <a:ext cx="10287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chloroplast has two main </a:t>
            </a:r>
            <a:r>
              <a:rPr lang="en-US" dirty="0" smtClean="0"/>
              <a:t>parts: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thylakoids</a:t>
            </a:r>
            <a:r>
              <a:rPr lang="en-US" dirty="0"/>
              <a:t>: these look like stacks of green pancakes. </a:t>
            </a:r>
          </a:p>
          <a:p>
            <a:pPr lvl="2"/>
            <a:r>
              <a:rPr lang="en-US" dirty="0"/>
              <a:t>This is where </a:t>
            </a:r>
            <a:r>
              <a:rPr lang="en-US" dirty="0" smtClean="0"/>
              <a:t>water molecules are split, hydrogen is stored, and where ATP Synthase produces ATP. 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 err="1"/>
              <a:t>stroma</a:t>
            </a:r>
            <a:r>
              <a:rPr lang="en-US" dirty="0"/>
              <a:t>: this is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/>
              <a:t>empty space’ around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thylakoids.  </a:t>
            </a:r>
          </a:p>
          <a:p>
            <a:pPr lvl="2"/>
            <a:r>
              <a:rPr lang="en-US" dirty="0"/>
              <a:t>This is where the glucose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 </a:t>
            </a:r>
            <a:r>
              <a:rPr lang="en-US" dirty="0"/>
              <a:t>is </a:t>
            </a:r>
            <a:r>
              <a:rPr lang="en-US" dirty="0" smtClean="0"/>
              <a:t>assembled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3514" y="6627168"/>
            <a:ext cx="15103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</a:t>
            </a:r>
            <a:r>
              <a:rPr lang="en-US" sz="900" dirty="0"/>
              <a:t>withfriendship.com</a:t>
            </a:r>
            <a:endParaRPr lang="en-US" sz="900" i="1" dirty="0"/>
          </a:p>
        </p:txBody>
      </p:sp>
      <p:pic>
        <p:nvPicPr>
          <p:cNvPr id="5" name="Picture 2" descr="http://withfriendship.com/images/i/41101/thylakoid-membra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56" y="3581400"/>
            <a:ext cx="4073144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575164" y="5791200"/>
            <a:ext cx="10287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03864" y="6096000"/>
            <a:ext cx="1387736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culty.clintoncc.suny.edu/faculty/michael.gregory/files/bio%20101/bio%20101%20lectures/photosynthesis/photosynthesis7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/>
          <a:stretch/>
        </p:blipFill>
        <p:spPr bwMode="auto">
          <a:xfrm>
            <a:off x="4800600" y="2971799"/>
            <a:ext cx="43434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Thylakoids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thylakoids store hydrogen. </a:t>
            </a:r>
          </a:p>
          <a:p>
            <a:pPr lvl="1"/>
            <a:r>
              <a:rPr lang="en-US" dirty="0"/>
              <a:t>Thylakoids are lined with a green pigment called chlorophyll. </a:t>
            </a:r>
          </a:p>
          <a:p>
            <a:pPr lvl="2"/>
            <a:r>
              <a:rPr lang="en-US" dirty="0"/>
              <a:t>Chlorophyll can absorb the energy of the light (photons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The energy of </a:t>
            </a:r>
            <a:r>
              <a:rPr lang="en-US" dirty="0" smtClean="0"/>
              <a:t>light photons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used to separate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hydrogen from the </a:t>
            </a:r>
            <a:br>
              <a:rPr lang="en-US" dirty="0" smtClean="0"/>
            </a:br>
            <a:r>
              <a:rPr lang="en-US" dirty="0" smtClean="0"/>
              <a:t>oxygen </a:t>
            </a:r>
            <a:r>
              <a:rPr lang="en-US" dirty="0"/>
              <a:t>on a water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hydrogen is stored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inside </a:t>
            </a:r>
            <a:r>
              <a:rPr lang="en-US" dirty="0"/>
              <a:t>the thylakoids.</a:t>
            </a:r>
          </a:p>
          <a:p>
            <a:pPr lvl="1"/>
            <a:r>
              <a:rPr lang="en-US" dirty="0"/>
              <a:t>The oxygen is released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4600" y="6463784"/>
            <a:ext cx="21499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faculty.clintoncc.suny.edu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97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Thylakoids and ATP Synthase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Thylakoids have ATP Synthase on their outside membrane. </a:t>
            </a:r>
          </a:p>
          <a:p>
            <a:pPr lvl="1"/>
            <a:r>
              <a:rPr lang="en-US" dirty="0"/>
              <a:t>The hydrogen from water is used to turn this ATP Synthase to make ATP. </a:t>
            </a:r>
          </a:p>
          <a:p>
            <a:pPr lvl="1"/>
            <a:r>
              <a:rPr lang="en-US" dirty="0"/>
              <a:t>The ATP from the thylakoids will be used for only one purpose: to power the process in which glucose molecules are produced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Thylakoids are found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‘stacks’ called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grana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th</a:t>
            </a:r>
            <a:r>
              <a:rPr lang="en-US" dirty="0"/>
              <a:t>ylakoid is the ‘</a:t>
            </a:r>
            <a:r>
              <a:rPr lang="en-US" u="sng" dirty="0"/>
              <a:t>th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green </a:t>
            </a:r>
            <a:r>
              <a:rPr lang="en-US" dirty="0"/>
              <a:t>pancake’. 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g</a:t>
            </a:r>
            <a:r>
              <a:rPr lang="en-US" dirty="0"/>
              <a:t>rana is the ‘</a:t>
            </a:r>
            <a:r>
              <a:rPr lang="en-US" u="sng" dirty="0"/>
              <a:t>g</a:t>
            </a:r>
            <a:r>
              <a:rPr lang="en-US" dirty="0"/>
              <a:t>roup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pancakes’</a:t>
            </a:r>
          </a:p>
        </p:txBody>
      </p:sp>
      <p:pic>
        <p:nvPicPr>
          <p:cNvPr id="5122" name="Picture 2" descr="http://faculty.clintoncc.suny.edu/faculty/michael.gregory/files/bio%20101/bio%20101%20lectures/energy/energy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4819649"/>
            <a:ext cx="40957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faculty.clintoncc.suny.edu/faculty/michael.gregory/files/bio%20101/bio%20101%20lectures/energy/energy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4038600"/>
            <a:ext cx="40957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faculty.clintoncc.suny.edu/faculty/michael.gregory/files/bio%20101/bio%20101%20lectures/energy/energy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3276600"/>
            <a:ext cx="40957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94052" y="6553200"/>
            <a:ext cx="21499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faculty.clintoncc.suny.edu</a:t>
            </a:r>
            <a:r>
              <a:rPr lang="en-US" sz="9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80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 vs. 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b="0" dirty="0" smtClean="0"/>
              <a:t>thylakoids</a:t>
            </a:r>
            <a:r>
              <a:rPr lang="en-US" dirty="0" smtClean="0"/>
              <a:t> of chloroplasts have the same function as the </a:t>
            </a:r>
            <a:r>
              <a:rPr lang="en-US" b="0" dirty="0" err="1" smtClean="0"/>
              <a:t>intermembrane</a:t>
            </a:r>
            <a:r>
              <a:rPr lang="en-US" b="0" dirty="0" smtClean="0"/>
              <a:t> space </a:t>
            </a:r>
            <a:r>
              <a:rPr lang="en-US" dirty="0" smtClean="0"/>
              <a:t>of the mitochondria: they store hydrogen so that it can turn ATP Synthase and make ATP.</a:t>
            </a:r>
          </a:p>
          <a:p>
            <a:pPr lvl="1"/>
            <a:r>
              <a:rPr lang="en-US" dirty="0" smtClean="0"/>
              <a:t>However, the ATP in the chloroplast has only one purpose – to power the assembly of glucose molecules. </a:t>
            </a:r>
          </a:p>
          <a:p>
            <a:pPr lvl="1"/>
            <a:r>
              <a:rPr lang="en-US" dirty="0" smtClean="0"/>
              <a:t>The chloroplast ATP is not used for any other purpose than this.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6542216"/>
            <a:ext cx="20858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2"/>
              </a:rPr>
              <a:t>Source: www.eplantscience.com</a:t>
            </a:r>
            <a:r>
              <a:rPr lang="en-US" sz="900" i="1" dirty="0"/>
              <a:t> 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0867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3276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24625" y="328398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331</TotalTime>
  <Words>1311</Words>
  <Application>Microsoft Office PowerPoint</Application>
  <PresentationFormat>On-screen Show (4:3)</PresentationFormat>
  <Paragraphs>165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Wingdings 2</vt:lpstr>
      <vt:lpstr>Austin</vt:lpstr>
      <vt:lpstr>Photosynthesis</vt:lpstr>
      <vt:lpstr>Overview of Photosynthesis </vt:lpstr>
      <vt:lpstr>Photosynthesis in a nutshell…</vt:lpstr>
      <vt:lpstr>The Plant Cell</vt:lpstr>
      <vt:lpstr>Plant Cells vs. Animal Cells</vt:lpstr>
      <vt:lpstr>Parts of a Chloroplast</vt:lpstr>
      <vt:lpstr>Thylakoids</vt:lpstr>
      <vt:lpstr>Thylakoids and ATP Synthase</vt:lpstr>
      <vt:lpstr>Chloroplasts vs. Mitochondria</vt:lpstr>
      <vt:lpstr>Light Reaction &amp; Calvin Cycle</vt:lpstr>
      <vt:lpstr>Light Reaction</vt:lpstr>
      <vt:lpstr>Calvin Cycle</vt:lpstr>
      <vt:lpstr>Calvin Cycle</vt:lpstr>
      <vt:lpstr>Absorption of CO2</vt:lpstr>
      <vt:lpstr>RuBP and G3P</vt:lpstr>
      <vt:lpstr>Calvin Cycle, in detail</vt:lpstr>
      <vt:lpstr>Calvin Cycle</vt:lpstr>
      <vt:lpstr>Steps of Photosynthesis</vt:lpstr>
      <vt:lpstr>Steps of Photosynthesis</vt:lpstr>
      <vt:lpstr>Photosynthesis (Light Reaction &amp; Calvin Cycle)</vt:lpstr>
      <vt:lpstr>Applications to Agriculture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WUHS</dc:creator>
  <cp:lastModifiedBy>Kohn Craig</cp:lastModifiedBy>
  <cp:revision>76</cp:revision>
  <dcterms:created xsi:type="dcterms:W3CDTF">2013-10-30T14:09:17Z</dcterms:created>
  <dcterms:modified xsi:type="dcterms:W3CDTF">2013-11-04T16:06:04Z</dcterms:modified>
</cp:coreProperties>
</file>