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9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7DABF-4187-4C0C-94B1-9681D430693C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3561F-A9EE-4A75-949A-C5B60C7C64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6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3561F-A9EE-4A75-949A-C5B60C7C64A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84D800B-F707-4639-879A-D9542116BB84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4FEFE6-47F3-4900-9DDC-7488BC858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.auburn.edu/adm/comm/news/2003/bombdogs.ph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rux.baker.edu/~tgriff07/WEB111A/Project/nutrition.htm#fa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crux.baker.edu/~tgriff07/WEB111A/Project/nutrition.htm#fa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Canine Feeding and Nutrition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C. Kohn</a:t>
            </a:r>
          </a:p>
          <a:p>
            <a:r>
              <a:rPr lang="en-US" dirty="0" smtClean="0"/>
              <a:t>Based on “Canine Feeding and Nutrition” by the Alabama Cooperative Extension System and “Nutrition” by Tiffany Griffin, </a:t>
            </a:r>
            <a:r>
              <a:rPr lang="en-US" smtClean="0"/>
              <a:t>Baker College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hlinkClick r:id="rId2"/>
              </a:rPr>
              <a:t>News Release - 03/03/2003 - AU Research Keeps Bomb-Sniffing Dogs on Heightened Alert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“We found that unsaturated fat is metabolized faster and sustains physical exertion longer than saturated fat,” Cummins said. </a:t>
            </a:r>
          </a:p>
          <a:p>
            <a:endParaRPr lang="en-US" dirty="0" smtClean="0"/>
          </a:p>
          <a:p>
            <a:r>
              <a:rPr lang="en-US" dirty="0" smtClean="0"/>
              <a:t>“Both before and after periods of intense exercise, the dogs on the unsaturated-fat diet were more alert and their senses of smell significantly more sensitive than those on the saturated-fat diet.”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Saturated fat </a:t>
            </a:r>
            <a:r>
              <a:rPr lang="en-US" dirty="0" smtClean="0"/>
              <a:t>comes from animal sources and is used mainly for energy. </a:t>
            </a:r>
          </a:p>
          <a:p>
            <a:endParaRPr lang="en-US" dirty="0" smtClean="0"/>
          </a:p>
          <a:p>
            <a:r>
              <a:rPr lang="en-US" i="1" u="sng" dirty="0" smtClean="0"/>
              <a:t>Unsaturated fat </a:t>
            </a:r>
            <a:r>
              <a:rPr lang="en-US" dirty="0" smtClean="0"/>
              <a:t>is used for skin and coat and one of the best sources for it is flax seeds. </a:t>
            </a:r>
          </a:p>
          <a:p>
            <a:endParaRPr lang="en-US" dirty="0" smtClean="0"/>
          </a:p>
          <a:p>
            <a:r>
              <a:rPr lang="en-US" i="1" u="sng" dirty="0" err="1" smtClean="0"/>
              <a:t>Linoleic</a:t>
            </a:r>
            <a:r>
              <a:rPr lang="en-US" i="1" u="sng" dirty="0" smtClean="0"/>
              <a:t> acid </a:t>
            </a:r>
            <a:r>
              <a:rPr lang="en-US" dirty="0" smtClean="0"/>
              <a:t>is also found in flax seeds, and also in safflower oil</a:t>
            </a:r>
            <a:r>
              <a:rPr lang="en-US" i="1" dirty="0" smtClean="0"/>
              <a:t>.  (Source: </a:t>
            </a:r>
            <a:r>
              <a:rPr lang="en-US" i="1" dirty="0" smtClean="0">
                <a:hlinkClick r:id="rId2"/>
              </a:rPr>
              <a:t>Baker College</a:t>
            </a:r>
            <a:r>
              <a:rPr lang="en-US" i="1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Fats contribute to </a:t>
            </a:r>
            <a:r>
              <a:rPr lang="en-US" i="1" u="sng" dirty="0" smtClean="0"/>
              <a:t>palatability</a:t>
            </a:r>
            <a:r>
              <a:rPr lang="en-US" dirty="0" smtClean="0"/>
              <a:t>, or the tastiness and texture of dog food.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Fats carry the </a:t>
            </a:r>
            <a:r>
              <a:rPr lang="en-US" i="1" u="sng" dirty="0" smtClean="0"/>
              <a:t>fat-soluble vitamins </a:t>
            </a:r>
            <a:r>
              <a:rPr lang="en-US" dirty="0" smtClean="0"/>
              <a:t>A, D, E and K.</a:t>
            </a:r>
          </a:p>
          <a:p>
            <a:endParaRPr lang="en-US" dirty="0" smtClean="0"/>
          </a:p>
          <a:p>
            <a:r>
              <a:rPr lang="en-US" dirty="0" smtClean="0"/>
              <a:t>The most prevalent problem related to fat is overconsumption and obesity.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6482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Some of the outcomes of not having enough fat in your dog's diet could include: </a:t>
            </a:r>
          </a:p>
          <a:p>
            <a:pPr lvl="1"/>
            <a:r>
              <a:rPr lang="en-US" i="1" dirty="0" smtClean="0"/>
              <a:t>Course Dry Coat </a:t>
            </a:r>
          </a:p>
          <a:p>
            <a:pPr lvl="1"/>
            <a:r>
              <a:rPr lang="en-US" i="1" dirty="0" smtClean="0"/>
              <a:t>Improper Growth </a:t>
            </a:r>
          </a:p>
          <a:p>
            <a:pPr lvl="1">
              <a:defRPr/>
            </a:pPr>
            <a:r>
              <a:rPr lang="en-US" i="1" dirty="0" smtClean="0"/>
              <a:t>Poor Blood Clotting </a:t>
            </a:r>
          </a:p>
          <a:p>
            <a:pPr lvl="1">
              <a:defRPr/>
            </a:pPr>
            <a:r>
              <a:rPr lang="en-US" i="1" dirty="0" smtClean="0"/>
              <a:t>Itching </a:t>
            </a:r>
          </a:p>
          <a:p>
            <a:pPr lvl="1"/>
            <a:endParaRPr lang="en-US" i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2918191"/>
            <a:ext cx="4648200" cy="36350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Energy 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Heart Problems 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 Damage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lang="en-US" sz="2800" i="1" dirty="0" smtClean="0"/>
              <a:t>Skin Lesions 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lang="en-US" sz="2800" i="1" dirty="0" smtClean="0"/>
              <a:t>Skin Growths 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lang="en-US" sz="2800" i="1" dirty="0" smtClean="0"/>
              <a:t>Calluses &amp; Skin Infections 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Protein is among the most important nutrients found in dog food. </a:t>
            </a:r>
          </a:p>
          <a:p>
            <a:endParaRPr lang="en-US" dirty="0" smtClean="0"/>
          </a:p>
          <a:p>
            <a:r>
              <a:rPr lang="en-US" dirty="0" smtClean="0"/>
              <a:t>Dogs need protein for </a:t>
            </a:r>
            <a:r>
              <a:rPr lang="en-US" i="1" u="sng" dirty="0" smtClean="0"/>
              <a:t>amino acids</a:t>
            </a:r>
            <a:r>
              <a:rPr lang="en-US" dirty="0" smtClean="0"/>
              <a:t>, the building blocks of protein. </a:t>
            </a:r>
          </a:p>
          <a:p>
            <a:pPr lvl="1"/>
            <a:r>
              <a:rPr lang="en-US" dirty="0" smtClean="0"/>
              <a:t>Proteins are essentially chains of amino acids. </a:t>
            </a:r>
          </a:p>
          <a:p>
            <a:endParaRPr lang="en-US" dirty="0" smtClean="0"/>
          </a:p>
          <a:p>
            <a:r>
              <a:rPr lang="en-US" dirty="0" smtClean="0"/>
              <a:t>There are 20 amino acids required for dogs; dogs can synthesize half of these within their bodies.  The other half must be consumed.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&amp; Amino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8542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Those amino acids that cannot be produced by the dog’s body and must be consumed are called </a:t>
            </a:r>
            <a:r>
              <a:rPr lang="en-US" i="1" u="sng" dirty="0" smtClean="0"/>
              <a:t>essential amino acids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Every protein contains varying levels of each of the 20 amino acids.  </a:t>
            </a:r>
          </a:p>
          <a:p>
            <a:pPr lvl="1"/>
            <a:r>
              <a:rPr lang="en-US" dirty="0" smtClean="0"/>
              <a:t>Because of this, some proteins are of higher quality than others. 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Animal-based proteins </a:t>
            </a:r>
            <a:r>
              <a:rPr lang="en-US" dirty="0" smtClean="0"/>
              <a:t>are higher quality proteins than plant-based proteins because they will have a more complete balance of amino acids.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Vitamins are </a:t>
            </a:r>
            <a:r>
              <a:rPr lang="en-US" i="1" u="sng" dirty="0" err="1" smtClean="0"/>
              <a:t>enyzmes</a:t>
            </a:r>
            <a:r>
              <a:rPr lang="en-US" dirty="0" smtClean="0"/>
              <a:t>, or</a:t>
            </a:r>
            <a:r>
              <a:rPr lang="en-US" i="1" u="sng" dirty="0" smtClean="0"/>
              <a:t> biological catalysts </a:t>
            </a:r>
            <a:r>
              <a:rPr lang="en-US" dirty="0" smtClean="0"/>
              <a:t>in biochemical reactions in the body</a:t>
            </a:r>
          </a:p>
          <a:p>
            <a:pPr lvl="1"/>
            <a:r>
              <a:rPr lang="en-US" dirty="0" smtClean="0"/>
              <a:t>i.e. </a:t>
            </a:r>
            <a:r>
              <a:rPr lang="en-US" i="1" dirty="0" smtClean="0"/>
              <a:t>they enable the chemical reactions necessary for life to occur more efficiently and with less energy </a:t>
            </a:r>
          </a:p>
          <a:p>
            <a:pPr lvl="1"/>
            <a:r>
              <a:rPr lang="en-US" dirty="0" smtClean="0"/>
              <a:t>Some biochemical reactions in our body cannot occur without the presence of adequate levels of specific vitamins.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50828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Vitamin A was discovered </a:t>
            </a:r>
            <a:r>
              <a:rPr lang="en-US" u="sng" dirty="0" smtClean="0"/>
              <a:t>by Dr. E.V. McCollum </a:t>
            </a:r>
            <a:r>
              <a:rPr lang="en-US" dirty="0" smtClean="0"/>
              <a:t>at UW-Madison in 1917.  </a:t>
            </a:r>
          </a:p>
          <a:p>
            <a:endParaRPr lang="en-US" dirty="0" smtClean="0"/>
          </a:p>
          <a:p>
            <a:r>
              <a:rPr lang="en-US" dirty="0" smtClean="0"/>
              <a:t>McCollum’s work was based on </a:t>
            </a:r>
            <a:r>
              <a:rPr lang="en-US" u="sng" dirty="0" smtClean="0"/>
              <a:t>Dr. Stephen Babcock’s </a:t>
            </a:r>
            <a:r>
              <a:rPr lang="en-US" dirty="0" smtClean="0"/>
              <a:t>“single-grain” experiments performed on cattle at the UW Dairy Barn.  </a:t>
            </a:r>
          </a:p>
          <a:p>
            <a:pPr lvl="1"/>
            <a:r>
              <a:rPr lang="en-US" dirty="0" smtClean="0"/>
              <a:t>Dr. Babcock eliminated specific grains one at a time to determine the impact on their health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McCollum discovered Vitamin A in the milk of cows after Babcock’s initial work. </a:t>
            </a:r>
          </a:p>
          <a:p>
            <a:pPr lvl="1"/>
            <a:r>
              <a:rPr lang="en-US" dirty="0" smtClean="0"/>
              <a:t>He later discovered Vitamin B and also showed that Vitamin D prevented the bone disease rickets. </a:t>
            </a:r>
          </a:p>
          <a:p>
            <a:pPr lvl="1"/>
            <a:r>
              <a:rPr lang="en-US" dirty="0" smtClean="0"/>
              <a:t>The letter names were meant to be temporary until more suitable names could be found. 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Dr. Harry </a:t>
            </a:r>
            <a:r>
              <a:rPr lang="en-US" u="sng" dirty="0" err="1" smtClean="0"/>
              <a:t>Steenbock</a:t>
            </a:r>
            <a:r>
              <a:rPr lang="en-US" u="sng" dirty="0" smtClean="0"/>
              <a:t> </a:t>
            </a:r>
            <a:r>
              <a:rPr lang="en-US" dirty="0" smtClean="0"/>
              <a:t>at UW-Madison invented the process by which Vitamin D is added to milk.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Steenbock</a:t>
            </a:r>
            <a:r>
              <a:rPr lang="en-US" dirty="0" smtClean="0"/>
              <a:t> used the money from his patent on this process to create the Wisconsin Alumni Research Foundation, or WARF</a:t>
            </a:r>
          </a:p>
          <a:p>
            <a:pPr lvl="1"/>
            <a:r>
              <a:rPr lang="en-US" dirty="0" smtClean="0"/>
              <a:t>WARF funds scientific research at </a:t>
            </a:r>
            <a:r>
              <a:rPr lang="en-US" dirty="0" smtClean="0"/>
              <a:t>UW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Today WARF is one of the largest funders of research in the world.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Vitamins can be classified in one of two groups: </a:t>
            </a:r>
          </a:p>
          <a:p>
            <a:pPr lvl="1"/>
            <a:r>
              <a:rPr lang="en-US" i="1" u="sng" dirty="0" smtClean="0"/>
              <a:t>Fat soluble </a:t>
            </a:r>
            <a:r>
              <a:rPr lang="en-US" dirty="0" smtClean="0"/>
              <a:t>vitamins A,D,E, and K.  </a:t>
            </a:r>
          </a:p>
          <a:p>
            <a:pPr lvl="1"/>
            <a:r>
              <a:rPr lang="en-US" i="1" u="sng" dirty="0" smtClean="0"/>
              <a:t>Water soluble </a:t>
            </a:r>
            <a:r>
              <a:rPr lang="en-US" dirty="0" smtClean="0"/>
              <a:t>vitamins B’s and C</a:t>
            </a:r>
          </a:p>
          <a:p>
            <a:pPr lvl="2"/>
            <a:r>
              <a:rPr lang="en-US" dirty="0" smtClean="0"/>
              <a:t>There are multiple B vitamins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Because fat-soluble vitamins are commonly stored in fat tissue, they can build up to toxic levels if over-supplemented. </a:t>
            </a:r>
          </a:p>
          <a:p>
            <a:pPr lvl="1"/>
            <a:r>
              <a:rPr lang="en-US" dirty="0" smtClean="0"/>
              <a:t>This is less likely with water soluble vitamins.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While dogs may be carnivores, they like and need a variety of foods</a:t>
            </a:r>
          </a:p>
          <a:p>
            <a:r>
              <a:rPr lang="en-US" dirty="0" smtClean="0"/>
              <a:t>Dogs need to consume a nutritionally balanced diet to stay healthy.</a:t>
            </a:r>
          </a:p>
          <a:p>
            <a:r>
              <a:rPr lang="en-US" dirty="0" smtClean="0"/>
              <a:t>Like humans, dogs have nutritional needs for…</a:t>
            </a:r>
          </a:p>
          <a:p>
            <a:pPr lvl="1"/>
            <a:r>
              <a:rPr lang="en-US" dirty="0" smtClean="0"/>
              <a:t>Carbohydrates</a:t>
            </a:r>
          </a:p>
          <a:p>
            <a:pPr lvl="1"/>
            <a:r>
              <a:rPr lang="en-US" dirty="0" smtClean="0"/>
              <a:t>Fats</a:t>
            </a:r>
          </a:p>
          <a:p>
            <a:pPr lvl="1"/>
            <a:r>
              <a:rPr lang="en-US" dirty="0" smtClean="0"/>
              <a:t>Proteins</a:t>
            </a:r>
          </a:p>
          <a:p>
            <a:pPr lvl="1"/>
            <a:r>
              <a:rPr lang="en-US" dirty="0" smtClean="0"/>
              <a:t>Vitamins, minerals, and water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Insufficient vitamin levels can lead to immune problems, weakened teeth and gums, and reduced ability to acquire energy from digested food.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Excess water soluble vitamins can be excreted from the body and are rarely a problem</a:t>
            </a:r>
          </a:p>
          <a:p>
            <a:endParaRPr lang="en-US" dirty="0" smtClean="0"/>
          </a:p>
          <a:p>
            <a:r>
              <a:rPr lang="en-US" dirty="0" smtClean="0"/>
              <a:t>Excess fat-soluble vitamins can cause toxicity and poisoning.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Minerals play a similar role in metabolism as vitamins.</a:t>
            </a:r>
          </a:p>
          <a:p>
            <a:endParaRPr lang="en-US" dirty="0" smtClean="0"/>
          </a:p>
          <a:p>
            <a:r>
              <a:rPr lang="en-US" dirty="0" smtClean="0"/>
              <a:t>Minerals…</a:t>
            </a:r>
          </a:p>
          <a:p>
            <a:pPr lvl="1"/>
            <a:r>
              <a:rPr lang="en-US" dirty="0" smtClean="0"/>
              <a:t>assist in the formation of blood and bones</a:t>
            </a:r>
          </a:p>
          <a:p>
            <a:pPr lvl="1"/>
            <a:r>
              <a:rPr lang="en-US" dirty="0" smtClean="0"/>
              <a:t>enable proper salinity and composition of bodily fluids</a:t>
            </a:r>
          </a:p>
          <a:p>
            <a:pPr lvl="1"/>
            <a:r>
              <a:rPr lang="en-US" dirty="0" smtClean="0"/>
              <a:t> carry oxygen in the blood</a:t>
            </a:r>
          </a:p>
          <a:p>
            <a:pPr lvl="1"/>
            <a:r>
              <a:rPr lang="en-US" dirty="0" smtClean="0"/>
              <a:t>and promote a healthy nervous system.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Minerals can be divided into two categories</a:t>
            </a:r>
          </a:p>
          <a:p>
            <a:pPr lvl="1"/>
            <a:r>
              <a:rPr lang="en-US" i="1" u="sng" dirty="0" err="1" smtClean="0"/>
              <a:t>Macrominerals</a:t>
            </a:r>
            <a:r>
              <a:rPr lang="en-US" dirty="0" smtClean="0"/>
              <a:t> – needed in large amounts</a:t>
            </a:r>
          </a:p>
          <a:p>
            <a:pPr lvl="1"/>
            <a:r>
              <a:rPr lang="en-US" i="1" u="sng" dirty="0" err="1" smtClean="0"/>
              <a:t>Microminerals</a:t>
            </a:r>
            <a:r>
              <a:rPr lang="en-US" dirty="0" smtClean="0"/>
              <a:t> – needed in small amounts </a:t>
            </a:r>
          </a:p>
          <a:p>
            <a:endParaRPr lang="en-US" dirty="0" smtClean="0"/>
          </a:p>
          <a:p>
            <a:r>
              <a:rPr lang="en-US" dirty="0" smtClean="0"/>
              <a:t>A deficiency, imbalance, or excess of minerals  can cause severe skeletal deformities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a key nutrient for every living thing, plant or animal. </a:t>
            </a:r>
          </a:p>
          <a:p>
            <a:r>
              <a:rPr lang="en-US" dirty="0" smtClean="0"/>
              <a:t>Water assists in…</a:t>
            </a:r>
          </a:p>
          <a:p>
            <a:pPr lvl="1"/>
            <a:r>
              <a:rPr lang="en-US" dirty="0" smtClean="0"/>
              <a:t> body temperature regulation</a:t>
            </a:r>
          </a:p>
          <a:p>
            <a:pPr lvl="1"/>
            <a:r>
              <a:rPr lang="en-US" dirty="0" smtClean="0"/>
              <a:t>blood formation and the creation of liquids throughout the body</a:t>
            </a:r>
          </a:p>
          <a:p>
            <a:pPr lvl="1"/>
            <a:r>
              <a:rPr lang="en-US" dirty="0" smtClean="0"/>
              <a:t>and prevents dehydration. </a:t>
            </a:r>
          </a:p>
          <a:p>
            <a:r>
              <a:rPr lang="en-US" b="1" dirty="0" smtClean="0"/>
              <a:t>Clean water should be available all times for your dog. </a:t>
            </a:r>
            <a:r>
              <a:rPr lang="en-US" i="1" dirty="0" smtClean="0"/>
              <a:t>(Source: </a:t>
            </a:r>
            <a:r>
              <a:rPr lang="en-US" i="1" dirty="0" smtClean="0">
                <a:hlinkClick r:id="rId2"/>
              </a:rPr>
              <a:t>Baker College</a:t>
            </a:r>
            <a:r>
              <a:rPr lang="en-US" i="1" dirty="0" smtClean="0"/>
              <a:t>)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Carbohydrates</a:t>
            </a:r>
            <a:r>
              <a:rPr lang="en-US" dirty="0" smtClean="0"/>
              <a:t> are mostly high-energy, plant-based nutrients (exception: lactose in milk is the only sugar produced by animals).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Carbohydrates can be found as </a:t>
            </a:r>
            <a:r>
              <a:rPr lang="en-US" i="1" u="sng" dirty="0" smtClean="0"/>
              <a:t>simple sugars, starches, soluble fiber, and insoluble fiber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Examples include grains, sugars, milk, beet pulp, etc.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is no known dietary requirement for carbohydrates in dogs. </a:t>
            </a:r>
          </a:p>
          <a:p>
            <a:endParaRPr lang="en-US" dirty="0" smtClean="0"/>
          </a:p>
          <a:p>
            <a:r>
              <a:rPr lang="en-US" dirty="0" smtClean="0"/>
              <a:t>However, carbohydrates are an excellent source of energy  and are a valuable part of a dogs diet when fed in moderation. </a:t>
            </a:r>
          </a:p>
          <a:p>
            <a:endParaRPr lang="en-US" dirty="0" smtClean="0"/>
          </a:p>
          <a:p>
            <a:r>
              <a:rPr lang="en-US" dirty="0" smtClean="0"/>
              <a:t>Cereal grains (corn, barley, rice, or wheat) have a high content of starch, and comprise a main source of energy in commercial dog foods. </a:t>
            </a:r>
          </a:p>
          <a:p>
            <a:endParaRPr lang="en-US" dirty="0" smtClean="0"/>
          </a:p>
          <a:p>
            <a:r>
              <a:rPr lang="en-US" dirty="0" smtClean="0"/>
              <a:t>In the wild, </a:t>
            </a:r>
            <a:r>
              <a:rPr lang="en-US" dirty="0" smtClean="0"/>
              <a:t>the carbohydrates in a </a:t>
            </a:r>
            <a:r>
              <a:rPr lang="en-US" dirty="0" smtClean="0"/>
              <a:t>dog’s diet would have </a:t>
            </a:r>
            <a:r>
              <a:rPr lang="en-US" dirty="0" smtClean="0"/>
              <a:t>already been broken </a:t>
            </a:r>
            <a:r>
              <a:rPr lang="en-US" dirty="0" smtClean="0"/>
              <a:t>down </a:t>
            </a:r>
            <a:r>
              <a:rPr lang="en-US" dirty="0" smtClean="0"/>
              <a:t>by the </a:t>
            </a:r>
            <a:r>
              <a:rPr lang="en-US" dirty="0" smtClean="0"/>
              <a:t>stomachs of their prey.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 - Fiber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Insoluble carbohydrates (fiber, e.g. beet pulp) can help prevent and/or treat diarrhea and other digestive disorders.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Fiber can also speed up digestion and decrease the amount of time that food is retained in the digestive tract.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Fiber can help in preventing constipation and can reduce obesity rates by increasing satiety (the feeling of being full).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Milk is also high in carbohydrates (lactose sugar) but may cause diarrhea in some dogs.</a:t>
            </a:r>
          </a:p>
          <a:p>
            <a:pPr lvl="1"/>
            <a:r>
              <a:rPr lang="en-US" dirty="0" smtClean="0"/>
              <a:t>Because of this, milk should not be fed to dogs after they are weaned from their mother’s milk</a:t>
            </a:r>
          </a:p>
          <a:p>
            <a:endParaRPr lang="en-US" dirty="0" smtClean="0"/>
          </a:p>
          <a:p>
            <a:r>
              <a:rPr lang="en-US" dirty="0" smtClean="0"/>
              <a:t>A diet too low in fiber can lead to </a:t>
            </a:r>
            <a:r>
              <a:rPr lang="en-US" i="1" u="sng" dirty="0" err="1" smtClean="0"/>
              <a:t>diverticulosis</a:t>
            </a:r>
            <a:r>
              <a:rPr lang="en-US" dirty="0" smtClean="0"/>
              <a:t>, or the formation of pockets in the large intestine that can lead to inflammation and infection. </a:t>
            </a:r>
          </a:p>
          <a:p>
            <a:endParaRPr lang="en-US" dirty="0" smtClean="0"/>
          </a:p>
          <a:p>
            <a:r>
              <a:rPr lang="en-US" dirty="0" smtClean="0"/>
              <a:t>A diet too high in fiber can cause dental tartar buildup, and cause large, smelly stools.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Fats are a more concentrated form of energy than carbohydrates. </a:t>
            </a:r>
          </a:p>
          <a:p>
            <a:endParaRPr lang="en-US" dirty="0" smtClean="0"/>
          </a:p>
          <a:p>
            <a:r>
              <a:rPr lang="en-US" i="1" u="sng" dirty="0" smtClean="0"/>
              <a:t>Saturated, unsaturated, and </a:t>
            </a:r>
            <a:r>
              <a:rPr lang="en-US" i="1" u="sng" dirty="0" err="1" smtClean="0"/>
              <a:t>Linoleic</a:t>
            </a:r>
            <a:r>
              <a:rPr lang="en-US" i="1" u="sng" dirty="0" smtClean="0"/>
              <a:t> acid </a:t>
            </a:r>
            <a:r>
              <a:rPr lang="en-US" dirty="0" smtClean="0"/>
              <a:t>are the three essential fatty acids needed in a canine diet.</a:t>
            </a:r>
          </a:p>
          <a:p>
            <a:endParaRPr lang="en-US" dirty="0" smtClean="0"/>
          </a:p>
          <a:p>
            <a:r>
              <a:rPr lang="en-US" dirty="0" smtClean="0"/>
              <a:t>Fats used commercially include cottonseed oil, hydrogenated vegetable oil, poultry fat, lard, and tallow.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4343400" cy="4625609"/>
          </a:xfrm>
        </p:spPr>
        <p:txBody>
          <a:bodyPr>
            <a:normAutofit/>
          </a:bodyPr>
          <a:lstStyle/>
          <a:p>
            <a:r>
              <a:rPr lang="en-US" i="1" u="sng" dirty="0" smtClean="0"/>
              <a:t>Saturated fats</a:t>
            </a:r>
            <a:r>
              <a:rPr lang="en-US" dirty="0" smtClean="0"/>
              <a:t> are “saturated” with hydrogen atoms.  </a:t>
            </a:r>
          </a:p>
          <a:p>
            <a:endParaRPr lang="en-US" dirty="0" smtClean="0"/>
          </a:p>
          <a:p>
            <a:r>
              <a:rPr lang="en-US" i="1" u="sng" dirty="0" smtClean="0"/>
              <a:t>Unsaturated fats </a:t>
            </a:r>
            <a:r>
              <a:rPr lang="en-US" dirty="0" smtClean="0"/>
              <a:t>have a double-bond, reducing the amount of hydrogen that can bond to this molecule.</a:t>
            </a:r>
            <a:endParaRPr lang="en-US" dirty="0"/>
          </a:p>
        </p:txBody>
      </p:sp>
      <p:pic>
        <p:nvPicPr>
          <p:cNvPr id="1026" name="Picture 2" descr="http://www.nature.com/horizon/livingfrontier/background/images/fat_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7725" y="1828800"/>
            <a:ext cx="4486275" cy="4410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9624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presence of this double-bond keeps unsaturated fats liquid at room temp. </a:t>
            </a:r>
          </a:p>
          <a:p>
            <a:endParaRPr lang="en-US" dirty="0" smtClean="0"/>
          </a:p>
          <a:p>
            <a:r>
              <a:rPr lang="en-US" dirty="0" smtClean="0"/>
              <a:t>A diet too high in saturated fat can lead to high cholesterol and heart disease.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www.nature.com/horizon/livingfrontier/background/images/fat_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7725" y="1828800"/>
            <a:ext cx="4486275" cy="4410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229</TotalTime>
  <Words>1081</Words>
  <Application>Microsoft Office PowerPoint</Application>
  <PresentationFormat>On-screen Show (4:3)</PresentationFormat>
  <Paragraphs>144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Canine Feeding and Nutrition</vt:lpstr>
      <vt:lpstr>Introduction </vt:lpstr>
      <vt:lpstr>Carbohydrates</vt:lpstr>
      <vt:lpstr>Carbohydrates</vt:lpstr>
      <vt:lpstr>Carbohydrates - Fiber</vt:lpstr>
      <vt:lpstr>Carbohydrates</vt:lpstr>
      <vt:lpstr>Fats</vt:lpstr>
      <vt:lpstr>Fats</vt:lpstr>
      <vt:lpstr>Fats</vt:lpstr>
      <vt:lpstr>Fats</vt:lpstr>
      <vt:lpstr>Fats </vt:lpstr>
      <vt:lpstr>Fats</vt:lpstr>
      <vt:lpstr>Fats </vt:lpstr>
      <vt:lpstr>Proteins</vt:lpstr>
      <vt:lpstr>Protein &amp; Amino Acids</vt:lpstr>
      <vt:lpstr>Vitamins</vt:lpstr>
      <vt:lpstr>Vitamins </vt:lpstr>
      <vt:lpstr>Vitamins</vt:lpstr>
      <vt:lpstr>Vitamins</vt:lpstr>
      <vt:lpstr>Vitamins</vt:lpstr>
      <vt:lpstr>Minerals</vt:lpstr>
      <vt:lpstr>Minerals</vt:lpstr>
      <vt:lpstr>Water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Canine Feeding and Nutrition</dc:title>
  <dc:creator>Mr. Craig A. Kohn</dc:creator>
  <cp:lastModifiedBy>Mr. Craig A. Kohn</cp:lastModifiedBy>
  <cp:revision>33</cp:revision>
  <dcterms:created xsi:type="dcterms:W3CDTF">2010-12-03T16:18:50Z</dcterms:created>
  <dcterms:modified xsi:type="dcterms:W3CDTF">2011-12-02T20:17:16Z</dcterms:modified>
</cp:coreProperties>
</file>