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56" r:id="rId2"/>
    <p:sldId id="257" r:id="rId3"/>
    <p:sldId id="264" r:id="rId4"/>
    <p:sldId id="258" r:id="rId5"/>
    <p:sldId id="259" r:id="rId6"/>
    <p:sldId id="265" r:id="rId7"/>
    <p:sldId id="266" r:id="rId8"/>
    <p:sldId id="260" r:id="rId9"/>
    <p:sldId id="262" r:id="rId10"/>
    <p:sldId id="277" r:id="rId11"/>
    <p:sldId id="267" r:id="rId12"/>
    <p:sldId id="261" r:id="rId13"/>
    <p:sldId id="263" r:id="rId14"/>
    <p:sldId id="268" r:id="rId15"/>
    <p:sldId id="270" r:id="rId16"/>
    <p:sldId id="272" r:id="rId17"/>
    <p:sldId id="273" r:id="rId18"/>
    <p:sldId id="274" r:id="rId19"/>
    <p:sldId id="276"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5" d="100"/>
          <a:sy n="55" d="100"/>
        </p:scale>
        <p:origin x="1142"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10BBF-2E80-4F09-B373-9D0D117BC435}" type="datetimeFigureOut">
              <a:rPr lang="en-US" smtClean="0"/>
              <a:t>1/27/2014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2675CF-9D0C-4594-870A-30B69655849D}" type="slidenum">
              <a:rPr lang="en-US" smtClean="0"/>
              <a:t>‹#›</a:t>
            </a:fld>
            <a:endParaRPr lang="en-US"/>
          </a:p>
        </p:txBody>
      </p:sp>
    </p:spTree>
    <p:extLst>
      <p:ext uri="{BB962C8B-B14F-4D97-AF65-F5344CB8AC3E}">
        <p14:creationId xmlns:p14="http://schemas.microsoft.com/office/powerpoint/2010/main" val="332860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a:t>
            </a:fld>
            <a:endParaRPr lang="en-US"/>
          </a:p>
        </p:txBody>
      </p:sp>
    </p:spTree>
    <p:extLst>
      <p:ext uri="{BB962C8B-B14F-4D97-AF65-F5344CB8AC3E}">
        <p14:creationId xmlns:p14="http://schemas.microsoft.com/office/powerpoint/2010/main" val="407400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10</a:t>
            </a:fld>
            <a:endParaRPr lang="en-US"/>
          </a:p>
        </p:txBody>
      </p:sp>
    </p:spTree>
    <p:extLst>
      <p:ext uri="{BB962C8B-B14F-4D97-AF65-F5344CB8AC3E}">
        <p14:creationId xmlns:p14="http://schemas.microsoft.com/office/powerpoint/2010/main" val="391821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11</a:t>
            </a:fld>
            <a:endParaRPr lang="en-US"/>
          </a:p>
        </p:txBody>
      </p:sp>
    </p:spTree>
    <p:extLst>
      <p:ext uri="{BB962C8B-B14F-4D97-AF65-F5344CB8AC3E}">
        <p14:creationId xmlns:p14="http://schemas.microsoft.com/office/powerpoint/2010/main" val="181529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12</a:t>
            </a:fld>
            <a:endParaRPr lang="en-US"/>
          </a:p>
        </p:txBody>
      </p:sp>
    </p:spTree>
    <p:extLst>
      <p:ext uri="{BB962C8B-B14F-4D97-AF65-F5344CB8AC3E}">
        <p14:creationId xmlns:p14="http://schemas.microsoft.com/office/powerpoint/2010/main" val="1990373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13</a:t>
            </a:fld>
            <a:endParaRPr lang="en-US"/>
          </a:p>
        </p:txBody>
      </p:sp>
    </p:spTree>
    <p:extLst>
      <p:ext uri="{BB962C8B-B14F-4D97-AF65-F5344CB8AC3E}">
        <p14:creationId xmlns:p14="http://schemas.microsoft.com/office/powerpoint/2010/main" val="3125315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14</a:t>
            </a:fld>
            <a:endParaRPr lang="en-US"/>
          </a:p>
        </p:txBody>
      </p:sp>
    </p:spTree>
    <p:extLst>
      <p:ext uri="{BB962C8B-B14F-4D97-AF65-F5344CB8AC3E}">
        <p14:creationId xmlns:p14="http://schemas.microsoft.com/office/powerpoint/2010/main" val="149484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85C9F2-C798-42C3-A1FC-F4CBDB9DCDB4}" type="slidenum">
              <a:rPr lang="en-US" smtClean="0"/>
              <a:pPr/>
              <a:t>15</a:t>
            </a:fld>
            <a:endParaRPr lang="en-US"/>
          </a:p>
        </p:txBody>
      </p:sp>
    </p:spTree>
    <p:extLst>
      <p:ext uri="{BB962C8B-B14F-4D97-AF65-F5344CB8AC3E}">
        <p14:creationId xmlns:p14="http://schemas.microsoft.com/office/powerpoint/2010/main" val="2414716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16</a:t>
            </a:fld>
            <a:endParaRPr lang="en-US"/>
          </a:p>
        </p:txBody>
      </p:sp>
    </p:spTree>
    <p:extLst>
      <p:ext uri="{BB962C8B-B14F-4D97-AF65-F5344CB8AC3E}">
        <p14:creationId xmlns:p14="http://schemas.microsoft.com/office/powerpoint/2010/main" val="233462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17</a:t>
            </a:fld>
            <a:endParaRPr lang="en-US"/>
          </a:p>
        </p:txBody>
      </p:sp>
    </p:spTree>
    <p:extLst>
      <p:ext uri="{BB962C8B-B14F-4D97-AF65-F5344CB8AC3E}">
        <p14:creationId xmlns:p14="http://schemas.microsoft.com/office/powerpoint/2010/main" val="404555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18</a:t>
            </a:fld>
            <a:endParaRPr lang="en-US"/>
          </a:p>
        </p:txBody>
      </p:sp>
    </p:spTree>
    <p:extLst>
      <p:ext uri="{BB962C8B-B14F-4D97-AF65-F5344CB8AC3E}">
        <p14:creationId xmlns:p14="http://schemas.microsoft.com/office/powerpoint/2010/main" val="3769304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19</a:t>
            </a:fld>
            <a:endParaRPr lang="en-US"/>
          </a:p>
        </p:txBody>
      </p:sp>
    </p:spTree>
    <p:extLst>
      <p:ext uri="{BB962C8B-B14F-4D97-AF65-F5344CB8AC3E}">
        <p14:creationId xmlns:p14="http://schemas.microsoft.com/office/powerpoint/2010/main" val="778340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2</a:t>
            </a:fld>
            <a:endParaRPr lang="en-US"/>
          </a:p>
        </p:txBody>
      </p:sp>
    </p:spTree>
    <p:extLst>
      <p:ext uri="{BB962C8B-B14F-4D97-AF65-F5344CB8AC3E}">
        <p14:creationId xmlns:p14="http://schemas.microsoft.com/office/powerpoint/2010/main" val="1625180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3</a:t>
            </a:fld>
            <a:endParaRPr lang="en-US"/>
          </a:p>
        </p:txBody>
      </p:sp>
    </p:spTree>
    <p:extLst>
      <p:ext uri="{BB962C8B-B14F-4D97-AF65-F5344CB8AC3E}">
        <p14:creationId xmlns:p14="http://schemas.microsoft.com/office/powerpoint/2010/main" val="359119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4</a:t>
            </a:fld>
            <a:endParaRPr lang="en-US"/>
          </a:p>
        </p:txBody>
      </p:sp>
    </p:spTree>
    <p:extLst>
      <p:ext uri="{BB962C8B-B14F-4D97-AF65-F5344CB8AC3E}">
        <p14:creationId xmlns:p14="http://schemas.microsoft.com/office/powerpoint/2010/main" val="156682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5</a:t>
            </a:fld>
            <a:endParaRPr lang="en-US"/>
          </a:p>
        </p:txBody>
      </p:sp>
    </p:spTree>
    <p:extLst>
      <p:ext uri="{BB962C8B-B14F-4D97-AF65-F5344CB8AC3E}">
        <p14:creationId xmlns:p14="http://schemas.microsoft.com/office/powerpoint/2010/main" val="4034117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6</a:t>
            </a:fld>
            <a:endParaRPr lang="en-US"/>
          </a:p>
        </p:txBody>
      </p:sp>
    </p:spTree>
    <p:extLst>
      <p:ext uri="{BB962C8B-B14F-4D97-AF65-F5344CB8AC3E}">
        <p14:creationId xmlns:p14="http://schemas.microsoft.com/office/powerpoint/2010/main" val="1311302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7</a:t>
            </a:fld>
            <a:endParaRPr lang="en-US"/>
          </a:p>
        </p:txBody>
      </p:sp>
    </p:spTree>
    <p:extLst>
      <p:ext uri="{BB962C8B-B14F-4D97-AF65-F5344CB8AC3E}">
        <p14:creationId xmlns:p14="http://schemas.microsoft.com/office/powerpoint/2010/main" val="130132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8</a:t>
            </a:fld>
            <a:endParaRPr lang="en-US"/>
          </a:p>
        </p:txBody>
      </p:sp>
    </p:spTree>
    <p:extLst>
      <p:ext uri="{BB962C8B-B14F-4D97-AF65-F5344CB8AC3E}">
        <p14:creationId xmlns:p14="http://schemas.microsoft.com/office/powerpoint/2010/main" val="115498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2675CF-9D0C-4594-870A-30B69655849D}" type="slidenum">
              <a:rPr lang="en-US" smtClean="0"/>
              <a:t>9</a:t>
            </a:fld>
            <a:endParaRPr lang="en-US"/>
          </a:p>
        </p:txBody>
      </p:sp>
    </p:spTree>
    <p:extLst>
      <p:ext uri="{BB962C8B-B14F-4D97-AF65-F5344CB8AC3E}">
        <p14:creationId xmlns:p14="http://schemas.microsoft.com/office/powerpoint/2010/main" val="412849497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E559DF-F3A4-421A-AC1B-857D7FD7B5CB}" type="datetimeFigureOut">
              <a:rPr lang="en-US" smtClean="0"/>
              <a:pPr/>
              <a:t>1/27/2014</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B582BEFF-9BD8-4FFC-AA97-7D0CA0248D0F}" type="slidenum">
              <a:rPr lang="en-US" smtClean="0"/>
              <a:pPr/>
              <a:t>‹#›</a:t>
            </a:fld>
            <a:endParaRPr lang="en-US"/>
          </a:p>
        </p:txBody>
      </p:sp>
    </p:spTree>
    <p:extLst>
      <p:ext uri="{BB962C8B-B14F-4D97-AF65-F5344CB8AC3E}">
        <p14:creationId xmlns:p14="http://schemas.microsoft.com/office/powerpoint/2010/main" val="2807037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E559DF-F3A4-421A-AC1B-857D7FD7B5CB}"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2925331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E559DF-F3A4-421A-AC1B-857D7FD7B5CB}"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286328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2648" y="258489"/>
            <a:ext cx="8366510" cy="7241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22648" y="1234303"/>
            <a:ext cx="8540758" cy="5038482"/>
          </a:xfrm>
        </p:spPr>
        <p:txBody>
          <a:bodyPr/>
          <a:lstStyle>
            <a:lvl1pPr>
              <a:defRPr b="1"/>
            </a:lvl1pPr>
            <a:lvl3pPr>
              <a:defRPr i="1"/>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2315038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cstate="print">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E5E559DF-F3A4-421A-AC1B-857D7FD7B5CB}" type="datetimeFigureOut">
              <a:rPr lang="en-US" smtClean="0"/>
              <a:pPr/>
              <a:t>1/27/2014</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B582BEFF-9BD8-4FFC-AA97-7D0CA0248D0F}" type="slidenum">
              <a:rPr lang="en-US" smtClean="0"/>
              <a:pPr/>
              <a:t>‹#›</a:t>
            </a:fld>
            <a:endParaRPr lang="en-US"/>
          </a:p>
        </p:txBody>
      </p:sp>
    </p:spTree>
    <p:extLst>
      <p:ext uri="{BB962C8B-B14F-4D97-AF65-F5344CB8AC3E}">
        <p14:creationId xmlns:p14="http://schemas.microsoft.com/office/powerpoint/2010/main" val="3011772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E559DF-F3A4-421A-AC1B-857D7FD7B5CB}" type="datetimeFigureOut">
              <a:rPr lang="en-US" smtClean="0"/>
              <a:pPr/>
              <a:t>1/27/2014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3944558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E559DF-F3A4-421A-AC1B-857D7FD7B5CB}" type="datetimeFigureOut">
              <a:rPr lang="en-US" smtClean="0"/>
              <a:pPr/>
              <a:t>1/27/2014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286079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E5E559DF-F3A4-421A-AC1B-857D7FD7B5CB}" type="datetimeFigureOut">
              <a:rPr lang="en-US" smtClean="0"/>
              <a:pPr/>
              <a:t>1/27/2014</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1408873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559DF-F3A4-421A-AC1B-857D7FD7B5CB}" type="datetimeFigureOut">
              <a:rPr lang="en-US" smtClean="0"/>
              <a:pPr/>
              <a:t>1/27/2014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1678872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E5E559DF-F3A4-421A-AC1B-857D7FD7B5CB}" type="datetimeFigureOut">
              <a:rPr lang="en-US" smtClean="0"/>
              <a:pPr/>
              <a:t>1/27/2014</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2934341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cstate="print">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cstate="print">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E5E559DF-F3A4-421A-AC1B-857D7FD7B5CB}" type="datetimeFigureOut">
              <a:rPr lang="en-US" smtClean="0"/>
              <a:pPr/>
              <a:t>1/27/2014</a:t>
            </a:fld>
            <a:endParaRPr lang="en-US"/>
          </a:p>
        </p:txBody>
      </p:sp>
      <p:sp>
        <p:nvSpPr>
          <p:cNvPr id="10" name="Slide Number Placeholder 9"/>
          <p:cNvSpPr>
            <a:spLocks noGrp="1"/>
          </p:cNvSpPr>
          <p:nvPr>
            <p:ph type="sldNum" sz="quarter" idx="12"/>
          </p:nvPr>
        </p:nvSpPr>
        <p:spPr/>
        <p:txBody>
          <a:bodyPr/>
          <a:lstStyle/>
          <a:p>
            <a:fld id="{B582BEFF-9BD8-4FFC-AA97-7D0CA0248D0F}" type="slidenum">
              <a:rPr lang="en-US" smtClean="0"/>
              <a:pPr/>
              <a:t>‹#›</a:t>
            </a:fld>
            <a:endParaRPr lang="en-US"/>
          </a:p>
        </p:txBody>
      </p:sp>
    </p:spTree>
    <p:extLst>
      <p:ext uri="{BB962C8B-B14F-4D97-AF65-F5344CB8AC3E}">
        <p14:creationId xmlns:p14="http://schemas.microsoft.com/office/powerpoint/2010/main" val="918359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cstate="print">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E5E559DF-F3A4-421A-AC1B-857D7FD7B5CB}" type="datetimeFigureOut">
              <a:rPr lang="en-US" smtClean="0"/>
              <a:pPr/>
              <a:t>1/27/2014</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B582BEFF-9BD8-4FFC-AA97-7D0CA0248D0F}" type="slidenum">
              <a:rPr lang="en-US" smtClean="0"/>
              <a:pPr/>
              <a:t>‹#›</a:t>
            </a:fld>
            <a:endParaRPr lang="en-US"/>
          </a:p>
        </p:txBody>
      </p:sp>
    </p:spTree>
    <p:extLst>
      <p:ext uri="{BB962C8B-B14F-4D97-AF65-F5344CB8AC3E}">
        <p14:creationId xmlns:p14="http://schemas.microsoft.com/office/powerpoint/2010/main" val="2409379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reddit.com/r/askscience/comments/zwt0r/are_the_goats_in_this_image_chimaeras_or_a_resul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buzzle.com/articles/polygenic-trait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en.wikipedia.org/wiki/Epistasi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aIvbXXr0WyCTAM&amp;tbnid=6c8q9T-XfHiB1M:&amp;ved=0CAUQjRw&amp;url=http://www.bio.miami.edu/dana/250/250S11_6.html&amp;ei=iWPhUtLRA5T6rAGvzYGoDQ&amp;bvm=bv.59568121,d.aWM&amp;psig=AFQjCNEOOCpJNiQtprGB85l5pg7LZ_eFqQ&amp;ust=139058918538369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health.kernan.org/imagepages/9125.ht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ayalavida.blogspot.com/2011_03_01_archiv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ayalavida.blogspot.com/2011_03_01_archiv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Co-Dominance &amp; Incomplete Dominance </a:t>
            </a:r>
            <a:endParaRPr lang="en-US" dirty="0"/>
          </a:p>
        </p:txBody>
      </p:sp>
      <p:sp>
        <p:nvSpPr>
          <p:cNvPr id="3" name="Subtitle 2"/>
          <p:cNvSpPr>
            <a:spLocks noGrp="1"/>
          </p:cNvSpPr>
          <p:nvPr>
            <p:ph type="subTitle" idx="1"/>
          </p:nvPr>
        </p:nvSpPr>
        <p:spPr/>
        <p:txBody>
          <a:bodyPr/>
          <a:lstStyle/>
          <a:p>
            <a:r>
              <a:rPr lang="en-US" dirty="0" smtClean="0"/>
              <a:t>By C. Kohn, Agricultural Sciences</a:t>
            </a:r>
            <a:br>
              <a:rPr lang="en-US" dirty="0" smtClean="0"/>
            </a:br>
            <a:r>
              <a:rPr lang="en-US" dirty="0" smtClean="0"/>
              <a:t>Waterford, WI</a:t>
            </a:r>
          </a:p>
          <a:p>
            <a:endParaRPr lang="en-US" dirty="0"/>
          </a:p>
        </p:txBody>
      </p:sp>
    </p:spTree>
    <p:extLst>
      <p:ext uri="{BB962C8B-B14F-4D97-AF65-F5344CB8AC3E}">
        <p14:creationId xmlns:p14="http://schemas.microsoft.com/office/powerpoint/2010/main" val="1500650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Co-Dominant vs. Incomplete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Co-dominance and incomplete dominance can be easy to mix-up (they even kind of sound and look the same). </a:t>
            </a:r>
          </a:p>
          <a:p>
            <a:endParaRPr lang="en-US" dirty="0" smtClean="0"/>
          </a:p>
          <a:p>
            <a:r>
              <a:rPr lang="en-US" dirty="0" smtClean="0"/>
              <a:t>An easy way to remember which is which is by using the following mnemonic: </a:t>
            </a:r>
          </a:p>
          <a:p>
            <a:pPr lvl="1"/>
            <a:r>
              <a:rPr lang="en-US" u="sng" dirty="0" smtClean="0"/>
              <a:t>Co</a:t>
            </a:r>
            <a:r>
              <a:rPr lang="en-US" dirty="0" smtClean="0"/>
              <a:t>-Dominant: </a:t>
            </a:r>
            <a:r>
              <a:rPr lang="en-US" u="sng" dirty="0" smtClean="0"/>
              <a:t>Bo</a:t>
            </a:r>
            <a:r>
              <a:rPr lang="en-US" dirty="0" smtClean="0"/>
              <a:t>th dominant. </a:t>
            </a:r>
          </a:p>
          <a:p>
            <a:pPr lvl="2"/>
            <a:r>
              <a:rPr lang="en-US" dirty="0" smtClean="0"/>
              <a:t>A black parent and a white parent will</a:t>
            </a:r>
            <a:br>
              <a:rPr lang="en-US" dirty="0" smtClean="0"/>
            </a:br>
            <a:r>
              <a:rPr lang="en-US" dirty="0" smtClean="0"/>
              <a:t>have black and white offspring </a:t>
            </a:r>
            <a:r>
              <a:rPr lang="en-US" dirty="0" smtClean="0">
                <a:sym typeface="Wingdings" panose="05000000000000000000" pitchFamily="2" charset="2"/>
              </a:rPr>
              <a:t> </a:t>
            </a:r>
            <a:endParaRPr lang="en-US" dirty="0" smtClean="0"/>
          </a:p>
          <a:p>
            <a:pPr lvl="2"/>
            <a:r>
              <a:rPr lang="en-US" dirty="0" smtClean="0"/>
              <a:t>Both black and white will be expressed </a:t>
            </a:r>
            <a:br>
              <a:rPr lang="en-US" dirty="0" smtClean="0"/>
            </a:br>
            <a:r>
              <a:rPr lang="en-US" dirty="0" smtClean="0"/>
              <a:t>because both are dominant.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pPr lvl="1"/>
            <a:r>
              <a:rPr lang="en-US" u="sng" dirty="0" smtClean="0"/>
              <a:t>In</a:t>
            </a:r>
            <a:r>
              <a:rPr lang="en-US" dirty="0" smtClean="0"/>
              <a:t>complete is </a:t>
            </a:r>
            <a:r>
              <a:rPr lang="en-US" u="sng" dirty="0" smtClean="0"/>
              <a:t>In</a:t>
            </a:r>
            <a:r>
              <a:rPr lang="en-US" dirty="0" smtClean="0"/>
              <a:t>-Between </a:t>
            </a:r>
          </a:p>
          <a:p>
            <a:pPr lvl="2"/>
            <a:r>
              <a:rPr lang="en-US" dirty="0" smtClean="0"/>
              <a:t>A black parent and a white parent </a:t>
            </a:r>
            <a:br>
              <a:rPr lang="en-US" dirty="0" smtClean="0"/>
            </a:br>
            <a:r>
              <a:rPr lang="en-US" dirty="0" smtClean="0"/>
              <a:t>will have gray offspring. </a:t>
            </a:r>
          </a:p>
          <a:p>
            <a:pPr lvl="2"/>
            <a:r>
              <a:rPr lang="en-US" dirty="0" smtClean="0"/>
              <a:t>Gray is expressed because it is </a:t>
            </a:r>
            <a:br>
              <a:rPr lang="en-US" dirty="0" smtClean="0"/>
            </a:br>
            <a:r>
              <a:rPr lang="en-US" dirty="0" smtClean="0"/>
              <a:t>“in-between” the two incompletely </a:t>
            </a:r>
            <a:br>
              <a:rPr lang="en-US" dirty="0" smtClean="0"/>
            </a:br>
            <a:r>
              <a:rPr lang="en-US" dirty="0" smtClean="0"/>
              <a:t>dominant traits. </a:t>
            </a:r>
            <a:br>
              <a:rPr lang="en-US" dirty="0" smtClean="0"/>
            </a:br>
            <a:endParaRPr lang="en-US" dirty="0" smtClean="0"/>
          </a:p>
          <a:p>
            <a:pPr lvl="1"/>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9570" y="2638252"/>
            <a:ext cx="3773836" cy="3359633"/>
          </a:xfrm>
          <a:prstGeom prst="rect">
            <a:avLst/>
          </a:prstGeom>
        </p:spPr>
      </p:pic>
      <p:sp>
        <p:nvSpPr>
          <p:cNvPr id="5" name="Rectangle 4"/>
          <p:cNvSpPr/>
          <p:nvPr/>
        </p:nvSpPr>
        <p:spPr>
          <a:xfrm>
            <a:off x="6237794" y="5997885"/>
            <a:ext cx="1487908" cy="230832"/>
          </a:xfrm>
          <a:prstGeom prst="rect">
            <a:avLst/>
          </a:prstGeom>
        </p:spPr>
        <p:txBody>
          <a:bodyPr wrap="none">
            <a:spAutoFit/>
          </a:bodyPr>
          <a:lstStyle/>
          <a:p>
            <a:r>
              <a:rPr lang="en-US" sz="900" i="1" dirty="0" smtClean="0">
                <a:solidFill>
                  <a:srgbClr val="DD4B39"/>
                </a:solidFill>
                <a:hlinkClick r:id="rId4"/>
              </a:rPr>
              <a:t>Source: www.reddit.com</a:t>
            </a:r>
            <a:r>
              <a:rPr lang="en-US" sz="900" i="1" dirty="0">
                <a:solidFill>
                  <a:srgbClr val="DD4B39"/>
                </a:solidFill>
              </a:rPr>
              <a:t> </a:t>
            </a:r>
            <a:endParaRPr lang="en-US" sz="9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2442"/>
          <a:stretch/>
        </p:blipFill>
        <p:spPr>
          <a:xfrm>
            <a:off x="5254419" y="3629892"/>
            <a:ext cx="3833993" cy="2632364"/>
          </a:xfrm>
          <a:prstGeom prst="rect">
            <a:avLst/>
          </a:prstGeom>
        </p:spPr>
      </p:pic>
      <p:sp>
        <p:nvSpPr>
          <p:cNvPr id="2" name="Title 1"/>
          <p:cNvSpPr>
            <a:spLocks noGrp="1"/>
          </p:cNvSpPr>
          <p:nvPr>
            <p:ph type="title"/>
          </p:nvPr>
        </p:nvSpPr>
        <p:spPr/>
        <p:txBody>
          <a:bodyPr/>
          <a:lstStyle/>
          <a:p>
            <a:r>
              <a:rPr lang="en-US" dirty="0" smtClean="0"/>
              <a:t>Polygenes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For some traits, an individual may have four, six, or more genes. </a:t>
            </a:r>
          </a:p>
          <a:p>
            <a:pPr lvl="1"/>
            <a:r>
              <a:rPr lang="en-US" dirty="0" smtClean="0"/>
              <a:t>When a group of genes work together to influence a single trait, this is known as a </a:t>
            </a:r>
            <a:r>
              <a:rPr lang="en-US" u="sng" dirty="0" smtClean="0"/>
              <a:t>polygene</a:t>
            </a:r>
            <a:r>
              <a:rPr lang="en-US" dirty="0" smtClean="0"/>
              <a:t>. </a:t>
            </a:r>
          </a:p>
          <a:p>
            <a:pPr lvl="2"/>
            <a:r>
              <a:rPr lang="en-US" dirty="0" smtClean="0"/>
              <a:t>Poly- </a:t>
            </a:r>
            <a:r>
              <a:rPr lang="en-US" i="0" dirty="0" smtClean="0"/>
              <a:t>means “many”. </a:t>
            </a:r>
            <a:br>
              <a:rPr lang="en-US" i="0" dirty="0" smtClean="0"/>
            </a:br>
            <a:endParaRPr lang="en-US" i="0" dirty="0" smtClean="0"/>
          </a:p>
          <a:p>
            <a:r>
              <a:rPr lang="en-US" dirty="0" smtClean="0"/>
              <a:t>For example, human skin color is a </a:t>
            </a:r>
            <a:r>
              <a:rPr lang="en-US" u="sng" dirty="0" smtClean="0"/>
              <a:t>polygenic trait</a:t>
            </a:r>
            <a:r>
              <a:rPr lang="en-US" dirty="0" smtClean="0"/>
              <a:t> (or a trait controlled by multiple genes). </a:t>
            </a:r>
          </a:p>
          <a:p>
            <a:pPr lvl="1"/>
            <a:r>
              <a:rPr lang="en-US" i="0" dirty="0" smtClean="0"/>
              <a:t>Six alleles determine the pigment of your skin.</a:t>
            </a:r>
          </a:p>
          <a:p>
            <a:pPr lvl="1"/>
            <a:r>
              <a:rPr lang="en-US" dirty="0" smtClean="0"/>
              <a:t>The more dominant genes you have for skin color, </a:t>
            </a:r>
            <a:br>
              <a:rPr lang="en-US" dirty="0" smtClean="0"/>
            </a:br>
            <a:r>
              <a:rPr lang="en-US" dirty="0" smtClean="0"/>
              <a:t>the darker your skin will be. </a:t>
            </a:r>
            <a:br>
              <a:rPr lang="en-US" dirty="0" smtClean="0"/>
            </a:br>
            <a:endParaRPr lang="en-US" dirty="0" smtClean="0"/>
          </a:p>
          <a:p>
            <a:r>
              <a:rPr lang="en-US" i="0" dirty="0" smtClean="0"/>
              <a:t>For example, imagine that a very </a:t>
            </a:r>
            <a:br>
              <a:rPr lang="en-US" i="0" dirty="0" smtClean="0"/>
            </a:br>
            <a:r>
              <a:rPr lang="en-US" i="0" dirty="0" smtClean="0"/>
              <a:t>dark-skinned person had a child </a:t>
            </a:r>
            <a:br>
              <a:rPr lang="en-US" i="0" dirty="0" smtClean="0"/>
            </a:br>
            <a:r>
              <a:rPr lang="en-US" i="0" dirty="0" smtClean="0"/>
              <a:t>with a very light-skinned person. </a:t>
            </a:r>
          </a:p>
          <a:p>
            <a:pPr lvl="1"/>
            <a:r>
              <a:rPr lang="en-US" dirty="0" smtClean="0"/>
              <a:t>The dark-skinned person would have </a:t>
            </a:r>
            <a:br>
              <a:rPr lang="en-US" dirty="0" smtClean="0"/>
            </a:br>
            <a:r>
              <a:rPr lang="en-US" dirty="0" smtClean="0"/>
              <a:t>genotype AA,BB,CC.</a:t>
            </a:r>
          </a:p>
          <a:p>
            <a:pPr lvl="1"/>
            <a:r>
              <a:rPr lang="en-US" i="0" dirty="0" smtClean="0"/>
              <a:t>The light-skinned person would have </a:t>
            </a:r>
            <a:br>
              <a:rPr lang="en-US" i="0" dirty="0" smtClean="0"/>
            </a:br>
            <a:r>
              <a:rPr lang="en-US" i="0" dirty="0" smtClean="0"/>
              <a:t>genotype </a:t>
            </a:r>
            <a:r>
              <a:rPr lang="en-US" i="0" dirty="0" err="1" smtClean="0"/>
              <a:t>aa,bb,cc</a:t>
            </a:r>
            <a:r>
              <a:rPr lang="en-US" i="0" dirty="0" smtClean="0"/>
              <a:t>. </a:t>
            </a:r>
          </a:p>
          <a:p>
            <a:pPr lvl="1"/>
            <a:r>
              <a:rPr lang="en-US" dirty="0" smtClean="0"/>
              <a:t>Their children would most likely have </a:t>
            </a:r>
            <a:br>
              <a:rPr lang="en-US" dirty="0" smtClean="0"/>
            </a:br>
            <a:r>
              <a:rPr lang="en-US" dirty="0" smtClean="0"/>
              <a:t>a medium-shade of skin color (</a:t>
            </a:r>
            <a:r>
              <a:rPr lang="en-US" dirty="0" err="1" smtClean="0"/>
              <a:t>Aa,Bb,Cc</a:t>
            </a:r>
            <a:r>
              <a:rPr lang="en-US" dirty="0" smtClean="0"/>
              <a:t>). </a:t>
            </a:r>
            <a:endParaRPr lang="en-US" i="0" dirty="0" smtClean="0"/>
          </a:p>
          <a:p>
            <a:pPr lvl="6"/>
            <a:endParaRPr lang="en-US" i="0" dirty="0"/>
          </a:p>
        </p:txBody>
      </p:sp>
      <p:sp>
        <p:nvSpPr>
          <p:cNvPr id="5" name="Rectangle 4"/>
          <p:cNvSpPr/>
          <p:nvPr/>
        </p:nvSpPr>
        <p:spPr>
          <a:xfrm>
            <a:off x="6439635" y="6524449"/>
            <a:ext cx="2076209" cy="230832"/>
          </a:xfrm>
          <a:prstGeom prst="rect">
            <a:avLst/>
          </a:prstGeom>
        </p:spPr>
        <p:txBody>
          <a:bodyPr wrap="none">
            <a:spAutoFit/>
          </a:bodyPr>
          <a:lstStyle/>
          <a:p>
            <a:r>
              <a:rPr lang="en-US" sz="900" i="1" dirty="0" smtClean="0">
                <a:solidFill>
                  <a:srgbClr val="DD4B39"/>
                </a:solidFill>
                <a:hlinkClick r:id="rId4"/>
              </a:rPr>
              <a:t>Source: </a:t>
            </a:r>
            <a:r>
              <a:rPr lang="en-US" sz="900" i="1" dirty="0" smtClean="0">
                <a:solidFill>
                  <a:srgbClr val="DD4B39"/>
                </a:solidFill>
              </a:rPr>
              <a:t>www2.estrellamountain.edu </a:t>
            </a:r>
            <a:endParaRPr lang="en-US" sz="900" i="1" dirty="0"/>
          </a:p>
        </p:txBody>
      </p:sp>
    </p:spTree>
    <p:extLst>
      <p:ext uri="{BB962C8B-B14F-4D97-AF65-F5344CB8AC3E}">
        <p14:creationId xmlns:p14="http://schemas.microsoft.com/office/powerpoint/2010/main" val="3721020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Epistasis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Sometimes one gene can prevent the expression of another gene. </a:t>
            </a:r>
          </a:p>
          <a:p>
            <a:pPr lvl="1"/>
            <a:r>
              <a:rPr lang="en-US" dirty="0" smtClean="0"/>
              <a:t>For example, male animals carry the genes for female body parts. </a:t>
            </a:r>
          </a:p>
          <a:p>
            <a:pPr lvl="2"/>
            <a:r>
              <a:rPr lang="en-US" dirty="0" smtClean="0"/>
              <a:t>Every male animal has both a Y (male) chromosome and an X (female) chromosome.</a:t>
            </a:r>
          </a:p>
          <a:p>
            <a:pPr lvl="1"/>
            <a:r>
              <a:rPr lang="en-US" dirty="0" smtClean="0"/>
              <a:t>However, because they have a Y chromosome, the genes for the female parts are not expressed. </a:t>
            </a:r>
          </a:p>
          <a:p>
            <a:pPr lvl="2"/>
            <a:r>
              <a:rPr lang="en-US" dirty="0" smtClean="0"/>
              <a:t>The genes on the Y chromosome block the expression of the genes on the X chromosome. </a:t>
            </a:r>
            <a:br>
              <a:rPr lang="en-US" dirty="0" smtClean="0"/>
            </a:br>
            <a:endParaRPr lang="en-US" dirty="0" smtClean="0"/>
          </a:p>
          <a:p>
            <a:r>
              <a:rPr lang="en-US" dirty="0" smtClean="0"/>
              <a:t>The process in which the expression of one gene is blocked by the expression of another gene is called </a:t>
            </a:r>
            <a:r>
              <a:rPr lang="en-US" u="sng" dirty="0" smtClean="0"/>
              <a:t>epistasis</a:t>
            </a:r>
            <a:r>
              <a:rPr lang="en-US" dirty="0" smtClean="0"/>
              <a:t>. </a:t>
            </a:r>
          </a:p>
          <a:p>
            <a:pPr lvl="1"/>
            <a:r>
              <a:rPr lang="en-US" dirty="0" smtClean="0"/>
              <a:t>Epistasis can prevent an organism from </a:t>
            </a:r>
            <a:br>
              <a:rPr lang="en-US" dirty="0" smtClean="0"/>
            </a:br>
            <a:r>
              <a:rPr lang="en-US" dirty="0" smtClean="0"/>
              <a:t>exhibiting a trait even though that individual </a:t>
            </a:r>
            <a:br>
              <a:rPr lang="en-US" dirty="0" smtClean="0"/>
            </a:br>
            <a:r>
              <a:rPr lang="en-US" dirty="0" smtClean="0"/>
              <a:t>has the genes for that trait. </a:t>
            </a:r>
          </a:p>
          <a:p>
            <a:pPr lvl="1"/>
            <a:endParaRPr lang="en-US" dirty="0" smtClean="0"/>
          </a:p>
          <a:p>
            <a:r>
              <a:rPr lang="en-US" dirty="0" smtClean="0"/>
              <a:t>For example, if you have the </a:t>
            </a:r>
            <a:br>
              <a:rPr lang="en-US" dirty="0" smtClean="0"/>
            </a:br>
            <a:r>
              <a:rPr lang="en-US" dirty="0" smtClean="0"/>
              <a:t>genes for red hair but also the </a:t>
            </a:r>
            <a:br>
              <a:rPr lang="en-US" dirty="0" smtClean="0"/>
            </a:br>
            <a:r>
              <a:rPr lang="en-US" dirty="0" smtClean="0"/>
              <a:t>genes for baldness, the baldness </a:t>
            </a:r>
            <a:br>
              <a:rPr lang="en-US" dirty="0" smtClean="0"/>
            </a:br>
            <a:r>
              <a:rPr lang="en-US" dirty="0" smtClean="0"/>
              <a:t>genes will prevent the genes for </a:t>
            </a:r>
            <a:br>
              <a:rPr lang="en-US" dirty="0" smtClean="0"/>
            </a:br>
            <a:r>
              <a:rPr lang="en-US" dirty="0" smtClean="0"/>
              <a:t>red hair from being expressed </a:t>
            </a:r>
            <a:br>
              <a:rPr lang="en-US" dirty="0" smtClean="0"/>
            </a:br>
            <a:r>
              <a:rPr lang="en-US" dirty="0" smtClean="0"/>
              <a:t>on your head. </a:t>
            </a:r>
            <a:endParaRPr lang="en-US" dirty="0"/>
          </a:p>
          <a:p>
            <a:pPr marL="0" indent="0">
              <a:buNone/>
            </a:pPr>
            <a:endParaRPr lang="en-US" dirty="0"/>
          </a:p>
        </p:txBody>
      </p:sp>
      <p:pic>
        <p:nvPicPr>
          <p:cNvPr id="2050" name="Picture 2" descr="http://upload.wikimedia.org/wikipedia/commons/thumb/5/58/Epistatic_hair.png/350px-Epistatic_hai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8884" y="3605481"/>
            <a:ext cx="3333750" cy="2667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005759" y="6272481"/>
            <a:ext cx="1511952" cy="230832"/>
          </a:xfrm>
          <a:prstGeom prst="rect">
            <a:avLst/>
          </a:prstGeom>
        </p:spPr>
        <p:txBody>
          <a:bodyPr wrap="none">
            <a:spAutoFit/>
          </a:bodyPr>
          <a:lstStyle/>
          <a:p>
            <a:r>
              <a:rPr lang="en-US" sz="900" i="1" dirty="0" smtClean="0">
                <a:hlinkClick r:id="rId4"/>
              </a:rPr>
              <a:t>Source: en.wikipedia.org</a:t>
            </a:r>
            <a:r>
              <a:rPr lang="en-US" sz="900" i="1" dirty="0"/>
              <a:t> </a:t>
            </a:r>
          </a:p>
        </p:txBody>
      </p:sp>
    </p:spTree>
    <p:extLst>
      <p:ext uri="{BB962C8B-B14F-4D97-AF65-F5344CB8AC3E}">
        <p14:creationId xmlns:p14="http://schemas.microsoft.com/office/powerpoint/2010/main" val="15435484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Epistasis and Labradors</a:t>
            </a:r>
            <a:endParaRPr lang="en-US" dirty="0"/>
          </a:p>
        </p:txBody>
      </p:sp>
      <p:sp>
        <p:nvSpPr>
          <p:cNvPr id="3" name="Content Placeholder 2"/>
          <p:cNvSpPr>
            <a:spLocks noGrp="1"/>
          </p:cNvSpPr>
          <p:nvPr>
            <p:ph idx="1"/>
          </p:nvPr>
        </p:nvSpPr>
        <p:spPr>
          <a:xfrm>
            <a:off x="422648" y="1234303"/>
            <a:ext cx="8540758" cy="3879047"/>
          </a:xfrm>
        </p:spPr>
        <p:txBody>
          <a:bodyPr>
            <a:normAutofit fontScale="92500" lnSpcReduction="20000"/>
          </a:bodyPr>
          <a:lstStyle/>
          <a:p>
            <a:r>
              <a:rPr lang="en-US" dirty="0" smtClean="0"/>
              <a:t>Labrador dogs are a well-known example of a polygene and of epistasis.  </a:t>
            </a:r>
          </a:p>
          <a:p>
            <a:pPr lvl="1"/>
            <a:r>
              <a:rPr lang="en-US" dirty="0" smtClean="0"/>
              <a:t>Labradors have two genes that influence the color of their coat. </a:t>
            </a:r>
          </a:p>
          <a:p>
            <a:pPr lvl="2"/>
            <a:r>
              <a:rPr lang="en-US" dirty="0" smtClean="0"/>
              <a:t>The E gene determines the presence of a dark pigment in their coat. </a:t>
            </a:r>
          </a:p>
          <a:p>
            <a:pPr lvl="2"/>
            <a:r>
              <a:rPr lang="en-US" dirty="0" smtClean="0"/>
              <a:t>The B gene determines the amount of that pigment that is expressed. </a:t>
            </a:r>
            <a:br>
              <a:rPr lang="en-US" dirty="0" smtClean="0"/>
            </a:br>
            <a:endParaRPr lang="en-US" dirty="0" smtClean="0"/>
          </a:p>
          <a:p>
            <a:r>
              <a:rPr lang="en-US" dirty="0" smtClean="0"/>
              <a:t>For example, a Labrador puppy with genotype BBEE or </a:t>
            </a:r>
            <a:r>
              <a:rPr lang="en-US" dirty="0" err="1" smtClean="0"/>
              <a:t>BBEe</a:t>
            </a:r>
            <a:r>
              <a:rPr lang="en-US" dirty="0" smtClean="0"/>
              <a:t> would be a black lab. </a:t>
            </a:r>
          </a:p>
          <a:p>
            <a:pPr lvl="1"/>
            <a:r>
              <a:rPr lang="en-US" dirty="0" smtClean="0"/>
              <a:t>A Labrador puppy with genotype </a:t>
            </a:r>
            <a:r>
              <a:rPr lang="en-US" dirty="0" err="1" smtClean="0"/>
              <a:t>bbEE</a:t>
            </a:r>
            <a:r>
              <a:rPr lang="en-US" dirty="0" smtClean="0"/>
              <a:t> or </a:t>
            </a:r>
            <a:r>
              <a:rPr lang="en-US" dirty="0" err="1" smtClean="0"/>
              <a:t>bbEe</a:t>
            </a:r>
            <a:r>
              <a:rPr lang="en-US" dirty="0" smtClean="0"/>
              <a:t> would be a chocolate lab. </a:t>
            </a:r>
            <a:br>
              <a:rPr lang="en-US" dirty="0" smtClean="0"/>
            </a:br>
            <a:endParaRPr lang="en-US" dirty="0" smtClean="0"/>
          </a:p>
          <a:p>
            <a:r>
              <a:rPr lang="en-US" dirty="0" smtClean="0"/>
              <a:t>However, a Labrador puppy with genotype </a:t>
            </a:r>
            <a:r>
              <a:rPr lang="en-US" dirty="0" err="1" smtClean="0"/>
              <a:t>Bbee</a:t>
            </a:r>
            <a:r>
              <a:rPr lang="en-US" dirty="0" smtClean="0"/>
              <a:t>, </a:t>
            </a:r>
            <a:r>
              <a:rPr lang="en-US" dirty="0" err="1" smtClean="0"/>
              <a:t>BBee</a:t>
            </a:r>
            <a:r>
              <a:rPr lang="en-US" dirty="0" smtClean="0"/>
              <a:t>, or </a:t>
            </a:r>
            <a:r>
              <a:rPr lang="en-US" dirty="0" err="1" smtClean="0"/>
              <a:t>bbee</a:t>
            </a:r>
            <a:r>
              <a:rPr lang="en-US" dirty="0" smtClean="0"/>
              <a:t> would be a yellow lab. </a:t>
            </a:r>
          </a:p>
          <a:p>
            <a:pPr lvl="1"/>
            <a:r>
              <a:rPr lang="en-US" dirty="0" smtClean="0"/>
              <a:t>This is because the E gene has an </a:t>
            </a:r>
            <a:r>
              <a:rPr lang="en-US" dirty="0" err="1" smtClean="0"/>
              <a:t>epistatic</a:t>
            </a:r>
            <a:r>
              <a:rPr lang="en-US" dirty="0" smtClean="0"/>
              <a:t> effect on the B gene. </a:t>
            </a:r>
          </a:p>
          <a:p>
            <a:pPr lvl="1"/>
            <a:r>
              <a:rPr lang="en-US" dirty="0" smtClean="0"/>
              <a:t>If the puppy has both recessive “e” genes, it does not matter what combination of “B” gene is present – the dog will be a yellow lab. </a:t>
            </a:r>
          </a:p>
          <a:p>
            <a:pPr lvl="2"/>
            <a:r>
              <a:rPr lang="en-US" dirty="0" smtClean="0"/>
              <a:t>However, other traits such as the nose or mouth may be slightly different. </a:t>
            </a:r>
          </a:p>
          <a:p>
            <a:pPr lvl="1"/>
            <a:endParaRPr lang="en-US" dirty="0" smtClean="0"/>
          </a:p>
        </p:txBody>
      </p:sp>
      <p:sp>
        <p:nvSpPr>
          <p:cNvPr id="4" name="AutoShape 4" descr="data:image/jpeg;base64,/9j/4AAQSkZJRgABAQAAAQABAAD/2wCEAAkGBhQSERUUExQVFRUWFRgXGBgXGBcbHBoYHBgWFhQYFxYYHCYeGRojHBwXHy8gJScpLCwsFx8xNTAqNSYtLCkBCQoKDgwOGg8PGi8kHyUuLCwsLCwsLCwsLCwsLCwpLCwsLCwsLCwsLCwsLCwsLCwsLCwsLCwsLCwsLCwpLCksLP/AABEIAH0BlAMBIgACEQEDEQH/xAAcAAABBQEBAQAAAAAAAAAAAAAFAAMEBgcCAQj/xABHEAABAwIDBAYFCgIJBAMAAAABAgMRAAQSITEFBkFREyJhcYGRBzJCobEUI1KSwdHS0+HwU3IIF0NigqKywvEWGCQzFWOj/8QAGgEAAgMBAQAAAAAAAAAAAAAAAAMBAgQFBv/EACoRAAICAgEFAAEEAQUAAAAAAAABAhEDIRIEEzFBUXEUIjJhBSOBocHw/9oADAMBAAIRAxEAPwDZtnPlaSSAMzpyqXUWwbIBkEZ1KoRCGbycBAgk6SYGvMVn++Tx6WCqCAEwkePV4ZHnlmJ7Lnte7bQUhbyG5BMKIBPCRPlWMb4b1D5SptlSSBmpyBmozOAkSBrPOa53U4Z558YrX30W9F43b26hC0lZKEkZlXVGmUjPOR7+VG7v0g2yPVxuZ6pEDzVFYg3eqMSSTRBFyYznzrodN0scMabsjZqLvpMR7LKj3qA+yqzvL6UrkCG2WwlQIM4iYP8AeBEeVVL/AOUSgZka6cSafbu0ujKZ5HlT3GEtUFEjYnpPbQ5DjBS5whWSjnkSADGemYyFa7u/vhb3aU4Fw4R/61ZKyGcDiO0V8+7f2SlaSpOS06fv7a82feKU2CCQoDECCQQtORgjQ0qHTxhqOgPpt17COfZXqHJHCYnIzrWJ7G9Jj7iAh1fWHVDnHiOtlJOevZ41O2FvOLd/EoKcJTkcUDMgJKspOQI48KVOTg9oo5UH9+iOlB/+tPxVVfS6MY7RRjfC5DgSuICmUKA7JVFVg36QpBnhWeU0mXskOvdU99NPOHpAP7tQrnaAhWfGa5O0JIIE5QaX3UCZISTl3165oqozKle1CAMyVGMqeZumVzDilc4GH3maOV+BixSfoadV8KZNwBx4VNcuUIEoaDn80k+/I+QqK/tNDggoDZ7Ep94jOrNNluw/YPXeCo676VUtqXC2gCUpW1oQgBPiMuqr3GnW7VCglaM0LEg9nI9oOXhWfLN41b8CMsHj2RF3hxZUjcmIqeLAV6nZ9Zv1SYrmCH1EpzpWUBYJGhGXjpU7adrhbJ7RUK1nEO8U7BPnv+zVh3A07Zy8XRk9XqjKOMD45U/dvlEhIkk69gATl8aj7PQShBmCBr3wAR5VJ2g11szAjFkYyEEyR2Gu03SsWlbBSXD0gBBIDWkanEqZnt+FWKz66CYzwkxlmcknL31E3e2WLol1ScLIMA/SjQA8e3hVoeQkeqMI5AZnvNc/9XTbS0aux6b2QNkIwoTiMGBMwDI1yGlTQ363HPn3UDvnVNzhTHapR+Ar3Z928EnGoZ9mgiIq8evx+JIh9LL0WNgjoROUKjxxZfGo1w3jSCDphIz5mJ74FRflpWgtHCmSDrqOIFOugjEeQTAyiQBrzAMmK1QzQmtMRLHKPlApLwDbuHgQIM6pjiNczmeyvLhjCFRmVyOPqzhBJ+77alMW+BlMaFxWsHUSD4Z1zdpIUcPshIB05nIaamrPwVOdkXCW/a68QBB0kkkHTSJ8KILvyarjD0rC8iSMJz44QSdc/wBaJNXFTDaBkwuE0ppvFUzZzracS3fVSOOkn4mrt0rBbGUtk5AGpStmlIxOKS2OaiKrd9vq6+o9CS22kwI1PefsqubRu3Vkla1KnmomlxycvAx4+Pkv6lsgT06DHLP7ajJ2zZ5/PExrAH7NZs6tWeZpmyaOHsqd/QpfDUU7espjpVfvwqX0lspOJNwgfzEVmKLapIZkQdKq20WUEzRfkYgK6VvCTAM5E03d2imzCvA8D3VlLV040spKjE5DuzB8R8Kt+zfSKjosFyCUgiFJiRnEkGlQ6jdSGT6elcQ+TXJpY0LQHGXEutn2k8DyUPZPfTanhWpNPaMrTWmekUqYNzSqQLhs5ZleJROmvDWoW0d7G2irqqKWz84rKEDPWSCZI4TpUt6wXhXhVhJGRGoMg/fWH73vKQ48grKlAlKzJMwZAk+Z7csqy/u5KK/3Jg0ntAvfDexy8u1P+olOSE8UpGnicz3mq1Z3JOajKjmSeM6e6KlEgqB7DPlQuxewqJAnOAO3QVqrjRAaVcdGJWcI957hXdntzpCQDpEDPTj++2hO02VuNhyCE+yQDhUJwkzEesI1nsqDsQkPJ7x8ao529E015DO3EECeRofZbfeSoQonhBj9irTtXZ/SAp7PfVf2RZdE/wDOJgpzAUDBzGXblPGpkmvBPllnZv0upCVFPSaZc49VXKhmzldZSeS/jkaIPJQpQWhIQtUCc8wM+JJJnOSSaHJRgu44LSFeMmnRbq2Vap6PbFrC8RwmT8TRy0X82lOoKlgHyIkZ8ydOPChl82QvAkErWrKMznlA7fvow3u7eSltLDmFBkKCQJOhhZGYP61l6maUaZTJ/GiXc3yi2lBkFKAkgmZIKs+zuy5xnQkNLJ0qw3zbuIdOkJWlISBl6gnD6pI5jwqMtSU5nIDU15nP1Fz4x2K26QN+QxmswOzU9gqPtHbRaSSnqobEhKTGJXCSO0iT301e7RxqyMJ+yhO13MTaxrIy8CD9ldPBgpJy8nSxQWOP9gyxulvOKcWokqOZNWO3ewpAHj20D2M3CQOwUTur3AAkanszNbJItF6scc3tKCUhIIGpNPv7TBbxoy5jt1igqdjBSlBWSiJBBOcazIHHKdDBianbMsZSpJ7jVdei1yfk5TvQg9VaZQRBz+FE9h3AaCkJONsnGmdRPrJPuzHPwoVebs4FhcSgyOcGurWxFuoAHIkSJnI9WRl21E4xkuLIpv8AkXVpAUARocxXvQCai7vKxMiOClD30QW1nXnJ43CTivpzJrjJoC7xNQyf5k/GgllGJM86sO8aCGDP0k/GgWz2sS0gakxXQ6XUd/TXg3A0XZTgDSFFUjXjwyjnrUa6c6Z1tmSlLioMcE6qPeYrltOBIQOGX3+dC2rv/wA5IGiEq/0wf9QozdTLK/6Xo6eLBHGr9mlMLASlDYwtoACQOQ0qK/ttJJSkkkdmXnVM276UmWvm2klwp1IOEZZanU05s3bKX/nUCCQMvvpclNLkyq43SCu0borSUznNGbBCQ2AoZnPP3VXrQdbralQNEXdpgYlHgIFZ1LY1rQ3tlwJ0NDG9ulaFNycUQkjWdde2h15tUvFSUgmM+7vPKgKnVIUZyrTFipI0XZm10vJQg6pmMtcvjIGXbRG5cPSKmFQM0hPEAZk8THDsrMBtYtYFj+IVfeD2HMVoezb4PgOoJwrBgZGDOY75/eddbpcrnGn5Rhz4+LtEG4IQgGcySdIMZQfd8Ka2dfyaf2yhItSrFoRA5EkY+7XTsqtLvkWw1xv4cWE+oicwFDVaozjIDtrVzUFsXGDm6Ratt7ys2jaVOSpSvVbSQCR9JRPqp8DNVS63uduUqKjgQUmG05JA0HjHHtqm7UvlvOFSyVKUcyTRS3ZUQEpElSkJA8R/z4VknkczdDEsZdrBnA0AeUnvNQ7l5NObWuw2MyAB2x76GM7RadgpUJBiAaZy4qkJ48nbHnmwUmK6ZQAkTypx5YFeIUFa1PcDgJLyeFS0ERQS6uENypagkdtd7J2s06eooHu+6hSsHE73gZhKXB7JA8Cfv+NVq9V6476uO1rYrZUBnkfMZ1UXG8QCuaffpSJ6kPxu0SNzd51Wrn0kLGFaDopP2HkeFaANoNuNqcaWSEEYkqACkg6HIwoTlOXdWRNtws99GdmbYWw+QM0rSEqHEpUIMcjy7RUxyOHjwTkxKf5Li5tbPWvarN2ooWpJOaVEeRpV0DnUbrty/wANu8UkhQaWQRqISTIPCvnG6e6qhx+PM19CqcCpEKVIIIJyg6g5jKsT3/3BftFl9pJUxrlmW+xwD2f7wy5xx5/TddDJJor+CqJBjtoMJClCeP60TsbzHM6gT30LuDhdV210ZO0QFLa+SUFtRM6idJ5xz7af2JbBKyfa+HdQPDJBozsfEpZjM6nzyqIvZOy22qSqDUjaNqkhII7f+O2uNnrwpGISeVTwoOABQUg6ieNabIRWn04XwPZCZSeB7ahrPSPYx/ZoCz/L0iWz5Ywan3zSkvFPAzy140a9Ge7YeXdqXm2Wjbk6ZrIxweYAGfMis3U5VixuRHsP7jbDQXFXS8zAQ0IPV6oK1aa54R486vQwn2fIfpQjdnYz1sz0bikEhZgiQFCAAog+qSZyk95osEK7OY8p1Nea6uXcyOXn5+CbKlvUkG4GXsJ7OKqpG+BIQlIyCiSfCIz8TV43tBFwMUT0adO9VA760Q82UKzB8weBHbWfFJYsilJeBcZKM7M2Yu84OulSXDOXP9K82nsBxhwSJSTkoaHs7D2V0vI/vvr0MZRkribou9gjZoKgINTjcEGVfsUKtFlCiORog44FVd+SE9BNi8kGOIGlTdmohWXf4mhNmjCKNWrgQkq460uVIbFt+S3WbaCjr5iOR91VneLdhyVPsBS0FsgpghSTrITGY7s+ypOxt4Q0kqXmTxnKeWelQ7j0ovmS0nDBIhQns0GtLhGV2Nm40F93lpSykp9qVHvJk/dRRt8E0C2UFOt9IYAUVGAI62I4xh4Cc/8AF2VOayri501ke/Zx8tqbG953JtyB9JPxoTu4QHkk8JI74yoxte2U41CQSZBju1pjZ26zxKT1AO1afhNbOmxynBpGvp5KMbf0Mpcmai7p7N6V+7X9EJA8SVEf5U0n2FMLwLjNJKSDIIjs4jjRL0dKAReHj0qR/wDmI981n7bi5RkdVzTimiDt/clq5V0ieqqOtHPmRU7Ye7Za0iAPOi1ik4YAzVn3DhTl9dpahJNRzlONeivFRdkZLQxScoqsbzbQUkLCATJiaM3L4VppVW2w7AIJkH7M86iMKkS5aKVb7xvtLJSsxOY4Gp6ts40ye6nLpDYPqjPPzqBdN9UmO6uj+2VaMkU17Ja77EynmVqPlkPdVh3P3g6BxIUqGlGFTnhOgWOI5GOFUxpXVSOX61LZfgCpS4O4kv8Ad5Ne224Db55pU+iTwAKwD4EceNZ5dIPyl+dZVM85NW1V5j2JjUsFYcQgDjhS6MHfAy7gKB3cOEXA9sQvsWBCvP1vHsNaczuMZEdNqTiVltvr+NXXdpodNnwQSO8wPhPnQFVqAoEVY92U/PK54APfWeMvBqyLTK5v3s65U7jjGyNEgxwGZ55zQHd6wcLs4SmIy5/sVsN/ZhaSDVYctggnhArWpOqMdK7Il7dRlNeNvkpka8KFX9ziWambPd4CrOFIhStlZ22w+tziRqOQNTNgbsvLWhalYMJyw66iZq0ItATmKPWFsEgAVTk6onirsccRCCOz7KpNsZaPfPvq+XuSD3GqFaaEUiemPxbsgptpV40X2a2EOuPED5tsBM/TPVT5Zn/DTTDUkFOZUYSOJJpy/uAlIaTBgytQ0UvQR2JGXeTU4oucqLZZqECKVEmSZJpU2FUq6RzDehcxonzNeFZOp8KaF0kahXfBPIxOlNC85A+I7+eleNv+xLm/Zm3pM3OZZKbplAbxFSHUjJJJSVJVh0SclAxrI41kt+nrHvrVvSXvGXF/Jx6jZxKHNY08EzEcydYFZXtAySePGvTdJGfYXP8A8iyejlpMiONGdivYAT2ie7OgdouFCiqnsBBHGMq0R0yxarTfthMjAZSMsgZPOiNp6QE3DqbdDKiFjMkjqnWQOAGszWfbRShUKQ3gPEgkg+B086J7uX7iAUaJMScIxRoQFRMfdTO7K/IcS2bQbCpJ1CB1hqCYT91XD0cAt2ScIwpWpSxMyZPrEkccqpSmStLsGSQhA7CtaUjPgcyfCtWtrdLTaW0wEpSkCRGQAAyOYrlf5bLUIxRSbodDxnmdZ/WKcxzwMawDA7PjS4agR36xp+teBskcP05TXn7kvBRMqW9CQbgZR82nLxVQxsCase2tjuuOYkoJSEgYpETJ4+Ve224ryoJUhI5zNOhgy5FaQV7KvtJpSmnEpEkpMDmdRHbWf3TkJ7+qew5yD2xOVbZfbstWyQp+4SEyByMms39J6mRctMsLxpS2FKOXrrPZxwhJ/wAVdXo8OXFqS1+R+KTWjNsWIzzp5t0zXDSNU8QadiCO/OumyyYSadV38MqKlUN5gScszw/fwqDaQoSnP9/vzqQ8sEAFWEjnnSGaUM5xCTI7p85yNQbhRxJzAI0wgADyp27vkoyScR/edQXXUlOkk6nj4VeKIlJGrejW2YcZWH1kJbzBBg5+t386L321tmtOoDeN0H1iAqB5xVQ3V3TuGkYnFQFJBSEkyJE9bLwjtNWFrZpHEeVLlhTdqKb/ALMmX90rQW3m2jZqtoYbhRUnPkAZPGaqSXI05wPt76I7Ts+rOUyKEuNyrsBjxEAxzz40rInF+K/A7FqJNeuiuARJyKcuPKjm7my1MG6QQQTgXnr6kk9/GhuydnqcfShtOczJ0Ec/fVyaZKXV48yEqQTzlJwGs2VNvfs1Y3oEXF8GmluKVhA49g1is5ut6luAqTkmeU+Zq674Ws26kCZgmOf7j31jDkpJE+X2j3VfpcUeNtFc+Rp6Lc3vopKgF6dmVSdp3aVplKpBqiqUTrRaxcIQB20zJhitopDK26ZIUSSOPCnr9vqgdteWiONSsIK0k6SPKlXsd6Im2rUIWgARLSD/AJRPvmh9sCogCczw59lW3evZoXgWgjgiOPDCdIgzlH0albH3fQwlJTJcORUeBznDy/Wm36F37HnLJTezlJUnRSSTJlJK09WNDrQfZ19gkHNCslJ58iOShwNWDeNtSLUpUQTiHtSR1hPV75z7aqKDW7DFPHTM8pNStFgWyBEKlJEpPMcD2HgRzFS9iXWF4RELWhB144oiOMxQixflCkHgCtP+4eOR8KYxFKESSFFRX3DIJ/3VmWKsnE2yy8sXI1N5PUNUHeS/wHCOJP691XXZV70rCFn2k594yV7xWb763oacVAlUSAQSDn2U6PkSAXX1Ezn50S2PeGY48jxGkg1B2jelLeJCM5EgiYBEnx4U7YPha0YARnJkRwII7f0q12tkuMV4ZdrFvFBo/Zo50L2WoQBRxsQKWvpEvhF2qOoe6s72kFNOAHQ51pD/AFh2VXNr7NS8Y0IORpE3sfi0MPbMW3Z/KE6FfRz9FJBxEcsRITPLvquTWqbBw/I7hl0Yk4EmAJz9VRHLUZ8KzXaezlMOFCu9J+kngoVs6drjRkz25WRwqlTZNKtIg+iENiJ+77qpfpD36FkkMskfKFjUQejScgoj6R4DhryBLb170t2NuXVAFR6raSfWVHZ7I1Plqa+edo7QW8+XXFFSlrxEniZ/eXCK830PTd185eF/yBNvXyVKJMk8SZJPEk86A3BzqbtF1QXPA1FdTlNelfwoRW0wocjRFpJXEETIAB4k6QagYambMWenaji4geagKVLRaKtlt2PuLdOjrQjLKRJ56Vcd0fRS2YW+txfEpxFIk5mcOfvq3W0Jw9mVFdkvcNKzx29ncnghig+MTLN5mfkyPk7aU4EqwYwAFLUiCVTxz+ytS2a6HWWnFZ4m0k6HOBPvmsf362gfl7ifZbWQkcpOI+8nzrVN0XCqyZJBHUHlwrL/AJZXii/jONLcmEzaNnVI8qSrVH0RpzP2V10ccTpoaUTz+Fede/RFIpe++1Hkq+Tt3CWW1NgqTHWJJUMlHOIA8qAWnyttGFNypSeSiY+NFt89kKcvAoEQG0jTjK6j2O744kq7ya9Fgxzlig4yrX5FuG9Axy1CjifbyEkqxkjwFUK7VjdUrQEk9w4DwEVed5boYlW7WElLS1rznQThEe0BKo7OyqHWmEGnbdsdCFAl9GFc9pp5acqduRrUVOYjlTQoftHSmcyAYmDGhpnaF6lRyyA4Zz4k5k02oEUwe6it2Tbqj1t4SOrWh+i/Zdu8XFLaC1IKSkqk4dYy08eys6Ca1D0LoP8A5PKG/MlzL3e6pIL66OVRVIoi6KiLTVygN2ilOAYzhTiTJ8eHbQ3ZVoxil18DSAnXLnIiKlb0j/xz/Mn41WGFLIgSRx41mytctoOTWka1uNZpKnXEOdIMkgxEamCBlMRnXu2WcLhJ4j9fvp7cbZJtrfAoELWA4ocsQhKfIZ9pNTN5GR0MnTj3EQcxmMqx9Q1KNr0acLalT9lG3uJDUpiYj4ceI+4VjF2zKiTlJ151sG3d3nXGMVutS0jIt6kJ4YTqod+ffWdbT3VWlRx4h3wPcaMeWKROSDbAtpZSqKIIYAMCff8Ab4U8xYrQADmBoeP6ipDezzEzl41aeRMiEGjxpQHea7aRPlXCmTNSbdMa1nY/0aJZ7CZVboQ482MOFQ5yB7Xvy7akNbOSABjtylIPWC8zOmRTkQABVWwkc/321yW54mumq+HNeV2E97mmhZrKVoWvGjQzliBkHhy8KoKaPbaSQyeUp17xVdDlPx+CU72TbS5wKCgAdcjoZBBkeNcvvlRJJkn96VF6SvC5V63ZblqjSdwnguzeRPWQtKxlwUMJgznoKqO/IhYOvCpe4O0ejuYJ6q0lBEnOcxpkcwNedO77NYylMa/8fdSZKpMbF6KD06jMkmf3nRLdxJU5nw7KjPWTqVYYiDEZR5nWi+xLJaFYigjnHDtGfKodFk2XPZzUEGTRd94JSKF2qjh9/wAakK64CjmI4aGky0qGLbsYub7KBTdmySSTXLjMKgUQQiE1l9mhulo8auSjFHFJSe4iDlXVldtON9DcIC0T4p7UnUeFQ3FajmainIz20+HgSwk76N7dZxNPLSnkcJg8RJia9rlp7IQqlTrn9FVH4ZzvzvQb29UoH5pBLbQ/ug+t3qIxeXKq2pcU0hyDNeuOSVd9MxwWOCjH0ZSQh7pBhPhTY5GuLfUVKvGcgoeNOXggiuNU0yiFZZEEEEcDwPnUphUkA6U7fISBI1qGSje9jbVburdt1tU4gMQ4pX7ST3GaI2NyEmScgc+7T9K+dNjbwu2slpxSJ1A0PKQZBp663zuXBCnlkA4hBAhQMg9UDMHypHBpnV/WxeOmnYZVtMXT63FauLKvMzHh9lbTuimbNqDEJj/McqwDdtcKEjLnwr6E2JaYGWkjTAk5ZRIkz4msX+Ta7ST+/wDRy72FFuEDhrzH31yl4H9JimXWkJIOffnnzB5nhTQeRMT4R9/DhXAp3QXXkH7Yal0fyD4mqHvbvgG8TTJk6KUP9KT8TU/0i71dEehQVdIpAJJ9lEkQORMHuzrKn3yqT5V6Xp3/AKMUvgyK1yDG6+0R8sQVwUrxIXMwQtJRBIzAzGY07dC1tLZ5YdW2rPCSAcoUASAQRlGVCtnrhU6Vc9qtfK7dL4zcQClzq64EJWsynKVErdGQJ+dHsSdAN+yoOCoTowrHIipq8qjXaMQy14VJLOTUN851IzjtqKqpKnITWk+id/oUXDpStScTKCQoBKQVFOJU6xiED+Y8KzdJq5bQtxaWrbRQOlV84VdJJGSSUloep6wT1jiltUjIRDA2N4VHWK52Vfh+2adHttpJ/mjrDzmulirlGBt5c2D/ADJ+NM7p7CxrDihkNOMq59w+NGzbhWRMDXyqbYNknLT98K5nW5eMlFeWaenw8v3v0W7ZypSSdch4AZV3e2+NBSeIqPYrwp+NTFEHQ5VVVKBEtTsqFnZKZWoDtyNV3fFKViFJIV3fbV52kIWFDnUTaFih1MECY8qyxjpxTNTd1JmPO2kV5YHMpOhq47T3UOeEg+41VLrZTjapjShJ+GTaO12QFQXU9bLSRUtx9UaVHIgSdaZFWKeiwWrmJPxr1Kv2D9lNbtXykOQk+sCOHfx7qsytpL5KJ7Aa6WN2jBkx70ym7yJi3V/Mn/UKqAVV/wB9LxarRYIUBiRrP0hWeitMPBCVDwVXtNJNOA0wCdsp0hxIROIqERrPCO37zWo7Q2GUuJKiF/NIChEQuOuoTnM5wapXo32ely8SpQkNgr9YDMaGIJVnHZzrQHLnEtRPE1nzPdGjFpWRHdlN64EzzIBPv0qF8pSlWBaRHAgAedGjpQTa6BIJ51lyScdo0Y0npnr+zA8CMZwEjJJjIRll76lvMgAAaChrD2AyONTF3M0tZb8l5QaI7iOsK6cXlSdPGogdEa1HsPR6MzXjiJFJNxwFdY6dEozpCMqVc4jwpU3kLoM/9vlh/Fu/rtflV7/2+2H8W7+u1+VWnUq00YzMU/0frAf2t19dr8qn/wCoixiOlus/77X5VaPQbe3eE2Vqp8NF7CpKcIUEgYlBIKlGYTJGgUcxlyAKWP6P9h/Fu/rtflVyf6Plh/Gu/rtflVc93t4FvuPsPNJaftyjGEOdIgpcSVNlK8KTORlJSCIB0Io5QBl5/o87P/i3f12vyq6R/R82eP7S6+u1+VVlvN6rk3T1vbWYe6ANla13CWgekTjThGBROhBmNKs6CYEiDGY199AFCsvQrYtFJCnyEkGFKRB74bBz0q4f/Don2vd91T6VKyYYZP5qwBx2E3/ez7j8RTB3YaMyVme0fYKMUqU+kwvzFENJlI256JLW7d6Vxy4CsIT1VNgQCSNWzzNDj6B7H+JdfXa/KrSKVPjCMVSRZNrRmzfoFsUmQ7dfXa/KqfYeh+1ZxYHbnroUhXziBIOmaUAyDCgeBFXqlVqQcmZ/e+hOydcW4V3AK1FRCVNgSTKoHR5SZMVFV6BLA/2t19dr8qrpsPbwuC+MODobhxgdacWAJOLQR62mcRrS2Ft4XPTdXB0Vy6wOtOLo462giZ0zjnRQWykn0AWB/tbr67X5VNn+j1s/+Ld/Xa/Kq/bx7cTZ2zlwtK1pbAJSjDiMkJyxEDjOvCmth7VuHioP2i7YACCp1lzEeIhpRiO2poLKXa+gDZ6FpX0l0rCoKguNwYMwYbBjuIp7aPoMsXnFOFdwkqIJCFNJTkAnIdF2ec1otKooLKxsL0fMWrIZQt5SQSRjUgnPtCBUxW6TJ4r80/ho3SqSLAiN0mRxc80/hp233baQZBX4kfYKLUqVLDCbuS2XjklFUmRm7BI0mvUWSRkJqRSo7UF6I5y+kN7ZSFaz5/pXCdjIHFXmPuqh7Z37umr24b6W2BZeZQ1aBClO3KXQg9VeMFKwFcEFIIzkZ1pU1HYx3dE9yXiwe7sJCtSrwj7qF3G4TC/WU75p/BRzaO0W7dpbry0ttoEqUowAP3lHGaEMb+WamXXulKEM4ek6RtxtQC//AFnAtIUQr2YBnQVPZh8DnL6Dz6LrU+299ZH4KZd9EtooQVv/AFkfl1ZNibws3aVFlSuooJWlaFtqSSkKGJDiQoSkggxBBolR2YfA5y+lNtfRZatkELfkc1I/BU0bgW40LgPMKSP9tWWlV1BLwirk35KntD0bWzzZbUt7CSDktM5GRqg0J/qQsv4lz9dv8utCpVYgzz+pCy/iXP12/wAqvf6kbL+Jc/Xb/LrQqVTYFT2J6Nra1UpTanSVJwHF0WnYUtgzU4bnM/Sc80/hqbvHdKatLhxswtDDq0mAYUltSkmDkcwKAbF38aubX5txRfFop2VNLQFKQgBxTZWgIcCVkA4ZGY4VVxT8llJoLf8ASjX0nPNP4aiXe4TDggqdHcpP4aZ3I35ZvGbdHSKU+q3StRLa0JWtKUB8trKAheFaoISTE8qNbc2+1aNhbpV1lBCEoSpa1rIJCEIQCVKIB8qq8cX5RKySXhghPo9tx7bv1kfgpz/oNj6Tvmn8Neq3/tQyl2XSVuKaSyGnC8XUeu30IGIKTqeAyzzFFtj7XbuWg61iwkqSQpKkKSpKihaFoUAUqSoEEHlVe1D4W7s/oJO4jH0nfNP4ajf1a2303vrI/BVspVPah8I7s/pVR6Obf6b31kfgpH0dW/03vrI/BVqpVPCK9EdyX0rKdwGB7Tv1k/hr2rLSqeKI5MVKlSqxUVVn0kWC3tm3DaG1OKUEdRAlSgHW1KAA1OEGrNSoAz/dLd51AufkSXbBhwtFpNwjpFdICvp3A0pcpQpPRpAUqZSTAq47GtH20EXD4fXiJCg0G4TAhOEKM5yZ7an0qAM52vspSdpXLq7S+eS4LfolWrxbSShBCw5D7c5xqDlNWm72beLext3aWmpSehNuhZAAGMdJj4mc4ymjtKgBUqVKgBUqVKgBUqVKgBUjSpUAZC7sEKuboJs3/lrm0kuNXBZXgbZQ60suB5UISmEuSEnErFHEQhsEG5uAmzf+WubTDjdwplYQ2wl5tZWHlQkIKQ4MKTiUVRoRGvUqAK56RLFb2zLptpClrU3CUpEqPWSYSOcVA3bCyh5Fv8vaWQkh3aIccTM5hCFuhWkzEDMZmIq5UqAB+x2LhKVfKXWnTPVLbSmgBGYIU4ufdRClSoAVKlSoAVKlSoAVKlSoAzzb+5Vw/c3iQzbFq6LJTcOKJWxgaS2pTbYRJcBBKTjSJiatC91Ul/p/lF3OIKwC4dDciMuinDhMZp0MmjdKgABvxsNy7s1NsrwOhbbrZkAFTbiXEgkggTh1IIBgwYiqevce7ctVkILNwHmX0qXddM+6prGCHX1ILaOqr5vCkhKgCQK0+lQBWNxtkOsIcLrQbLigqVvqfeWQnCVPukBMwEwlOQFWelSoAVKlSoAVKlSoAVKlSoAg7dsVP2r7SSApxlxtJMwCpCkgmATEmqrs7dO7UEfKPk6Bb2TlqyllTisSlobQpxxSkJwphtMIAMSTOQq8UqAKXuzutdIctDdfJ0osrcstBlS1FxSkttqcWVIThThRkgA5qknIVJ393Ydugw4wpQcYcUrCHVM40LSUOJDyUktqiIVHMcatdKgDNbzcG56G3U2lttbK3pYYuHmsbT2AqCrshTincaApS4AUCR33PdTZa7e1Q0tDLZSVQhnGUJBUVRjcOJasySsxJJMUXpUAKlSpUAKlSpUAKlSpUAf/2Q==">
            <a:hlinkClick r:id="rId3"/>
          </p:cNvPr>
          <p:cNvSpPr>
            <a:spLocks noChangeAspect="1" noChangeArrowheads="1"/>
          </p:cNvSpPr>
          <p:nvPr/>
        </p:nvSpPr>
        <p:spPr bwMode="auto">
          <a:xfrm>
            <a:off x="28575" y="-1089025"/>
            <a:ext cx="7353300" cy="2276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www.bio.miami.edu/dana/pix/lab_genetic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5749" y="5113350"/>
            <a:ext cx="5134900" cy="158754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693964" y="6661311"/>
            <a:ext cx="4572000" cy="230832"/>
          </a:xfrm>
          <a:prstGeom prst="rect">
            <a:avLst/>
          </a:prstGeom>
        </p:spPr>
        <p:txBody>
          <a:bodyPr>
            <a:spAutoFit/>
          </a:bodyPr>
          <a:lstStyle/>
          <a:p>
            <a:r>
              <a:rPr lang="en-US" sz="900" i="1" dirty="0" smtClean="0"/>
              <a:t>Source: http</a:t>
            </a:r>
            <a:r>
              <a:rPr lang="en-US" sz="900" i="1" dirty="0"/>
              <a:t>://www.bio.miami.edu/dana/pix/lab_genetics.jpg</a:t>
            </a:r>
          </a:p>
        </p:txBody>
      </p:sp>
    </p:spTree>
    <p:extLst>
      <p:ext uri="{BB962C8B-B14F-4D97-AF65-F5344CB8AC3E}">
        <p14:creationId xmlns:p14="http://schemas.microsoft.com/office/powerpoint/2010/main" val="91755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err="1" smtClean="0"/>
              <a:t>Polygenes</a:t>
            </a:r>
            <a:r>
              <a:rPr lang="en-US" sz="4000" dirty="0" smtClean="0"/>
              <a:t>, </a:t>
            </a:r>
            <a:r>
              <a:rPr lang="en-US" sz="4000" dirty="0" err="1" smtClean="0"/>
              <a:t>Epistasis</a:t>
            </a:r>
            <a:r>
              <a:rPr lang="en-US" sz="4000" dirty="0" smtClean="0"/>
              <a:t>, and </a:t>
            </a:r>
            <a:r>
              <a:rPr lang="en-US" sz="4000" dirty="0" err="1" smtClean="0"/>
              <a:t>Punnett</a:t>
            </a:r>
            <a:r>
              <a:rPr lang="en-US" sz="4000" dirty="0" smtClean="0"/>
              <a:t> Squares</a:t>
            </a:r>
            <a:endParaRPr lang="en-US" sz="4000" dirty="0"/>
          </a:p>
        </p:txBody>
      </p:sp>
      <p:sp>
        <p:nvSpPr>
          <p:cNvPr id="3" name="Content Placeholder 2"/>
          <p:cNvSpPr>
            <a:spLocks noGrp="1"/>
          </p:cNvSpPr>
          <p:nvPr>
            <p:ph idx="1"/>
          </p:nvPr>
        </p:nvSpPr>
        <p:spPr/>
        <p:txBody>
          <a:bodyPr>
            <a:normAutofit/>
          </a:bodyPr>
          <a:lstStyle/>
          <a:p>
            <a:r>
              <a:rPr lang="en-US" dirty="0" smtClean="0"/>
              <a:t>Because polygenic traits involve multiple alleles, a standard </a:t>
            </a:r>
            <a:r>
              <a:rPr lang="en-US" dirty="0" err="1" smtClean="0"/>
              <a:t>Punnett</a:t>
            </a:r>
            <a:r>
              <a:rPr lang="en-US" dirty="0" smtClean="0"/>
              <a:t> square (with 4 squares) is not enough to predict what the offspring will look like. </a:t>
            </a:r>
          </a:p>
          <a:p>
            <a:pPr lvl="1"/>
            <a:r>
              <a:rPr lang="en-US" dirty="0" smtClean="0"/>
              <a:t>When </a:t>
            </a:r>
            <a:r>
              <a:rPr lang="en-US" dirty="0" err="1" smtClean="0"/>
              <a:t>epistasis</a:t>
            </a:r>
            <a:r>
              <a:rPr lang="en-US" dirty="0" smtClean="0"/>
              <a:t> or </a:t>
            </a:r>
            <a:r>
              <a:rPr lang="en-US" dirty="0" err="1" smtClean="0"/>
              <a:t>polygenes</a:t>
            </a:r>
            <a:r>
              <a:rPr lang="en-US" dirty="0" smtClean="0"/>
              <a:t> are involved, we need to use larger </a:t>
            </a:r>
            <a:r>
              <a:rPr lang="en-US" dirty="0" err="1" smtClean="0"/>
              <a:t>Punnett</a:t>
            </a:r>
            <a:r>
              <a:rPr lang="en-US" dirty="0" smtClean="0"/>
              <a:t> squares to determine how the combination of multiple genes will affect the phenotype of that organism. </a:t>
            </a:r>
          </a:p>
          <a:p>
            <a:pPr lvl="1"/>
            <a:endParaRPr lang="en-US" dirty="0" smtClean="0"/>
          </a:p>
          <a:p>
            <a:r>
              <a:rPr lang="en-US" dirty="0" smtClean="0"/>
              <a:t>For example, the color of squash is determined by two different genes. </a:t>
            </a:r>
          </a:p>
          <a:p>
            <a:pPr lvl="1"/>
            <a:r>
              <a:rPr lang="en-US" dirty="0" smtClean="0"/>
              <a:t>The “W” gene determines if the squash is white or colored. </a:t>
            </a:r>
          </a:p>
          <a:p>
            <a:pPr lvl="1"/>
            <a:r>
              <a:rPr lang="en-US" dirty="0" smtClean="0"/>
              <a:t>The “G” gene determines if the squash is yellow or green (if it is colored). </a:t>
            </a:r>
          </a:p>
          <a:p>
            <a:r>
              <a:rPr lang="en-US" dirty="0" smtClean="0"/>
              <a:t>A </a:t>
            </a:r>
            <a:r>
              <a:rPr lang="en-US" dirty="0" err="1" smtClean="0"/>
              <a:t>Ww</a:t>
            </a:r>
            <a:r>
              <a:rPr lang="en-US" dirty="0" smtClean="0"/>
              <a:t>_ _ or WW_ _  squash will always be white. </a:t>
            </a:r>
          </a:p>
          <a:p>
            <a:pPr lvl="1"/>
            <a:r>
              <a:rPr lang="en-US" dirty="0" smtClean="0"/>
              <a:t>A </a:t>
            </a:r>
            <a:r>
              <a:rPr lang="en-US" dirty="0" err="1" smtClean="0"/>
              <a:t>wwGg</a:t>
            </a:r>
            <a:r>
              <a:rPr lang="en-US" dirty="0" smtClean="0"/>
              <a:t> or </a:t>
            </a:r>
            <a:r>
              <a:rPr lang="en-US" dirty="0" err="1" smtClean="0"/>
              <a:t>wwGG</a:t>
            </a:r>
            <a:r>
              <a:rPr lang="en-US" dirty="0" smtClean="0"/>
              <a:t> squash is yellow. </a:t>
            </a:r>
          </a:p>
          <a:p>
            <a:pPr lvl="1"/>
            <a:r>
              <a:rPr lang="en-US" dirty="0" smtClean="0"/>
              <a:t>A </a:t>
            </a:r>
            <a:r>
              <a:rPr lang="en-US" dirty="0" err="1" smtClean="0"/>
              <a:t>wwgg</a:t>
            </a:r>
            <a:r>
              <a:rPr lang="en-US" dirty="0" smtClean="0"/>
              <a:t> squash is green. </a:t>
            </a:r>
          </a:p>
          <a:p>
            <a:pPr lvl="1"/>
            <a:endParaRPr lang="en-US" dirty="0" smtClean="0"/>
          </a:p>
          <a:p>
            <a:endParaRPr lang="en-US" dirty="0"/>
          </a:p>
        </p:txBody>
      </p:sp>
      <p:pic>
        <p:nvPicPr>
          <p:cNvPr id="4" name="Picture 2" descr="http://hellinahandbasket.net/wp-content/uploads/2009/10/squash.jpg"/>
          <p:cNvPicPr>
            <a:picLocks noChangeAspect="1" noChangeArrowheads="1"/>
          </p:cNvPicPr>
          <p:nvPr/>
        </p:nvPicPr>
        <p:blipFill>
          <a:blip r:embed="rId3" cstate="print"/>
          <a:srcRect l="15000" r="27500"/>
          <a:stretch>
            <a:fillRect/>
          </a:stretch>
        </p:blipFill>
        <p:spPr bwMode="auto">
          <a:xfrm>
            <a:off x="6705601" y="4709121"/>
            <a:ext cx="1481951" cy="1932979"/>
          </a:xfrm>
          <a:prstGeom prst="rect">
            <a:avLst/>
          </a:prstGeom>
          <a:noFill/>
        </p:spPr>
      </p:pic>
    </p:spTree>
    <p:extLst>
      <p:ext uri="{BB962C8B-B14F-4D97-AF65-F5344CB8AC3E}">
        <p14:creationId xmlns:p14="http://schemas.microsoft.com/office/powerpoint/2010/main" val="233454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a:t>
            </a:r>
            <a:r>
              <a:rPr lang="en-US" dirty="0" err="1" smtClean="0"/>
              <a:t>Punnett</a:t>
            </a:r>
            <a:r>
              <a:rPr lang="en-US" dirty="0" smtClean="0"/>
              <a:t> Squares</a:t>
            </a:r>
            <a:endParaRPr lang="en-US" dirty="0"/>
          </a:p>
        </p:txBody>
      </p:sp>
      <p:sp>
        <p:nvSpPr>
          <p:cNvPr id="3" name="Content Placeholder 2"/>
          <p:cNvSpPr>
            <a:spLocks noGrp="1"/>
          </p:cNvSpPr>
          <p:nvPr>
            <p:ph idx="1"/>
          </p:nvPr>
        </p:nvSpPr>
        <p:spPr>
          <a:xfrm>
            <a:off x="221673" y="982639"/>
            <a:ext cx="8465127" cy="5341961"/>
          </a:xfrm>
        </p:spPr>
        <p:txBody>
          <a:bodyPr/>
          <a:lstStyle/>
          <a:p>
            <a:r>
              <a:rPr lang="en-US" dirty="0"/>
              <a:t>Imagine we cross-pollinate a double-heterozygous </a:t>
            </a:r>
            <a:br>
              <a:rPr lang="en-US" dirty="0"/>
            </a:br>
            <a:r>
              <a:rPr lang="en-US" dirty="0"/>
              <a:t>squash with another of the same genotype.</a:t>
            </a:r>
          </a:p>
          <a:p>
            <a:pPr lvl="1"/>
            <a:r>
              <a:rPr lang="en-US" dirty="0"/>
              <a:t>In other words, we  pollinate a </a:t>
            </a:r>
            <a:r>
              <a:rPr lang="en-US" dirty="0" err="1"/>
              <a:t>WwGg</a:t>
            </a:r>
            <a:r>
              <a:rPr lang="en-US" dirty="0"/>
              <a:t> squash with another </a:t>
            </a:r>
            <a:br>
              <a:rPr lang="en-US" dirty="0"/>
            </a:br>
            <a:r>
              <a:rPr lang="en-US" dirty="0" err="1"/>
              <a:t>WwGg</a:t>
            </a:r>
            <a:r>
              <a:rPr lang="en-US" dirty="0"/>
              <a:t> squash</a:t>
            </a:r>
            <a:r>
              <a:rPr lang="en-US" dirty="0" smtClean="0"/>
              <a:t>.  What </a:t>
            </a:r>
            <a:r>
              <a:rPr lang="en-US" dirty="0"/>
              <a:t>would their offspring look like? </a:t>
            </a:r>
            <a:endParaRPr lang="en-US" dirty="0" smtClean="0"/>
          </a:p>
          <a:p>
            <a:r>
              <a:rPr lang="en-US" dirty="0" smtClean="0"/>
              <a:t>To solve this problem, we would need to create a 16-square Punnett Square (called a </a:t>
            </a:r>
            <a:r>
              <a:rPr lang="en-US" u="sng" dirty="0" err="1" smtClean="0"/>
              <a:t>dihybrid</a:t>
            </a:r>
            <a:r>
              <a:rPr lang="en-US" u="sng" dirty="0" smtClean="0"/>
              <a:t> Punnett square</a:t>
            </a:r>
            <a:r>
              <a:rPr lang="en-US" dirty="0" smtClean="0"/>
              <a:t>). </a:t>
            </a:r>
            <a:endParaRPr lang="en-US" dirty="0"/>
          </a:p>
        </p:txBody>
      </p:sp>
      <p:graphicFrame>
        <p:nvGraphicFramePr>
          <p:cNvPr id="4" name="Table 3"/>
          <p:cNvGraphicFramePr>
            <a:graphicFrameLocks noGrp="1"/>
          </p:cNvGraphicFramePr>
          <p:nvPr/>
        </p:nvGraphicFramePr>
        <p:xfrm>
          <a:off x="2819400" y="3124200"/>
          <a:ext cx="4191000" cy="685800"/>
        </p:xfrm>
        <a:graphic>
          <a:graphicData uri="http://schemas.openxmlformats.org/drawingml/2006/table">
            <a:tbl>
              <a:tblPr>
                <a:tableStyleId>{5C22544A-7EE6-4342-B048-85BDC9FD1C3A}</a:tableStyleId>
              </a:tblPr>
              <a:tblGrid>
                <a:gridCol w="838200"/>
                <a:gridCol w="838200"/>
                <a:gridCol w="838200"/>
                <a:gridCol w="838200"/>
                <a:gridCol w="838200"/>
              </a:tblGrid>
              <a:tr h="685800">
                <a:tc>
                  <a:txBody>
                    <a:bodyPr/>
                    <a:lstStyle/>
                    <a:p>
                      <a:endParaRPr lang="en-US" dirty="0"/>
                    </a:p>
                  </a:txBody>
                  <a:tcPr/>
                </a:tc>
                <a:tc>
                  <a:txBody>
                    <a:bodyPr/>
                    <a:lstStyle/>
                    <a:p>
                      <a:r>
                        <a:rPr lang="en-US" dirty="0"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r>
            </a:tbl>
          </a:graphicData>
        </a:graphic>
      </p:graphicFrame>
      <p:graphicFrame>
        <p:nvGraphicFramePr>
          <p:cNvPr id="5" name="Table 4"/>
          <p:cNvGraphicFramePr>
            <a:graphicFrameLocks noGrp="1"/>
          </p:cNvGraphicFramePr>
          <p:nvPr/>
        </p:nvGraphicFramePr>
        <p:xfrm>
          <a:off x="2819400" y="3124200"/>
          <a:ext cx="838200" cy="3429000"/>
        </p:xfrm>
        <a:graphic>
          <a:graphicData uri="http://schemas.openxmlformats.org/drawingml/2006/table">
            <a:tbl>
              <a:tblPr>
                <a:tableStyleId>{5C22544A-7EE6-4342-B048-85BDC9FD1C3A}</a:tableStyleId>
              </a:tblPr>
              <a:tblGrid>
                <a:gridCol w="838200"/>
              </a:tblGrid>
              <a:tr h="685800">
                <a:tc>
                  <a:txBody>
                    <a:bodyPr/>
                    <a:lstStyle/>
                    <a:p>
                      <a:endParaRPr lang="en-US" dirty="0"/>
                    </a:p>
                  </a:txBody>
                  <a:tcPr/>
                </a:tc>
              </a:tr>
              <a:tr h="685800">
                <a:tc>
                  <a:txBody>
                    <a:bodyPr/>
                    <a:lstStyle/>
                    <a:p>
                      <a:r>
                        <a:rPr lang="en-US" dirty="0"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bl>
          </a:graphicData>
        </a:graphic>
      </p:graphicFrame>
      <p:graphicFrame>
        <p:nvGraphicFramePr>
          <p:cNvPr id="6" name="Table 5"/>
          <p:cNvGraphicFramePr>
            <a:graphicFrameLocks noGrp="1"/>
          </p:cNvGraphicFramePr>
          <p:nvPr/>
        </p:nvGraphicFramePr>
        <p:xfrm>
          <a:off x="3657600" y="38100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7" name="Table 6"/>
          <p:cNvGraphicFramePr>
            <a:graphicFrameLocks noGrp="1"/>
          </p:cNvGraphicFramePr>
          <p:nvPr/>
        </p:nvGraphicFramePr>
        <p:xfrm>
          <a:off x="3657600" y="44958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8" name="Table 7"/>
          <p:cNvGraphicFramePr>
            <a:graphicFrameLocks noGrp="1"/>
          </p:cNvGraphicFramePr>
          <p:nvPr/>
        </p:nvGraphicFramePr>
        <p:xfrm>
          <a:off x="3657600" y="51816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9" name="Table 8"/>
          <p:cNvGraphicFramePr>
            <a:graphicFrameLocks noGrp="1"/>
          </p:cNvGraphicFramePr>
          <p:nvPr/>
        </p:nvGraphicFramePr>
        <p:xfrm>
          <a:off x="3657600" y="58674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pic>
        <p:nvPicPr>
          <p:cNvPr id="10" name="Picture 2" descr="http://hellinahandbasket.net/wp-content/uploads/2009/10/squash.jpg"/>
          <p:cNvPicPr>
            <a:picLocks noChangeAspect="1" noChangeArrowheads="1"/>
          </p:cNvPicPr>
          <p:nvPr/>
        </p:nvPicPr>
        <p:blipFill>
          <a:blip r:embed="rId3" cstate="print"/>
          <a:srcRect l="15000" r="27500"/>
          <a:stretch>
            <a:fillRect/>
          </a:stretch>
        </p:blipFill>
        <p:spPr bwMode="auto">
          <a:xfrm>
            <a:off x="393700" y="3526734"/>
            <a:ext cx="2057400" cy="268356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Setting Up the </a:t>
            </a:r>
            <a:r>
              <a:rPr lang="en-US" sz="2800" dirty="0" err="1" smtClean="0"/>
              <a:t>DiHybrid</a:t>
            </a:r>
            <a:r>
              <a:rPr lang="en-US" sz="2800" dirty="0" smtClean="0"/>
              <a:t> </a:t>
            </a:r>
            <a:r>
              <a:rPr lang="en-US" sz="2800" dirty="0" err="1" smtClean="0"/>
              <a:t>Punnett</a:t>
            </a:r>
            <a:r>
              <a:rPr lang="en-US" sz="2800" dirty="0" smtClean="0"/>
              <a:t> Square</a:t>
            </a:r>
            <a:endParaRPr lang="en-US" sz="2800" dirty="0"/>
          </a:p>
        </p:txBody>
      </p:sp>
      <p:sp>
        <p:nvSpPr>
          <p:cNvPr id="3" name="Content Placeholder 2"/>
          <p:cNvSpPr>
            <a:spLocks noGrp="1"/>
          </p:cNvSpPr>
          <p:nvPr>
            <p:ph idx="1"/>
          </p:nvPr>
        </p:nvSpPr>
        <p:spPr/>
        <p:txBody>
          <a:bodyPr>
            <a:normAutofit lnSpcReduction="10000"/>
          </a:bodyPr>
          <a:lstStyle/>
          <a:p>
            <a:r>
              <a:rPr lang="en-US" dirty="0" smtClean="0"/>
              <a:t>To set up the </a:t>
            </a:r>
            <a:r>
              <a:rPr lang="en-US" dirty="0" err="1" smtClean="0"/>
              <a:t>dihybrid</a:t>
            </a:r>
            <a:r>
              <a:rPr lang="en-US" dirty="0" smtClean="0"/>
              <a:t> </a:t>
            </a:r>
            <a:r>
              <a:rPr lang="en-US" dirty="0" err="1" smtClean="0"/>
              <a:t>Punnett</a:t>
            </a:r>
            <a:r>
              <a:rPr lang="en-US" dirty="0" smtClean="0"/>
              <a:t> square, we first have to break down each parent’s genotype into all the possible combinations that parent could give to their offspring. </a:t>
            </a:r>
          </a:p>
          <a:p>
            <a:pPr lvl="1"/>
            <a:r>
              <a:rPr lang="en-US" dirty="0" smtClean="0"/>
              <a:t>When we are using a </a:t>
            </a:r>
            <a:r>
              <a:rPr lang="en-US" dirty="0" err="1" smtClean="0"/>
              <a:t>dihybrid</a:t>
            </a:r>
            <a:r>
              <a:rPr lang="en-US" dirty="0" smtClean="0"/>
              <a:t> </a:t>
            </a:r>
            <a:r>
              <a:rPr lang="en-US" dirty="0" err="1" smtClean="0"/>
              <a:t>Punnett</a:t>
            </a:r>
            <a:r>
              <a:rPr lang="en-US" dirty="0" smtClean="0"/>
              <a:t> square, we are looking at two different genes, each with two different alleles. </a:t>
            </a:r>
          </a:p>
          <a:p>
            <a:pPr lvl="1"/>
            <a:r>
              <a:rPr lang="en-US" dirty="0" smtClean="0"/>
              <a:t>Because each parent contributes one allele from each gene, there are four possible combinations of alleles that each parent could pass onto their offspring. </a:t>
            </a:r>
            <a:br>
              <a:rPr lang="en-US" dirty="0" smtClean="0"/>
            </a:br>
            <a:endParaRPr lang="en-US" dirty="0" smtClean="0"/>
          </a:p>
          <a:p>
            <a:r>
              <a:rPr lang="en-US" dirty="0" smtClean="0"/>
              <a:t>For example, each squash parent had the genotype </a:t>
            </a:r>
            <a:r>
              <a:rPr lang="en-US" dirty="0" err="1" smtClean="0"/>
              <a:t>WwGg</a:t>
            </a:r>
            <a:r>
              <a:rPr lang="en-US" dirty="0" smtClean="0"/>
              <a:t>. </a:t>
            </a:r>
          </a:p>
          <a:p>
            <a:pPr lvl="1"/>
            <a:r>
              <a:rPr lang="en-US" dirty="0" smtClean="0"/>
              <a:t>Each squash could give their offspring either the W or the w allele. </a:t>
            </a:r>
          </a:p>
          <a:p>
            <a:pPr lvl="1"/>
            <a:r>
              <a:rPr lang="en-US" dirty="0" smtClean="0"/>
              <a:t>Each squash could also give their offspring either the G or the g allele. </a:t>
            </a:r>
          </a:p>
          <a:p>
            <a:pPr lvl="1"/>
            <a:endParaRPr lang="en-US" dirty="0" smtClean="0"/>
          </a:p>
          <a:p>
            <a:r>
              <a:rPr lang="en-US" dirty="0" smtClean="0"/>
              <a:t>This means that four possible combinations of these two genes could be passed on: WG, </a:t>
            </a:r>
            <a:r>
              <a:rPr lang="en-US" dirty="0" err="1" smtClean="0"/>
              <a:t>Wg</a:t>
            </a:r>
            <a:r>
              <a:rPr lang="en-US" dirty="0" smtClean="0"/>
              <a:t>, </a:t>
            </a:r>
            <a:r>
              <a:rPr lang="en-US" dirty="0" err="1" smtClean="0"/>
              <a:t>wG</a:t>
            </a:r>
            <a:r>
              <a:rPr lang="en-US" dirty="0" smtClean="0"/>
              <a:t>, or </a:t>
            </a:r>
            <a:r>
              <a:rPr lang="en-US" dirty="0" err="1" smtClean="0"/>
              <a:t>wg</a:t>
            </a:r>
            <a:r>
              <a:rPr lang="en-US" dirty="0" smtClean="0"/>
              <a:t>. </a:t>
            </a:r>
          </a:p>
          <a:p>
            <a:pPr lvl="1"/>
            <a:r>
              <a:rPr lang="en-US" dirty="0" smtClean="0"/>
              <a:t>These are the letters that will go along the top and sides of the </a:t>
            </a:r>
            <a:r>
              <a:rPr lang="en-US" dirty="0" err="1" smtClean="0"/>
              <a:t>dihybrid</a:t>
            </a:r>
            <a:r>
              <a:rPr lang="en-US" dirty="0" smtClean="0"/>
              <a:t> </a:t>
            </a:r>
            <a:r>
              <a:rPr lang="en-US" dirty="0" err="1" smtClean="0"/>
              <a:t>Punnett</a:t>
            </a:r>
            <a:r>
              <a:rPr lang="en-US" dirty="0" smtClean="0"/>
              <a:t> square. </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FOIL the genotype</a:t>
            </a:r>
            <a:endParaRPr lang="en-US" dirty="0"/>
          </a:p>
        </p:txBody>
      </p:sp>
      <p:sp>
        <p:nvSpPr>
          <p:cNvPr id="3" name="Content Placeholder 2"/>
          <p:cNvSpPr>
            <a:spLocks noGrp="1"/>
          </p:cNvSpPr>
          <p:nvPr>
            <p:ph idx="1"/>
          </p:nvPr>
        </p:nvSpPr>
        <p:spPr/>
        <p:txBody>
          <a:bodyPr/>
          <a:lstStyle/>
          <a:p>
            <a:r>
              <a:rPr lang="en-US" dirty="0" smtClean="0"/>
              <a:t>An easy way to remember how to set this up is to remember the acronym “FOIL”, or </a:t>
            </a:r>
            <a:r>
              <a:rPr lang="en-US" u="sng" dirty="0" smtClean="0"/>
              <a:t>F</a:t>
            </a:r>
            <a:r>
              <a:rPr lang="en-US" dirty="0" smtClean="0"/>
              <a:t>irst Letters, </a:t>
            </a:r>
            <a:r>
              <a:rPr lang="en-US" u="sng" dirty="0" smtClean="0"/>
              <a:t>O</a:t>
            </a:r>
            <a:r>
              <a:rPr lang="en-US" dirty="0" smtClean="0"/>
              <a:t>utside Letters, </a:t>
            </a:r>
            <a:r>
              <a:rPr lang="en-US" u="sng" dirty="0" smtClean="0"/>
              <a:t>I</a:t>
            </a:r>
            <a:r>
              <a:rPr lang="en-US" dirty="0" smtClean="0"/>
              <a:t>nside Letters, </a:t>
            </a:r>
            <a:r>
              <a:rPr lang="en-US" u="sng" dirty="0" smtClean="0"/>
              <a:t>L</a:t>
            </a:r>
            <a:r>
              <a:rPr lang="en-US" dirty="0" smtClean="0"/>
              <a:t>ast Letters. </a:t>
            </a:r>
          </a:p>
          <a:p>
            <a:pPr lvl="1"/>
            <a:r>
              <a:rPr lang="en-US" dirty="0" smtClean="0"/>
              <a:t>Again, our squash genotype of </a:t>
            </a:r>
            <a:r>
              <a:rPr lang="en-US" dirty="0" err="1" smtClean="0"/>
              <a:t>WwGg</a:t>
            </a:r>
            <a:r>
              <a:rPr lang="en-US" dirty="0" smtClean="0"/>
              <a:t>. </a:t>
            </a:r>
          </a:p>
          <a:p>
            <a:pPr lvl="1"/>
            <a:r>
              <a:rPr lang="en-US" dirty="0" smtClean="0"/>
              <a:t>The FIRST letters are WG. </a:t>
            </a:r>
          </a:p>
          <a:p>
            <a:pPr lvl="1"/>
            <a:r>
              <a:rPr lang="en-US" dirty="0" smtClean="0"/>
              <a:t>The OUTSIDE letters are </a:t>
            </a:r>
            <a:r>
              <a:rPr lang="en-US" dirty="0" err="1" smtClean="0"/>
              <a:t>Wg</a:t>
            </a:r>
            <a:r>
              <a:rPr lang="en-US" dirty="0" smtClean="0"/>
              <a:t>.</a:t>
            </a:r>
          </a:p>
          <a:p>
            <a:pPr lvl="1"/>
            <a:r>
              <a:rPr lang="en-US" dirty="0" smtClean="0"/>
              <a:t>The INSIDE letters are </a:t>
            </a:r>
            <a:r>
              <a:rPr lang="en-US" dirty="0" err="1" smtClean="0"/>
              <a:t>wG</a:t>
            </a:r>
            <a:r>
              <a:rPr lang="en-US" dirty="0" smtClean="0"/>
              <a:t>. </a:t>
            </a:r>
          </a:p>
          <a:p>
            <a:pPr lvl="1"/>
            <a:r>
              <a:rPr lang="en-US" dirty="0" smtClean="0"/>
              <a:t>The LAST letters are </a:t>
            </a:r>
            <a:r>
              <a:rPr lang="en-US" dirty="0" err="1" smtClean="0"/>
              <a:t>wg</a:t>
            </a:r>
            <a:r>
              <a:rPr lang="en-US" dirty="0" smtClean="0"/>
              <a:t>. </a:t>
            </a:r>
            <a:endParaRPr lang="en-US" dirty="0"/>
          </a:p>
        </p:txBody>
      </p:sp>
      <p:graphicFrame>
        <p:nvGraphicFramePr>
          <p:cNvPr id="4" name="Table 3"/>
          <p:cNvGraphicFramePr>
            <a:graphicFrameLocks noGrp="1"/>
          </p:cNvGraphicFramePr>
          <p:nvPr/>
        </p:nvGraphicFramePr>
        <p:xfrm>
          <a:off x="4216400" y="2616200"/>
          <a:ext cx="4191000" cy="685800"/>
        </p:xfrm>
        <a:graphic>
          <a:graphicData uri="http://schemas.openxmlformats.org/drawingml/2006/table">
            <a:tbl>
              <a:tblPr>
                <a:tableStyleId>{5C22544A-7EE6-4342-B048-85BDC9FD1C3A}</a:tableStyleId>
              </a:tblPr>
              <a:tblGrid>
                <a:gridCol w="838200"/>
                <a:gridCol w="838200"/>
                <a:gridCol w="838200"/>
                <a:gridCol w="838200"/>
                <a:gridCol w="838200"/>
              </a:tblGrid>
              <a:tr h="685800">
                <a:tc>
                  <a:txBody>
                    <a:bodyPr/>
                    <a:lstStyle/>
                    <a:p>
                      <a:endParaRPr lang="en-US" dirty="0"/>
                    </a:p>
                  </a:txBody>
                  <a:tcPr/>
                </a:tc>
                <a:tc>
                  <a:txBody>
                    <a:bodyPr/>
                    <a:lstStyle/>
                    <a:p>
                      <a:r>
                        <a:rPr lang="en-US" dirty="0"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r>
            </a:tbl>
          </a:graphicData>
        </a:graphic>
      </p:graphicFrame>
      <p:graphicFrame>
        <p:nvGraphicFramePr>
          <p:cNvPr id="5" name="Table 4"/>
          <p:cNvGraphicFramePr>
            <a:graphicFrameLocks noGrp="1"/>
          </p:cNvGraphicFramePr>
          <p:nvPr/>
        </p:nvGraphicFramePr>
        <p:xfrm>
          <a:off x="4216400" y="2616200"/>
          <a:ext cx="838200" cy="3429000"/>
        </p:xfrm>
        <a:graphic>
          <a:graphicData uri="http://schemas.openxmlformats.org/drawingml/2006/table">
            <a:tbl>
              <a:tblPr>
                <a:tableStyleId>{5C22544A-7EE6-4342-B048-85BDC9FD1C3A}</a:tableStyleId>
              </a:tblPr>
              <a:tblGrid>
                <a:gridCol w="838200"/>
              </a:tblGrid>
              <a:tr h="685800">
                <a:tc>
                  <a:txBody>
                    <a:bodyPr/>
                    <a:lstStyle/>
                    <a:p>
                      <a:endParaRPr lang="en-US" dirty="0"/>
                    </a:p>
                  </a:txBody>
                  <a:tcPr/>
                </a:tc>
              </a:tr>
              <a:tr h="685800">
                <a:tc>
                  <a:txBody>
                    <a:bodyPr/>
                    <a:lstStyle/>
                    <a:p>
                      <a:r>
                        <a:rPr lang="en-US" dirty="0"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bl>
          </a:graphicData>
        </a:graphic>
      </p:graphicFrame>
      <p:pic>
        <p:nvPicPr>
          <p:cNvPr id="6" name="Picture 2" descr="http://hellinahandbasket.net/wp-content/uploads/2009/10/squash.jpg"/>
          <p:cNvPicPr>
            <a:picLocks noChangeAspect="1" noChangeArrowheads="1"/>
          </p:cNvPicPr>
          <p:nvPr/>
        </p:nvPicPr>
        <p:blipFill>
          <a:blip r:embed="rId3" cstate="print"/>
          <a:srcRect l="15000" r="27500"/>
          <a:stretch>
            <a:fillRect/>
          </a:stretch>
        </p:blipFill>
        <p:spPr bwMode="auto">
          <a:xfrm>
            <a:off x="1479126" y="4051300"/>
            <a:ext cx="1772073" cy="231139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 up the Combo’s</a:t>
            </a:r>
            <a:endParaRPr lang="en-US" dirty="0"/>
          </a:p>
        </p:txBody>
      </p:sp>
      <p:sp>
        <p:nvSpPr>
          <p:cNvPr id="3" name="Content Placeholder 2"/>
          <p:cNvSpPr>
            <a:spLocks noGrp="1"/>
          </p:cNvSpPr>
          <p:nvPr>
            <p:ph idx="1"/>
          </p:nvPr>
        </p:nvSpPr>
        <p:spPr/>
        <p:txBody>
          <a:bodyPr/>
          <a:lstStyle/>
          <a:p>
            <a:r>
              <a:rPr lang="en-US" dirty="0" smtClean="0"/>
              <a:t>Once we’ve set up the side and top of the </a:t>
            </a:r>
            <a:r>
              <a:rPr lang="en-US" dirty="0" err="1" smtClean="0"/>
              <a:t>dihybrid</a:t>
            </a:r>
            <a:r>
              <a:rPr lang="en-US" dirty="0" smtClean="0"/>
              <a:t> </a:t>
            </a:r>
            <a:r>
              <a:rPr lang="en-US" dirty="0" err="1" smtClean="0"/>
              <a:t>Punnett</a:t>
            </a:r>
            <a:r>
              <a:rPr lang="en-US" dirty="0" smtClean="0"/>
              <a:t> square, we simply need to match up each combination of letters to create the possible genotypes that could be created by this combination of parents. </a:t>
            </a:r>
          </a:p>
          <a:p>
            <a:pPr lvl="1"/>
            <a:r>
              <a:rPr lang="en-US" dirty="0" smtClean="0"/>
              <a:t>Remember to keep similar letters together and to write capital letters first. </a:t>
            </a:r>
            <a:endParaRPr lang="en-US" dirty="0"/>
          </a:p>
        </p:txBody>
      </p:sp>
      <p:graphicFrame>
        <p:nvGraphicFramePr>
          <p:cNvPr id="4" name="Table 3"/>
          <p:cNvGraphicFramePr>
            <a:graphicFrameLocks noGrp="1"/>
          </p:cNvGraphicFramePr>
          <p:nvPr/>
        </p:nvGraphicFramePr>
        <p:xfrm>
          <a:off x="2489200" y="2933700"/>
          <a:ext cx="4191000" cy="685800"/>
        </p:xfrm>
        <a:graphic>
          <a:graphicData uri="http://schemas.openxmlformats.org/drawingml/2006/table">
            <a:tbl>
              <a:tblPr>
                <a:tableStyleId>{5C22544A-7EE6-4342-B048-85BDC9FD1C3A}</a:tableStyleId>
              </a:tblPr>
              <a:tblGrid>
                <a:gridCol w="838200"/>
                <a:gridCol w="838200"/>
                <a:gridCol w="838200"/>
                <a:gridCol w="838200"/>
                <a:gridCol w="838200"/>
              </a:tblGrid>
              <a:tr h="685800">
                <a:tc>
                  <a:txBody>
                    <a:bodyPr/>
                    <a:lstStyle/>
                    <a:p>
                      <a:endParaRPr lang="en-US" dirty="0"/>
                    </a:p>
                  </a:txBody>
                  <a:tcPr/>
                </a:tc>
                <a:tc>
                  <a:txBody>
                    <a:bodyPr/>
                    <a:lstStyle/>
                    <a:p>
                      <a:r>
                        <a:rPr lang="en-US" dirty="0"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r>
            </a:tbl>
          </a:graphicData>
        </a:graphic>
      </p:graphicFrame>
      <p:graphicFrame>
        <p:nvGraphicFramePr>
          <p:cNvPr id="5" name="Table 4"/>
          <p:cNvGraphicFramePr>
            <a:graphicFrameLocks noGrp="1"/>
          </p:cNvGraphicFramePr>
          <p:nvPr/>
        </p:nvGraphicFramePr>
        <p:xfrm>
          <a:off x="2489200" y="2933700"/>
          <a:ext cx="838200" cy="3429000"/>
        </p:xfrm>
        <a:graphic>
          <a:graphicData uri="http://schemas.openxmlformats.org/drawingml/2006/table">
            <a:tbl>
              <a:tblPr>
                <a:tableStyleId>{5C22544A-7EE6-4342-B048-85BDC9FD1C3A}</a:tableStyleId>
              </a:tblPr>
              <a:tblGrid>
                <a:gridCol w="838200"/>
              </a:tblGrid>
              <a:tr h="685800">
                <a:tc>
                  <a:txBody>
                    <a:bodyPr/>
                    <a:lstStyle/>
                    <a:p>
                      <a:endParaRPr lang="en-US" dirty="0"/>
                    </a:p>
                  </a:txBody>
                  <a:tcPr/>
                </a:tc>
              </a:tr>
              <a:tr h="685800">
                <a:tc>
                  <a:txBody>
                    <a:bodyPr/>
                    <a:lstStyle/>
                    <a:p>
                      <a:r>
                        <a:rPr lang="en-US" dirty="0"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bl>
          </a:graphicData>
        </a:graphic>
      </p:graphicFrame>
      <p:graphicFrame>
        <p:nvGraphicFramePr>
          <p:cNvPr id="6" name="Table 5"/>
          <p:cNvGraphicFramePr>
            <a:graphicFrameLocks noGrp="1"/>
          </p:cNvGraphicFramePr>
          <p:nvPr/>
        </p:nvGraphicFramePr>
        <p:xfrm>
          <a:off x="3327400" y="36195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7" name="Table 6"/>
          <p:cNvGraphicFramePr>
            <a:graphicFrameLocks noGrp="1"/>
          </p:cNvGraphicFramePr>
          <p:nvPr/>
        </p:nvGraphicFramePr>
        <p:xfrm>
          <a:off x="3327400" y="43053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8" name="Table 7"/>
          <p:cNvGraphicFramePr>
            <a:graphicFrameLocks noGrp="1"/>
          </p:cNvGraphicFramePr>
          <p:nvPr/>
        </p:nvGraphicFramePr>
        <p:xfrm>
          <a:off x="3327400" y="49911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9" name="Table 8"/>
          <p:cNvGraphicFramePr>
            <a:graphicFrameLocks noGrp="1"/>
          </p:cNvGraphicFramePr>
          <p:nvPr/>
        </p:nvGraphicFramePr>
        <p:xfrm>
          <a:off x="3327400" y="5676900"/>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cxnSp>
        <p:nvCxnSpPr>
          <p:cNvPr id="10" name="Straight Arrow Connector 9"/>
          <p:cNvCxnSpPr/>
          <p:nvPr/>
        </p:nvCxnSpPr>
        <p:spPr>
          <a:xfrm>
            <a:off x="2794000" y="4381500"/>
            <a:ext cx="609600" cy="7620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rot="16200000" flipH="1">
            <a:off x="3099594" y="3696494"/>
            <a:ext cx="1066006" cy="1516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Straight Arrow Connector 11"/>
          <p:cNvCxnSpPr/>
          <p:nvPr/>
        </p:nvCxnSpPr>
        <p:spPr>
          <a:xfrm>
            <a:off x="2870200" y="4610100"/>
            <a:ext cx="1066800" cy="158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rot="16200000" flipH="1">
            <a:off x="3289300" y="3733800"/>
            <a:ext cx="1066006" cy="7540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Determine the Offspring</a:t>
            </a:r>
            <a:endParaRPr lang="en-US" dirty="0"/>
          </a:p>
        </p:txBody>
      </p:sp>
      <p:sp>
        <p:nvSpPr>
          <p:cNvPr id="3" name="Content Placeholder 2"/>
          <p:cNvSpPr>
            <a:spLocks noGrp="1"/>
          </p:cNvSpPr>
          <p:nvPr>
            <p:ph idx="1"/>
          </p:nvPr>
        </p:nvSpPr>
        <p:spPr/>
        <p:txBody>
          <a:bodyPr/>
          <a:lstStyle/>
          <a:p>
            <a:r>
              <a:rPr lang="en-US" dirty="0" smtClean="0"/>
              <a:t>Finally, use the predicted genotypes to determine what kind of offspring will be created by this cross. </a:t>
            </a:r>
          </a:p>
          <a:p>
            <a:pPr lvl="1"/>
            <a:r>
              <a:rPr lang="en-US" dirty="0" smtClean="0"/>
              <a:t>In this case, we’d see the following (again, colorless is dominant; any uppercase W’s mean ‘no color’ or white)</a:t>
            </a:r>
          </a:p>
          <a:p>
            <a:pPr lvl="1"/>
            <a:r>
              <a:rPr lang="en-US" dirty="0" smtClean="0"/>
              <a:t>Based on the Punnett square below, we’d 12 white; 3 </a:t>
            </a:r>
            <a:r>
              <a:rPr lang="en-US" dirty="0" smtClean="0">
                <a:solidFill>
                  <a:srgbClr val="FFC000"/>
                </a:solidFill>
              </a:rPr>
              <a:t>yellow</a:t>
            </a:r>
            <a:r>
              <a:rPr lang="en-US" dirty="0" smtClean="0"/>
              <a:t>; 1 </a:t>
            </a:r>
            <a:r>
              <a:rPr lang="en-US" dirty="0" smtClean="0">
                <a:solidFill>
                  <a:srgbClr val="00B050"/>
                </a:solidFill>
              </a:rPr>
              <a:t>green</a:t>
            </a:r>
            <a:r>
              <a:rPr lang="en-US" dirty="0" smtClean="0"/>
              <a:t>  from this cross (always make sure your totals add up to 16).</a:t>
            </a:r>
          </a:p>
          <a:p>
            <a:pPr lvl="1"/>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573224928"/>
              </p:ext>
            </p:extLst>
          </p:nvPr>
        </p:nvGraphicFramePr>
        <p:xfrm>
          <a:off x="2489200" y="3099959"/>
          <a:ext cx="4191000" cy="685800"/>
        </p:xfrm>
        <a:graphic>
          <a:graphicData uri="http://schemas.openxmlformats.org/drawingml/2006/table">
            <a:tbl>
              <a:tblPr>
                <a:tableStyleId>{5C22544A-7EE6-4342-B048-85BDC9FD1C3A}</a:tableStyleId>
              </a:tblPr>
              <a:tblGrid>
                <a:gridCol w="838200"/>
                <a:gridCol w="838200"/>
                <a:gridCol w="838200"/>
                <a:gridCol w="838200"/>
                <a:gridCol w="838200"/>
              </a:tblGrid>
              <a:tr h="685800">
                <a:tc>
                  <a:txBody>
                    <a:bodyPr/>
                    <a:lstStyle/>
                    <a:p>
                      <a:endParaRPr lang="en-US" dirty="0"/>
                    </a:p>
                  </a:txBody>
                  <a:tcPr/>
                </a:tc>
                <a:tc>
                  <a:txBody>
                    <a:bodyPr/>
                    <a:lstStyle/>
                    <a:p>
                      <a:r>
                        <a:rPr lang="en-US" dirty="0"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c>
                  <a:txBody>
                    <a:bodyPr/>
                    <a:lstStyle/>
                    <a:p>
                      <a:r>
                        <a:rPr lang="en-US" dirty="0" err="1" smtClean="0"/>
                        <a:t>wg</a:t>
                      </a:r>
                      <a:endParaRPr lang="en-US" dirty="0"/>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296234131"/>
              </p:ext>
            </p:extLst>
          </p:nvPr>
        </p:nvGraphicFramePr>
        <p:xfrm>
          <a:off x="2489200" y="3099959"/>
          <a:ext cx="838200" cy="3429000"/>
        </p:xfrm>
        <a:graphic>
          <a:graphicData uri="http://schemas.openxmlformats.org/drawingml/2006/table">
            <a:tbl>
              <a:tblPr>
                <a:tableStyleId>{5C22544A-7EE6-4342-B048-85BDC9FD1C3A}</a:tableStyleId>
              </a:tblPr>
              <a:tblGrid>
                <a:gridCol w="838200"/>
              </a:tblGrid>
              <a:tr h="685800">
                <a:tc>
                  <a:txBody>
                    <a:bodyPr/>
                    <a:lstStyle/>
                    <a:p>
                      <a:endParaRPr lang="en-US" dirty="0"/>
                    </a:p>
                  </a:txBody>
                  <a:tcPr/>
                </a:tc>
              </a:tr>
              <a:tr h="685800">
                <a:tc>
                  <a:txBody>
                    <a:bodyPr/>
                    <a:lstStyle/>
                    <a:p>
                      <a:r>
                        <a:rPr lang="en-US" dirty="0"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r h="685800">
                <a:tc>
                  <a:txBody>
                    <a:bodyPr/>
                    <a:lstStyle/>
                    <a:p>
                      <a:r>
                        <a:rPr lang="en-US" dirty="0" err="1" smtClean="0"/>
                        <a:t>wg</a:t>
                      </a:r>
                      <a:endParaRPr lang="en-US" dirty="0"/>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06461746"/>
              </p:ext>
            </p:extLst>
          </p:nvPr>
        </p:nvGraphicFramePr>
        <p:xfrm>
          <a:off x="3327400" y="3785759"/>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707818555"/>
              </p:ext>
            </p:extLst>
          </p:nvPr>
        </p:nvGraphicFramePr>
        <p:xfrm>
          <a:off x="3327400" y="4471559"/>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10010957"/>
              </p:ext>
            </p:extLst>
          </p:nvPr>
        </p:nvGraphicFramePr>
        <p:xfrm>
          <a:off x="3327400" y="5157359"/>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23464479"/>
              </p:ext>
            </p:extLst>
          </p:nvPr>
        </p:nvGraphicFramePr>
        <p:xfrm>
          <a:off x="3327400" y="5843159"/>
          <a:ext cx="3352800" cy="685800"/>
        </p:xfrm>
        <a:graphic>
          <a:graphicData uri="http://schemas.openxmlformats.org/drawingml/2006/table">
            <a:tbl>
              <a:tblPr>
                <a:tableStyleId>{5C22544A-7EE6-4342-B048-85BDC9FD1C3A}</a:tableStyleId>
              </a:tblPr>
              <a:tblGrid>
                <a:gridCol w="838200"/>
                <a:gridCol w="838200"/>
                <a:gridCol w="838200"/>
                <a:gridCol w="838200"/>
              </a:tblGrid>
              <a:tr h="685800">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c>
                  <a:txBody>
                    <a:bodyPr/>
                    <a:lstStyle/>
                    <a:p>
                      <a:r>
                        <a:rPr lang="en-US" sz="1400" dirty="0" err="1" smtClean="0"/>
                        <a:t>wwgg</a:t>
                      </a:r>
                      <a:endParaRPr lang="en-US" sz="1400" dirty="0"/>
                    </a:p>
                  </a:txBody>
                  <a:tcPr/>
                </a:tc>
              </a:tr>
            </a:tbl>
          </a:graphicData>
        </a:graphic>
      </p:graphicFrame>
      <p:sp>
        <p:nvSpPr>
          <p:cNvPr id="14" name="Oval 13"/>
          <p:cNvSpPr/>
          <p:nvPr/>
        </p:nvSpPr>
        <p:spPr>
          <a:xfrm>
            <a:off x="4978400" y="5030359"/>
            <a:ext cx="838200" cy="533400"/>
          </a:xfrm>
          <a:prstGeom prst="ellipse">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5" name="Oval 14"/>
          <p:cNvSpPr/>
          <p:nvPr/>
        </p:nvSpPr>
        <p:spPr>
          <a:xfrm>
            <a:off x="5816600" y="5030359"/>
            <a:ext cx="838200" cy="533400"/>
          </a:xfrm>
          <a:prstGeom prst="ellipse">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6" name="Oval 15"/>
          <p:cNvSpPr/>
          <p:nvPr/>
        </p:nvSpPr>
        <p:spPr>
          <a:xfrm>
            <a:off x="4978400" y="5716159"/>
            <a:ext cx="838200" cy="533400"/>
          </a:xfrm>
          <a:prstGeom prst="ellipse">
            <a:avLst/>
          </a:prstGeom>
          <a:noFill/>
          <a:ln w="76200">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7" name="Oval 16"/>
          <p:cNvSpPr/>
          <p:nvPr/>
        </p:nvSpPr>
        <p:spPr>
          <a:xfrm>
            <a:off x="5816600" y="5716159"/>
            <a:ext cx="838200" cy="533400"/>
          </a:xfrm>
          <a:prstGeom prst="ellipse">
            <a:avLst/>
          </a:prstGeom>
          <a:noFill/>
          <a:ln w="76200">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Oval 17"/>
          <p:cNvSpPr/>
          <p:nvPr/>
        </p:nvSpPr>
        <p:spPr>
          <a:xfrm>
            <a:off x="3289300" y="50430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Oval 18"/>
          <p:cNvSpPr/>
          <p:nvPr/>
        </p:nvSpPr>
        <p:spPr>
          <a:xfrm>
            <a:off x="4127500" y="50430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0" name="Oval 19"/>
          <p:cNvSpPr/>
          <p:nvPr/>
        </p:nvSpPr>
        <p:spPr>
          <a:xfrm>
            <a:off x="3289300" y="57288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1" name="Oval 20"/>
          <p:cNvSpPr/>
          <p:nvPr/>
        </p:nvSpPr>
        <p:spPr>
          <a:xfrm>
            <a:off x="4127500" y="57288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Oval 21"/>
          <p:cNvSpPr/>
          <p:nvPr/>
        </p:nvSpPr>
        <p:spPr>
          <a:xfrm>
            <a:off x="3289300" y="36714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3" name="Oval 22"/>
          <p:cNvSpPr/>
          <p:nvPr/>
        </p:nvSpPr>
        <p:spPr>
          <a:xfrm>
            <a:off x="4127500" y="36714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Oval 23"/>
          <p:cNvSpPr/>
          <p:nvPr/>
        </p:nvSpPr>
        <p:spPr>
          <a:xfrm>
            <a:off x="3289300" y="43572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5" name="Oval 24"/>
          <p:cNvSpPr/>
          <p:nvPr/>
        </p:nvSpPr>
        <p:spPr>
          <a:xfrm>
            <a:off x="4127500" y="43572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Oval 25"/>
          <p:cNvSpPr/>
          <p:nvPr/>
        </p:nvSpPr>
        <p:spPr>
          <a:xfrm>
            <a:off x="5016500" y="37222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7" name="Oval 26"/>
          <p:cNvSpPr/>
          <p:nvPr/>
        </p:nvSpPr>
        <p:spPr>
          <a:xfrm>
            <a:off x="5854700" y="37222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Oval 27"/>
          <p:cNvSpPr/>
          <p:nvPr/>
        </p:nvSpPr>
        <p:spPr>
          <a:xfrm>
            <a:off x="5016500" y="44080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9" name="Oval 28"/>
          <p:cNvSpPr/>
          <p:nvPr/>
        </p:nvSpPr>
        <p:spPr>
          <a:xfrm>
            <a:off x="5854700" y="4408059"/>
            <a:ext cx="838200" cy="533400"/>
          </a:xfrm>
          <a:prstGeom prst="ellipse">
            <a:avLst/>
          </a:prstGeom>
          <a:noFill/>
          <a:ln w="76200">
            <a:solidFill>
              <a:schemeClr val="bg1">
                <a:lumMod val="8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Review of Mendelian Genetics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the simplest version of Mendelian genetics, every trait as at least two genes (one version of the gene contributed by each parent). </a:t>
            </a:r>
          </a:p>
          <a:p>
            <a:pPr lvl="1"/>
            <a:r>
              <a:rPr lang="en-US" dirty="0" smtClean="0"/>
              <a:t>These genes can either be </a:t>
            </a:r>
            <a:r>
              <a:rPr lang="en-US" u="sng" dirty="0" smtClean="0"/>
              <a:t>dominant</a:t>
            </a:r>
            <a:r>
              <a:rPr lang="en-US" dirty="0" smtClean="0"/>
              <a:t> or </a:t>
            </a:r>
            <a:r>
              <a:rPr lang="en-US" u="sng" dirty="0" smtClean="0"/>
              <a:t>recessive</a:t>
            </a:r>
            <a:r>
              <a:rPr lang="en-US" dirty="0" smtClean="0"/>
              <a:t>.</a:t>
            </a:r>
          </a:p>
          <a:p>
            <a:pPr lvl="1"/>
            <a:r>
              <a:rPr lang="en-US" u="sng" dirty="0" smtClean="0"/>
              <a:t>Dominant traits</a:t>
            </a:r>
            <a:r>
              <a:rPr lang="en-US" dirty="0" smtClean="0"/>
              <a:t> are always expressed as long as at least one of the genes is dominant. </a:t>
            </a:r>
          </a:p>
          <a:p>
            <a:pPr lvl="1"/>
            <a:r>
              <a:rPr lang="en-US" u="sng" dirty="0" smtClean="0"/>
              <a:t>Recessive traits</a:t>
            </a:r>
            <a:r>
              <a:rPr lang="en-US" dirty="0" smtClean="0"/>
              <a:t> are only expressed if both versions of the gene (or both </a:t>
            </a:r>
            <a:r>
              <a:rPr lang="en-US" u="sng" dirty="0" smtClean="0"/>
              <a:t>alleles</a:t>
            </a:r>
            <a:r>
              <a:rPr lang="en-US" dirty="0" smtClean="0"/>
              <a:t>) are recessive. </a:t>
            </a:r>
            <a:br>
              <a:rPr lang="en-US" dirty="0" smtClean="0"/>
            </a:br>
            <a:endParaRPr lang="en-US" dirty="0" smtClean="0"/>
          </a:p>
          <a:p>
            <a:r>
              <a:rPr lang="en-US" dirty="0" smtClean="0"/>
              <a:t>We use </a:t>
            </a:r>
            <a:r>
              <a:rPr lang="en-US" u="sng" dirty="0" smtClean="0"/>
              <a:t>Punnett squares </a:t>
            </a:r>
            <a:r>
              <a:rPr lang="en-US" dirty="0" smtClean="0"/>
              <a:t>to determine what types of offspring are possible from different types of parents. </a:t>
            </a:r>
          </a:p>
          <a:p>
            <a:pPr lvl="1"/>
            <a:r>
              <a:rPr lang="en-US" dirty="0" smtClean="0"/>
              <a:t>For example, if both parents are </a:t>
            </a:r>
            <a:r>
              <a:rPr lang="en-US" u="sng" dirty="0" smtClean="0"/>
              <a:t>heterozygous</a:t>
            </a:r>
            <a:r>
              <a:rPr lang="en-US" dirty="0" smtClean="0"/>
              <a:t> (or have both a dominant and a recessive gene), their offspring could have any possible combination of genes. </a:t>
            </a:r>
          </a:p>
          <a:p>
            <a:pPr lvl="1"/>
            <a:r>
              <a:rPr lang="en-US" dirty="0" smtClean="0"/>
              <a:t>If both parents were homozygous recessive, they could only have offspring that are homozygous recessive. Ditto if they are both homozygous dominant. </a:t>
            </a:r>
            <a:br>
              <a:rPr lang="en-US" dirty="0" smtClean="0"/>
            </a:br>
            <a:endParaRPr lang="en-US" dirty="0" smtClean="0"/>
          </a:p>
          <a:p>
            <a:r>
              <a:rPr lang="en-US" dirty="0" smtClean="0"/>
              <a:t>The Punnett square uses the parents’ </a:t>
            </a:r>
            <a:r>
              <a:rPr lang="en-US" u="sng" dirty="0" smtClean="0"/>
              <a:t>genotypes</a:t>
            </a:r>
            <a:r>
              <a:rPr lang="en-US" dirty="0" smtClean="0"/>
              <a:t> (the combination of genes they have) to determine the offspring’s genotypes and </a:t>
            </a:r>
            <a:r>
              <a:rPr lang="en-US" u="sng" dirty="0" smtClean="0"/>
              <a:t>phenotypes</a:t>
            </a:r>
            <a:r>
              <a:rPr lang="en-US" dirty="0" smtClean="0"/>
              <a:t> (the physical characteristics they will have due to the combination of genes they inherit). </a:t>
            </a:r>
            <a:endParaRPr lang="en-US" dirty="0"/>
          </a:p>
        </p:txBody>
      </p:sp>
    </p:spTree>
    <p:extLst>
      <p:ext uri="{BB962C8B-B14F-4D97-AF65-F5344CB8AC3E}">
        <p14:creationId xmlns:p14="http://schemas.microsoft.com/office/powerpoint/2010/main" val="399494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Pleiotropy</a:t>
            </a:r>
            <a:r>
              <a:rPr lang="en-US" b="1" dirty="0"/>
              <a:t> </a:t>
            </a:r>
            <a:endParaRPr lang="en-US" dirty="0"/>
          </a:p>
        </p:txBody>
      </p:sp>
      <p:sp>
        <p:nvSpPr>
          <p:cNvPr id="3" name="Content Placeholder 2"/>
          <p:cNvSpPr>
            <a:spLocks noGrp="1"/>
          </p:cNvSpPr>
          <p:nvPr>
            <p:ph idx="1"/>
          </p:nvPr>
        </p:nvSpPr>
        <p:spPr>
          <a:xfrm>
            <a:off x="422648" y="1234302"/>
            <a:ext cx="8540758" cy="5277333"/>
          </a:xfrm>
        </p:spPr>
        <p:txBody>
          <a:bodyPr>
            <a:normAutofit lnSpcReduction="10000"/>
          </a:bodyPr>
          <a:lstStyle/>
          <a:p>
            <a:r>
              <a:rPr lang="en-US" dirty="0" smtClean="0"/>
              <a:t>Sometimes a single gene can affect more than one trait. </a:t>
            </a:r>
          </a:p>
          <a:p>
            <a:pPr lvl="1"/>
            <a:r>
              <a:rPr lang="en-US" dirty="0" smtClean="0"/>
              <a:t>When one gene influences multiple unrelated traits, this is known as </a:t>
            </a:r>
            <a:r>
              <a:rPr lang="en-US" u="sng" dirty="0" err="1" smtClean="0"/>
              <a:t>pleiotropy</a:t>
            </a:r>
            <a:r>
              <a:rPr lang="en-US" u="sng" dirty="0" smtClean="0"/>
              <a:t> (PLY-oh-TROH-pee).</a:t>
            </a:r>
          </a:p>
          <a:p>
            <a:pPr lvl="1"/>
            <a:endParaRPr lang="en-US" dirty="0" smtClean="0"/>
          </a:p>
          <a:p>
            <a:r>
              <a:rPr lang="en-US" dirty="0" smtClean="0"/>
              <a:t>For example, chickens can inherit a “frizzle” gene that causes them to produce fuzzy, </a:t>
            </a:r>
            <a:r>
              <a:rPr lang="en-US" dirty="0" err="1" smtClean="0"/>
              <a:t>poofy</a:t>
            </a:r>
            <a:r>
              <a:rPr lang="en-US" dirty="0" smtClean="0"/>
              <a:t> feathers.</a:t>
            </a:r>
          </a:p>
          <a:p>
            <a:pPr lvl="1"/>
            <a:r>
              <a:rPr lang="en-US" dirty="0" smtClean="0"/>
              <a:t>This may look funny but can be advantageous for chickens in warm climates to help keep them cool. </a:t>
            </a:r>
          </a:p>
          <a:p>
            <a:pPr lvl="1"/>
            <a:r>
              <a:rPr lang="en-US" dirty="0" smtClean="0"/>
              <a:t>However, the frizzle trait also </a:t>
            </a:r>
            <a:br>
              <a:rPr lang="en-US" dirty="0" smtClean="0"/>
            </a:br>
            <a:r>
              <a:rPr lang="en-US" dirty="0" smtClean="0"/>
              <a:t>causes these chickens to lay </a:t>
            </a:r>
            <a:br>
              <a:rPr lang="en-US" dirty="0" smtClean="0"/>
            </a:br>
            <a:r>
              <a:rPr lang="en-US" dirty="0" smtClean="0"/>
              <a:t>fewer eggs and have a reduced </a:t>
            </a:r>
            <a:br>
              <a:rPr lang="en-US" dirty="0" smtClean="0"/>
            </a:br>
            <a:r>
              <a:rPr lang="en-US" dirty="0" smtClean="0"/>
              <a:t>metabolic rate (they aren’t as </a:t>
            </a:r>
            <a:br>
              <a:rPr lang="en-US" dirty="0" smtClean="0"/>
            </a:br>
            <a:r>
              <a:rPr lang="en-US" dirty="0" smtClean="0"/>
              <a:t>efficient at producing ATP and </a:t>
            </a:r>
            <a:br>
              <a:rPr lang="en-US" dirty="0" smtClean="0"/>
            </a:br>
            <a:r>
              <a:rPr lang="en-US" dirty="0" smtClean="0"/>
              <a:t>grow less quickly). </a:t>
            </a:r>
            <a:br>
              <a:rPr lang="en-US" dirty="0" smtClean="0"/>
            </a:br>
            <a:endParaRPr lang="en-US" dirty="0" smtClean="0"/>
          </a:p>
          <a:p>
            <a:r>
              <a:rPr lang="en-US" dirty="0" smtClean="0"/>
              <a:t>A common example of human </a:t>
            </a:r>
            <a:r>
              <a:rPr lang="en-US" dirty="0" err="1" smtClean="0"/>
              <a:t>pleitropy</a:t>
            </a:r>
            <a:r>
              <a:rPr lang="en-US" dirty="0" smtClean="0"/>
              <a:t> is sickle cell anemia.</a:t>
            </a:r>
          </a:p>
          <a:p>
            <a:pPr lvl="1"/>
            <a:r>
              <a:rPr lang="en-US" dirty="0" smtClean="0"/>
              <a:t>Sickle cell anemia is a mutation in the shape of blood cells. </a:t>
            </a:r>
          </a:p>
          <a:p>
            <a:pPr lvl="1"/>
            <a:r>
              <a:rPr lang="en-US" dirty="0" smtClean="0"/>
              <a:t>Those heterozygous for sickle cell anemia also have greater resistance to malaria. </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151"/>
          <a:stretch/>
        </p:blipFill>
        <p:spPr>
          <a:xfrm>
            <a:off x="4605903" y="3261096"/>
            <a:ext cx="3960487" cy="1762317"/>
          </a:xfrm>
          <a:prstGeom prst="rect">
            <a:avLst/>
          </a:prstGeom>
        </p:spPr>
      </p:pic>
      <p:sp>
        <p:nvSpPr>
          <p:cNvPr id="6" name="Rectangle 5"/>
          <p:cNvSpPr/>
          <p:nvPr/>
        </p:nvSpPr>
        <p:spPr>
          <a:xfrm>
            <a:off x="6417015" y="4983546"/>
            <a:ext cx="1941557" cy="230832"/>
          </a:xfrm>
          <a:prstGeom prst="rect">
            <a:avLst/>
          </a:prstGeom>
        </p:spPr>
        <p:txBody>
          <a:bodyPr wrap="none">
            <a:spAutoFit/>
          </a:bodyPr>
          <a:lstStyle/>
          <a:p>
            <a:r>
              <a:rPr lang="en-US" sz="900" i="1" dirty="0" smtClean="0"/>
              <a:t>Source: backyardpoultrymag.com</a:t>
            </a:r>
            <a:endParaRPr lang="en-US" sz="900" i="1" dirty="0"/>
          </a:p>
        </p:txBody>
      </p:sp>
    </p:spTree>
    <p:extLst>
      <p:ext uri="{BB962C8B-B14F-4D97-AF65-F5344CB8AC3E}">
        <p14:creationId xmlns:p14="http://schemas.microsoft.com/office/powerpoint/2010/main" val="326849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Alleles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earlier examples, we made it seem like there can only be two versions of every trait.  </a:t>
            </a:r>
          </a:p>
          <a:p>
            <a:pPr lvl="1"/>
            <a:r>
              <a:rPr lang="en-US" dirty="0" smtClean="0"/>
              <a:t>In reality, there often be more than two alleles of a trait. </a:t>
            </a:r>
          </a:p>
          <a:p>
            <a:pPr lvl="1"/>
            <a:endParaRPr lang="en-US" dirty="0"/>
          </a:p>
          <a:p>
            <a:r>
              <a:rPr lang="en-US" dirty="0" smtClean="0"/>
              <a:t>For example, there are three possible alleles for human blood – A, B, and O. </a:t>
            </a:r>
          </a:p>
          <a:p>
            <a:pPr lvl="1"/>
            <a:r>
              <a:rPr lang="en-US" dirty="0" smtClean="0"/>
              <a:t>Different genotype combinations of these types of blood result in different blood type phenotypes. </a:t>
            </a:r>
          </a:p>
          <a:p>
            <a:pPr lvl="2"/>
            <a:r>
              <a:rPr lang="en-US" dirty="0" smtClean="0"/>
              <a:t>If both of your parents gave you A alleles, you would have Type-A blood. </a:t>
            </a:r>
          </a:p>
          <a:p>
            <a:pPr lvl="2"/>
            <a:r>
              <a:rPr lang="en-US" dirty="0" smtClean="0"/>
              <a:t>If one parent gave you an A allele and one gave an O allele, you would still have type A blood. </a:t>
            </a:r>
          </a:p>
          <a:p>
            <a:pPr lvl="2"/>
            <a:r>
              <a:rPr lang="en-US" dirty="0"/>
              <a:t>If one parent gave you an A allele and one gave </a:t>
            </a:r>
            <a:r>
              <a:rPr lang="en-US" dirty="0" smtClean="0"/>
              <a:t>a B </a:t>
            </a:r>
            <a:r>
              <a:rPr lang="en-US" dirty="0"/>
              <a:t>allele, you would </a:t>
            </a:r>
            <a:r>
              <a:rPr lang="en-US" dirty="0" smtClean="0"/>
              <a:t>have </a:t>
            </a:r>
            <a:r>
              <a:rPr lang="en-US" dirty="0"/>
              <a:t>type </a:t>
            </a:r>
            <a:r>
              <a:rPr lang="en-US" dirty="0" smtClean="0"/>
              <a:t>AB </a:t>
            </a:r>
            <a:r>
              <a:rPr lang="en-US" dirty="0"/>
              <a:t>blood. </a:t>
            </a:r>
            <a:endParaRPr lang="en-US" dirty="0" smtClean="0"/>
          </a:p>
          <a:p>
            <a:pPr lvl="2"/>
            <a:r>
              <a:rPr lang="en-US" dirty="0"/>
              <a:t>If one parent gave you an </a:t>
            </a:r>
            <a:r>
              <a:rPr lang="en-US" dirty="0" smtClean="0"/>
              <a:t>B </a:t>
            </a:r>
            <a:r>
              <a:rPr lang="en-US" dirty="0"/>
              <a:t>allele and one gave an O allele, you would still have type </a:t>
            </a:r>
            <a:r>
              <a:rPr lang="en-US" dirty="0" smtClean="0"/>
              <a:t>B </a:t>
            </a:r>
            <a:r>
              <a:rPr lang="en-US" dirty="0"/>
              <a:t>blood. </a:t>
            </a:r>
            <a:endParaRPr lang="en-US" dirty="0" smtClean="0"/>
          </a:p>
          <a:p>
            <a:pPr lvl="1"/>
            <a:endParaRPr lang="en-US" dirty="0"/>
          </a:p>
          <a:p>
            <a:r>
              <a:rPr lang="en-US" dirty="0" smtClean="0"/>
              <a:t>The fact that there are 3 alleles of blood means that our simpler earlier version of Mendelian genetics is not sufficient to explain this phenomena. </a:t>
            </a:r>
          </a:p>
          <a:p>
            <a:pPr lvl="1"/>
            <a:r>
              <a:rPr lang="en-US" dirty="0" smtClean="0"/>
              <a:t>Some genes are a mixture of dominant and recessive, and sometimes more than one gene can be dominant. </a:t>
            </a:r>
            <a:endParaRPr lang="en-US" dirty="0"/>
          </a:p>
        </p:txBody>
      </p:sp>
    </p:spTree>
    <p:extLst>
      <p:ext uri="{BB962C8B-B14F-4D97-AF65-F5344CB8AC3E}">
        <p14:creationId xmlns:p14="http://schemas.microsoft.com/office/powerpoint/2010/main" val="268512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Co-Dominance</a:t>
            </a:r>
            <a:endParaRPr lang="en-US" dirty="0"/>
          </a:p>
        </p:txBody>
      </p:sp>
      <p:sp>
        <p:nvSpPr>
          <p:cNvPr id="3" name="Content Placeholder 2"/>
          <p:cNvSpPr>
            <a:spLocks noGrp="1"/>
          </p:cNvSpPr>
          <p:nvPr>
            <p:ph idx="1"/>
          </p:nvPr>
        </p:nvSpPr>
        <p:spPr/>
        <p:txBody>
          <a:bodyPr/>
          <a:lstStyle/>
          <a:p>
            <a:r>
              <a:rPr lang="en-US" dirty="0" smtClean="0"/>
              <a:t>Sometimes two different versions of a gene can </a:t>
            </a:r>
            <a:r>
              <a:rPr lang="en-US" i="1" dirty="0" smtClean="0"/>
              <a:t>both</a:t>
            </a:r>
            <a:r>
              <a:rPr lang="en-US" dirty="0" smtClean="0"/>
              <a:t> be dominant at the same time. </a:t>
            </a:r>
          </a:p>
          <a:p>
            <a:pPr lvl="1"/>
            <a:r>
              <a:rPr lang="en-US" dirty="0" smtClean="0"/>
              <a:t>When two different genes are </a:t>
            </a:r>
            <a:r>
              <a:rPr lang="en-US" u="sng" dirty="0" smtClean="0"/>
              <a:t>co-dominant</a:t>
            </a:r>
            <a:r>
              <a:rPr lang="en-US" dirty="0" smtClean="0"/>
              <a:t>, this means that both genes are dominant and will be equally expressed if they are passed on to offspring. </a:t>
            </a:r>
          </a:p>
          <a:p>
            <a:r>
              <a:rPr lang="en-US" dirty="0" smtClean="0"/>
              <a:t>For example, horses can have what is called a “roan” color. </a:t>
            </a:r>
          </a:p>
          <a:p>
            <a:pPr lvl="1"/>
            <a:r>
              <a:rPr lang="en-US" dirty="0" smtClean="0"/>
              <a:t>Roan appears pink from a distance but actually consists of equal amounts of red hair and white hair. </a:t>
            </a:r>
          </a:p>
          <a:p>
            <a:pPr lvl="1"/>
            <a:r>
              <a:rPr lang="en-US" dirty="0" smtClean="0"/>
              <a:t>Roan horses have a co-dominant trait – both the red color and the white color are </a:t>
            </a:r>
            <a:r>
              <a:rPr lang="en-US" i="1" dirty="0" smtClean="0"/>
              <a:t>equally</a:t>
            </a:r>
            <a:r>
              <a:rPr lang="en-US" dirty="0" smtClean="0"/>
              <a:t> dominant. </a:t>
            </a:r>
          </a:p>
          <a:p>
            <a:pPr lvl="1"/>
            <a:r>
              <a:rPr lang="en-US" dirty="0" smtClean="0"/>
              <a:t>Because both the red color and the white color are equally dominant, they are equally expressed, resulting in a horse that has both red </a:t>
            </a:r>
            <a:r>
              <a:rPr lang="en-US" u="sng" dirty="0" smtClean="0"/>
              <a:t>and</a:t>
            </a:r>
            <a:r>
              <a:rPr lang="en-US" dirty="0" smtClean="0"/>
              <a:t> white hair. </a:t>
            </a:r>
            <a:br>
              <a:rPr lang="en-US" dirty="0" smtClean="0"/>
            </a:br>
            <a:endParaRPr lang="en-US" dirty="0" smtClean="0"/>
          </a:p>
          <a:p>
            <a:pPr marL="0" indent="0">
              <a:buNone/>
            </a:pPr>
            <a:endParaRPr lang="en-US" dirty="0"/>
          </a:p>
        </p:txBody>
      </p:sp>
      <p:pic>
        <p:nvPicPr>
          <p:cNvPr id="4" name="Picture 4" descr="http://farm4.static.flickr.com/3204/2748124397_c562dc39c5_z.jpg"/>
          <p:cNvPicPr>
            <a:picLocks noChangeAspect="1" noChangeArrowheads="1"/>
          </p:cNvPicPr>
          <p:nvPr/>
        </p:nvPicPr>
        <p:blipFill>
          <a:blip r:embed="rId3" cstate="print"/>
          <a:srcRect/>
          <a:stretch>
            <a:fillRect/>
          </a:stretch>
        </p:blipFill>
        <p:spPr bwMode="auto">
          <a:xfrm>
            <a:off x="5865849" y="4665518"/>
            <a:ext cx="2923309" cy="21924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2" descr="http://www.theequinest.com/images/roan-varnish.jpg"/>
          <p:cNvPicPr>
            <a:picLocks noChangeAspect="1" noChangeArrowheads="1"/>
          </p:cNvPicPr>
          <p:nvPr/>
        </p:nvPicPr>
        <p:blipFill>
          <a:blip r:embed="rId4" cstate="print"/>
          <a:srcRect/>
          <a:stretch>
            <a:fillRect/>
          </a:stretch>
        </p:blipFill>
        <p:spPr bwMode="auto">
          <a:xfrm>
            <a:off x="2643435" y="4665518"/>
            <a:ext cx="2906627" cy="2028826"/>
          </a:xfrm>
          <a:prstGeom prst="rect">
            <a:avLst/>
          </a:prstGeom>
          <a:noFill/>
        </p:spPr>
      </p:pic>
      <p:cxnSp>
        <p:nvCxnSpPr>
          <p:cNvPr id="6" name="Straight Connector 5"/>
          <p:cNvCxnSpPr>
            <a:endCxn id="4" idx="1"/>
          </p:cNvCxnSpPr>
          <p:nvPr/>
        </p:nvCxnSpPr>
        <p:spPr>
          <a:xfrm flipV="1">
            <a:off x="3960849" y="4986600"/>
            <a:ext cx="2333109" cy="195002"/>
          </a:xfrm>
          <a:prstGeom prst="line">
            <a:avLst/>
          </a:prstGeom>
        </p:spPr>
        <p:style>
          <a:lnRef idx="2">
            <a:schemeClr val="dk1"/>
          </a:lnRef>
          <a:fillRef idx="0">
            <a:schemeClr val="dk1"/>
          </a:fillRef>
          <a:effectRef idx="1">
            <a:schemeClr val="dk1"/>
          </a:effectRef>
          <a:fontRef idx="minor">
            <a:schemeClr val="tx1"/>
          </a:fontRef>
        </p:style>
      </p:cxnSp>
      <p:cxnSp>
        <p:nvCxnSpPr>
          <p:cNvPr id="7" name="Straight Connector 6"/>
          <p:cNvCxnSpPr>
            <a:endCxn id="4" idx="3"/>
          </p:cNvCxnSpPr>
          <p:nvPr/>
        </p:nvCxnSpPr>
        <p:spPr>
          <a:xfrm>
            <a:off x="3960849" y="5257800"/>
            <a:ext cx="2333109" cy="1279118"/>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4375302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Co-Dominance and Punnett Squares</a:t>
            </a:r>
            <a:endParaRPr lang="en-US" dirty="0"/>
          </a:p>
        </p:txBody>
      </p:sp>
      <p:sp>
        <p:nvSpPr>
          <p:cNvPr id="3" name="Content Placeholder 2"/>
          <p:cNvSpPr>
            <a:spLocks noGrp="1"/>
          </p:cNvSpPr>
          <p:nvPr>
            <p:ph idx="1"/>
          </p:nvPr>
        </p:nvSpPr>
        <p:spPr/>
        <p:txBody>
          <a:bodyPr/>
          <a:lstStyle/>
          <a:p>
            <a:r>
              <a:rPr lang="en-US" dirty="0" smtClean="0"/>
              <a:t>Because multiple traits are dominant in co-dominance, each trait needs a capital letter when we use a Punnett square. </a:t>
            </a:r>
          </a:p>
          <a:p>
            <a:pPr lvl="1"/>
            <a:r>
              <a:rPr lang="en-US" dirty="0" smtClean="0"/>
              <a:t>Because both traits need a capital letter, we need to use two</a:t>
            </a:r>
            <a:r>
              <a:rPr lang="en-US" i="1" dirty="0" smtClean="0"/>
              <a:t> different </a:t>
            </a:r>
            <a:r>
              <a:rPr lang="en-US" dirty="0" smtClean="0"/>
              <a:t>letters when we are filling in a Punnett square. </a:t>
            </a:r>
          </a:p>
          <a:p>
            <a:pPr lvl="1"/>
            <a:endParaRPr lang="en-US" dirty="0"/>
          </a:p>
          <a:p>
            <a:r>
              <a:rPr lang="en-US" dirty="0" smtClean="0"/>
              <a:t>For example, the white horse below is the father of the foal.  The red horse on the right is the mother and the roan foal (baby horse) is on the far right.  </a:t>
            </a:r>
          </a:p>
          <a:p>
            <a:pPr lvl="1"/>
            <a:r>
              <a:rPr lang="en-US" dirty="0" smtClean="0"/>
              <a:t>Both the white father and the red mother have dominant colors. </a:t>
            </a:r>
          </a:p>
          <a:p>
            <a:pPr lvl="1"/>
            <a:r>
              <a:rPr lang="en-US" dirty="0" smtClean="0"/>
              <a:t>Because both colors are dominant, they both need capital letters. </a:t>
            </a:r>
          </a:p>
          <a:p>
            <a:pPr lvl="1"/>
            <a:r>
              <a:rPr lang="en-US" dirty="0" smtClean="0"/>
              <a:t>The Punnett square below shows how we would portray these traits. </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664" y="4713520"/>
            <a:ext cx="2221354" cy="1803217"/>
          </a:xfrm>
          <a:prstGeom prst="rect">
            <a:avLst/>
          </a:prstGeom>
        </p:spPr>
      </p:pic>
      <p:pic>
        <p:nvPicPr>
          <p:cNvPr id="7" name="Picture 4" descr="http://www.lynnsquarterhorses.com/LQH-images/stallion-Celebrity-Concerto--010.jpg"/>
          <p:cNvPicPr>
            <a:picLocks noChangeAspect="1" noChangeArrowheads="1"/>
          </p:cNvPicPr>
          <p:nvPr/>
        </p:nvPicPr>
        <p:blipFill>
          <a:blip r:embed="rId4" cstate="print"/>
          <a:srcRect/>
          <a:stretch>
            <a:fillRect/>
          </a:stretch>
        </p:blipFill>
        <p:spPr bwMode="auto">
          <a:xfrm>
            <a:off x="270248" y="4713520"/>
            <a:ext cx="2593016" cy="1810929"/>
          </a:xfrm>
          <a:prstGeom prst="rect">
            <a:avLst/>
          </a:prstGeom>
          <a:noFill/>
        </p:spPr>
      </p:pic>
      <p:pic>
        <p:nvPicPr>
          <p:cNvPr id="8" name="Picture 4" descr="http://t1.gstatic.com/images?q=tbn:ANd9GcRBKk7J829zCdvFcTlEVU5VBFzmf-uVI8fxMeDMazQw7bpUKZ1N&amp;t=1"/>
          <p:cNvPicPr>
            <a:picLocks noChangeAspect="1" noChangeArrowheads="1"/>
          </p:cNvPicPr>
          <p:nvPr/>
        </p:nvPicPr>
        <p:blipFill>
          <a:blip r:embed="rId5" cstate="print"/>
          <a:srcRect/>
          <a:stretch>
            <a:fillRect/>
          </a:stretch>
        </p:blipFill>
        <p:spPr bwMode="auto">
          <a:xfrm>
            <a:off x="8209926" y="4580122"/>
            <a:ext cx="611817" cy="914400"/>
          </a:xfrm>
          <a:prstGeom prst="rect">
            <a:avLst/>
          </a:prstGeom>
          <a:noFill/>
        </p:spPr>
      </p:pic>
      <p:pic>
        <p:nvPicPr>
          <p:cNvPr id="9" name="Picture 12" descr="http://www.sharonsoileau.com/_wizardimages/arabian_horse_clipart.gif"/>
          <p:cNvPicPr>
            <a:picLocks noChangeAspect="1" noChangeArrowheads="1"/>
          </p:cNvPicPr>
          <p:nvPr/>
        </p:nvPicPr>
        <p:blipFill>
          <a:blip r:embed="rId6" cstate="print"/>
          <a:srcRect/>
          <a:stretch>
            <a:fillRect/>
          </a:stretch>
        </p:blipFill>
        <p:spPr bwMode="auto">
          <a:xfrm>
            <a:off x="5374911" y="6017371"/>
            <a:ext cx="896470" cy="762000"/>
          </a:xfrm>
          <a:prstGeom prst="rect">
            <a:avLst/>
          </a:prstGeom>
          <a:noFill/>
        </p:spPr>
      </p:pic>
      <p:cxnSp>
        <p:nvCxnSpPr>
          <p:cNvPr id="10" name="Straight Connector 9"/>
          <p:cNvCxnSpPr/>
          <p:nvPr/>
        </p:nvCxnSpPr>
        <p:spPr>
          <a:xfrm rot="5400000">
            <a:off x="6113319" y="5933007"/>
            <a:ext cx="1447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838805" y="5902845"/>
            <a:ext cx="1524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0800000">
            <a:off x="6151418" y="5666307"/>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0800000">
            <a:off x="6151418" y="6123507"/>
            <a:ext cx="1981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a:spLocks noChangeArrowheads="1"/>
          </p:cNvSpPr>
          <p:nvPr/>
        </p:nvSpPr>
        <p:spPr bwMode="auto">
          <a:xfrm>
            <a:off x="6913418" y="5209107"/>
            <a:ext cx="1371600" cy="369888"/>
          </a:xfrm>
          <a:prstGeom prst="rect">
            <a:avLst/>
          </a:prstGeom>
          <a:noFill/>
          <a:ln w="9525">
            <a:noFill/>
            <a:miter lim="800000"/>
            <a:headEnd/>
            <a:tailEnd/>
          </a:ln>
        </p:spPr>
        <p:txBody>
          <a:bodyPr>
            <a:spAutoFit/>
          </a:bodyPr>
          <a:lstStyle/>
          <a:p>
            <a:r>
              <a:rPr lang="en-US" dirty="0" smtClean="0">
                <a:latin typeface="Calibri" pitchFamily="34" charset="0"/>
              </a:rPr>
              <a:t>R</a:t>
            </a:r>
            <a:r>
              <a:rPr lang="en-US" dirty="0">
                <a:latin typeface="Calibri" pitchFamily="34" charset="0"/>
              </a:rPr>
              <a:t>	</a:t>
            </a:r>
            <a:r>
              <a:rPr lang="en-US" dirty="0" err="1">
                <a:latin typeface="Calibri" pitchFamily="34" charset="0"/>
              </a:rPr>
              <a:t>R</a:t>
            </a:r>
            <a:endParaRPr lang="en-US" dirty="0">
              <a:latin typeface="Calibri" pitchFamily="34" charset="0"/>
            </a:endParaRPr>
          </a:p>
        </p:txBody>
      </p:sp>
      <p:sp>
        <p:nvSpPr>
          <p:cNvPr id="15" name="TextBox 14"/>
          <p:cNvSpPr txBox="1">
            <a:spLocks noChangeArrowheads="1"/>
          </p:cNvSpPr>
          <p:nvPr/>
        </p:nvSpPr>
        <p:spPr bwMode="auto">
          <a:xfrm>
            <a:off x="6380018" y="5742507"/>
            <a:ext cx="381000" cy="923330"/>
          </a:xfrm>
          <a:prstGeom prst="rect">
            <a:avLst/>
          </a:prstGeom>
          <a:noFill/>
          <a:ln w="9525">
            <a:noFill/>
            <a:miter lim="800000"/>
            <a:headEnd/>
            <a:tailEnd/>
          </a:ln>
        </p:spPr>
        <p:txBody>
          <a:bodyPr>
            <a:spAutoFit/>
          </a:bodyPr>
          <a:lstStyle/>
          <a:p>
            <a:r>
              <a:rPr lang="en-US" dirty="0" smtClean="0">
                <a:latin typeface="Calibri" pitchFamily="34" charset="0"/>
              </a:rPr>
              <a:t>W</a:t>
            </a:r>
            <a:endParaRPr lang="en-US" dirty="0">
              <a:latin typeface="Calibri" pitchFamily="34" charset="0"/>
            </a:endParaRPr>
          </a:p>
          <a:p>
            <a:endParaRPr lang="en-US" dirty="0">
              <a:latin typeface="Calibri" pitchFamily="34" charset="0"/>
            </a:endParaRPr>
          </a:p>
          <a:p>
            <a:r>
              <a:rPr lang="en-US" dirty="0" smtClean="0">
                <a:latin typeface="Calibri" pitchFamily="34" charset="0"/>
              </a:rPr>
              <a:t>W</a:t>
            </a:r>
            <a:endParaRPr lang="en-US" dirty="0">
              <a:latin typeface="Calibri" pitchFamily="34" charset="0"/>
            </a:endParaRPr>
          </a:p>
        </p:txBody>
      </p:sp>
      <p:sp>
        <p:nvSpPr>
          <p:cNvPr id="16" name="TextBox 15"/>
          <p:cNvSpPr txBox="1">
            <a:spLocks noChangeArrowheads="1"/>
          </p:cNvSpPr>
          <p:nvPr/>
        </p:nvSpPr>
        <p:spPr bwMode="auto">
          <a:xfrm>
            <a:off x="6913418" y="5742507"/>
            <a:ext cx="1524000" cy="369332"/>
          </a:xfrm>
          <a:prstGeom prst="rect">
            <a:avLst/>
          </a:prstGeom>
          <a:noFill/>
          <a:ln w="9525">
            <a:noFill/>
            <a:miter lim="800000"/>
            <a:headEnd/>
            <a:tailEnd/>
          </a:ln>
        </p:spPr>
        <p:txBody>
          <a:bodyPr wrap="square">
            <a:spAutoFit/>
          </a:bodyPr>
          <a:lstStyle/>
          <a:p>
            <a:r>
              <a:rPr lang="en-US" dirty="0" smtClean="0">
                <a:latin typeface="Calibri" pitchFamily="34" charset="0"/>
              </a:rPr>
              <a:t>RW	</a:t>
            </a:r>
            <a:r>
              <a:rPr lang="en-US" dirty="0" err="1" smtClean="0">
                <a:latin typeface="Calibri" pitchFamily="34" charset="0"/>
              </a:rPr>
              <a:t>RW</a:t>
            </a:r>
            <a:endParaRPr lang="en-US" dirty="0">
              <a:latin typeface="Calibri" pitchFamily="34" charset="0"/>
            </a:endParaRPr>
          </a:p>
        </p:txBody>
      </p:sp>
      <p:sp>
        <p:nvSpPr>
          <p:cNvPr id="17" name="TextBox 16"/>
          <p:cNvSpPr txBox="1">
            <a:spLocks noChangeArrowheads="1"/>
          </p:cNvSpPr>
          <p:nvPr/>
        </p:nvSpPr>
        <p:spPr bwMode="auto">
          <a:xfrm>
            <a:off x="6913418" y="6275907"/>
            <a:ext cx="1447800" cy="369332"/>
          </a:xfrm>
          <a:prstGeom prst="rect">
            <a:avLst/>
          </a:prstGeom>
          <a:noFill/>
          <a:ln w="9525">
            <a:noFill/>
            <a:miter lim="800000"/>
            <a:headEnd/>
            <a:tailEnd/>
          </a:ln>
        </p:spPr>
        <p:txBody>
          <a:bodyPr wrap="square">
            <a:spAutoFit/>
          </a:bodyPr>
          <a:lstStyle/>
          <a:p>
            <a:r>
              <a:rPr lang="en-US" dirty="0" smtClean="0">
                <a:latin typeface="Calibri" pitchFamily="34" charset="0"/>
              </a:rPr>
              <a:t>RW	</a:t>
            </a:r>
            <a:r>
              <a:rPr lang="en-US" dirty="0" err="1" smtClean="0">
                <a:latin typeface="Calibri" pitchFamily="34" charset="0"/>
              </a:rPr>
              <a:t>RW</a:t>
            </a:r>
            <a:endParaRPr lang="en-US" dirty="0">
              <a:latin typeface="Calibri" pitchFamily="34" charset="0"/>
            </a:endParaRPr>
          </a:p>
        </p:txBody>
      </p:sp>
      <p:pic>
        <p:nvPicPr>
          <p:cNvPr id="18" name="Picture 10" descr="http://t1.gstatic.com/images?q=tbn:ANd9GcRlkgvec4jRpNYvlHZ0hx7utKEaF5PU3m9PC0iinFVAQI-de4EfGA&amp;t=1"/>
          <p:cNvPicPr>
            <a:picLocks noChangeAspect="1" noChangeArrowheads="1"/>
          </p:cNvPicPr>
          <p:nvPr/>
        </p:nvPicPr>
        <p:blipFill>
          <a:blip r:embed="rId7" cstate="print"/>
          <a:srcRect/>
          <a:stretch>
            <a:fillRect/>
          </a:stretch>
        </p:blipFill>
        <p:spPr bwMode="auto">
          <a:xfrm>
            <a:off x="8437418" y="6081275"/>
            <a:ext cx="600075" cy="685800"/>
          </a:xfrm>
          <a:prstGeom prst="rect">
            <a:avLst/>
          </a:prstGeom>
          <a:noFill/>
        </p:spPr>
      </p:pic>
      <p:sp>
        <p:nvSpPr>
          <p:cNvPr id="19" name="Rectangle 18"/>
          <p:cNvSpPr/>
          <p:nvPr/>
        </p:nvSpPr>
        <p:spPr>
          <a:xfrm>
            <a:off x="2570017" y="6498819"/>
            <a:ext cx="4572000" cy="230832"/>
          </a:xfrm>
          <a:prstGeom prst="rect">
            <a:avLst/>
          </a:prstGeom>
        </p:spPr>
        <p:txBody>
          <a:bodyPr>
            <a:spAutoFit/>
          </a:bodyPr>
          <a:lstStyle/>
          <a:p>
            <a:r>
              <a:rPr lang="en-US" sz="900" i="1" dirty="0" smtClean="0"/>
              <a:t>Source: http://meadowsranchinc.com/sm06red.jpg</a:t>
            </a:r>
            <a:endParaRPr lang="en-US" sz="900" i="1" dirty="0"/>
          </a:p>
        </p:txBody>
      </p:sp>
    </p:spTree>
    <p:extLst>
      <p:ext uri="{BB962C8B-B14F-4D97-AF65-F5344CB8AC3E}">
        <p14:creationId xmlns:p14="http://schemas.microsoft.com/office/powerpoint/2010/main" val="80285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0"/>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1"/>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3"/>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4"/>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6"/>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7"/>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7"/>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Type</a:t>
            </a:r>
            <a:endParaRPr lang="en-US" dirty="0"/>
          </a:p>
        </p:txBody>
      </p:sp>
      <p:sp>
        <p:nvSpPr>
          <p:cNvPr id="3" name="Content Placeholder 2"/>
          <p:cNvSpPr>
            <a:spLocks noGrp="1"/>
          </p:cNvSpPr>
          <p:nvPr>
            <p:ph idx="1"/>
          </p:nvPr>
        </p:nvSpPr>
        <p:spPr/>
        <p:txBody>
          <a:bodyPr>
            <a:normAutofit lnSpcReduction="10000"/>
          </a:bodyPr>
          <a:lstStyle/>
          <a:p>
            <a:r>
              <a:rPr lang="en-US" dirty="0" smtClean="0"/>
              <a:t>Co-dominance helps to explain why you can have Type-AB blood but </a:t>
            </a:r>
            <a:r>
              <a:rPr lang="en-US" u="sng" dirty="0" smtClean="0"/>
              <a:t>not</a:t>
            </a:r>
            <a:r>
              <a:rPr lang="en-US" dirty="0" smtClean="0"/>
              <a:t> Type-AO or Type-BO blood.</a:t>
            </a:r>
          </a:p>
          <a:p>
            <a:pPr lvl="1"/>
            <a:r>
              <a:rPr lang="en-US" dirty="0" smtClean="0"/>
              <a:t>In blood, both Type-A and Type-B blood are dominant. </a:t>
            </a:r>
          </a:p>
          <a:p>
            <a:pPr lvl="1"/>
            <a:r>
              <a:rPr lang="en-US" dirty="0" smtClean="0"/>
              <a:t>Type-O blood is recessive. </a:t>
            </a:r>
            <a:br>
              <a:rPr lang="en-US" dirty="0" smtClean="0"/>
            </a:br>
            <a:endParaRPr lang="en-US" dirty="0" smtClean="0"/>
          </a:p>
          <a:p>
            <a:r>
              <a:rPr lang="en-US" dirty="0" smtClean="0"/>
              <a:t>The only way to have Type-O blood is to have both recessive Type-O alleles (see the Punnett square below). </a:t>
            </a:r>
          </a:p>
          <a:p>
            <a:pPr lvl="1"/>
            <a:r>
              <a:rPr lang="en-US" dirty="0" smtClean="0"/>
              <a:t>If the O allele is paired with an A allele or a B allele, you will have either Type A or Type B blood. </a:t>
            </a:r>
          </a:p>
          <a:p>
            <a:pPr lvl="1"/>
            <a:endParaRPr lang="en-US" dirty="0"/>
          </a:p>
          <a:p>
            <a:r>
              <a:rPr lang="en-US" dirty="0" smtClean="0"/>
              <a:t>Because both A and B are dominant, </a:t>
            </a:r>
            <a:br>
              <a:rPr lang="en-US" dirty="0" smtClean="0"/>
            </a:br>
            <a:r>
              <a:rPr lang="en-US" dirty="0" smtClean="0"/>
              <a:t>they are co-dominant.</a:t>
            </a:r>
          </a:p>
          <a:p>
            <a:pPr lvl="1"/>
            <a:r>
              <a:rPr lang="en-US" dirty="0" smtClean="0"/>
              <a:t>This means that if both A and B alleles are </a:t>
            </a:r>
            <a:br>
              <a:rPr lang="en-US" dirty="0" smtClean="0"/>
            </a:br>
            <a:r>
              <a:rPr lang="en-US" dirty="0" smtClean="0"/>
              <a:t>inherited, that individual will be Type AB. </a:t>
            </a:r>
          </a:p>
          <a:p>
            <a:pPr lvl="1"/>
            <a:r>
              <a:rPr lang="en-US" dirty="0" smtClean="0"/>
              <a:t>If a heterozygous Type A parent has offspring</a:t>
            </a:r>
            <a:br>
              <a:rPr lang="en-US" dirty="0" smtClean="0"/>
            </a:br>
            <a:r>
              <a:rPr lang="en-US" dirty="0" smtClean="0"/>
              <a:t>with a heterozygous Type B parent, they could </a:t>
            </a:r>
            <a:br>
              <a:rPr lang="en-US" dirty="0" smtClean="0"/>
            </a:br>
            <a:r>
              <a:rPr lang="en-US" dirty="0" smtClean="0"/>
              <a:t>have offspring with any kind of blood type. </a:t>
            </a:r>
            <a:endParaRPr lang="en-US" dirty="0"/>
          </a:p>
        </p:txBody>
      </p:sp>
      <p:cxnSp>
        <p:nvCxnSpPr>
          <p:cNvPr id="4" name="Straight Connector 3"/>
          <p:cNvCxnSpPr/>
          <p:nvPr/>
        </p:nvCxnSpPr>
        <p:spPr>
          <a:xfrm rot="5400000">
            <a:off x="6368077" y="4831773"/>
            <a:ext cx="1447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7093563" y="4801611"/>
            <a:ext cx="1524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6406176" y="4565073"/>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6406176" y="5022273"/>
            <a:ext cx="1981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a:spLocks noChangeArrowheads="1"/>
          </p:cNvSpPr>
          <p:nvPr/>
        </p:nvSpPr>
        <p:spPr bwMode="auto">
          <a:xfrm>
            <a:off x="7168176" y="4107873"/>
            <a:ext cx="1371600" cy="369888"/>
          </a:xfrm>
          <a:prstGeom prst="rect">
            <a:avLst/>
          </a:prstGeom>
          <a:noFill/>
          <a:ln w="9525">
            <a:noFill/>
            <a:miter lim="800000"/>
            <a:headEnd/>
            <a:tailEnd/>
          </a:ln>
        </p:spPr>
        <p:txBody>
          <a:bodyPr>
            <a:spAutoFit/>
          </a:bodyPr>
          <a:lstStyle/>
          <a:p>
            <a:r>
              <a:rPr lang="en-US" dirty="0" smtClean="0">
                <a:latin typeface="Calibri" pitchFamily="34" charset="0"/>
              </a:rPr>
              <a:t>A</a:t>
            </a:r>
            <a:r>
              <a:rPr lang="en-US" dirty="0">
                <a:latin typeface="Calibri" pitchFamily="34" charset="0"/>
              </a:rPr>
              <a:t>	o</a:t>
            </a:r>
          </a:p>
        </p:txBody>
      </p:sp>
      <p:sp>
        <p:nvSpPr>
          <p:cNvPr id="9" name="TextBox 8"/>
          <p:cNvSpPr txBox="1">
            <a:spLocks noChangeArrowheads="1"/>
          </p:cNvSpPr>
          <p:nvPr/>
        </p:nvSpPr>
        <p:spPr bwMode="auto">
          <a:xfrm>
            <a:off x="6634776" y="4641273"/>
            <a:ext cx="381000" cy="923330"/>
          </a:xfrm>
          <a:prstGeom prst="rect">
            <a:avLst/>
          </a:prstGeom>
          <a:noFill/>
          <a:ln w="9525">
            <a:noFill/>
            <a:miter lim="800000"/>
            <a:headEnd/>
            <a:tailEnd/>
          </a:ln>
        </p:spPr>
        <p:txBody>
          <a:bodyPr>
            <a:spAutoFit/>
          </a:bodyPr>
          <a:lstStyle/>
          <a:p>
            <a:r>
              <a:rPr lang="en-US" dirty="0" smtClean="0">
                <a:latin typeface="Calibri" pitchFamily="34" charset="0"/>
              </a:rPr>
              <a:t>B</a:t>
            </a:r>
            <a:endParaRPr lang="en-US" dirty="0">
              <a:latin typeface="Calibri" pitchFamily="34" charset="0"/>
            </a:endParaRPr>
          </a:p>
          <a:p>
            <a:endParaRPr lang="en-US" dirty="0">
              <a:latin typeface="Calibri" pitchFamily="34" charset="0"/>
            </a:endParaRPr>
          </a:p>
          <a:p>
            <a:r>
              <a:rPr lang="en-US" dirty="0">
                <a:latin typeface="Calibri" pitchFamily="34" charset="0"/>
              </a:rPr>
              <a:t>o</a:t>
            </a:r>
          </a:p>
        </p:txBody>
      </p:sp>
      <p:sp>
        <p:nvSpPr>
          <p:cNvPr id="10" name="TextBox 9"/>
          <p:cNvSpPr txBox="1">
            <a:spLocks noChangeArrowheads="1"/>
          </p:cNvSpPr>
          <p:nvPr/>
        </p:nvSpPr>
        <p:spPr bwMode="auto">
          <a:xfrm>
            <a:off x="7168176" y="4641273"/>
            <a:ext cx="1524000" cy="369332"/>
          </a:xfrm>
          <a:prstGeom prst="rect">
            <a:avLst/>
          </a:prstGeom>
          <a:noFill/>
          <a:ln w="9525">
            <a:noFill/>
            <a:miter lim="800000"/>
            <a:headEnd/>
            <a:tailEnd/>
          </a:ln>
        </p:spPr>
        <p:txBody>
          <a:bodyPr wrap="square">
            <a:spAutoFit/>
          </a:bodyPr>
          <a:lstStyle/>
          <a:p>
            <a:r>
              <a:rPr lang="en-US" dirty="0" smtClean="0">
                <a:latin typeface="Calibri" pitchFamily="34" charset="0"/>
              </a:rPr>
              <a:t>AB	B</a:t>
            </a:r>
            <a:endParaRPr lang="en-US" dirty="0">
              <a:latin typeface="Calibri" pitchFamily="34" charset="0"/>
            </a:endParaRPr>
          </a:p>
        </p:txBody>
      </p:sp>
      <p:sp>
        <p:nvSpPr>
          <p:cNvPr id="11" name="TextBox 10"/>
          <p:cNvSpPr txBox="1">
            <a:spLocks noChangeArrowheads="1"/>
          </p:cNvSpPr>
          <p:nvPr/>
        </p:nvSpPr>
        <p:spPr bwMode="auto">
          <a:xfrm>
            <a:off x="7168176" y="5174673"/>
            <a:ext cx="1447800" cy="369332"/>
          </a:xfrm>
          <a:prstGeom prst="rect">
            <a:avLst/>
          </a:prstGeom>
          <a:noFill/>
          <a:ln w="9525">
            <a:noFill/>
            <a:miter lim="800000"/>
            <a:headEnd/>
            <a:tailEnd/>
          </a:ln>
        </p:spPr>
        <p:txBody>
          <a:bodyPr wrap="square">
            <a:spAutoFit/>
          </a:bodyPr>
          <a:lstStyle/>
          <a:p>
            <a:r>
              <a:rPr lang="en-US" dirty="0" smtClean="0">
                <a:latin typeface="Calibri" pitchFamily="34" charset="0"/>
              </a:rPr>
              <a:t>A	O</a:t>
            </a:r>
            <a:endParaRPr lang="en-US" dirty="0">
              <a:latin typeface="Calibri" pitchFamily="34" charset="0"/>
            </a:endParaRPr>
          </a:p>
        </p:txBody>
      </p:sp>
    </p:spTree>
    <p:extLst>
      <p:ext uri="{BB962C8B-B14F-4D97-AF65-F5344CB8AC3E}">
        <p14:creationId xmlns:p14="http://schemas.microsoft.com/office/powerpoint/2010/main" val="358548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8"/>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Donors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Blood type has a major impact who can donate or receive blood. </a:t>
            </a:r>
          </a:p>
          <a:p>
            <a:pPr lvl="1"/>
            <a:r>
              <a:rPr lang="en-US" dirty="0" smtClean="0"/>
              <a:t>Blood type is a reflection of the protein coat found on blood cells. </a:t>
            </a:r>
          </a:p>
          <a:p>
            <a:pPr lvl="1"/>
            <a:r>
              <a:rPr lang="en-US" dirty="0" smtClean="0"/>
              <a:t>There are three variations of this protein coat:</a:t>
            </a:r>
          </a:p>
          <a:p>
            <a:pPr lvl="2"/>
            <a:r>
              <a:rPr lang="en-US" dirty="0" smtClean="0"/>
              <a:t>Type A protein coat. </a:t>
            </a:r>
          </a:p>
          <a:p>
            <a:pPr lvl="2"/>
            <a:r>
              <a:rPr lang="en-US" dirty="0" smtClean="0"/>
              <a:t>Type B protein coat. </a:t>
            </a:r>
          </a:p>
          <a:p>
            <a:pPr lvl="2"/>
            <a:r>
              <a:rPr lang="en-US" dirty="0" smtClean="0"/>
              <a:t>Type O = no protein coat</a:t>
            </a:r>
            <a:br>
              <a:rPr lang="en-US" dirty="0" smtClean="0"/>
            </a:br>
            <a:endParaRPr lang="en-US" dirty="0" smtClean="0"/>
          </a:p>
          <a:p>
            <a:r>
              <a:rPr lang="en-US" dirty="0" smtClean="0"/>
              <a:t>Blood is kind of “territorial” – if your blood senses that a different kind of blood is present, your body will try to destroy that other kind of blood. </a:t>
            </a:r>
          </a:p>
          <a:p>
            <a:pPr lvl="1"/>
            <a:r>
              <a:rPr lang="en-US" dirty="0" smtClean="0"/>
              <a:t>For example, if you have Type-A blood but are given a donation of Type-B blood, your body will try to destroy that donation of blood because it is different. </a:t>
            </a:r>
          </a:p>
          <a:p>
            <a:r>
              <a:rPr lang="en-US" dirty="0" smtClean="0"/>
              <a:t>Anyone can receive Type-O blood because it doesn’t have a protein coat and is “undetectable” by your body. </a:t>
            </a:r>
          </a:p>
          <a:p>
            <a:pPr lvl="1"/>
            <a:r>
              <a:rPr lang="en-US" dirty="0" smtClean="0"/>
              <a:t>However, Type-O patients can only </a:t>
            </a:r>
            <a:br>
              <a:rPr lang="en-US" dirty="0" smtClean="0"/>
            </a:br>
            <a:r>
              <a:rPr lang="en-US" dirty="0" smtClean="0"/>
              <a:t>receive Type-O blood – they cannot </a:t>
            </a:r>
            <a:br>
              <a:rPr lang="en-US" dirty="0" smtClean="0"/>
            </a:br>
            <a:r>
              <a:rPr lang="en-US" dirty="0" smtClean="0"/>
              <a:t>receive Type A, Type B, or Type AB </a:t>
            </a:r>
            <a:br>
              <a:rPr lang="en-US" dirty="0" smtClean="0"/>
            </a:br>
            <a:r>
              <a:rPr lang="en-US" dirty="0" smtClean="0"/>
              <a:t>blood or their body will try to fight it. </a:t>
            </a:r>
            <a:br>
              <a:rPr lang="en-US" dirty="0" smtClean="0"/>
            </a:br>
            <a:endParaRPr lang="en-US" dirty="0" smtClean="0"/>
          </a:p>
          <a:p>
            <a:r>
              <a:rPr lang="en-US" dirty="0" smtClean="0"/>
              <a:t>Type AB blood can receive any </a:t>
            </a:r>
            <a:br>
              <a:rPr lang="en-US" dirty="0" smtClean="0"/>
            </a:br>
            <a:r>
              <a:rPr lang="en-US" dirty="0" smtClean="0"/>
              <a:t>kind of blood – A, B, O, or AB. </a:t>
            </a:r>
          </a:p>
          <a:p>
            <a:pPr lvl="1"/>
            <a:r>
              <a:rPr lang="en-US" dirty="0" smtClean="0"/>
              <a:t>However, an AB person can only </a:t>
            </a:r>
            <a:br>
              <a:rPr lang="en-US" dirty="0" smtClean="0"/>
            </a:br>
            <a:r>
              <a:rPr lang="en-US" dirty="0" smtClean="0"/>
              <a:t>donate to another AB person. </a:t>
            </a:r>
            <a:endParaRPr lang="en-US" dirty="0"/>
          </a:p>
        </p:txBody>
      </p:sp>
      <p:pic>
        <p:nvPicPr>
          <p:cNvPr id="3074" name="Picture 2" descr="http://health.kernan.org/graphics/images/en/9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266" y="4121834"/>
            <a:ext cx="3208912" cy="25671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97114" y="6650223"/>
            <a:ext cx="1558440" cy="230832"/>
          </a:xfrm>
          <a:prstGeom prst="rect">
            <a:avLst/>
          </a:prstGeom>
        </p:spPr>
        <p:txBody>
          <a:bodyPr wrap="none">
            <a:spAutoFit/>
          </a:bodyPr>
          <a:lstStyle/>
          <a:p>
            <a:r>
              <a:rPr lang="en-US" sz="900" i="1" dirty="0" smtClean="0">
                <a:hlinkClick r:id="rId4"/>
              </a:rPr>
              <a:t>Source: health.kernan.org</a:t>
            </a:r>
            <a:r>
              <a:rPr lang="en-US" sz="900" i="1" dirty="0"/>
              <a:t> </a:t>
            </a:r>
          </a:p>
        </p:txBody>
      </p:sp>
    </p:spTree>
    <p:extLst>
      <p:ext uri="{BB962C8B-B14F-4D97-AF65-F5344CB8AC3E}">
        <p14:creationId xmlns:p14="http://schemas.microsoft.com/office/powerpoint/2010/main" val="739179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Dominance</a:t>
            </a:r>
            <a:endParaRPr lang="en-US" dirty="0"/>
          </a:p>
        </p:txBody>
      </p:sp>
      <p:sp>
        <p:nvSpPr>
          <p:cNvPr id="3" name="Content Placeholder 2"/>
          <p:cNvSpPr>
            <a:spLocks noGrp="1"/>
          </p:cNvSpPr>
          <p:nvPr>
            <p:ph idx="1"/>
          </p:nvPr>
        </p:nvSpPr>
        <p:spPr/>
        <p:txBody>
          <a:bodyPr>
            <a:normAutofit lnSpcReduction="10000"/>
          </a:bodyPr>
          <a:lstStyle/>
          <a:p>
            <a:r>
              <a:rPr lang="en-US" dirty="0" smtClean="0"/>
              <a:t>Sometimes we can have two traits where neither of the traits is completely dominant. </a:t>
            </a:r>
          </a:p>
          <a:p>
            <a:pPr lvl="1"/>
            <a:r>
              <a:rPr lang="en-US" dirty="0" smtClean="0"/>
              <a:t>If </a:t>
            </a:r>
            <a:r>
              <a:rPr lang="en-US" i="1" dirty="0" smtClean="0"/>
              <a:t>neither </a:t>
            </a:r>
            <a:r>
              <a:rPr lang="en-US" dirty="0" smtClean="0"/>
              <a:t>of </a:t>
            </a:r>
            <a:r>
              <a:rPr lang="en-US" dirty="0" smtClean="0"/>
              <a:t>the traits are dominant, both will sort of </a:t>
            </a:r>
            <a:r>
              <a:rPr lang="en-US" i="1" dirty="0" smtClean="0"/>
              <a:t>blend</a:t>
            </a:r>
            <a:r>
              <a:rPr lang="en-US" dirty="0" smtClean="0"/>
              <a:t> with each other to create a mix of the two traits. </a:t>
            </a:r>
          </a:p>
          <a:p>
            <a:pPr lvl="1"/>
            <a:r>
              <a:rPr lang="en-US" dirty="0"/>
              <a:t>Incomplete dominance </a:t>
            </a:r>
            <a:r>
              <a:rPr lang="en-US" dirty="0" smtClean="0"/>
              <a:t>is when neither trait is fully dominant, resulting in a mixture of the two traits. </a:t>
            </a:r>
            <a:endParaRPr lang="en-US" dirty="0"/>
          </a:p>
          <a:p>
            <a:pPr lvl="1"/>
            <a:endParaRPr lang="en-US" dirty="0" smtClean="0"/>
          </a:p>
          <a:p>
            <a:r>
              <a:rPr lang="en-US" dirty="0"/>
              <a:t>For example, </a:t>
            </a:r>
            <a:r>
              <a:rPr lang="en-US"/>
              <a:t>if </a:t>
            </a:r>
            <a:r>
              <a:rPr lang="en-US" smtClean="0"/>
              <a:t>a tulip </a:t>
            </a:r>
            <a:r>
              <a:rPr lang="en-US" dirty="0" smtClean="0"/>
              <a:t>flower </a:t>
            </a:r>
            <a:r>
              <a:rPr lang="en-US" dirty="0" smtClean="0"/>
              <a:t/>
            </a:r>
            <a:br>
              <a:rPr lang="en-US" dirty="0" smtClean="0"/>
            </a:br>
            <a:r>
              <a:rPr lang="en-US" dirty="0" smtClean="0"/>
              <a:t>is </a:t>
            </a:r>
            <a:r>
              <a:rPr lang="en-US" dirty="0"/>
              <a:t>red and the other flower is white, </a:t>
            </a:r>
            <a:r>
              <a:rPr lang="en-US" dirty="0" smtClean="0"/>
              <a:t/>
            </a:r>
            <a:br>
              <a:rPr lang="en-US" dirty="0" smtClean="0"/>
            </a:br>
            <a:r>
              <a:rPr lang="en-US" dirty="0" smtClean="0"/>
              <a:t>they </a:t>
            </a:r>
            <a:r>
              <a:rPr lang="en-US" dirty="0"/>
              <a:t>may have offspring </a:t>
            </a:r>
            <a:r>
              <a:rPr lang="en-US" dirty="0" smtClean="0"/>
              <a:t>that </a:t>
            </a:r>
            <a:r>
              <a:rPr lang="en-US" dirty="0"/>
              <a:t>have </a:t>
            </a:r>
            <a:r>
              <a:rPr lang="en-US" dirty="0" smtClean="0"/>
              <a:t/>
            </a:r>
            <a:br>
              <a:rPr lang="en-US" dirty="0" smtClean="0"/>
            </a:br>
            <a:r>
              <a:rPr lang="en-US" dirty="0" smtClean="0"/>
              <a:t>a </a:t>
            </a:r>
            <a:r>
              <a:rPr lang="en-US" dirty="0"/>
              <a:t>mix of both of their </a:t>
            </a:r>
            <a:r>
              <a:rPr lang="en-US" dirty="0" smtClean="0"/>
              <a:t>traits </a:t>
            </a:r>
            <a:r>
              <a:rPr lang="en-US" dirty="0"/>
              <a:t>– pink.</a:t>
            </a:r>
          </a:p>
          <a:p>
            <a:pPr lvl="1"/>
            <a:r>
              <a:rPr lang="en-US" dirty="0"/>
              <a:t>If red and white parents</a:t>
            </a:r>
            <a:br>
              <a:rPr lang="en-US" dirty="0"/>
            </a:br>
            <a:r>
              <a:rPr lang="en-US" dirty="0" smtClean="0"/>
              <a:t>have offspring, neither </a:t>
            </a:r>
            <a:br>
              <a:rPr lang="en-US" dirty="0" smtClean="0"/>
            </a:br>
            <a:r>
              <a:rPr lang="en-US" dirty="0" smtClean="0"/>
              <a:t>parent will contribute a </a:t>
            </a:r>
            <a:br>
              <a:rPr lang="en-US" dirty="0" smtClean="0"/>
            </a:br>
            <a:r>
              <a:rPr lang="en-US" dirty="0" smtClean="0"/>
              <a:t>gene that is dominant.</a:t>
            </a:r>
            <a:endParaRPr lang="en-US" dirty="0"/>
          </a:p>
          <a:p>
            <a:pPr lvl="1"/>
            <a:r>
              <a:rPr lang="en-US" dirty="0" smtClean="0"/>
              <a:t>As a result, the red and </a:t>
            </a:r>
            <a:br>
              <a:rPr lang="en-US" dirty="0" smtClean="0"/>
            </a:br>
            <a:r>
              <a:rPr lang="en-US" dirty="0" smtClean="0"/>
              <a:t>white traits will “mix” to </a:t>
            </a:r>
            <a:br>
              <a:rPr lang="en-US" dirty="0" smtClean="0"/>
            </a:br>
            <a:r>
              <a:rPr lang="en-US" dirty="0" smtClean="0"/>
              <a:t>create pink offspring. </a:t>
            </a:r>
            <a:endParaRPr lang="en-US" dirty="0"/>
          </a:p>
          <a:p>
            <a:pPr>
              <a:buNone/>
            </a:pPr>
            <a:endParaRPr lang="en-US" dirty="0"/>
          </a:p>
          <a:p>
            <a:pPr lvl="1"/>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3314" y="3006436"/>
            <a:ext cx="3320092" cy="3698122"/>
          </a:xfrm>
          <a:prstGeom prst="rect">
            <a:avLst/>
          </a:prstGeom>
        </p:spPr>
      </p:pic>
      <p:sp>
        <p:nvSpPr>
          <p:cNvPr id="6" name="Rectangle 5"/>
          <p:cNvSpPr/>
          <p:nvPr/>
        </p:nvSpPr>
        <p:spPr>
          <a:xfrm>
            <a:off x="6371053" y="6627168"/>
            <a:ext cx="1864613" cy="230832"/>
          </a:xfrm>
          <a:prstGeom prst="rect">
            <a:avLst/>
          </a:prstGeom>
        </p:spPr>
        <p:txBody>
          <a:bodyPr wrap="none">
            <a:spAutoFit/>
          </a:bodyPr>
          <a:lstStyle/>
          <a:p>
            <a:r>
              <a:rPr lang="en-US" sz="900" i="1" dirty="0" smtClean="0">
                <a:solidFill>
                  <a:srgbClr val="DD4B39"/>
                </a:solidFill>
                <a:hlinkClick r:id="rId4"/>
              </a:rPr>
              <a:t>Source: ayalavida.blogspot.com</a:t>
            </a:r>
            <a:r>
              <a:rPr lang="en-US" sz="900" i="1" dirty="0">
                <a:solidFill>
                  <a:srgbClr val="DD4B39"/>
                </a:solidFill>
              </a:rPr>
              <a:t> </a:t>
            </a:r>
            <a:endParaRPr lang="en-US" sz="900" i="1" dirty="0"/>
          </a:p>
        </p:txBody>
      </p:sp>
    </p:spTree>
    <p:extLst>
      <p:ext uri="{BB962C8B-B14F-4D97-AF65-F5344CB8AC3E}">
        <p14:creationId xmlns:p14="http://schemas.microsoft.com/office/powerpoint/2010/main" val="13017938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574" y="2940427"/>
            <a:ext cx="3320092" cy="3698122"/>
          </a:xfrm>
          <a:prstGeom prst="rect">
            <a:avLst/>
          </a:prstGeom>
        </p:spPr>
      </p:pic>
      <p:sp>
        <p:nvSpPr>
          <p:cNvPr id="2" name="Title 1"/>
          <p:cNvSpPr>
            <a:spLocks noGrp="1"/>
          </p:cNvSpPr>
          <p:nvPr>
            <p:ph type="title"/>
          </p:nvPr>
        </p:nvSpPr>
        <p:spPr/>
        <p:txBody>
          <a:bodyPr>
            <a:normAutofit fontScale="90000"/>
          </a:bodyPr>
          <a:lstStyle/>
          <a:p>
            <a:r>
              <a:rPr lang="en-US" dirty="0" smtClean="0"/>
              <a:t>Incomplete Dominance &amp; </a:t>
            </a:r>
            <a:r>
              <a:rPr lang="en-US" dirty="0" err="1" smtClean="0"/>
              <a:t>Punnett</a:t>
            </a:r>
            <a:r>
              <a:rPr lang="en-US" dirty="0" smtClean="0"/>
              <a:t> Squares</a:t>
            </a:r>
            <a:endParaRPr lang="en-US" dirty="0"/>
          </a:p>
        </p:txBody>
      </p:sp>
      <p:sp>
        <p:nvSpPr>
          <p:cNvPr id="3" name="Content Placeholder 2"/>
          <p:cNvSpPr>
            <a:spLocks noGrp="1"/>
          </p:cNvSpPr>
          <p:nvPr>
            <p:ph idx="1"/>
          </p:nvPr>
        </p:nvSpPr>
        <p:spPr>
          <a:xfrm>
            <a:off x="505774" y="1075140"/>
            <a:ext cx="8139461" cy="2407440"/>
          </a:xfrm>
        </p:spPr>
        <p:txBody>
          <a:bodyPr>
            <a:normAutofit/>
          </a:bodyPr>
          <a:lstStyle/>
          <a:p>
            <a:r>
              <a:rPr lang="en-US" dirty="0" smtClean="0"/>
              <a:t>In Incomplete Dominance, the Punnett square will again involve two different letters.</a:t>
            </a:r>
          </a:p>
          <a:p>
            <a:r>
              <a:rPr lang="en-US" dirty="0" smtClean="0"/>
              <a:t>In this case…</a:t>
            </a:r>
          </a:p>
          <a:p>
            <a:pPr lvl="1"/>
            <a:r>
              <a:rPr lang="en-US" dirty="0" smtClean="0"/>
              <a:t>White flowers have the genotype WW (but are not totally recessive).</a:t>
            </a:r>
          </a:p>
          <a:p>
            <a:pPr lvl="1"/>
            <a:r>
              <a:rPr lang="en-US" dirty="0" smtClean="0"/>
              <a:t>Red flowers have the genotype RR (but are not totally dominant).</a:t>
            </a:r>
          </a:p>
          <a:p>
            <a:pPr lvl="1"/>
            <a:r>
              <a:rPr lang="en-US" dirty="0" smtClean="0"/>
              <a:t>The pink heterozygous offspring have the RW genotype.</a:t>
            </a:r>
          </a:p>
          <a:p>
            <a:endParaRPr lang="en-US" dirty="0" smtClean="0"/>
          </a:p>
          <a:p>
            <a:endParaRPr lang="en-US" dirty="0"/>
          </a:p>
        </p:txBody>
      </p:sp>
      <p:cxnSp>
        <p:nvCxnSpPr>
          <p:cNvPr id="5" name="Straight Connector 4"/>
          <p:cNvCxnSpPr/>
          <p:nvPr/>
        </p:nvCxnSpPr>
        <p:spPr>
          <a:xfrm rot="5400000">
            <a:off x="1562101" y="5143500"/>
            <a:ext cx="14478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2287587" y="5113338"/>
            <a:ext cx="15240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1600200" y="4876800"/>
            <a:ext cx="19812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600200" y="5334000"/>
            <a:ext cx="19812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362200" y="4419600"/>
            <a:ext cx="1371600" cy="369888"/>
          </a:xfrm>
          <a:prstGeom prst="rect">
            <a:avLst/>
          </a:prstGeom>
          <a:noFill/>
          <a:ln w="9525">
            <a:noFill/>
            <a:miter lim="800000"/>
            <a:headEnd/>
            <a:tailEnd/>
          </a:ln>
        </p:spPr>
        <p:txBody>
          <a:bodyPr>
            <a:spAutoFit/>
          </a:bodyPr>
          <a:lstStyle/>
          <a:p>
            <a:r>
              <a:rPr lang="en-US" dirty="0" smtClean="0">
                <a:latin typeface="Calibri" pitchFamily="34" charset="0"/>
              </a:rPr>
              <a:t>R</a:t>
            </a:r>
            <a:r>
              <a:rPr lang="en-US" dirty="0">
                <a:latin typeface="Calibri" pitchFamily="34" charset="0"/>
              </a:rPr>
              <a:t>	</a:t>
            </a:r>
            <a:r>
              <a:rPr lang="en-US" dirty="0" err="1">
                <a:latin typeface="Calibri" pitchFamily="34" charset="0"/>
              </a:rPr>
              <a:t>R</a:t>
            </a:r>
            <a:endParaRPr lang="en-US" dirty="0">
              <a:latin typeface="Calibri" pitchFamily="34" charset="0"/>
            </a:endParaRPr>
          </a:p>
        </p:txBody>
      </p:sp>
      <p:sp>
        <p:nvSpPr>
          <p:cNvPr id="10" name="TextBox 9"/>
          <p:cNvSpPr txBox="1">
            <a:spLocks noChangeArrowheads="1"/>
          </p:cNvSpPr>
          <p:nvPr/>
        </p:nvSpPr>
        <p:spPr bwMode="auto">
          <a:xfrm>
            <a:off x="1828800" y="4953000"/>
            <a:ext cx="381000" cy="923330"/>
          </a:xfrm>
          <a:prstGeom prst="rect">
            <a:avLst/>
          </a:prstGeom>
          <a:noFill/>
          <a:ln w="9525">
            <a:noFill/>
            <a:miter lim="800000"/>
            <a:headEnd/>
            <a:tailEnd/>
          </a:ln>
        </p:spPr>
        <p:txBody>
          <a:bodyPr>
            <a:spAutoFit/>
          </a:bodyPr>
          <a:lstStyle/>
          <a:p>
            <a:r>
              <a:rPr lang="en-US" dirty="0">
                <a:latin typeface="Calibri" pitchFamily="34" charset="0"/>
              </a:rPr>
              <a:t>W</a:t>
            </a:r>
          </a:p>
          <a:p>
            <a:endParaRPr lang="en-US" dirty="0">
              <a:latin typeface="Calibri" pitchFamily="34" charset="0"/>
            </a:endParaRPr>
          </a:p>
          <a:p>
            <a:r>
              <a:rPr lang="en-US" dirty="0">
                <a:latin typeface="Calibri" pitchFamily="34" charset="0"/>
              </a:rPr>
              <a:t>W</a:t>
            </a:r>
          </a:p>
        </p:txBody>
      </p:sp>
      <p:sp>
        <p:nvSpPr>
          <p:cNvPr id="11" name="TextBox 10"/>
          <p:cNvSpPr txBox="1">
            <a:spLocks noChangeArrowheads="1"/>
          </p:cNvSpPr>
          <p:nvPr/>
        </p:nvSpPr>
        <p:spPr bwMode="auto">
          <a:xfrm>
            <a:off x="2362199" y="4953000"/>
            <a:ext cx="1586345" cy="369332"/>
          </a:xfrm>
          <a:prstGeom prst="rect">
            <a:avLst/>
          </a:prstGeom>
          <a:noFill/>
          <a:ln w="9525">
            <a:noFill/>
            <a:miter lim="800000"/>
            <a:headEnd/>
            <a:tailEnd/>
          </a:ln>
        </p:spPr>
        <p:txBody>
          <a:bodyPr wrap="square">
            <a:spAutoFit/>
          </a:bodyPr>
          <a:lstStyle/>
          <a:p>
            <a:r>
              <a:rPr lang="en-US" dirty="0" smtClean="0">
                <a:latin typeface="Calibri" pitchFamily="34" charset="0"/>
              </a:rPr>
              <a:t>RW	RW</a:t>
            </a:r>
            <a:endParaRPr lang="en-US" dirty="0">
              <a:latin typeface="Calibri" pitchFamily="34" charset="0"/>
            </a:endParaRPr>
          </a:p>
        </p:txBody>
      </p:sp>
      <p:sp>
        <p:nvSpPr>
          <p:cNvPr id="12" name="TextBox 11"/>
          <p:cNvSpPr txBox="1">
            <a:spLocks noChangeArrowheads="1"/>
          </p:cNvSpPr>
          <p:nvPr/>
        </p:nvSpPr>
        <p:spPr bwMode="auto">
          <a:xfrm>
            <a:off x="2362200" y="5486400"/>
            <a:ext cx="1542370" cy="369332"/>
          </a:xfrm>
          <a:prstGeom prst="rect">
            <a:avLst/>
          </a:prstGeom>
          <a:noFill/>
          <a:ln w="9525">
            <a:noFill/>
            <a:miter lim="800000"/>
            <a:headEnd/>
            <a:tailEnd/>
          </a:ln>
        </p:spPr>
        <p:txBody>
          <a:bodyPr wrap="square">
            <a:spAutoFit/>
          </a:bodyPr>
          <a:lstStyle/>
          <a:p>
            <a:r>
              <a:rPr lang="en-US" dirty="0" smtClean="0">
                <a:latin typeface="Calibri" pitchFamily="34" charset="0"/>
              </a:rPr>
              <a:t>RW </a:t>
            </a:r>
            <a:r>
              <a:rPr lang="en-US" dirty="0">
                <a:latin typeface="Calibri" pitchFamily="34" charset="0"/>
              </a:rPr>
              <a:t>	</a:t>
            </a:r>
            <a:r>
              <a:rPr lang="en-US" dirty="0" smtClean="0">
                <a:latin typeface="Calibri" pitchFamily="34" charset="0"/>
              </a:rPr>
              <a:t>RW</a:t>
            </a:r>
            <a:endParaRPr lang="en-US" dirty="0">
              <a:latin typeface="Calibri" pitchFamily="34" charset="0"/>
            </a:endParaRPr>
          </a:p>
        </p:txBody>
      </p:sp>
      <p:sp>
        <p:nvSpPr>
          <p:cNvPr id="17" name="Rectangle 16"/>
          <p:cNvSpPr/>
          <p:nvPr/>
        </p:nvSpPr>
        <p:spPr>
          <a:xfrm>
            <a:off x="6371053" y="6627168"/>
            <a:ext cx="1864613" cy="230832"/>
          </a:xfrm>
          <a:prstGeom prst="rect">
            <a:avLst/>
          </a:prstGeom>
        </p:spPr>
        <p:txBody>
          <a:bodyPr wrap="none">
            <a:spAutoFit/>
          </a:bodyPr>
          <a:lstStyle/>
          <a:p>
            <a:r>
              <a:rPr lang="en-US" sz="900" i="1" dirty="0" smtClean="0">
                <a:solidFill>
                  <a:srgbClr val="DD4B39"/>
                </a:solidFill>
                <a:hlinkClick r:id="rId4"/>
              </a:rPr>
              <a:t>Source: ayalavida.blogspot.com</a:t>
            </a:r>
            <a:r>
              <a:rPr lang="en-US" sz="900" i="1" dirty="0">
                <a:solidFill>
                  <a:srgbClr val="DD4B39"/>
                </a:solidFill>
              </a:rPr>
              <a:t> </a:t>
            </a:r>
            <a:endParaRPr lang="en-US" sz="900" i="1" dirty="0"/>
          </a:p>
        </p:txBody>
      </p:sp>
    </p:spTree>
    <p:extLst>
      <p:ext uri="{BB962C8B-B14F-4D97-AF65-F5344CB8AC3E}">
        <p14:creationId xmlns:p14="http://schemas.microsoft.com/office/powerpoint/2010/main" val="756614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7"/>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7"/>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childTnLst>
                                </p:cTn>
                              </p:par>
                              <p:par>
                                <p:cTn id="29" presetID="39" presetClass="entr" presetSubtype="0" accel="10000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9"/>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9"/>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
                                          </p:val>
                                        </p:tav>
                                        <p:tav tm="100000">
                                          <p:val>
                                            <p:strVal val="#ppt_y"/>
                                          </p:val>
                                        </p:tav>
                                      </p:tavLst>
                                    </p:anim>
                                  </p:childTnLst>
                                </p:cTn>
                              </p:par>
                              <p:par>
                                <p:cTn id="35" presetID="39" presetClass="entr" presetSubtype="0" accel="10000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9" presetClass="entr" presetSubtype="0" accel="10000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46" dur="5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47" dur="5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48" dur="500" fill="hold"/>
                                        <p:tgtEl>
                                          <p:spTgt spid="11"/>
                                        </p:tgtEl>
                                        <p:attrNameLst>
                                          <p:attrName>ppt_y</p:attrName>
                                        </p:attrNameLst>
                                      </p:cBhvr>
                                      <p:tavLst>
                                        <p:tav tm="0">
                                          <p:val>
                                            <p:strVal val="#ppt_y"/>
                                          </p:val>
                                        </p:tav>
                                        <p:tav tm="100000">
                                          <p:val>
                                            <p:strVal val="#ppt_y"/>
                                          </p:val>
                                        </p:tav>
                                      </p:tavLst>
                                    </p:anim>
                                  </p:childTnLst>
                                </p:cTn>
                              </p:par>
                              <p:par>
                                <p:cTn id="49" presetID="39" presetClass="entr" presetSubtype="0" accel="10000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287</TotalTime>
  <Words>1630</Words>
  <Application>Microsoft Office PowerPoint</Application>
  <PresentationFormat>On-screen Show (4:3)</PresentationFormat>
  <Paragraphs>292</Paragraphs>
  <Slides>20</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Rockwell</vt:lpstr>
      <vt:lpstr>Rockwell Condensed</vt:lpstr>
      <vt:lpstr>Wingdings</vt:lpstr>
      <vt:lpstr>Wood Type</vt:lpstr>
      <vt:lpstr>Co-Dominance &amp; Incomplete Dominance </vt:lpstr>
      <vt:lpstr>Review of Mendelian Genetics</vt:lpstr>
      <vt:lpstr>Multiple Alleles</vt:lpstr>
      <vt:lpstr>Co-Dominance</vt:lpstr>
      <vt:lpstr>Co-Dominance and Punnett Squares</vt:lpstr>
      <vt:lpstr>Blood Type</vt:lpstr>
      <vt:lpstr>Blood Donors</vt:lpstr>
      <vt:lpstr>Incomplete Dominance</vt:lpstr>
      <vt:lpstr>Incomplete Dominance &amp; Punnett Squares</vt:lpstr>
      <vt:lpstr>Co-Dominant vs. Incomplete</vt:lpstr>
      <vt:lpstr>Polygenes</vt:lpstr>
      <vt:lpstr>Epistasis</vt:lpstr>
      <vt:lpstr>Epistasis and Labradors</vt:lpstr>
      <vt:lpstr>Polygenes, Epistasis, and Punnett Squares</vt:lpstr>
      <vt:lpstr>Larger Punnett Squares</vt:lpstr>
      <vt:lpstr>Setting Up the DiHybrid Punnett Square</vt:lpstr>
      <vt:lpstr>FOIL the genotype</vt:lpstr>
      <vt:lpstr>Match up the Combo’s</vt:lpstr>
      <vt:lpstr>Determine the Offspring</vt:lpstr>
      <vt:lpstr>Pleiotropy </vt:lpstr>
    </vt:vector>
  </TitlesOfParts>
  <Company>Waterford Union HS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Co-Dominance &amp; Incomplete Dominance</dc:title>
  <dc:creator>Kohn Craig</dc:creator>
  <cp:lastModifiedBy>Kohn Craig</cp:lastModifiedBy>
  <cp:revision>52</cp:revision>
  <dcterms:created xsi:type="dcterms:W3CDTF">2014-01-23T15:41:58Z</dcterms:created>
  <dcterms:modified xsi:type="dcterms:W3CDTF">2014-01-27T19:22:56Z</dcterms:modified>
</cp:coreProperties>
</file>