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7" r:id="rId4"/>
    <p:sldId id="258" r:id="rId5"/>
    <p:sldId id="260" r:id="rId6"/>
    <p:sldId id="261" r:id="rId7"/>
    <p:sldId id="259" r:id="rId8"/>
    <p:sldId id="264" r:id="rId9"/>
    <p:sldId id="278" r:id="rId10"/>
    <p:sldId id="263" r:id="rId11"/>
    <p:sldId id="262"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A85A9-63E2-42E5-BC02-08E1F52723A7}" type="datetimeFigureOut">
              <a:rPr lang="en-US" smtClean="0"/>
              <a:t>5/11/2012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7DA60-0C10-46C4-8297-CA373553AD88}" type="slidenum">
              <a:rPr lang="en-US" smtClean="0"/>
              <a:t>‹#›</a:t>
            </a:fld>
            <a:endParaRPr lang="en-US"/>
          </a:p>
        </p:txBody>
      </p:sp>
    </p:spTree>
    <p:extLst>
      <p:ext uri="{BB962C8B-B14F-4D97-AF65-F5344CB8AC3E}">
        <p14:creationId xmlns:p14="http://schemas.microsoft.com/office/powerpoint/2010/main" val="261440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87DA60-0C10-46C4-8297-CA373553AD88}"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A889DE8-449D-4636-B3C3-9EF33E8E84E8}" type="datetimeFigureOut">
              <a:rPr lang="en-US" smtClean="0"/>
              <a:t>5/11/2012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F45E31E-5350-4C35-8DA6-2C986C6630CE}"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889DE8-449D-4636-B3C3-9EF33E8E84E8}" type="datetimeFigureOut">
              <a:rPr lang="en-US" smtClean="0"/>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5E31E-5350-4C35-8DA6-2C986C6630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889DE8-449D-4636-B3C3-9EF33E8E84E8}" type="datetimeFigureOut">
              <a:rPr lang="en-US" smtClean="0"/>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5E31E-5350-4C35-8DA6-2C986C6630CE}"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A889DE8-449D-4636-B3C3-9EF33E8E84E8}" type="datetimeFigureOut">
              <a:rPr lang="en-US" smtClean="0"/>
              <a:t>5/11/2012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5E31E-5350-4C35-8DA6-2C986C6630CE}"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6A889DE8-449D-4636-B3C3-9EF33E8E84E8}" type="datetimeFigureOut">
              <a:rPr lang="en-US" smtClean="0"/>
              <a:t>5/11/2012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F45E31E-5350-4C35-8DA6-2C986C6630CE}"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A889DE8-449D-4636-B3C3-9EF33E8E84E8}" type="datetimeFigureOut">
              <a:rPr lang="en-US" smtClean="0"/>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5E31E-5350-4C35-8DA6-2C986C6630CE}"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A889DE8-449D-4636-B3C3-9EF33E8E84E8}" type="datetimeFigureOut">
              <a:rPr lang="en-US" smtClean="0"/>
              <a:t>5/11/2012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5E31E-5350-4C35-8DA6-2C986C6630CE}"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889DE8-449D-4636-B3C3-9EF33E8E84E8}" type="datetimeFigureOut">
              <a:rPr lang="en-US" smtClean="0"/>
              <a:t>5/11/2012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5E31E-5350-4C35-8DA6-2C986C6630CE}"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89DE8-449D-4636-B3C3-9EF33E8E84E8}" type="datetimeFigureOut">
              <a:rPr lang="en-US" smtClean="0"/>
              <a:t>5/11/2012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5E31E-5350-4C35-8DA6-2C986C6630CE}"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889DE8-449D-4636-B3C3-9EF33E8E84E8}" type="datetimeFigureOut">
              <a:rPr lang="en-US" smtClean="0"/>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5E31E-5350-4C35-8DA6-2C986C6630CE}"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889DE8-449D-4636-B3C3-9EF33E8E84E8}" type="datetimeFigureOut">
              <a:rPr lang="en-US" smtClean="0"/>
              <a:t>5/11/2012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5E31E-5350-4C35-8DA6-2C986C6630CE}"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A889DE8-449D-4636-B3C3-9EF33E8E84E8}" type="datetimeFigureOut">
              <a:rPr lang="en-US" smtClean="0"/>
              <a:t>5/11/2012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F45E31E-5350-4C35-8DA6-2C986C6630CE}"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g.ndsu.edu/pubs/ansci/livestoc/as954w.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g.ndsu.edu/pubs/ansci/livestoc/as954w.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xtension.umn.edu/distribution/livestocksystems/components/DI0469-04.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www.extension.umn.edu/distribution/livestocksystems/components/DI0469-04.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hyperlink" Target="http://www.extension.umn.edu/distribution/livestocksystems/components/DI0469-04.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hyperlink" Target="http://www.extension.umn.edu/distribution/livestocksystems/components/DI0469-04.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www.extension.umn.edu/distribution/livestocksystems/components/DI0469-04.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extension.umn.edu/distribution/livestocksystems/components/DI0469-04.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xtension.umn.edu/distribution/livestocksystems/components/DI0469-04.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thecattlesite.com/articles/1197/basic-nutrient-requirements-of-beef-cow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thecattlesite.com/articles/1197/basic-nutrient-requirements-of-beef-cow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extension.umn.edu/distribution/livestocksystems/components/DI0469-04.html" TargetMode="External"/><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ag.ndsu.edu/pubs/ansci/livestoc/as954w.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g.ndsu.edu/pubs/ansci/livestoc/as954w.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g.ndsu.edu/pubs/ansci/livestoc/as954w.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g.ndsu.edu/pubs/ansci/livestoc/as954w.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g.ndsu.edu/pubs/ansci/livestoc/as954w.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hyperlink" Target="http://www.ag.ndsu.edu/pubs/ansci/livestoc/as954w.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Feeding Ruminants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By C. Kohn</a:t>
            </a:r>
          </a:p>
          <a:p>
            <a:r>
              <a:rPr lang="en-US" dirty="0" smtClean="0"/>
              <a:t>Dept of Agricultural Sciences, Waterford, WI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of Water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Water quality and quantity may affect feed consumption and animal health. </a:t>
            </a:r>
          </a:p>
          <a:p>
            <a:pPr lvl="1"/>
            <a:r>
              <a:rPr lang="en-US" dirty="0" smtClean="0"/>
              <a:t>Low quality water will normally result in reduced water and feed consumption. </a:t>
            </a:r>
          </a:p>
          <a:p>
            <a:pPr lvl="1"/>
            <a:r>
              <a:rPr lang="en-US" dirty="0" smtClean="0"/>
              <a:t>Conversely, pure water is undesirable for livestock (pure water is never found naturally)</a:t>
            </a:r>
          </a:p>
          <a:p>
            <a:pPr lvl="2"/>
            <a:r>
              <a:rPr lang="en-US" dirty="0" smtClean="0"/>
              <a:t>Certain salts and gases in solution make water more palatable if not excessive. </a:t>
            </a:r>
          </a:p>
          <a:p>
            <a:pPr lvl="1"/>
            <a:r>
              <a:rPr lang="en-US" dirty="0" smtClean="0"/>
              <a:t>Overly salty or mineralized water can reduce the palatability (taste) of the water, reducing consumption. </a:t>
            </a:r>
          </a:p>
          <a:p>
            <a:r>
              <a:rPr lang="en-US" dirty="0" smtClean="0"/>
              <a:t>Other materials which may effect palatability or toxicity include pathogenic microorganisms, oily substances, and pesticides.</a:t>
            </a:r>
          </a:p>
          <a:p>
            <a:pPr lvl="1"/>
            <a:r>
              <a:rPr lang="en-US" dirty="0" smtClean="0"/>
              <a:t>Source: </a:t>
            </a:r>
            <a:r>
              <a:rPr lang="en-US" dirty="0" smtClean="0">
                <a:hlinkClick r:id="rId3"/>
              </a:rPr>
              <a:t>North Dakota State Univ. </a:t>
            </a:r>
            <a:endParaRPr lang="en-US" dirty="0" smtClean="0"/>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Dehydration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Signs of dehydration or lack of water are tightening of the skin, loss of weight, and drying of mucous membranes and eyes. </a:t>
            </a:r>
          </a:p>
          <a:p>
            <a:endParaRPr lang="en-US" dirty="0" smtClean="0"/>
          </a:p>
          <a:p>
            <a:r>
              <a:rPr lang="en-US" dirty="0" smtClean="0"/>
              <a:t>In cattle, the eyes will appear sunken </a:t>
            </a:r>
            <a:br>
              <a:rPr lang="en-US" dirty="0" smtClean="0"/>
            </a:br>
            <a:r>
              <a:rPr lang="en-US" dirty="0" smtClean="0"/>
              <a:t>and dull. </a:t>
            </a:r>
          </a:p>
          <a:p>
            <a:endParaRPr lang="en-US" dirty="0" smtClean="0"/>
          </a:p>
          <a:p>
            <a:r>
              <a:rPr lang="en-US" dirty="0" smtClean="0"/>
              <a:t>In lactating dairy animals, dehydration </a:t>
            </a:r>
            <a:br>
              <a:rPr lang="en-US" dirty="0" smtClean="0"/>
            </a:br>
            <a:r>
              <a:rPr lang="en-US" dirty="0" smtClean="0"/>
              <a:t>will cause milk production to nearly stop. </a:t>
            </a:r>
          </a:p>
          <a:p>
            <a:endParaRPr lang="en-US" dirty="0" smtClean="0"/>
          </a:p>
          <a:p>
            <a:r>
              <a:rPr lang="en-US" dirty="0" smtClean="0"/>
              <a:t>One way to check for dehydration is by skin tenting. </a:t>
            </a:r>
          </a:p>
          <a:p>
            <a:pPr lvl="1"/>
            <a:r>
              <a:rPr lang="en-US" dirty="0" smtClean="0"/>
              <a:t>Pull the skin and hold a moment. </a:t>
            </a:r>
          </a:p>
          <a:p>
            <a:pPr lvl="1"/>
            <a:r>
              <a:rPr lang="en-US" dirty="0" smtClean="0"/>
              <a:t>Release and count the seconds until the fold disappears. </a:t>
            </a:r>
          </a:p>
          <a:p>
            <a:pPr lvl="1"/>
            <a:r>
              <a:rPr lang="en-US" dirty="0" smtClean="0"/>
              <a:t>On a dehydrated animal, the skin will stand for several seconds (like bread dough)</a:t>
            </a:r>
          </a:p>
          <a:p>
            <a:pPr lvl="2"/>
            <a:r>
              <a:rPr lang="en-US" dirty="0" smtClean="0"/>
              <a:t>Source: </a:t>
            </a:r>
            <a:r>
              <a:rPr lang="en-US" dirty="0" smtClean="0">
                <a:hlinkClick r:id="rId3"/>
              </a:rPr>
              <a:t>North Dakota State Univ. </a:t>
            </a:r>
            <a:endParaRPr lang="en-US" dirty="0" smtClean="0"/>
          </a:p>
          <a:p>
            <a:pPr lvl="2"/>
            <a:endParaRPr lang="en-US" dirty="0" smtClean="0"/>
          </a:p>
        </p:txBody>
      </p:sp>
      <p:pic>
        <p:nvPicPr>
          <p:cNvPr id="54274" name="Picture 2" descr="http://img.tfd.com/vet/thumbs/gr354.jpg"/>
          <p:cNvPicPr>
            <a:picLocks noChangeAspect="1" noChangeArrowheads="1"/>
          </p:cNvPicPr>
          <p:nvPr/>
        </p:nvPicPr>
        <p:blipFill>
          <a:blip r:embed="rId4" cstate="print"/>
          <a:srcRect/>
          <a:stretch>
            <a:fillRect/>
          </a:stretch>
        </p:blipFill>
        <p:spPr bwMode="auto">
          <a:xfrm>
            <a:off x="5867400" y="1905000"/>
            <a:ext cx="2609850" cy="2150516"/>
          </a:xfrm>
          <a:prstGeom prst="rect">
            <a:avLst/>
          </a:prstGeom>
          <a:noFill/>
        </p:spPr>
      </p:pic>
      <p:sp>
        <p:nvSpPr>
          <p:cNvPr id="5" name="Rectangle 4"/>
          <p:cNvSpPr/>
          <p:nvPr/>
        </p:nvSpPr>
        <p:spPr>
          <a:xfrm>
            <a:off x="6248400" y="3886200"/>
            <a:ext cx="2249334" cy="230832"/>
          </a:xfrm>
          <a:prstGeom prst="rect">
            <a:avLst/>
          </a:prstGeom>
        </p:spPr>
        <p:txBody>
          <a:bodyPr wrap="none">
            <a:spAutoFit/>
          </a:bodyPr>
          <a:lstStyle/>
          <a:p>
            <a:r>
              <a:rPr lang="en-US" sz="900" dirty="0" smtClean="0">
                <a:solidFill>
                  <a:schemeClr val="bg2">
                    <a:lumMod val="20000"/>
                    <a:lumOff val="80000"/>
                  </a:schemeClr>
                </a:solidFill>
              </a:rPr>
              <a:t>medical-dictionary.thefreedictionary.com</a:t>
            </a:r>
            <a:endParaRPr lang="en-US" sz="900" dirty="0">
              <a:solidFill>
                <a:schemeClr val="bg2">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Feeding Requirements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Challenges</a:t>
            </a:r>
            <a:endParaRPr lang="en-US" dirty="0"/>
          </a:p>
        </p:txBody>
      </p:sp>
      <p:sp>
        <p:nvSpPr>
          <p:cNvPr id="3" name="Content Placeholder 2"/>
          <p:cNvSpPr>
            <a:spLocks noGrp="1"/>
          </p:cNvSpPr>
          <p:nvPr>
            <p:ph sz="quarter" idx="1"/>
          </p:nvPr>
        </p:nvSpPr>
        <p:spPr/>
        <p:txBody>
          <a:bodyPr/>
          <a:lstStyle/>
          <a:p>
            <a:r>
              <a:rPr lang="en-US" dirty="0" smtClean="0"/>
              <a:t>Feeding cattle is never simple – the needs of cattle change with age, with productivity, and with weather. </a:t>
            </a:r>
            <a:br>
              <a:rPr lang="en-US" dirty="0" smtClean="0"/>
            </a:br>
            <a:endParaRPr lang="en-US" dirty="0" smtClean="0"/>
          </a:p>
          <a:p>
            <a:r>
              <a:rPr lang="en-US" dirty="0" smtClean="0"/>
              <a:t>Furthermore, each animal is different and no one feeding ration will equally meeting the needs of all animals in a herd even under similar circumstances. </a:t>
            </a:r>
            <a:br>
              <a:rPr lang="en-US" dirty="0" smtClean="0"/>
            </a:br>
            <a:endParaRPr lang="en-US" dirty="0" smtClean="0"/>
          </a:p>
          <a:p>
            <a:r>
              <a:rPr lang="en-US" dirty="0" smtClean="0"/>
              <a:t>Feeds must be adjusted </a:t>
            </a:r>
            <a:br>
              <a:rPr lang="en-US" dirty="0" smtClean="0"/>
            </a:br>
            <a:r>
              <a:rPr lang="en-US" dirty="0" smtClean="0"/>
              <a:t>to the changing needs of </a:t>
            </a:r>
            <a:br>
              <a:rPr lang="en-US" dirty="0" smtClean="0"/>
            </a:br>
            <a:r>
              <a:rPr lang="en-US" dirty="0" smtClean="0"/>
              <a:t>cattle and re-checked </a:t>
            </a:r>
            <a:br>
              <a:rPr lang="en-US" dirty="0" smtClean="0"/>
            </a:br>
            <a:r>
              <a:rPr lang="en-US" dirty="0" smtClean="0"/>
              <a:t>regularly. </a:t>
            </a:r>
          </a:p>
        </p:txBody>
      </p:sp>
      <p:pic>
        <p:nvPicPr>
          <p:cNvPr id="46082" name="Picture 2" descr="http://research.vet.upenn.edu/Portals/60/images/IMG_2304.JPG"/>
          <p:cNvPicPr>
            <a:picLocks noChangeAspect="1" noChangeArrowheads="1"/>
          </p:cNvPicPr>
          <p:nvPr/>
        </p:nvPicPr>
        <p:blipFill>
          <a:blip r:embed="rId3" cstate="print"/>
          <a:srcRect t="14286"/>
          <a:stretch>
            <a:fillRect/>
          </a:stretch>
        </p:blipFill>
        <p:spPr bwMode="auto">
          <a:xfrm>
            <a:off x="4495800" y="3886200"/>
            <a:ext cx="4267200" cy="2743200"/>
          </a:xfrm>
          <a:prstGeom prst="rect">
            <a:avLst/>
          </a:prstGeom>
          <a:noFill/>
        </p:spPr>
      </p:pic>
      <p:sp>
        <p:nvSpPr>
          <p:cNvPr id="5" name="Rectangle 4"/>
          <p:cNvSpPr/>
          <p:nvPr/>
        </p:nvSpPr>
        <p:spPr>
          <a:xfrm>
            <a:off x="4495800" y="6474768"/>
            <a:ext cx="1396536" cy="230832"/>
          </a:xfrm>
          <a:prstGeom prst="rect">
            <a:avLst/>
          </a:prstGeom>
        </p:spPr>
        <p:txBody>
          <a:bodyPr wrap="none">
            <a:spAutoFit/>
          </a:bodyPr>
          <a:lstStyle/>
          <a:p>
            <a:r>
              <a:rPr lang="en-US" sz="900" dirty="0" smtClean="0"/>
              <a:t>research.vet.upenn.edu</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Cow’s Diet</a:t>
            </a:r>
            <a:endParaRPr lang="en-US" dirty="0"/>
          </a:p>
        </p:txBody>
      </p:sp>
      <p:sp>
        <p:nvSpPr>
          <p:cNvPr id="3" name="Content Placeholder 2"/>
          <p:cNvSpPr>
            <a:spLocks noGrp="1"/>
          </p:cNvSpPr>
          <p:nvPr>
            <p:ph sz="quarter" idx="1"/>
          </p:nvPr>
        </p:nvSpPr>
        <p:spPr/>
        <p:txBody>
          <a:bodyPr>
            <a:normAutofit/>
          </a:bodyPr>
          <a:lstStyle/>
          <a:p>
            <a:r>
              <a:rPr lang="en-US" dirty="0" smtClean="0"/>
              <a:t>A cow, like any living organism needs five key ingredients in her diet</a:t>
            </a:r>
          </a:p>
          <a:p>
            <a:pPr lvl="1"/>
            <a:r>
              <a:rPr lang="en-US" dirty="0" smtClean="0"/>
              <a:t>Energy </a:t>
            </a:r>
          </a:p>
          <a:p>
            <a:pPr lvl="1"/>
            <a:r>
              <a:rPr lang="en-US" dirty="0" smtClean="0"/>
              <a:t>Protein</a:t>
            </a:r>
          </a:p>
          <a:p>
            <a:pPr lvl="1"/>
            <a:r>
              <a:rPr lang="en-US" dirty="0" smtClean="0"/>
              <a:t>Vitamins</a:t>
            </a:r>
          </a:p>
          <a:p>
            <a:pPr lvl="1"/>
            <a:r>
              <a:rPr lang="en-US" dirty="0" smtClean="0"/>
              <a:t>Minerals</a:t>
            </a:r>
          </a:p>
          <a:p>
            <a:pPr lvl="1"/>
            <a:r>
              <a:rPr lang="en-US" dirty="0" smtClean="0"/>
              <a:t>Water</a:t>
            </a:r>
            <a:br>
              <a:rPr lang="en-US" dirty="0" smtClean="0"/>
            </a:br>
            <a:endParaRPr lang="en-US" dirty="0" smtClean="0"/>
          </a:p>
          <a:p>
            <a:r>
              <a:rPr lang="en-US" dirty="0" smtClean="0"/>
              <a:t>To acquire these elements, a cow’s diet typically contains the following key ingredients: 1) forages, </a:t>
            </a:r>
            <a:br>
              <a:rPr lang="en-US" dirty="0" smtClean="0"/>
            </a:br>
            <a:r>
              <a:rPr lang="en-US" dirty="0" smtClean="0"/>
              <a:t>2) energy concentrates, and 3) protein supplements.</a:t>
            </a:r>
          </a:p>
          <a:p>
            <a:pPr lvl="2"/>
            <a:r>
              <a:rPr lang="en-US" dirty="0" smtClean="0"/>
              <a:t>Source: </a:t>
            </a:r>
            <a:r>
              <a:rPr lang="en-US" dirty="0" smtClean="0">
                <a:hlinkClick r:id="rId3"/>
              </a:rPr>
              <a:t>Univ of Minnesota Extension</a:t>
            </a:r>
            <a:endParaRPr lang="en-US" dirty="0" smtClean="0"/>
          </a:p>
        </p:txBody>
      </p:sp>
      <p:pic>
        <p:nvPicPr>
          <p:cNvPr id="41986" name="Picture 2" descr="http://www.ecocentricblog.org/images/photos/thumbv3.php?src=DairyCowGrazing12Aprils72.jpg&amp;w=544&amp;h=270&amp;zc=1&amp;q=85"/>
          <p:cNvPicPr>
            <a:picLocks noChangeAspect="1" noChangeArrowheads="1"/>
          </p:cNvPicPr>
          <p:nvPr/>
        </p:nvPicPr>
        <p:blipFill>
          <a:blip r:embed="rId4" cstate="print"/>
          <a:srcRect/>
          <a:stretch>
            <a:fillRect/>
          </a:stretch>
        </p:blipFill>
        <p:spPr bwMode="auto">
          <a:xfrm>
            <a:off x="3352800" y="2133600"/>
            <a:ext cx="4495800" cy="2231372"/>
          </a:xfrm>
          <a:prstGeom prst="rect">
            <a:avLst/>
          </a:prstGeom>
          <a:noFill/>
        </p:spPr>
      </p:pic>
      <p:sp>
        <p:nvSpPr>
          <p:cNvPr id="5" name="Rectangle 4"/>
          <p:cNvSpPr/>
          <p:nvPr/>
        </p:nvSpPr>
        <p:spPr>
          <a:xfrm>
            <a:off x="3352800" y="4188768"/>
            <a:ext cx="1127232" cy="230832"/>
          </a:xfrm>
          <a:prstGeom prst="rect">
            <a:avLst/>
          </a:prstGeom>
        </p:spPr>
        <p:txBody>
          <a:bodyPr wrap="none">
            <a:spAutoFit/>
          </a:bodyPr>
          <a:lstStyle/>
          <a:p>
            <a:r>
              <a:rPr lang="en-US" sz="900" i="1" dirty="0" smtClean="0"/>
              <a:t>ecocentricblog.org</a:t>
            </a:r>
            <a:endParaRPr lang="en-US" sz="9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Forages </a:t>
            </a:r>
            <a:endParaRPr lang="en-US" dirty="0"/>
          </a:p>
        </p:txBody>
      </p:sp>
      <p:sp>
        <p:nvSpPr>
          <p:cNvPr id="3" name="Content Placeholder 2"/>
          <p:cNvSpPr>
            <a:spLocks noGrp="1"/>
          </p:cNvSpPr>
          <p:nvPr>
            <p:ph sz="quarter" idx="1"/>
          </p:nvPr>
        </p:nvSpPr>
        <p:spPr>
          <a:xfrm>
            <a:off x="228600" y="1219200"/>
            <a:ext cx="8229600" cy="4937760"/>
          </a:xfrm>
        </p:spPr>
        <p:txBody>
          <a:bodyPr>
            <a:normAutofit/>
          </a:bodyPr>
          <a:lstStyle/>
          <a:p>
            <a:r>
              <a:rPr lang="en-US" dirty="0" smtClean="0"/>
              <a:t>Forages are typically thought of as the hay/pasture/grassy portion of a cow’s diet. </a:t>
            </a:r>
          </a:p>
          <a:p>
            <a:endParaRPr lang="en-US" dirty="0" smtClean="0"/>
          </a:p>
          <a:p>
            <a:r>
              <a:rPr lang="en-US" dirty="0" smtClean="0"/>
              <a:t>Forages are not as energy dense as concentrates and most of the energy in a forage is in the form of cellulose. </a:t>
            </a:r>
          </a:p>
          <a:p>
            <a:pPr lvl="1"/>
            <a:r>
              <a:rPr lang="en-US" dirty="0" smtClean="0"/>
              <a:t>However, immature forages </a:t>
            </a:r>
            <a:br>
              <a:rPr lang="en-US" dirty="0" smtClean="0"/>
            </a:br>
            <a:r>
              <a:rPr lang="en-US" dirty="0" smtClean="0"/>
              <a:t>can be more energy-dense</a:t>
            </a:r>
          </a:p>
          <a:p>
            <a:pPr lvl="2"/>
            <a:r>
              <a:rPr lang="en-US" dirty="0" smtClean="0"/>
              <a:t>Source: </a:t>
            </a:r>
            <a:br>
              <a:rPr lang="en-US" dirty="0" smtClean="0"/>
            </a:br>
            <a:r>
              <a:rPr lang="en-US" dirty="0" smtClean="0">
                <a:hlinkClick r:id="rId3"/>
              </a:rPr>
              <a:t>Univ of Minnesota Extension</a:t>
            </a:r>
            <a:endParaRPr lang="en-US" dirty="0" smtClean="0"/>
          </a:p>
          <a:p>
            <a:pPr lvl="2"/>
            <a:endParaRPr lang="en-US" dirty="0" smtClean="0"/>
          </a:p>
          <a:p>
            <a:pPr lvl="1"/>
            <a:endParaRPr lang="en-US" dirty="0" smtClean="0"/>
          </a:p>
          <a:p>
            <a:endParaRPr lang="en-US" dirty="0" smtClean="0"/>
          </a:p>
        </p:txBody>
      </p:sp>
      <p:pic>
        <p:nvPicPr>
          <p:cNvPr id="39938" name="Picture 2" descr="http://www.usagnet.com/manufacturers/116/039_472_485.jpg"/>
          <p:cNvPicPr>
            <a:picLocks noChangeAspect="1" noChangeArrowheads="1"/>
          </p:cNvPicPr>
          <p:nvPr/>
        </p:nvPicPr>
        <p:blipFill>
          <a:blip r:embed="rId4" cstate="print"/>
          <a:srcRect/>
          <a:stretch>
            <a:fillRect/>
          </a:stretch>
        </p:blipFill>
        <p:spPr bwMode="auto">
          <a:xfrm>
            <a:off x="4648200" y="3429000"/>
            <a:ext cx="4038600" cy="3230881"/>
          </a:xfrm>
          <a:prstGeom prst="rect">
            <a:avLst/>
          </a:prstGeom>
          <a:noFill/>
        </p:spPr>
      </p:pic>
      <p:sp>
        <p:nvSpPr>
          <p:cNvPr id="5" name="Rectangle 4"/>
          <p:cNvSpPr/>
          <p:nvPr/>
        </p:nvSpPr>
        <p:spPr>
          <a:xfrm>
            <a:off x="4648200" y="6474768"/>
            <a:ext cx="1447832" cy="230832"/>
          </a:xfrm>
          <a:prstGeom prst="rect">
            <a:avLst/>
          </a:prstGeom>
        </p:spPr>
        <p:txBody>
          <a:bodyPr wrap="none">
            <a:spAutoFit/>
          </a:bodyPr>
          <a:lstStyle/>
          <a:p>
            <a:r>
              <a:rPr lang="en-US" sz="900" dirty="0" smtClean="0">
                <a:solidFill>
                  <a:schemeClr val="bg2">
                    <a:lumMod val="20000"/>
                    <a:lumOff val="80000"/>
                  </a:schemeClr>
                </a:solidFill>
              </a:rPr>
              <a:t>swiderskiequipment.com</a:t>
            </a:r>
            <a:endParaRPr lang="en-US" sz="900" dirty="0">
              <a:solidFill>
                <a:schemeClr val="bg2">
                  <a:lumMod val="20000"/>
                  <a:lumOff val="8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Forages </a:t>
            </a:r>
            <a:endParaRPr lang="en-US" dirty="0"/>
          </a:p>
        </p:txBody>
      </p:sp>
      <p:sp>
        <p:nvSpPr>
          <p:cNvPr id="3" name="Content Placeholder 2"/>
          <p:cNvSpPr>
            <a:spLocks noGrp="1"/>
          </p:cNvSpPr>
          <p:nvPr>
            <p:ph sz="quarter" idx="1"/>
          </p:nvPr>
        </p:nvSpPr>
        <p:spPr>
          <a:xfrm>
            <a:off x="457200" y="1219200"/>
            <a:ext cx="6248400" cy="5257800"/>
          </a:xfrm>
        </p:spPr>
        <p:txBody>
          <a:bodyPr>
            <a:normAutofit fontScale="77500" lnSpcReduction="20000"/>
          </a:bodyPr>
          <a:lstStyle/>
          <a:p>
            <a:r>
              <a:rPr lang="en-US" dirty="0" smtClean="0"/>
              <a:t>Categories of common forages </a:t>
            </a:r>
          </a:p>
          <a:p>
            <a:pPr lvl="1"/>
            <a:r>
              <a:rPr lang="en-US" u="sng" dirty="0" smtClean="0"/>
              <a:t>Legumes and grasses </a:t>
            </a:r>
            <a:r>
              <a:rPr lang="en-US" dirty="0" smtClean="0"/>
              <a:t>(alfalfa, hay, </a:t>
            </a:r>
            <a:r>
              <a:rPr lang="en-US" dirty="0" err="1" smtClean="0"/>
              <a:t>haylage</a:t>
            </a:r>
            <a:r>
              <a:rPr lang="en-US" dirty="0" smtClean="0"/>
              <a:t>) – These forages are excellent sources of protein, calcium, and other minerals if harvested and stored properly</a:t>
            </a:r>
          </a:p>
          <a:p>
            <a:pPr lvl="2"/>
            <a:r>
              <a:rPr lang="en-US" dirty="0" smtClean="0"/>
              <a:t>As they mature, legumes and grasses decrease in energy and protein and increase in fiber (which reduces the digestibility of the food)</a:t>
            </a:r>
          </a:p>
          <a:p>
            <a:pPr lvl="3"/>
            <a:r>
              <a:rPr lang="en-US" dirty="0" smtClean="0"/>
              <a:t>Terms: </a:t>
            </a:r>
            <a:r>
              <a:rPr lang="en-US" b="1" u="sng" dirty="0" smtClean="0"/>
              <a:t>hay</a:t>
            </a:r>
            <a:r>
              <a:rPr lang="en-US" dirty="0" smtClean="0"/>
              <a:t> – cut and </a:t>
            </a:r>
            <a:r>
              <a:rPr lang="en-US" dirty="0" err="1" smtClean="0"/>
              <a:t>dired</a:t>
            </a:r>
            <a:r>
              <a:rPr lang="en-US" dirty="0" smtClean="0"/>
              <a:t> grass or alfalfa; </a:t>
            </a:r>
            <a:r>
              <a:rPr lang="en-US" b="1" dirty="0" err="1" smtClean="0"/>
              <a:t>haylage</a:t>
            </a:r>
            <a:r>
              <a:rPr lang="en-US" dirty="0" smtClean="0"/>
              <a:t> = fermented cut hay</a:t>
            </a:r>
            <a:br>
              <a:rPr lang="en-US" dirty="0" smtClean="0"/>
            </a:br>
            <a:endParaRPr lang="en-US" dirty="0" smtClean="0"/>
          </a:p>
          <a:p>
            <a:pPr lvl="1"/>
            <a:r>
              <a:rPr lang="en-US" u="sng" dirty="0" smtClean="0"/>
              <a:t>Corn Silage </a:t>
            </a:r>
            <a:r>
              <a:rPr lang="en-US" dirty="0" smtClean="0"/>
              <a:t>- an excellent source of energy for dairy cattle - cows will eat large amounts of this feed. </a:t>
            </a:r>
          </a:p>
          <a:p>
            <a:pPr lvl="2"/>
            <a:r>
              <a:rPr lang="en-US" dirty="0" smtClean="0"/>
              <a:t>Corn silage requires protein and mineral supplementation to be balanced for high milk production.</a:t>
            </a:r>
          </a:p>
          <a:p>
            <a:pPr lvl="3"/>
            <a:r>
              <a:rPr lang="en-US" dirty="0" smtClean="0"/>
              <a:t>Terms: </a:t>
            </a:r>
            <a:r>
              <a:rPr lang="en-US" b="1" u="sng" dirty="0" smtClean="0"/>
              <a:t>corn silage </a:t>
            </a:r>
            <a:r>
              <a:rPr lang="en-US" dirty="0" smtClean="0"/>
              <a:t>– fermented chopped corn leaves/stalks</a:t>
            </a:r>
            <a:br>
              <a:rPr lang="en-US" dirty="0" smtClean="0"/>
            </a:br>
            <a:endParaRPr lang="en-US" dirty="0" smtClean="0"/>
          </a:p>
          <a:p>
            <a:pPr lvl="1"/>
            <a:r>
              <a:rPr lang="en-US" u="sng" dirty="0" smtClean="0"/>
              <a:t>Pasture</a:t>
            </a:r>
            <a:r>
              <a:rPr lang="en-US" dirty="0" smtClean="0"/>
              <a:t> – has the advantage of eliminating feed handling and manure hauling. </a:t>
            </a:r>
          </a:p>
          <a:p>
            <a:pPr lvl="2"/>
            <a:r>
              <a:rPr lang="en-US" dirty="0" smtClean="0"/>
              <a:t>Additional grain is needed for high-producing cows. </a:t>
            </a:r>
          </a:p>
          <a:p>
            <a:pPr lvl="2"/>
            <a:r>
              <a:rPr lang="en-US" dirty="0" smtClean="0"/>
              <a:t>As quantity and quality of pasture changes during the summer, cattle need to be supplemented with stored forages and other feeds</a:t>
            </a:r>
          </a:p>
          <a:p>
            <a:pPr lvl="3"/>
            <a:r>
              <a:rPr lang="en-US" dirty="0" smtClean="0"/>
              <a:t>Source: </a:t>
            </a:r>
            <a:r>
              <a:rPr lang="en-US" dirty="0" smtClean="0">
                <a:hlinkClick r:id="rId3"/>
              </a:rPr>
              <a:t>Univ of Minnesota Extension</a:t>
            </a:r>
            <a:endParaRPr lang="en-US" dirty="0" smtClean="0"/>
          </a:p>
          <a:p>
            <a:pPr lvl="3"/>
            <a:endParaRPr lang="en-US" dirty="0" smtClean="0"/>
          </a:p>
        </p:txBody>
      </p:sp>
      <p:pic>
        <p:nvPicPr>
          <p:cNvPr id="37890" name="Picture 2" descr="http://t1.gstatic.com/images?q=tbn:ANd9GcRezueXv1VORp0wZxHQQ0HhWgEAlkOqTrf7iRHOX5wRke6lJ5rN"/>
          <p:cNvPicPr>
            <a:picLocks noChangeAspect="1" noChangeArrowheads="1"/>
          </p:cNvPicPr>
          <p:nvPr/>
        </p:nvPicPr>
        <p:blipFill>
          <a:blip r:embed="rId4" cstate="print"/>
          <a:srcRect/>
          <a:stretch>
            <a:fillRect/>
          </a:stretch>
        </p:blipFill>
        <p:spPr bwMode="auto">
          <a:xfrm>
            <a:off x="6686550" y="914400"/>
            <a:ext cx="2457450" cy="1857376"/>
          </a:xfrm>
          <a:prstGeom prst="rect">
            <a:avLst/>
          </a:prstGeom>
          <a:noFill/>
        </p:spPr>
      </p:pic>
      <p:sp>
        <p:nvSpPr>
          <p:cNvPr id="6" name="Rectangle 5"/>
          <p:cNvSpPr/>
          <p:nvPr/>
        </p:nvSpPr>
        <p:spPr>
          <a:xfrm>
            <a:off x="7425260" y="2514600"/>
            <a:ext cx="1718740" cy="276999"/>
          </a:xfrm>
          <a:prstGeom prst="rect">
            <a:avLst/>
          </a:prstGeom>
        </p:spPr>
        <p:txBody>
          <a:bodyPr wrap="none">
            <a:spAutoFit/>
          </a:bodyPr>
          <a:lstStyle/>
          <a:p>
            <a:r>
              <a:rPr lang="en-US" sz="1200" i="1" dirty="0" err="1" smtClean="0"/>
              <a:t>Source:carolvaage.net</a:t>
            </a:r>
            <a:endParaRPr lang="en-US" sz="1200" i="1" dirty="0"/>
          </a:p>
        </p:txBody>
      </p:sp>
      <p:sp>
        <p:nvSpPr>
          <p:cNvPr id="37894" name="AutoShape 6" descr="data:image/jpg;base64,/9j/4AAQSkZJRgABAQAAAQABAAD/2wBDAAkGBwgHBgkIBwgKCgkLDRYPDQwMDRsUFRAWIB0iIiAdHx8kKDQsJCYxJx8fLT0tMTU3Ojo6Iys/RD84QzQ5Ojf/2wBDAQoKCg0MDRoPDxo3JR8lNzc3Nzc3Nzc3Nzc3Nzc3Nzc3Nzc3Nzc3Nzc3Nzc3Nzc3Nzc3Nzc3Nzc3Nzc3Nzc3Nzf/wAARCACLALoDASIAAhEBAxEB/8QAHAAAAgMBAQEBAAAAAAAAAAAABAUCAwYHAQAI/8QAOhAAAgECBQIDBgUDAwUBAQAAAQIDBBEABRIhMRNBIlFhBhQycYGRFSNCobFSwdEzU/AWJGLh8XKS/8QAGQEAAwEBAQAAAAAAAAAAAAAAAAECAwQF/8QAJREAAgIBBAEEAwEAAAAAAAAAAAECESEDEjFBEwQiUWEUMnGB/9oADAMBAAIRAxEAPwBXlGSVeZpDW5zUNRM8g93k1gLdhtrHbyuOb2OCc+y9stkngrpDNLBEEWO9kLG7EoPU+YuMAsIK8wSSmSOjM1lWNQAdt7r33GxHHOL6PLLy1s0VTJZy0avMwZGVv1b8nYfbHmX84+jqo8o4WmqaSSVIQsxGrSLM1uwvZdVxuRucN6qSny3MRFJRN+HIvjcsRZmtYKRuLE2IwkEtNS9OFJHmgCmPWrh2LrzqTm1xfBNVWGegqZK7RNCHBSUi7WKi/pe/JPbEyyykilM5heqniyiikpqYyxu8Yaxd992ZuRfexxW61NJUVs1Y/V6h8IS9tI723vzzhvT1FLNlReJzBPJIoEjuGsgItoHmL2v54rqZjDTSMZzLHCCrg3Ab/wAR3N/TvhN54DojElVNSwOzuKQkAdWY2VQL7DgAW2G2L5I46V7R3aQMOmryBQDzdifoeeCcIkpK8vTSulOUcXigFwQh5v357YI9oC7CCKCURU0jIEMiWkdebg+XiI+mCnYdB83UqqypSkDu6iwjZAAF/Vpba4v3tj2MNFC4UxvJ0VMcWrg90B7EHnzxHLRFTU148weoDEOhWIaVh0kkE25JwZRwPHQvMtOgjIEjmWXSRYb2+flycLF0ikKcppa6urI71GloS7mhki06ubtYbMb2HywfN15aQlIaenmdgsEYUhVH99t/PY3xJ5aeGWOomp0NQshZHRvzARyBfy4ttj3NSdEU5jqDThRbpK1ySRa/e/8AnDbvoXAvmrtfh/LKaZEZATpLHwixIBAHpxhg1LltPTwxUjrV1kcPVliW7s7gWFuwsfPnH0MULTLM1NIkMVyomby202/v5XwNG2YRSStQRz0wp1GqVzcyMf6V4Isbb4HkEsniVlUKuRcxLNPECI2XwQ61tcE28ZvYXv8ATFtV1J6uOTMZQsSAmMJJZQG0348t/wCO+LUq60QIK2nhqopCytZFXcC9mI2XsducUVFIZF0tHFJKoVnEUhZVY8oR5WI3+eJuhhFUrw1YkQTsskenqh+3e4YWAtYemIaKcmopp1EU7oFMkdmIW9xzfnBWYG0EFNT20yKDIwFlB8hft8sKjQxRdOP3l4micvIIQBdrHcn7c7b4SprIUE+6U9RTy08EdpDZgOiNVvM2227G3bjBtBKKVneZXEEifnQookMjH4SRv3JsfXkWsBojNWxRs9a7PClhEw0sVJ3K2GzXsBfHla7xUD1sm80fBD6Q7E2uw4BF9z3tgCrPq6F6w04nqHnjCBmgkQqXfzHYkC1uMRGXrUderPVRgSTAWCJxba21yPpgWkeSGoZayrSqGg3p4L88eHyFwMSkrekqRVM4igWO6oyWJa/LW7+WLpt4EU07lap4fdX/AC7MI3YuTvuWe+m23A8uMaD/AKmJ/wBSuAf9QZEuD64ydTmzOksVBCwMq6GmfuLje3nz98KfcZzv4N/NxfGq0ZMA6CCSTLRSo1OttKxMTYm9iTzffbjm58rYaVdJSQCk98lkGmNfdy91Rz3Nl329cLZIKigqrZe0crQERGQhtLqvw+Ic3H8YZRVc9dFFLJJBLHG2oUzRlmvwSDfUPrbEyvlcCS6KGzno1ccaZchqC/i6EYRu/wARsTve5+QGA6zLZKupqQ4aYU6alCTAXZu1u6+dh389sGZZQxx1L5k0yrHqfwiUM63bi9739GH+cTy6seWndoVbU8nhXSyhbWKk9jYA8c3wrrKAAeGvgoYIzU07yxLZkdggQ6jYg86rW+uG1IjVjVYZerJLpmLGUuFGnxfDxvexGDMsnamr6qavylaiKDZWTTZWJAu2u2wBP1A+gVPXyxQmt1VFI3U0ukYCMy72VQAQo4FyeMKTsKrs+tDQ3mSRTUxoSlQTs1uAx+dvtjPLJm+Y0M6zUk8lQH1Cykk6iLsp41XN/L98MTTQpl0kc3WppZZLOJVdzoJuQCL3ue5sL4dUM8rl44IooihAZXUr01tsAOw4I3OGntV8g0eZDQzZNG0mcTK082lYoXBsgAFgQPiJ9NsGgUgo5XnnkdamS0qKpGgnkC4uBxi2szWCZLPEJW2fXIm4sBbTc+R7DuMDe7+6zzZlNJHJFNfppIwZSOwAJ5B/fGe63bKqgmgMFNUpU1lLH00QrCsjnUbHdmB7Xtvz54d1ntHHBQiqjg6hIYpGqEsf/wBDhR/PbGSzCKqWeOWUIh0FAk5IXST+ktuGAP37YlJn8KNDS1Q1LBGGMsEWwAI0liv784pWNNo6BlVdSVtLFJNGkUrIGYPYWPH9sG1uXQVVK0TKulhyosR645lQ5pPPTiSCUTw9W8gNrtcbKDfa1r7j78YcR+09bTotLGrF7XHdlA5ueACO+/0xpHUXDQ7PM3y6eigeKVBUU7MPGw06d9rgenfCuGojmgnFM0KPGSrMUvbkD/B9DjdUOa0edxydFHBQL1A/6b9vXjyxnM4ySKilepp4NaOSXg28V8KWni0N5EohqYFKdRTUITaeMErAOxKm+1j333x9IqIrxVLS1DySaXkdbFi36mH9PfBMMcjFBR07AbAx3AuLd79+MfJSZkk8kk0V5WNrsC2w4s3OMqb5QbZMXe8FMwgiVf8AtWJi6yEkXFhfY3JPrg6spqaMdCWaaaoFlZP0jzPcb34wZDkktVMJqlgz8/Dz+2GVLksNOPg2G/GL2jjpPsSwUElTKZI06UQ3C2uwt64Pj9naed7VEfUPm5w+gihQ6VWwOLxpRgLcd8NYNVFIz0vsbTEE08xgPkRdTgI+xst/9amONVUSqP1b/tijr+oxXkaFtTMTPUSLEWm6sNRUteGMzN+XffUwC+Lgi2+BcuSdIKhZ2Mk0ljE6AoTfzvyME0NM2XzzRwmcNJG06So2pVJ3ChT5XttudjfCoQZg7GUTzROkQkljZvAp5C6eQbXJ88SlijlbL5Y8qapikmYQT6NMkA3Cseb7EE2H79uMTfPoRmklBS1H5SurB2W4Nvh352BP2Hzwjnkp8wngpAnu8sw8ahgQCTcEG+wI59bYKqaXLqavocsp4ZKkrIbutgeRyQOAL88YvYuwTvg17JBT5jUPVRN1Zxa6EldVtr+Z2H3OA8v1e5Ksz2lKnpvuy6Rvpa/0wvXMpfeKhemYmGlVTSVANjYb8XHf5YcwzyUcuqSWklnkALUqXeOxHAY2BNucc/Do0oCFXDmLP00SnlJBM5TU5sdwhG3HYjDOqy1JJjLTJFHHLEQZwANCkDYebEDnCymWWorZaWGRKZ4SNQAtqB4C27+foMGCeppZImlmjMSlenA9jrdbjwk+ZwS+hItiZpaOoldl6Ik0XqHtr2F9xv2HHnhXmGXtmNdHU1NWFhp2Cxwh7I2k7bDgfzj3MvimegeSpqHOiQabrGGubg8DB8eWTUmT0QzGUCUxi6BdVr8X+WCNrI3RVV9OAQ1rUrTSkFo2Pitb5779sU0z101JJeCFFcahrSzIgFzf1wfVSpToVq2aSVEsNA2UbbgfXjtucSo5BASJ5iZKkuvQuF0jT+3974auiWUijpGiRHlWGWVdJWLZpGOwFxzYYvly4xAQvULHGngtexZeCCbcHa+FZeQ5qrmA9KkN1ES61XVwPMkn7YGjqa6UVFNKyimJLqNWqSIk7hR+pfPBtfbHdDbI6qWnql906gDFiHEQChO1hfYfP540YzFMxiYC6OlhIrncW729ecZeCjrKSRWrKhekbHWkdwSAOFPa3lvxidLNJXECeieAQxjRUdTxvzu3YEg/S3ri4yoIyo2UdFE8SvHYqRwO+LhCgULpv/bCb2Urp6mmliqHVmp30agLXG/I+mHwYltxbGqVqzZSZCOmQHwY+ZGFxe3kLY+1oCxMgFsUTOJAVWQnvcYNpSZ7U+FVkW2sCzDFKzIL3dvPTbEGjk2Cm22ICBr3kAb5YWwZPWHB6cZPnxinUvdJP/6P+MEBdhawPpizSv8ATg2BdHL8lhqaeXo1s0yCnRG1qSxN97av6efX7YlmtDPWwFJJNAqi8qzaNSLfbbg7dzva+K8vR6SdaKueaBZ0eOJkYsrsebkE7AbC1u98M5kVaUR6o2igurg+IhQdlNyNhxtbjEttOzjRnkWnp80p6KNFeOmbpvUFQi6SPP8Apvfbm9sHOJGz+hYMghMhSUR32RSSfnfjucC1tYlJW0XRgZKeWTSGkiI6qX5O9+/nvgqCSpkz2af4WiqSGk03LfEbC3HNgO+Kd8sF9HR66hpaqJjNEhd1sXtckC9uecYXPswjp6WSkkkljecizQ2uyg833IHphxTR0wEU+YCaEgs0knvJUgdi9uRyLWHHfGYmpoqutnkapJpKdy5Vl8bkm4btsfPHPBJvJcnSHeUZZU0kAtPBUJVMZIgbsygWBYte/n3O/bBGYRxJTxCGljEkYPSk0jUSCdTENtc+YAwDBJWSdSDrmlpoiwkV1YyegBJ2G/8A8xalFVR06wxvMWnJLVErkkC4/Sd72HPqcNtXY6wCZdQkUHUnrpYDUlJamNVBCqLjRfnUeb/tjQVWcRzql2McCp/rdJl3tt8X/v6Yp9zp8tiPUrurLMSAYxqAPAA8ubk9r4CmElFTLM1QjLLJ0+pK4XWw4tewa3yxP7MRXURSs60RjWbrg+7Dpks+3JCg3G/NxiQSo6Ub1aiKpRLSSiQlWBJG4+1gR/6Z5ZmBZJPw+sgeZoXV5Ki0i35uT89j2wqKZhPmMVXmIoo9X5hdT00YkCwA3uNIvbc7HcYtWkBRStJMaykopuqshu0ioUF+CoPBIAPGGjRQS0kVPSCj0opVImUldh/Xe+3zxTWTVdJBHTowvILRgWQA9yRfw833P3xCGnq55GSWqqIIdR6jKFGy8km1/IWHOHysiYTnNQ0TN7qzRt+XGJI/EVFgDYE2vsRgCorJ2b3ysqlSNVFneQs633FwR4iR2ANr9sMYXWlySJzomgaoJieR1Ey82NxyC3ffbA8uXUEdSKmWmqZmjVNQd9axkXu2ra/bCFktyjNFikaoZjLKsettQANm3sTvsOBe2wxr4q+KeCN1bwSC+ocfL6YxNcq19KwgpJUh0qSVJGojkEncj0NsD5Xm8SUssUkjU/SNyusMp7bd/pjXTkzROjcvPTRi4sbnkHEhVrputgBzjnlX7V0cRKxzF1Q2JF9j5H1wvrfbIKqMofQ66lPmN9/2ON9rY96OomsU7lh6Yi1fGu2pccff20lVdQBsTYXOB5PbaqdTouuGtNi8sEdjfMYl32vin8Yg8xjisvtRXyX1NILjA345Xf7r/fFeNkPWgPs296WekWOWpKqGYRaSCjajcDzvhzTT0tR7pSPROrVaEtGe9r2JHNtQJ3xna+vq6uqEVdMSwOuMv4QfDscUZWMxmdpVkKTqyjUT8C6tgpxi9NOCbM03Y0zhnn9qKbLy6ukbiIrey8b2/wCbY0NItPRUNPC1MkTHVpY+PxWvrY9yMKUy3pvLJJA81dJKSk0j6Aije4tz6+mCstq6eukzKBYpGaJlZpguoKQQCR5Xv++M5W0q6LrawyGteCGSerk6o93KszGzG217dhck4ty+m0vHOoZ5ar8xjIbRxKu9mHYgYpZ4nSnVylLJE4aSIAMHPAJ9TsfTDDMMxmgkiiWneZmYshg37W1eoPBJtjJLkbyDz1kNdFA8MihfeLFY/wBZ3sflgp6qtjLCSji8YZRUSEs3kNvLCGN2yiipnqVggqAxaNm2JF9hzscaoFqyl96qXJgCg9MNY77Hfvb0OBxoqIGcvpWilmd1mo1F6hJC6E2vwftYYNjiYGRI6iKMybgzJqBQr4dN9h6nywDVMphBq4unSKrMrybsVtyQdrAkC/N+2LZBDVzQ1dDFLNIg1yRyx6VRVSx4O4twMQ18Biyk5RllLNTSI6E00F5fy9IdhvrAHO5t8sXUMyyHWJqdmSJU6lQhO17kG/FwbH0IxXmddTunu8ssOi4Op3tawvb13I5thb4IqgxsIGieTTAitrkvpB3XvuP39MUk3yAzp8ulqM0FRmixvFYdFoFurN2sv02+p7Y+rzMsBjkbT4GVVd+3PA3F/vviVHJURyGSKo94eMjwbJ0ywv8Awdx374GWUVDzLUSrNWD8xHWMaVseL32P8+QwNMLK6YzOsbwhomU6qhEF0VQSBpB+wHzxCupHnqRPNW1UU3UIp4ZU0pILAAj1t/GPKRyJpiglSN5rHxgA27hT6XA35bDKtzSEwSFnkV2LMY2lDJGSewG4ttt2vgbfQv6eU0CQ5dU081RKa9l1JMG5UNww87g3OMnnFCFy+aop2aKskZmdVNzICb7W/wCbY1BzGlrKRYJ6MoWF2IPUIGwttve+KcopWrMwDwLqemNmB/UL8EHcD5YvTco5BpPBy98jzCOd4zTsxjazhLm5tf8Avi6sy/M6qSMS00lxGFRUXYIOB/OO2J7MwBxLK81NOblgvIJxL/pmnMVmq5XWM3ACWPyuPPHStaTaoh6OLOLU/szWSuEkkSNAmr4r6L+dtxi6X2Sq1H/b1FPLGo8bRksF9L+eO6x+z2WpG0wy2n1lbl9JucKaLJcrWNy0IPVk6jqS1r9tsXN6kctmenFarwcWmyCsKKadTK7EgoBcgYB/Dasbe7ybecTY/RMFLQxN+XFTbAC5Wx/jFx6JJOuEemr/ANYla8jb8c4/7SiBmWolopljXcTErqkJtZSRx3+2DsjpIqfKmrGMi3PhldOoWPbShsL8jn52xKFJqTKKdYaKaKoq5GKF7hkQE2Ync3ILX8gRgrM69oU01LtUVKAiCU6QNNuAALG+32xhJulEhLNg1Y1V7t1qahkRphdaqZeF72HY7dv3xbFSLDQROJZaXhmlnlANRYBSALX9bYYZonu/s1QS09TFJMTdxbcqdwQSdgCeO4+WAah1ky7ozTfiEylJRFEQCu4uTbtY/XcYlvBfYaKaGNPdoaQDSFjRp2tZQCWYsL77jF1FFEgj6sasxpgkYD6rqxJa99yL2scB0lcsNVOkqxaVDRRIH8V2/wCWvgiStgyylp55ImIlZYljHPT3/wAX3xDi3wFlWZrTZhCkUyIy0gLGOVjoWxtY9sA5ZmNLOJabLlfVTglypN2HGw3uQbG4H0POFzkVWZPDNPpoaxWeObqEKxJ2v6+YPrgysoI8jhjgiQJI5RYapBck6hY3HA73F+LY0UcUxX2P6M1OaU9O8VKRd2MryvcOPkNyw9d/O+2Ppkzahr3eiTqzyOFaRlVViFt9SjkW23vzj3L6uqzBGp5KmSCeQskcobSVba4b122PPGPsqrFgqavLqmRGRVLapCSSALtv39D3xnXuKfBRT0WXq8LVk0LzNdtLEhSbeQutgPO/yxI1BFSYACvTiZpG/wBwHcAXHe54I7DvgCMxVtW1RDOUjEz6OqunwbEC3I55wW1VI1JElNtMwvI0g8Ki9tW58J/wPnhVWQwN4RGInpYaKVXabUzysBpFgwta5vYjtz3GBKpaejljgp45dEj+JFTxgfPyHPH1wTJXCmRKERIskh0RFXJ1MV5U2uoueflfAnVgpqc01ZKZ4kYRGKSTV47XNpNiPX+MJWMBaMz5kxo5aeVy4QS7hIoyRtcXuxtzwPMYIGUx1EiUscKCoqJWQPJGQEWwJ1X52AP29cWpDMJEnoacilZwRE62YuT+lvLbtjVZHRVs8q1tRNSt02ZABGQwU8+IbE+uLjlgl8kss9k8qoCsnu6PMLHqhdIO3ZQbDBtTDBA5kRACRza1vT74lPVvC8kciARKfy2Un974ztfnAmm93ia4Xd//ABGNGzWEMDszF445DuGGwJuRiUaNI6oRpDHyO/fsDjNJmH5tLEDcCPV+98O8vr1lroo2KBRcXI24OFB+9Gk0tjNQ8Ke7sWDAaCPEtv5AxnFp4WhXQouR5DDyqqBHSPJqUBVNrKR/fGZgr0RFDOD8hbHR6iXCOP0cbtljUgFwyj6YFNIt/gbDFK6MjgW7Yl72v/hjmO7/AA53UVcdQzkNOUaM9MsbFlBOqzehJNsBS1GV1LZWpnhmalc2u4U7DbV2I8vXBs1KUoROzO1H0wejEpDab3LH0tzhfSZRQVTuKPLUcS2YMFMmm57i2x/5fBFo4PcaFaYT5OKeGcyyMmtS1iTq/Tq+Vx6dsKKtoIA1NQpEKoG8+rZVc3vYDyN+fti4Tpl1A0OlOpTqoZSLBEvZWUXueeL7YryesjEpWacvVQBbSywhQ5ubg2AJHbVbc4hJpMvBVQ5ZSSUa1zu3vL3dmCXIHFgPn/OCo66klXoGEJUQoSJ6inbbe+oDzxXV5s08HU6MiGSoCaH8BZLgm5Fr3ud8U5hRxy5imqqmghn4hPLBe/xbbm3fDWcsSPKitp0q1edVemdC014wdK32aw4F8eNnGUGbpdSUhAjRqqlfhFx9L2se+Da2hVKVyXH56MqCI32FrHn05OM+kPvkPR8NOVjC1EqHwpdrAXO4B9O+KjGLyJmlyuspKQPNI8cjWDwxqd1XchmXkm1r+WENdJWwpUVVDWRySxvqkLA2Kc23x5l9K1LmYY04kAtAisuwsdmJv873GBKvJpqyoq6kTxiBnbUEYafLcduNtsVFRTtibdGgyrN2zCENQJBrkj68scjX0oWtZj24uB5YdZd7Mz6uvXVEUZlh/MkgjJuSTYfQEb45zXH8KjR4Y16skLRatQPgAA37X2/fDOL25zz8OEUU69VAFsV8TAD4jYW/+408aeUEZY9xvs5h6FG9RTy9WSJNEMiqQwY2G478YElymt99RqWjkWnC6RYi5YgXYYyWXe2E7nTWjqsxDj5+eH59v0hHiVwBvv54ThXRslCWbNTl3s7SGOmrK15xUgl5VkkJ19rHyHyw9NVBBAscWiONB4QNgB3xyip9v2qJLi6pbYeuBan2tSSBwRK+1zf+NsEYMtOC7NH7S+0jTyvDRvZFuDIeBhGM5pKWjKhy8ko8ZHP0xjsxzOepl0L+XDexC7XBwveGSaV1g1uVuSxPwgeeNFpIyl6inSNqPaKFKnrareAqq+fyw+9mM0atq45dfSRT8bg2Y/Tt2xysqViAUhh5i5HbBdNWTZewjpauUIDyt7E+g7Ya04rKM5a85RaZ27P68xZbU6qiIOEJCkFSduBqAxh4vaBJP9N9QHkcJR7QZ0IEifpOrE/6kQPbzxnJa2o97kl0Rgk76VsB9MEob+Q0dXxWdPp88uos+Cvxg/7gxzWlzg6A0g072274N/Gov6x98YvQd4OuPqU0dJ1Cjy5KXL3/ADSTHLMQNxbbYc7/APDhLLIaDMlmepvEYECRxr42cGx3I4tc7bYLejNVLIuXU1QkVM1+bXHIO/bA1fKyLLUzsqootHFENTB7bb/PtjGODkbBJOoaqVpZFk6uqJiY7sEY8Adjz/nBkeXUM09RMY1kvBrUMtyxA8VsBZLmNVH7QLVFYnllpbmNrFB6kEX52vimSsda6pppGqTqsj9OPUnF1FxaxB8v7YqpXQ8DOKeOpjqIxHYpH0lKRBVjk083Jsb8eu+2FksFXDWCqImaNVNMQ52Rb7/cbXt5YKp6SUGpo1lVZKuPUWIuUvtcD99/LDUaKQLQoaiqq1G0ZHxqOGueeecTdcD+zyHL6vMK4iKnWlhWNWTrHxOeFA4N9hfytxhXDSDK81zFqtacQCMRzCP9TEgr82IJucWiSvrEeVpVSSAFBGHuGAvfSOSRiDyrUdb3uJSGUMbKC/UF12tyLAffAsC5FuWzR1eXFpZ2WSa5bpRMdIHy7g2Pr64vFPJJE1NNPIiO6u85IDMR8tx/AGDaKGny5E90glQlS50FtJUm6k7djYW53wIRMZ1qI3Ekp8UsfRDSG3PPba1hht/Av6V1VPDTUkNFFGg6scssnUuygcDfe1+cKabKHWrRKOdBq7lSQCxtY+lj/OHscxkzIdOeVacFECsAQpPPHcX4wesYjukrla+Un8xfhRBuL972/nAtRxWB7UzAVlHJQ1M9PPCRKvhP3sCPIHA79VCY3HgBsGI3++NxW5ZLm04jqp49ca6AxGxAN73He1vvhZTeylRUyS9erhVYXJanLam0+YGOiOtGsmbg+jKaTdxCrOQt18NzfHw1IhZnKkr4jxY+o8tsa6T2WqKNk92dKnXZuoikKEbsT53wVWezdKgip43ncAg1AlUKUHJAYcje2G9eNi2NmNWNnYExeJyBeQWCnnfGnybIa6eGR3WeOJjYrFFrAI4JFtgfO+NJFllNDUoFoIUiEeqOPVcqAoIYk83wRFmBmjSlo3NPLKoUhGVU2527DGM9ZvgqMa5FD5HDEYZRHG1T4g0LeIaALltr2+ZwLPlkTJrKr02YJIqqAVJHJO58rbdjjVV9JVZPSokwVpJl8GkdrenI4viuvEFPQySgz63dYw0Si8jE+HftzjDySTNNqoyE3szWU0MUUFWBaxWKUXuTfdWHAPqBvfCWsyCqXM268KvCH8T30q1hvvjocpr2gadIUJhKrKzHfbztzz8t8LMyroFjdRBFJNLGNbKh0IO5Iud7XJtzjaGrImUFRz2fLqlJGbphEMlgvI4vYHvgJqNixNk5/wB0Y31NDDOSukje6xu20m25t/fFn4BSHdcpnIPFpUxt+TXJHjNBU5jFXCIZe1QhZNJDFfpY9wd/Fa12HfCKuQvNN7zGyzVClo5Bufhtdbm5va1wAMRo8xqqrM45ppdUjRQpqCgbHXe1hsdhvzgetp4qf2lo+klhEY1QElgAST3xhHDKfAVR5NLl6UsrVBaYoOqHa76bbBdvW9j5YPfNaISPFCAyIq/lk+tt7bk2vv2+WGGYICamY36qSAh7m/IHOM7mQ6dbRSISGapdSb32sP8AOEnvyx/qGGanlkSWgqHijV1aQTeElOCLHvvgujzWWmZhTxRnU1ixYF5wdxbzF9+RiqZFeRXdQWCRi9vO98Ve0zmlyiaphsJlRbORqtf54zw3RpVoNaE2SaCeAyykqYiGLKpNrA8WN7kjCebXRVUqzRMZv9JRGxIVRuGO3ysfLFXsrLNLlE8zzzGTUpuJGAuWAO17YMmqZqnKcxlnkLSRg6G4I+3yw09sqIqxg1VUS0kUFJrc1LHxo41EAFmNjx8u+F605pq2NaqeBeqw/OKn8sAC7Yb+yar/ANKo+lS4hVg5F2BL2JvzivN6SnGX1c/SUzLESHO5BB2I9cG6pUNKz32iojFQzNFXU83VusR6YBJG+oWNwNudsC0WY0z0bxSKZpmBXVyb2+EYW0x61NUQygNHcjTbbkX/AJwLkUjvFKrG4WFbG245789hgq4iujQViuyvSSM8as35aIQypsN9h8vlgVac0gasVA1x0kTSbFjwSf33wNmjFMqmkQ6WaZFJHkX3/k4be1w/Cqajmy69PItOTeM2ub9x3+uBLBog9J2gyvTBULErlVmOm66R8RIvta3bAs9PM1HFJl86ycBxEwYrvdrjkbb74UwVMz5fHUmVhMxsWQ6dja427b4vljWpmkM2osi2VwxVgN+43wkrZM3QZWVK1IjnnlMIhRRdFvKxI4FvMW9LHAAqqmpnp54cqKRxMY2Ltp0pzvYEevpgb2MmlqaKseokaRjLuWN72ZgL/TDmkvFRTtEzI3QSS6sRdiSD+3bjFuNE3ZOSuqmp4ojNJUdGFlRyu6KfIdx2wVPls1VTS1E1o7qrhNNtSrwQvYixOPII0/C45NCh5FDOQLXJ2J+2D6hRJFF1Br0TLGurey6m2xm2CZm6xixEFPRyKjovjdidQFxcgcel/XHvu1Iki5hBC0UiwuEUFQHJGncH14OJe0N09+CEpra50m3C7Wtx9MKMsleoyNZKhuq+vTqk8RsDtzi6pWPljBaVaaFDH+WhAM7JwPMajx/bFvvNYNo6cBB8ILrxgSaaSPUiEKGlINlF7AefbjC1q2oViBJsDb4RhMD/2Q=="/>
          <p:cNvSpPr>
            <a:spLocks noChangeAspect="1" noChangeArrowheads="1"/>
          </p:cNvSpPr>
          <p:nvPr/>
        </p:nvSpPr>
        <p:spPr bwMode="auto">
          <a:xfrm>
            <a:off x="77788" y="-585788"/>
            <a:ext cx="1638300" cy="1228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6" name="Picture 8" descr="http://t0.gstatic.com/images?q=tbn:ANd9GcTFlWWvGbHgncmZ_KqTbdSp-c2G0G9aZKg3U14txE86gPDTEOAcWg"/>
          <p:cNvPicPr>
            <a:picLocks noChangeAspect="1" noChangeArrowheads="1"/>
          </p:cNvPicPr>
          <p:nvPr/>
        </p:nvPicPr>
        <p:blipFill>
          <a:blip r:embed="rId5" cstate="print"/>
          <a:srcRect/>
          <a:stretch>
            <a:fillRect/>
          </a:stretch>
        </p:blipFill>
        <p:spPr bwMode="auto">
          <a:xfrm>
            <a:off x="6705600" y="2819400"/>
            <a:ext cx="2286000" cy="1714501"/>
          </a:xfrm>
          <a:prstGeom prst="rect">
            <a:avLst/>
          </a:prstGeom>
          <a:noFill/>
        </p:spPr>
      </p:pic>
      <p:sp>
        <p:nvSpPr>
          <p:cNvPr id="9" name="Rectangle 8"/>
          <p:cNvSpPr/>
          <p:nvPr/>
        </p:nvSpPr>
        <p:spPr>
          <a:xfrm>
            <a:off x="7162800" y="4343400"/>
            <a:ext cx="1846980" cy="276999"/>
          </a:xfrm>
          <a:prstGeom prst="rect">
            <a:avLst/>
          </a:prstGeom>
        </p:spPr>
        <p:txBody>
          <a:bodyPr wrap="none">
            <a:spAutoFit/>
          </a:bodyPr>
          <a:lstStyle/>
          <a:p>
            <a:r>
              <a:rPr lang="en-US" sz="1200" i="1" dirty="0" smtClean="0"/>
              <a:t>Sourcecompletefeed.net</a:t>
            </a:r>
            <a:endParaRPr lang="en-US" sz="1200" i="1" dirty="0"/>
          </a:p>
        </p:txBody>
      </p:sp>
      <p:pic>
        <p:nvPicPr>
          <p:cNvPr id="37898" name="Picture 10" descr="http://t2.gstatic.com/images?q=tbn:ANd9GcT60fnBufTdIsbYMW9EOIWge-VsUVDXHEhLN_iMu94A0l9aaUH3Cg6iCk6thw"/>
          <p:cNvPicPr>
            <a:picLocks noChangeAspect="1" noChangeArrowheads="1"/>
          </p:cNvPicPr>
          <p:nvPr/>
        </p:nvPicPr>
        <p:blipFill>
          <a:blip r:embed="rId6" cstate="print"/>
          <a:srcRect/>
          <a:stretch>
            <a:fillRect/>
          </a:stretch>
        </p:blipFill>
        <p:spPr bwMode="auto">
          <a:xfrm>
            <a:off x="6681671" y="4648200"/>
            <a:ext cx="2309929" cy="1552575"/>
          </a:xfrm>
          <a:prstGeom prst="rect">
            <a:avLst/>
          </a:prstGeom>
          <a:noFill/>
        </p:spPr>
      </p:pic>
      <p:sp>
        <p:nvSpPr>
          <p:cNvPr id="11" name="Rectangle 10"/>
          <p:cNvSpPr/>
          <p:nvPr/>
        </p:nvSpPr>
        <p:spPr>
          <a:xfrm>
            <a:off x="6705600" y="5943600"/>
            <a:ext cx="2316660" cy="276999"/>
          </a:xfrm>
          <a:prstGeom prst="rect">
            <a:avLst/>
          </a:prstGeom>
        </p:spPr>
        <p:txBody>
          <a:bodyPr wrap="none">
            <a:spAutoFit/>
          </a:bodyPr>
          <a:lstStyle/>
          <a:p>
            <a:r>
              <a:rPr lang="en-US" sz="1200" i="1" dirty="0" smtClean="0"/>
              <a:t>Source </a:t>
            </a:r>
            <a:r>
              <a:rPr lang="en-US" sz="1200" dirty="0"/>
              <a:t>pasturegrass-seed.com</a:t>
            </a:r>
            <a:endParaRPr lang="en-US" sz="12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Concentrates </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Naturally, a ruminant would not need much more than grass in their diet (e.g. imagine the millions of buffalo that ate little other than grasses on the Great Plains). </a:t>
            </a:r>
          </a:p>
          <a:p>
            <a:pPr lvl="1"/>
            <a:r>
              <a:rPr lang="en-US" dirty="0" smtClean="0"/>
              <a:t>However, the energy demands of domesticated cattle are much greater, requiring sources of supplemented energy. </a:t>
            </a:r>
            <a:br>
              <a:rPr lang="en-US" dirty="0" smtClean="0"/>
            </a:br>
            <a:endParaRPr lang="en-US" dirty="0" smtClean="0"/>
          </a:p>
          <a:p>
            <a:r>
              <a:rPr lang="en-US" dirty="0" smtClean="0"/>
              <a:t>Seed grains are the most traditional source of energy concentrate. </a:t>
            </a:r>
            <a:br>
              <a:rPr lang="en-US" dirty="0" smtClean="0"/>
            </a:br>
            <a:endParaRPr lang="en-US" dirty="0" smtClean="0"/>
          </a:p>
          <a:p>
            <a:r>
              <a:rPr lang="en-US" dirty="0" smtClean="0"/>
              <a:t>Breaking the seed coat increases digestion. </a:t>
            </a:r>
          </a:p>
          <a:p>
            <a:pPr lvl="1"/>
            <a:r>
              <a:rPr lang="en-US" dirty="0" smtClean="0"/>
              <a:t>Cows will eat more grain if it is coarse-textured and  processed because it will be more palatable.  </a:t>
            </a:r>
          </a:p>
          <a:p>
            <a:pPr lvl="1"/>
            <a:r>
              <a:rPr lang="en-US" dirty="0" smtClean="0"/>
              <a:t>Fine grinding of grain can increase digestibility , but can also lower milk fat percent and cause rumen acidosis. </a:t>
            </a:r>
          </a:p>
          <a:p>
            <a:pPr lvl="1"/>
            <a:r>
              <a:rPr lang="en-US" dirty="0" smtClean="0"/>
              <a:t>Too coarsely-ground feed will not be </a:t>
            </a:r>
            <a:br>
              <a:rPr lang="en-US" dirty="0" smtClean="0"/>
            </a:br>
            <a:r>
              <a:rPr lang="en-US" dirty="0" smtClean="0"/>
              <a:t>completely digested; up </a:t>
            </a:r>
            <a:r>
              <a:rPr lang="en-US" dirty="0" err="1" smtClean="0"/>
              <a:t>ot</a:t>
            </a:r>
            <a:r>
              <a:rPr lang="en-US" dirty="0" smtClean="0"/>
              <a:t> 30% may </a:t>
            </a:r>
            <a:br>
              <a:rPr lang="en-US" dirty="0" smtClean="0"/>
            </a:br>
            <a:r>
              <a:rPr lang="en-US" dirty="0" smtClean="0"/>
              <a:t>pass completely through a cow </a:t>
            </a:r>
            <a:br>
              <a:rPr lang="en-US" dirty="0" smtClean="0"/>
            </a:br>
            <a:r>
              <a:rPr lang="en-US" dirty="0" smtClean="0"/>
              <a:t>undigested.  </a:t>
            </a:r>
          </a:p>
          <a:p>
            <a:pPr lvl="2"/>
            <a:r>
              <a:rPr lang="en-US" dirty="0" smtClean="0"/>
              <a:t>Source: </a:t>
            </a:r>
            <a:r>
              <a:rPr lang="en-US" dirty="0" smtClean="0">
                <a:hlinkClick r:id="rId3"/>
              </a:rPr>
              <a:t>Univ of Minnesota Extension</a:t>
            </a:r>
            <a:endParaRPr lang="en-US" dirty="0" smtClean="0"/>
          </a:p>
          <a:p>
            <a:pPr lvl="2"/>
            <a:endParaRPr lang="en-US" dirty="0"/>
          </a:p>
        </p:txBody>
      </p:sp>
      <p:pic>
        <p:nvPicPr>
          <p:cNvPr id="35842" name="Picture 2" descr="http://www.aragriculture.org/images/beef/nutrition/frequent_questions/Corn_GroundvsWhole.jpg"/>
          <p:cNvPicPr>
            <a:picLocks noChangeAspect="1" noChangeArrowheads="1"/>
          </p:cNvPicPr>
          <p:nvPr/>
        </p:nvPicPr>
        <p:blipFill>
          <a:blip r:embed="rId4" cstate="print"/>
          <a:srcRect/>
          <a:stretch>
            <a:fillRect/>
          </a:stretch>
        </p:blipFill>
        <p:spPr bwMode="auto">
          <a:xfrm>
            <a:off x="5181600" y="4495800"/>
            <a:ext cx="3638550" cy="2131151"/>
          </a:xfrm>
          <a:prstGeom prst="rect">
            <a:avLst/>
          </a:prstGeom>
          <a:noFill/>
        </p:spPr>
      </p:pic>
      <p:sp>
        <p:nvSpPr>
          <p:cNvPr id="5" name="Rectangle 4"/>
          <p:cNvSpPr/>
          <p:nvPr/>
        </p:nvSpPr>
        <p:spPr>
          <a:xfrm>
            <a:off x="5181600" y="6400800"/>
            <a:ext cx="1024639" cy="230832"/>
          </a:xfrm>
          <a:prstGeom prst="rect">
            <a:avLst/>
          </a:prstGeom>
        </p:spPr>
        <p:txBody>
          <a:bodyPr wrap="none">
            <a:spAutoFit/>
          </a:bodyPr>
          <a:lstStyle/>
          <a:p>
            <a:r>
              <a:rPr lang="en-US" sz="900" dirty="0" smtClean="0"/>
              <a:t>aragriculture.org</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Feed Concentrates </a:t>
            </a:r>
            <a:endParaRPr lang="en-US" dirty="0"/>
          </a:p>
        </p:txBody>
      </p:sp>
      <p:sp>
        <p:nvSpPr>
          <p:cNvPr id="3" name="Content Placeholder 2"/>
          <p:cNvSpPr>
            <a:spLocks noGrp="1"/>
          </p:cNvSpPr>
          <p:nvPr>
            <p:ph sz="quarter" idx="1"/>
          </p:nvPr>
        </p:nvSpPr>
        <p:spPr>
          <a:xfrm>
            <a:off x="457200" y="1219200"/>
            <a:ext cx="6172200" cy="5334000"/>
          </a:xfrm>
        </p:spPr>
        <p:txBody>
          <a:bodyPr>
            <a:normAutofit fontScale="85000" lnSpcReduction="20000"/>
          </a:bodyPr>
          <a:lstStyle/>
          <a:p>
            <a:r>
              <a:rPr lang="en-US" dirty="0" smtClean="0"/>
              <a:t>Corn – corn is the most widely fed feed concentrate.  Corn can be fed in several ways – </a:t>
            </a:r>
          </a:p>
          <a:p>
            <a:pPr lvl="1"/>
            <a:r>
              <a:rPr lang="en-US" dirty="0" smtClean="0"/>
              <a:t>1. Whole ear – feeding a whole ear of corn provides more fiber but will also have proportionally less energy and is less digestible </a:t>
            </a:r>
            <a:br>
              <a:rPr lang="en-US" dirty="0" smtClean="0"/>
            </a:br>
            <a:endParaRPr lang="en-US" dirty="0" smtClean="0"/>
          </a:p>
          <a:p>
            <a:pPr lvl="1"/>
            <a:r>
              <a:rPr lang="en-US" dirty="0" smtClean="0"/>
              <a:t>2. Corn, shelled – shelled corn grain is the most commonly fed kind of corn.  It is simply the kernels of corn fed straight to the cow.  Because it is a dense source of energy, improper feeding can quickly lead to disorders. </a:t>
            </a:r>
            <a:br>
              <a:rPr lang="en-US" dirty="0" smtClean="0"/>
            </a:br>
            <a:endParaRPr lang="en-US" dirty="0" smtClean="0"/>
          </a:p>
          <a:p>
            <a:pPr lvl="1"/>
            <a:r>
              <a:rPr lang="en-US" dirty="0" smtClean="0"/>
              <a:t>3. High moisture corn – this is corn that is harvested with 24%+ moisture so that it can ferment in the silo.  It can be harvested sooner, reduces the expense of drying it, is very palatable to the cow, and requires less labor to produce. </a:t>
            </a:r>
          </a:p>
          <a:p>
            <a:pPr lvl="2"/>
            <a:r>
              <a:rPr lang="en-US" dirty="0" smtClean="0"/>
              <a:t>Source: </a:t>
            </a:r>
            <a:r>
              <a:rPr lang="en-US" dirty="0" smtClean="0">
                <a:hlinkClick r:id="rId3"/>
              </a:rPr>
              <a:t>Univ of Minnesota Extension</a:t>
            </a:r>
            <a:endParaRPr lang="en-US" dirty="0" smtClean="0"/>
          </a:p>
          <a:p>
            <a:pPr lvl="2"/>
            <a:endParaRPr lang="en-US" dirty="0"/>
          </a:p>
        </p:txBody>
      </p:sp>
      <p:pic>
        <p:nvPicPr>
          <p:cNvPr id="5" name="Picture 2"/>
          <p:cNvPicPr>
            <a:picLocks noChangeAspect="1" noChangeArrowheads="1"/>
          </p:cNvPicPr>
          <p:nvPr/>
        </p:nvPicPr>
        <p:blipFill>
          <a:blip r:embed="rId4" cstate="print"/>
          <a:srcRect l="18173"/>
          <a:stretch>
            <a:fillRect/>
          </a:stretch>
        </p:blipFill>
        <p:spPr bwMode="auto">
          <a:xfrm>
            <a:off x="6629400" y="4519612"/>
            <a:ext cx="2266432" cy="1804988"/>
          </a:xfrm>
          <a:prstGeom prst="rect">
            <a:avLst/>
          </a:prstGeom>
          <a:noFill/>
          <a:ln w="9525">
            <a:noFill/>
            <a:miter lim="800000"/>
            <a:headEnd/>
            <a:tailEnd/>
          </a:ln>
        </p:spPr>
      </p:pic>
      <p:sp>
        <p:nvSpPr>
          <p:cNvPr id="7" name="Rectangle 6"/>
          <p:cNvSpPr/>
          <p:nvPr/>
        </p:nvSpPr>
        <p:spPr>
          <a:xfrm>
            <a:off x="7425890" y="6096000"/>
            <a:ext cx="1489510" cy="276999"/>
          </a:xfrm>
          <a:prstGeom prst="rect">
            <a:avLst/>
          </a:prstGeom>
        </p:spPr>
        <p:txBody>
          <a:bodyPr wrap="none">
            <a:spAutoFit/>
          </a:bodyPr>
          <a:lstStyle/>
          <a:p>
            <a:r>
              <a:rPr lang="en-US" sz="1200" i="1" dirty="0" smtClean="0"/>
              <a:t>Source: NDSU.edu</a:t>
            </a:r>
            <a:endParaRPr lang="en-US" sz="1200" i="1" dirty="0"/>
          </a:p>
        </p:txBody>
      </p:sp>
      <p:pic>
        <p:nvPicPr>
          <p:cNvPr id="26628" name="Picture 4" descr="http://cornstoveguide.com/wp-content/uploads/2008/09/corn.jpg"/>
          <p:cNvPicPr>
            <a:picLocks noChangeAspect="1" noChangeArrowheads="1"/>
          </p:cNvPicPr>
          <p:nvPr/>
        </p:nvPicPr>
        <p:blipFill>
          <a:blip r:embed="rId5" cstate="print"/>
          <a:srcRect/>
          <a:stretch>
            <a:fillRect/>
          </a:stretch>
        </p:blipFill>
        <p:spPr bwMode="auto">
          <a:xfrm>
            <a:off x="6629400" y="2924991"/>
            <a:ext cx="2114550" cy="1570809"/>
          </a:xfrm>
          <a:prstGeom prst="rect">
            <a:avLst/>
          </a:prstGeom>
          <a:noFill/>
        </p:spPr>
      </p:pic>
      <p:sp>
        <p:nvSpPr>
          <p:cNvPr id="9" name="Rectangle 8"/>
          <p:cNvSpPr/>
          <p:nvPr/>
        </p:nvSpPr>
        <p:spPr>
          <a:xfrm>
            <a:off x="6553200" y="4295001"/>
            <a:ext cx="2265364" cy="276999"/>
          </a:xfrm>
          <a:prstGeom prst="rect">
            <a:avLst/>
          </a:prstGeom>
        </p:spPr>
        <p:txBody>
          <a:bodyPr wrap="none">
            <a:spAutoFit/>
          </a:bodyPr>
          <a:lstStyle/>
          <a:p>
            <a:r>
              <a:rPr lang="en-US" sz="1200" i="1" dirty="0" smtClean="0">
                <a:solidFill>
                  <a:srgbClr val="FF0000"/>
                </a:solidFill>
              </a:rPr>
              <a:t>Source: cornstoverguide.com</a:t>
            </a:r>
            <a:endParaRPr lang="en-US" sz="1200" i="1" dirty="0">
              <a:solidFill>
                <a:srgbClr val="FF0000"/>
              </a:solidFill>
            </a:endParaRPr>
          </a:p>
        </p:txBody>
      </p:sp>
      <p:pic>
        <p:nvPicPr>
          <p:cNvPr id="26630" name="Picture 6" descr="http://www.ebirdseed.com/Merchant2/graphics/00000001/med243-05.jpg"/>
          <p:cNvPicPr>
            <a:picLocks noChangeAspect="1" noChangeArrowheads="1"/>
          </p:cNvPicPr>
          <p:nvPr/>
        </p:nvPicPr>
        <p:blipFill>
          <a:blip r:embed="rId6" cstate="print"/>
          <a:srcRect/>
          <a:stretch>
            <a:fillRect/>
          </a:stretch>
        </p:blipFill>
        <p:spPr bwMode="auto">
          <a:xfrm>
            <a:off x="6629400" y="1447800"/>
            <a:ext cx="2286000" cy="1333501"/>
          </a:xfrm>
          <a:prstGeom prst="rect">
            <a:avLst/>
          </a:prstGeom>
          <a:noFill/>
        </p:spPr>
      </p:pic>
      <p:sp>
        <p:nvSpPr>
          <p:cNvPr id="11" name="Rectangle 10"/>
          <p:cNvSpPr/>
          <p:nvPr/>
        </p:nvSpPr>
        <p:spPr>
          <a:xfrm>
            <a:off x="7239000" y="2514600"/>
            <a:ext cx="1718740" cy="276999"/>
          </a:xfrm>
          <a:prstGeom prst="rect">
            <a:avLst/>
          </a:prstGeom>
        </p:spPr>
        <p:txBody>
          <a:bodyPr wrap="none">
            <a:spAutoFit/>
          </a:bodyPr>
          <a:lstStyle/>
          <a:p>
            <a:r>
              <a:rPr lang="en-US" sz="1200" i="1" dirty="0" err="1" smtClean="0"/>
              <a:t>Source:ebirdseed.com</a:t>
            </a:r>
            <a:endParaRPr lang="en-US" sz="12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feed concentrates (cont)</a:t>
            </a:r>
            <a:endParaRPr lang="en-US" dirty="0"/>
          </a:p>
        </p:txBody>
      </p:sp>
      <p:sp>
        <p:nvSpPr>
          <p:cNvPr id="3" name="Content Placeholder 2"/>
          <p:cNvSpPr>
            <a:spLocks noGrp="1"/>
          </p:cNvSpPr>
          <p:nvPr>
            <p:ph sz="quarter" idx="1"/>
          </p:nvPr>
        </p:nvSpPr>
        <p:spPr>
          <a:xfrm>
            <a:off x="457200" y="1219200"/>
            <a:ext cx="6324600" cy="4937760"/>
          </a:xfrm>
        </p:spPr>
        <p:txBody>
          <a:bodyPr>
            <a:normAutofit fontScale="92500"/>
          </a:bodyPr>
          <a:lstStyle/>
          <a:p>
            <a:r>
              <a:rPr lang="en-US" dirty="0" smtClean="0"/>
              <a:t>Cottonseed - a medium protein, high fat, high fiber, and high energy feed. It is a low-cost by-product of the cotton industry</a:t>
            </a:r>
          </a:p>
          <a:p>
            <a:pPr lvl="1"/>
            <a:r>
              <a:rPr lang="en-US" dirty="0" smtClean="0"/>
              <a:t>Whole cottonseed is white and fuzzy, while de-</a:t>
            </a:r>
            <a:r>
              <a:rPr lang="en-US" dirty="0" err="1" smtClean="0"/>
              <a:t>linted</a:t>
            </a:r>
            <a:r>
              <a:rPr lang="en-US" dirty="0" smtClean="0"/>
              <a:t> cottonseed is black and smooth in appearance. </a:t>
            </a:r>
          </a:p>
          <a:p>
            <a:pPr lvl="1"/>
            <a:r>
              <a:rPr lang="en-US" dirty="0" smtClean="0"/>
              <a:t>The amount fed should not exceed 7 pounds per cow per day.</a:t>
            </a:r>
            <a:br>
              <a:rPr lang="en-US" dirty="0" smtClean="0"/>
            </a:br>
            <a:endParaRPr lang="en-US" dirty="0" smtClean="0"/>
          </a:p>
          <a:p>
            <a:r>
              <a:rPr lang="en-US" dirty="0" smtClean="0"/>
              <a:t>Corn-gluten – a relatively high fiber, medium energy, medium protein by-product of the corn wet milling industry.</a:t>
            </a:r>
          </a:p>
          <a:p>
            <a:pPr lvl="1"/>
            <a:r>
              <a:rPr lang="en-US" dirty="0" smtClean="0"/>
              <a:t>Source: </a:t>
            </a:r>
            <a:r>
              <a:rPr lang="en-US" dirty="0" smtClean="0">
                <a:hlinkClick r:id="rId3"/>
              </a:rPr>
              <a:t>Univ of Minnesota Extension</a:t>
            </a:r>
            <a:r>
              <a:rPr lang="en-US" dirty="0" smtClean="0"/>
              <a:t> </a:t>
            </a:r>
          </a:p>
          <a:p>
            <a:endParaRPr lang="en-US" dirty="0"/>
          </a:p>
        </p:txBody>
      </p:sp>
      <p:sp>
        <p:nvSpPr>
          <p:cNvPr id="32770" name="AutoShape 2" descr="data:image/jpg;base64,/9j/4AAQSkZJRgABAQAAAQABAAD/2wCEAAkGBhQSERUUExQUFRQVFRYUFRUUFRQXFBcUFBQWFxcUFRQYHCYeFxkjGRUYHy8gJCcpLCwsFyAxNTAqNSYrLCkBCQoKDgwOGA8PGikcHBwpKSkpKSkpKSkpLCkpLCkpKSwpKSksLCkpKSkpKSwpLCwpKSwsLCwpLCwsKSkpLCkpKf/AABEIALcBEwMBIgACEQEDEQH/xAAbAAABBQEBAAAAAAAAAAAAAAAFAAIDBAYBB//EADcQAAIBAwMCBAUCBQUBAQEBAAECEQADIQQSMQVBEyJRYQYycYGRobEjQsHR8AcUUmLhFXLxM//EABoBAAMBAQEBAAAAAAAAAAAAAAABAgQDBQb/xAAlEQACAgICAgIBBQAAAAAAAAAAAQIRAyESMQRBIlEyExQjUmH/2gAMAwEAAhEDEQA/AMP07pyoOM8k0RFuajU1a0ySBNYJO3Z70YpKihrunLcEMPp6j3FZPX9KayYOR2Nb82ZHrTb2jV12sJB9RXTHl4vZyy4FNWuzzZhXAaO9X+G2SSnmX07j+9AytbVJS2jzZQcHTL3S9b4bSad1fXi68ih22nBaeyDtdpBaQFMBba5FGug6fTudl9b0syhWtR3wQQRntWxf/SHDEagCT/D3JyD2aDg/SqoR5rFIii3Wvh67pbzWnEkCZWSpU8MD6UNK1IiKK6BTwtd20DLnRLO66vtXoNq2MfSsZ8M2pc/Stbo5mKzZTd4+kFbFjFSLbk4rg9KtaUVxUTXbIm6SWqvf6C8YIo9aYA8zVqBVcEJto861nQr4khdw9jVfT6JkywIPvXqCoIHFQXdCjSCAa6w+BnyY3NHndzUEmK7tEVoOt/CoALW8H07UB09qcGtMZpowzxuLK9s1242KIf7IVT1GhPaqtEOLRFbqckRVZdO005tM1FoVMltvHFSNfBqm6EVWN496pUS7ROdQAxpmougiqdyTUZQ09C2PLUqpsrUqVoNhu0Zirtq5/ehdi7xVu3c7T3rx2fQRYSD47/52qdBA+v8AkUOS9Bg8c1YtXNxkcDA9/epLstPZA5yaDdV+Hrd2T8r+oH7+tFblwAR+pqC3LH1qotx2iZxUtMwmt6NdtHzKSP8AkASCPrVMLXr2ltYyPxVfqfwnavqTAVuzrz9/WtUM/wBmGfi/1Z5alskwBJ9K9H+DP9OtwZtVbBDAbQGys92jv7VT+EuijT6p7d5QbmybL/ymDkr7/wBq3ugt3Ekkx/15z2rUmZHCuyWz0AWEC2kT+EdySATI/rVXSagXGfcrBv5TBAJjkduaOaTVPcXcVKx5dzQJEiYHfjmo7un2ZZsE8CIHpmr0ySzp+nKLYNwh2IAYkDPt9K8v+Mv9OL/i3b1kIyM24W0ncAfRe/2r0neQZny8Z43Y/eo9P1QNcZeFHAUZP+A09E0zxnpHwFq9RuKW9qqSCbp2AsOVG7JP+TWp+Gf9KW8TdqgGQKGFtDySDKswggr+vrit2nUSbo2+ZZKkSMLIyO0jv3rQ6e2F82ACJP8AQ/ipSQmmjA9T/wBMrVk+JpyV3EeRjKgH0bn8zVG10S5bMFZbkbciD6GvReoXd0AcZzyJIIgfSZ+1Qrp4WfKSuTEyPyK5ygpnfHlcEYANDEHBHY1YstWq0pFxm321K8yQsT6DvNBusdJIceCjZGQOPqK4yxNK0bMedN0yCzd71eS5I+1BNAHuMw2kbTBJwAfQk96M39C1oIdwYN3HYjtURurNTlG0r2NGrgU9NTn3obqjBzI+0iq2n1pJzUOWyqVGmcyKynVdN4byBg/vR61fkc1W6hZDqQaanRwni5KjMtqa42rBoN1C6bblT24+naqLdQNaUeZJtOmaMXRTi4NZj/6JpL1NhVUTYfuAGov9otBT1Emkde3vTQmwrctqPSqrlR3oY+pY1EbrUWIJ+X1FKhW5qVAFjT6qr1u9+9ZnT6yiNjWcZrDKB6cMqYba7Jj3A+3eiWmfHt/Ss3Yv/wAQ/SRRazdwAPvXNxOymW7lyYo/0nQiOKBaYAsJ9f2rS6G92qWdEX/9iIquMYP2q+LwiqeozxTHH/Qb1UCbTxlHUj15gj7iiN34lBmB5fMFKjMzGJ5zQ7UtNpp7cVF8PdLbyrdQi2LQZW4BdhuIk981qwSb0ZfJik7Nm95haAVhuIyDyDiI+mfxXNPYJssXDQksZ7gc4/JqiTZux5rrAbf5sggkjcsZj3ola1K2fI1zcGEjdE7WEbWH1BrStmBmbb4gTzJu8hYBcTmQfmHIjHtFd0pZbjkT8oI5JA7xPPP6Gq3VtUG1aRbtm3ZYB7gzEiFxxKzRLUaixbUsTHCiWMkEjgfWBRQWOta7wjuAlGbeTBwxMFtx5mP0rV6vVB9OXQggKW9sCY/SgL9dC7UJjA2q2YiZkDnE/wCRUuk1hvMSq+HaURJGWOZgZAP7fsWkKSvZW6Jr9Rbsh3tm4jEsCu0sJJMkcxntR0dRVo2mCwjv9f3oRd6sLLBQF8ODA3FgF7GY8pM8DFVbmuU3B4O0sQWIJBVYj5gO59u80uVBxsJXuooF8PAYSSRwc/rxTrPUA9xkEllCnHGeP6VW6eUvagBtphSYCgZkDJ5jP+TR9+nW53bQCJ4EY78VaJboEXBJYSuD353Edz655oVqdOVWAZ2H5OTnGPpRO50lgz3mJAfIXdwQIOfcRj1mqljqG2WNuB38oJJPY4mfYgUmlVFwk07RR6z0y+bMom8gAwh8w+x5+1AtFoL4Vi1tgVjcDznuAORMfmvQeldQW8N4G3B8pGYmPMOxkGquokMQVcIQTuG2BnMn19K5vDF7O/7qfTAlrpt9bW/ZMZOVLD6rNJL0j1rUdPKQAqnByTySfU96H6rQm6CqQioc45b+1TLCq0dcfl26kYH4s0AYbwII59xWPJFep3LKuGtuBIlW/rWD698I3LJJXzpzj5gPcd4qcbpUxeTit84gc3BTd4qI265srsYKJTfpG/UfgUvDiiwo416mNdp2yu+HQPRD4tdqTwaVAtAEVNbvEVBBpwJpcfsFKgpptXJFaLpZ3ECeQaxiORWk6LqMA+8e1cMsKVo2YMnJ0GbN+DnkH9uaNaPWZEUG1ej3+ZDDdwcg/X+9c0F88GQwwQf84rJ3s37i9mxtanHNWbLycf5+aA6LUY95hZ+nJ9hyaN276gc/mhM7LaO6VR4u0qCrTyJAbv8AkTVjqbFAVVDs+WTAAkYCmeB9O1VBdO6RgjIjmfUVbuay5cV1MvKnEgSJkwP+X09K1YZqqMfk4pfl6M1qW2aldxeO5tlpGIUEDsT96K6joq+Mr+CwhRA3MSwnLTmDPI+lUn1YF2zat2Xdz5jA2+YgwzFswK2el1LkQdoIgf8AKPv6A1rSR5rZR/26hA/h+GIb5wAzEj+YEfgnNZTSdNfVaxiRCWQO0eY/Kqj6Vvb3Si9sEkuee4HPYTNKx0RklrbKuN2RhmiIY9hVVZJkuqdMuI4LQEzBEMQx4BE/rRjqC3benFtcRBO3vOYE8/j6Vb1nQ31FoHfD8woBTdEhSzEYB7+3FQOS7ql82/KDu2M2YHb2mopF2V+jaIX0/irtG+IJBLNMw09pj61c1PSnsrcNsKwMAEZYLkHy8zmcczUtzWWbdsrbDDGdpfEnmDyZ57UL0HWLly6Niv5pNw5CQMEwePtyRSSQNsL9P0VvcGW03lbNx9wYFT3J/YYFaBtSsHIgz9PpQrV9Qi0xt5EE/Uk8fqaG6XrikkqhcN80wyYiV9u/5quSIov3eom4UgAWyDluCMiQO/HHpmqlnqi29Q1m8cNt8M8ggCefvGfSpX65bW2FUQR5cxj/AKj15pnUenLdCuUkr8rZDr749Ka2HQb3BICsoE8ERk96EX21N2+be1VtAAs653egWRAoKtrUC4AT4m5htLASoBE+bv3q+nxLaZdi3xDmAVI3CSROfYUWFByxpfD4OInPY/btT7WrUSHjmOe81S/3Ia2AvHAbvMnmfX+tZjV9QdNQJI2MZXA3iDn/AAUOQ6CnVPhnaty9auHkvsMRHJhqBjqAKw39jV74puam5aXwd/mncq4MD6156eoMJB57z6+9ZcsHfxR6Hj+Qox/kZX6zYUXmC8TNUlSrF1pMnvTAtd4qkkebOScm0NK0xkqyVqImnRFkAtVJsp5rgooCPZSqWuUAZalT9ld2V14isZRzobShXuDj8f8AlB9lXemXdj+xrnljcTthnxmarSao8EQZqfWdm7/qaj0wBzUt+0XEAZ9hJ+1eT7PaX47JtPdyPpI+5/8AKvWtQS22gtrTOuMkr64PPA9YqfRanzT/AJnGKbi0OORdGrsWpEryOF7H/wBq3cMLuBzyPqKG6bVARB/6/nn9Ks6vWCMcCqTo6dx2aW/ad1lSryo8wUjByOO/tVfo+ouB2RpieW4gZiOAYH+ZnN6K/eUW/MoDOTtR2D7BMts/mAxLCtppr4B3MAxiAD/Kv3r0ou1s8OWm6Jraqkg3CSZODECe3sKSuZKh5DAssj9N3f1+9UdZftM0hV4yByIJETxU+htraJ807iWCn5VPcIY9/wBaqznRBY1DvcCiUQhgSAPmEAAE98Gqd/pVlH27i1zcxkk8E4AHcKMCinUtabYym5S5E28tmTBHY+4qneG421IKhuXYZGDHOQWOM/2qWykN6ffsWiyBgbhPm3sAdsQIPfg/+VbvaZbk+CVBkMShwxAmGAwDmKDdS6Atv+KrNtLKGDQcGUnjEE+9G+i2ES0WGPNnAwACMewxQrsT+wRfUkMouLuA2jkHeYABBwRJn0j6Ve6d0azati3hpxgESw/m3TM0L+JrVtLX+5k+IT5B7fy4n0H6Vn/hvq7eLcv3Lki2ICSAVDRNzb3BGBzljSviVXI1d7oqm5udWAnEkAdhtEZ7Cc0RuXANuPKDmY9Igf53qjpfiNdRbKmF2NDEnM4MR9CKI6oKEg8c7uwjJJjjFUuid+ylreqFlZbcbjuTdAKom3zR6k8e1YxrRU22uhVCHCBJDoxyQ4OIjgj1olpdeBYLlhsDbzjLWwwx7TEwKIuU1jKLSoSCNzEgIFnBX1PtHep7K6I+ka43n224CRvbnykEbQPQn39Kr6225a44IF1bbKCRCLjBjP1kf0o/ecaSd+0bz8w/mIGAO5+ldXS279phyr29qseeYOe0SKK9BYK+Hbdw6a3410l7amWPm3FmJEsfQQJrz3ruh8PUXFmfNM+obP8AWvQ+qWTpVAcO1sJ8ynPtPr2rDjpd2+GuKrOFEse/2nmrSIkBhbpwtTU4t1wUzmV7luBVYir90TUPg0AQbKdtqyLNNezQBXilT9ldqQMqKcKebcUttaDlZwU8CuBafFJqwTpml6degD7Ub0DlnVVIBYgAntPes70TUKRDc0Yt2XMlAzBckqCY9DjivHlFqfR78JJ47s16aFFJDAXGC/zdgeSFHHpWbt9DvPdZrNsCyZgEgZEyE9f2kc03pfUG097ewJLpPnydpODB+n608/ETKWKExPltnjnJEcc+vbitHKMlsyVKLtDF1JDbThlmR33HHH2q1a3uCdu5UEsMgkR2Hf6VorGg/hrde2vmIZwuGBIAAEjJA5Ham9U6jbtW0uwf+Cp/MZ9Rz/8A2ksCuzo/Klx4g/oOvtrsdrI8T5d4UbxPYk8GD/k1o9Xo3cRGTlYWQueCSIkiaA9Asravlny1z+IMEhScQF7RHNb3SakbZaFGAe4JPaZjsa0JGOUjK6rw1UrtMny+XJKg9gPQelALvxGN4824RGJJCzmY7+1avrVvTG2987dwjwzHm3bSF2/UD0zWNPTVKAxG5ZGI7wf1FcckuOjRhx/qIL9R+I72kKkorC4OQ3DNkjJwePyanXV3dVp9+zbuX5hmD3CkcntxE/oJ6lqAdOi3RI2lQcEHbgHGQcTn0qz8KdbfwBpgoYrOwk7QQzYnHCkzPpTUkyXjaDuj6rvV7VzaVt7QcGWkAyc4947iiGn0kkBD5HWQeQNvBmq2v0qtZRUWLvioN4lWJnzMSP8AqG+1WNZf8JQoIWCQ3pDcH27fiunRx7Mz8YCLYVhsZbhWJnBXcSI5GMfWqfw50QS91ySrW/DiI580yM9qu/HA8bThlzdR1IKkyQfKwn6GndI1ZXTk+GAI3KNxIiIH15oBBnpepW3ZurbtTtUyAJLQndzlj7faq9vTnVWFtMYDEEqLoDEbeOCe/Edqd01lW2GMfLuaD8zctEe81a6TZvXNO7uxtnZCFQN2BzJnHbH5pqw0VD8Pafw2sm20A7WHiehz5scYPHfipuj/AAnYtKy2XaBO5t25lb/jOAYxiP8Aye6y21UFQ0qu4ldzMOJMj5pOfWRRPpl0bceRQcKo+bHJjgT+1USBuo6Hdp3ViHdSNnYDbkNH3P5rnU7brp1GnK+KDBHIGPNj09qI9U1JW29wASFjykEgdz9QKzfT9TcABRLlwid5WcBhg+8entQ9CRZ1ni37DWrrQxUdoXkT2/8Aah6PbFmybbMDyCRwZGaKNbUWFc7TuIknhvRucGh2v0fiLttTBGSDIHrB700MwuqVQ7BflDGPpNUrhot1jpvgvtndiZ+vYj1od4dM5DLRpzDNNFupwlAEW+kzCuOtOVZFAEO2lUsClSoDHE1wGpFSurarTRwtEZNOD1JspFKKCy10fqbWLq3FCkiYDAEZxwe9esdG66LqzaRRIDOB5Sp747+teO0U6T1J0J8NyjERI7is+VcfkjThly+Nm5+KukW9pus7NcCGWB2qCo8oVe8/n3FZ/wCGenPq32iBAG4ngTgD3JnAqrqOoXLgi4zHjk81qvgHQkJduSQGZVleRtkz+T+ayKpy6NruETfWNNuAVsKsCVzugCefeaFdU8K3dRWUQ5baSinJ7ie/71ZW+y4dgqiJLH3gURua3TqqhirkiBuKsxHPHtziu5mKV7RqhNxBhlCgYIEwePTtHueavqouIqptCpyCIBfbEiPT+tCv/srduNbRl8K2o3bT5t7HCekDv3x9azQW49y4to3QpuFQxJCj5hCk959PahsKNT1Ppgu2Qbnk2nJTjcMSQeRyKynWNHcs6G27kQrugyMq5kMPbB/NbbVdPZdCLaklkQZUZJUhiQPsaB/FV4anRPbQFvlKkwB5SCCD371E4KR0x5ZR6MvpbB1GkF23lrasrAEE7lYsAZPcGZ/ecQ/CmkuahzdlraWxO8AE7jECJ4jmjfwp05E0zi3/ADNLtzhcRjj6Y5of8N6u7ba5b8yWtwdbZEAG4I3CeZ2z6UuMUU8kmG+ldR8OTeuKuyWDH5WJnEHjnAqt1R711xcSQpAHYTmSVDdzOPpUOrsi8gCzO7aD3lbkR6diPpmKJ6vTPatwrkgIxYHzHjG37njjFUcwf8QLcOnTw0xuV2nlwvmKlh8p70z4R62A9wIhI3D3KiIIHBiYNGL2unRkkgstvcR5QSVE4Hef61mNHZuWC1wR/EJ8mJHeFPtxTsRtLOmnxbo7mAi8K+0biAeJbn6e9dPX3YeAqTdYEKRi2sEAlifSeBVe3objWENhwFc72B/mVhJG7lfqKra7p+qsjxEYK623gsA+6YMiIzjuO9FMVoI6SyxYrcYHYBBI2qWOJ5zx271Y8VgCFYmOSiNEDtP9hWZ6Et+05a+xuXDNwbsTK7TA4gT24o2OoiAWyfL5QP5lPbP/AC7006CrK2t1W2xcZiTPEnlWgRHrmo/h97hum1buJsI3kq3yg4IYAZM8elTWLbCbewEbZI5w5Yn/APREqIoH0jSPb1Vwpu2SVDBSRAyOPfE+1CY2gn8Y3YGxVLQygKMxCyTAHt+tT9K6wo8NFG2QZBEfYj60w6O7bcXQA0LnJme7R3x+1R60FntOuC07scGMH6H0oF6AHxnHjiIBKiR+x/H7VnDdoj8RaxjdIuiHXykjgjsfxWfvaiujdHKrCJvCl/uhQZtUad49JSBqi7e1Ga4urgVQ8SaY9yq5E0y22spVQ3Uqmx0UVenBq6tuu+HW2mZLERS21KLdOW1RxFZCFrhGas+HTWtUnEpSNB0Lpvi3EDAlNw3ETERME9piPvXoRKWbZ8qwZMKIBAAG3aPaPzQjoet01vR29rwYVrimJZ/5vpHHaiJZLlt9vMbh/wDkY/eKxzil0jdButuyra1jXLypc3bFJME91AMDuAPf0rSN0NBd8a1AZkjbC7SZyR6SB9KxGp6n4gwoR7ZgkP8Algp7+01o9B1oC0uDuVR5j2xG4H0iuUX9ltMu/EurtWlFxIDbZcKokhe/1HH3qBviQqttnRFAIYwR2ByB65mndb6nba2QAvmHOOPbie9A73SrV22FAljJgNnaMwViCPcUNgjT3vigvbJBABwsETmMnNR9KuwihV3gNDDmAQ0n6cGsZd6otu2EJIJaQfUCJI98cdpq/wDDvxWx1FsEbEYkdstHJPGcf4aE22HRofiLo9s22uWR4RJm5swrmCFlR3mM0/qGgJQvuIO0SAJCiCRj896s9a0rOAbbeSVNy3xIB+dcYicjvUPUNeLTQ7IBliZ5EEKeaehqzK6Y3VEb480lFUBTk9z6n3opo9U1661og4AO8AQIYmCR32gUH6tpC1pbmmdhLFyZJmT78fSjekYafTh4JJXdIksTAJMevP7dqkYA1q3Leo2m4fDJkrCwNpwOMZ/OJol1LUWvBkrL8CAfSOPWar6h91oXHWQRnHmmTmfpiqn/ANAsLSWrQ3NBChuI7nHECZ+tNCNj8JuVsbS0yDE+4mAPQHtQbqHxLgC48L4qq0nKhT5gMZ3CDT+paRkt7bVw2y0kiAdoghueMkZoT8U2zds2YWckSPm3TB/ai2KjY2bdu6y3RlVB2R3LQNw9oxx3PpQ6zpx45ctFt5t3BOU83lZX7QYwar/DdnU29NbWFNsmJnzhC0YHcAn1n2xRu1pwqlXZdxG0KeTif8NFBZQZ2LQ4O8DZcYEbWVwVFxY7EKDVvQa+3aFtAShgqBJ823kn3yD96lCIfIQEgQGAjIM8f5yaxnxb1XwbgtkbjtDBpgrJM47ExP3p9A6Nj1e1e8JimWABEd5OY7TBNBb3VttrzggoV3M0CDPH3rP6P/Uq7bGwqHT/ALfN+e9N1925rbF6/wAAEFUBkeUeYn1NURZD/qBqkd7TW4kp5oIn2mKyVdauEUPZI3ZSIpyrTiKAsiAqN6mJppooVkYFcqTbSoCysDXVFcUVJXomE6BUwSo0NWbZooDq2am/2k062atI9JlD+n6AsQgGSwA+9ehaxLOltqq7mySpHHH8x757ehrHdL1Yt3Fc5AM454IkVq+o3A9o3GGEXcozwO4FZMrNeJaBeq+HfEsNeSZadqiMHkj3NULHU7N3TqLjQ6jzgkjI5I9Z9BQqz8Xutm6NzKx+Xb8s+47YrOWL5GZrjLE2tdnVZkns1N3qDtgOdsyAYBjtMVP03qLW2kMYJEiec/5xQLT6tSM4NWbV0HAJJ9p5rG4zizapQcdUbLUdLL2lubNywxAIG8sYBC++PeaWt6E6i2fDtrsjdLySIggQMfX2qx0nryFEtBz4nyzEfcN2ntVP/wCKbmph3ZkXzQWJE/Q+laV0Zn2GtD1YqjSGMAgYExjGexHpVdrelvAre2oYHzEKykgQVn68UQ0O1SxAk5E8kx2HYD+9U+odHsX7N1mI37CZ9CASP2oqwToCfDpe2txS4a2GbbA9J8wz3A44zRXR3GbTqbgDFQw+/c+3YVkuk6u5dK2gozCsw5gHgn071o+r77NtrXzhwqqFkMXJ+ZjMBVAJ95FJIGyPXJNhUtkrbJ8ynErOV/qfpipulpasOTHmAWABLKDA59Jj2x9aEXDLpaa5JYkqJJACLJLH7fmjx0lqQ5uQ8RzA4yCPSmFD+p2P9wTbBgEGJMwwYcn0AM1GvSnUXtzeIQo2nlQT8xVOB5ZxFU+oXUtgMX5lVCMJloMie+I9hRL4c6oWBLkAtjPc8Akf29aYi90zUW7OmUu3yoQF7AnEfsasdL0pfdcLByLTKJ7Et+uAazHWDF17aeZcH85A+g9KJfBnWVXT7PKpVmDD0MmMc5GKdWIXXXNn+JvZ9gDSvaTtiD281ed9b6g1+6bhxwAPQDH/AL969HZDcW7vg2j5IaMhgSIPqABz3rzDqFnw7jp/xYr+DE1cdnOZX2VvPh/Xqmkb5dsHcD2kZrBh6k8Yxzj0qqIToY6iT9a4RSLU0tRQjtMJrorhSnQhpWu+HUiinEUUFkMUqk20qOIWUglSi3XFSp1SttmQjFupra1wJUiiixpD1qS2a6iVIVgVEmWkOW9AzVrU/Gjvae34ah2XYXn+X2WMEj3oJeuTIBrunUAVyrkzpy4lY6cmnW9Iaui8BS8eu0YUcnIrrpTRDpcI0moBep6Ak1UopqiU2nZpbOrU9wT3HfbTk1LW7ikGVJn3ofpk3GFWDiY/U0V6CviXCucTMivOnio9COS0anpF/dYa487gxIPA2rPlA9Ocff0oZ1nrdm2u1ACXEYPAYfvk1Z1TtbQoh5O6Oc9/tWb1ejtkB2IERgdyP2qHrRaLPSnW1cEjbPtng9vvRXrfT3vIGHymNp7yJzHof6UL/wB4NgYwX4+Xt6z61bPV5tbAcyOfQVcYtboTlF6A4tlfMP8A/RfICRMTEt+Mff2qRNQXaAgCpbcgDj5ealNwNaZu+R9x6VN8OacuxJgSsQf1qX2NGVvDw54JnHtRt7hQIykwfSeWjmO1N+KOi8FCPm2wIHbmataLTXLdtVkE/nBHH5oa0JN2TdOtl2LZ3AndMcDET+KE9dZbeqVkBUEAk+smCaNaW/4NtiwM5LRnB7j0NZn4l1e9lxgiVPse36frTiKb0bvqDlNAXQSyQ7AnDKD6ewMxXlmpvF2LHJYkn6nNF9R8V33s+EWG0qFJA8zKIgE/btzQNmrojlJ2dFdJpm6nTTJOGkopjmkpoAmps02ZpGmIdNd3VCXroNFiocblKo4rtIdCtqanVKiF6pFumttmYlFupUAqNATUoSgB4putMIacrVX6nfhDUSRSYG0OqJcg+tG0IrLaW7Dz71qbCbhU4nZWRUyTaK4EFSCzXAld9nIQQVNbYUwW6elmlsAt0VGZ5BgLyfb0o/0+34dwtgZmT3FBOjXlQEE5JED1orq74VCpB9ifX2rHkfy2bMSSjocdbve4wxOBQtkBBEcmT9aYl6MA09GrqsKu2c3ldaOFKiv8Gp2NQ3vlNdmlRzsq6Dqyj+EwOTggTgxNa7T6IRCPkZjhs15zZ1WzUITxug/Q4J/WvTnsra2XZECV+oIwawyirNcJOgT1N18RbRHzATEnM+vvUj6dVuqHwSCAs9hmY9c1F1i+LCvfUywQIg58xOW+gFef6nqlx33sxL/8pz9vSo4lOZ6HqgiswLSrLkE8E4iKCfFvTwLFp04Xyn1zWVbWMzbiSTIMn2on1P4ga9bVCIjk+ppqLRLkmgTuppprUlNUcxwFLdSmmmmBJbE125ain6NhXdXcEYoAjBpFqiLUlagBNS3Vx6jmgCSlTPErlAywEFT26VKtyRjbJg8V3xKVKk2CJLa0J63dxXaVTk/EuHYBtnNaTp17FdpVwws6Zegil+m+NmlSrUcCXxq6b1cpUrAerk1dOpdgNzExxNKlRSY7aOqaso9KlVDHk1Dqm8ppUqT6KMjrX81SL1FyAC7QOMnHpApUqxPs7roKav4nL2TbKiSILf8AlASaVKpKbsSmnlq7SpiIy1JWpUqAEWppelSoAcrxTnM0qVAEW6nKaVKgRx2plKlQBzNKlSpDP//Z"/>
          <p:cNvSpPr>
            <a:spLocks noChangeAspect="1" noChangeArrowheads="1"/>
          </p:cNvSpPr>
          <p:nvPr/>
        </p:nvSpPr>
        <p:spPr bwMode="auto">
          <a:xfrm>
            <a:off x="7778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data:image/jpg;base64,/9j/4AAQSkZJRgABAQAAAQABAAD/2wCEAAkGBhQSERUUExQUFRQVFRYUFRUUFRQXFBcUFBQWFxcUFRQYHCYeFxkjGRUYHy8gJCcpLCwsFyAxNTAqNSYrLCkBCQoKDgwOGA8PGikcHBwpKSkpKSkpKSkpLCkpLCkpKSwpKSksLCkpKSkpKSwpLCwpKSwsLCwpLCwsKSkpLCkpKf/AABEIALcBEwMBIgACEQEDEQH/xAAbAAABBQEBAAAAAAAAAAAAAAAFAAIDBAYBB//EADcQAAIBAwMCBAUCBQUBAQEBAAECEQADIQQSMQVBEyJRYQYycYGRobEjQsHR8AcUUmLhFXLxM//EABoBAAMBAQEBAAAAAAAAAAAAAAABAgQDBQb/xAAlEQACAgICAgIBBQAAAAAAAAAAAQIRAyESMQRBIlEyExQjUmH/2gAMAwEAAhEDEQA/AMP07pyoOM8k0RFuajU1a0ySBNYJO3Z70YpKihrunLcEMPp6j3FZPX9KayYOR2Nb82ZHrTb2jV12sJB9RXTHl4vZyy4FNWuzzZhXAaO9X+G2SSnmX07j+9AytbVJS2jzZQcHTL3S9b4bSad1fXi68ih22nBaeyDtdpBaQFMBba5FGug6fTudl9b0syhWtR3wQQRntWxf/SHDEagCT/D3JyD2aDg/SqoR5rFIii3Wvh67pbzWnEkCZWSpU8MD6UNK1IiKK6BTwtd20DLnRLO66vtXoNq2MfSsZ8M2pc/Stbo5mKzZTd4+kFbFjFSLbk4rg9KtaUVxUTXbIm6SWqvf6C8YIo9aYA8zVqBVcEJto861nQr4khdw9jVfT6JkywIPvXqCoIHFQXdCjSCAa6w+BnyY3NHndzUEmK7tEVoOt/CoALW8H07UB09qcGtMZpowzxuLK9s1242KIf7IVT1GhPaqtEOLRFbqckRVZdO005tM1FoVMltvHFSNfBqm6EVWN496pUS7ROdQAxpmougiqdyTUZQ09C2PLUqpsrUqVoNhu0Zirtq5/ehdi7xVu3c7T3rx2fQRYSD47/52qdBA+v8AkUOS9Bg8c1YtXNxkcDA9/epLstPZA5yaDdV+Hrd2T8r+oH7+tFblwAR+pqC3LH1qotx2iZxUtMwmt6NdtHzKSP8AkASCPrVMLXr2ltYyPxVfqfwnavqTAVuzrz9/WtUM/wBmGfi/1Z5alskwBJ9K9H+DP9OtwZtVbBDAbQGys92jv7VT+EuijT6p7d5QbmybL/ymDkr7/wBq3ugt3Ekkx/15z2rUmZHCuyWz0AWEC2kT+EdySATI/rVXSagXGfcrBv5TBAJjkduaOaTVPcXcVKx5dzQJEiYHfjmo7un2ZZsE8CIHpmr0ySzp+nKLYNwh2IAYkDPt9K8v+Mv9OL/i3b1kIyM24W0ncAfRe/2r0neQZny8Z43Y/eo9P1QNcZeFHAUZP+A09E0zxnpHwFq9RuKW9qqSCbp2AsOVG7JP+TWp+Gf9KW8TdqgGQKGFtDySDKswggr+vrit2nUSbo2+ZZKkSMLIyO0jv3rQ6e2F82ACJP8AQ/ipSQmmjA9T/wBMrVk+JpyV3EeRjKgH0bn8zVG10S5bMFZbkbciD6GvReoXd0AcZzyJIIgfSZ+1Qrp4WfKSuTEyPyK5ygpnfHlcEYANDEHBHY1YstWq0pFxm321K8yQsT6DvNBusdJIceCjZGQOPqK4yxNK0bMedN0yCzd71eS5I+1BNAHuMw2kbTBJwAfQk96M39C1oIdwYN3HYjtURurNTlG0r2NGrgU9NTn3obqjBzI+0iq2n1pJzUOWyqVGmcyKynVdN4byBg/vR61fkc1W6hZDqQaanRwni5KjMtqa42rBoN1C6bblT24+naqLdQNaUeZJtOmaMXRTi4NZj/6JpL1NhVUTYfuAGov9otBT1Emkde3vTQmwrctqPSqrlR3oY+pY1EbrUWIJ+X1FKhW5qVAFjT6qr1u9+9ZnT6yiNjWcZrDKB6cMqYba7Jj3A+3eiWmfHt/Ss3Yv/wAQ/SRRazdwAPvXNxOymW7lyYo/0nQiOKBaYAsJ9f2rS6G92qWdEX/9iIquMYP2q+LwiqeozxTHH/Qb1UCbTxlHUj15gj7iiN34lBmB5fMFKjMzGJ5zQ7UtNpp7cVF8PdLbyrdQi2LQZW4BdhuIk981qwSb0ZfJik7Nm95haAVhuIyDyDiI+mfxXNPYJssXDQksZ7gc4/JqiTZux5rrAbf5sggkjcsZj3ola1K2fI1zcGEjdE7WEbWH1BrStmBmbb4gTzJu8hYBcTmQfmHIjHtFd0pZbjkT8oI5JA7xPPP6Gq3VtUG1aRbtm3ZYB7gzEiFxxKzRLUaixbUsTHCiWMkEjgfWBRQWOta7wjuAlGbeTBwxMFtx5mP0rV6vVB9OXQggKW9sCY/SgL9dC7UJjA2q2YiZkDnE/wCRUuk1hvMSq+HaURJGWOZgZAP7fsWkKSvZW6Jr9Rbsh3tm4jEsCu0sJJMkcxntR0dRVo2mCwjv9f3oRd6sLLBQF8ODA3FgF7GY8pM8DFVbmuU3B4O0sQWIJBVYj5gO59u80uVBxsJXuooF8PAYSSRwc/rxTrPUA9xkEllCnHGeP6VW6eUvagBtphSYCgZkDJ5jP+TR9+nW53bQCJ4EY78VaJboEXBJYSuD353Edz655oVqdOVWAZ2H5OTnGPpRO50lgz3mJAfIXdwQIOfcRj1mqljqG2WNuB38oJJPY4mfYgUmlVFwk07RR6z0y+bMom8gAwh8w+x5+1AtFoL4Vi1tgVjcDznuAORMfmvQeldQW8N4G3B8pGYmPMOxkGquokMQVcIQTuG2BnMn19K5vDF7O/7qfTAlrpt9bW/ZMZOVLD6rNJL0j1rUdPKQAqnByTySfU96H6rQm6CqQioc45b+1TLCq0dcfl26kYH4s0AYbwII59xWPJFep3LKuGtuBIlW/rWD698I3LJJXzpzj5gPcd4qcbpUxeTit84gc3BTd4qI265srsYKJTfpG/UfgUvDiiwo416mNdp2yu+HQPRD4tdqTwaVAtAEVNbvEVBBpwJpcfsFKgpptXJFaLpZ3ECeQaxiORWk6LqMA+8e1cMsKVo2YMnJ0GbN+DnkH9uaNaPWZEUG1ej3+ZDDdwcg/X+9c0F88GQwwQf84rJ3s37i9mxtanHNWbLycf5+aA6LUY95hZ+nJ9hyaN276gc/mhM7LaO6VR4u0qCrTyJAbv8AkTVjqbFAVVDs+WTAAkYCmeB9O1VBdO6RgjIjmfUVbuay5cV1MvKnEgSJkwP+X09K1YZqqMfk4pfl6M1qW2aldxeO5tlpGIUEDsT96K6joq+Mr+CwhRA3MSwnLTmDPI+lUn1YF2zat2Xdz5jA2+YgwzFswK2el1LkQdoIgf8AKPv6A1rSR5rZR/26hA/h+GIb5wAzEj+YEfgnNZTSdNfVaxiRCWQO0eY/Kqj6Vvb3Si9sEkuee4HPYTNKx0RklrbKuN2RhmiIY9hVVZJkuqdMuI4LQEzBEMQx4BE/rRjqC3benFtcRBO3vOYE8/j6Vb1nQ31FoHfD8woBTdEhSzEYB7+3FQOS7ql82/KDu2M2YHb2mopF2V+jaIX0/irtG+IJBLNMw09pj61c1PSnsrcNsKwMAEZYLkHy8zmcczUtzWWbdsrbDDGdpfEnmDyZ57UL0HWLly6Niv5pNw5CQMEwePtyRSSQNsL9P0VvcGW03lbNx9wYFT3J/YYFaBtSsHIgz9PpQrV9Qi0xt5EE/Uk8fqaG6XrikkqhcN80wyYiV9u/5quSIov3eom4UgAWyDluCMiQO/HHpmqlnqi29Q1m8cNt8M8ggCefvGfSpX65bW2FUQR5cxj/AKj15pnUenLdCuUkr8rZDr749Ka2HQb3BICsoE8ERk96EX21N2+be1VtAAs653egWRAoKtrUC4AT4m5htLASoBE+bv3q+nxLaZdi3xDmAVI3CSROfYUWFByxpfD4OInPY/btT7WrUSHjmOe81S/3Ia2AvHAbvMnmfX+tZjV9QdNQJI2MZXA3iDn/AAUOQ6CnVPhnaty9auHkvsMRHJhqBjqAKw39jV74puam5aXwd/mncq4MD6156eoMJB57z6+9ZcsHfxR6Hj+Qox/kZX6zYUXmC8TNUlSrF1pMnvTAtd4qkkebOScm0NK0xkqyVqImnRFkAtVJsp5rgooCPZSqWuUAZalT9ld2V14isZRzobShXuDj8f8AlB9lXemXdj+xrnljcTthnxmarSao8EQZqfWdm7/qaj0wBzUt+0XEAZ9hJ+1eT7PaX47JtPdyPpI+5/8AKvWtQS22gtrTOuMkr64PPA9YqfRanzT/AJnGKbi0OORdGrsWpEryOF7H/wBq3cMLuBzyPqKG6bVARB/6/nn9Ks6vWCMcCqTo6dx2aW/ad1lSryo8wUjByOO/tVfo+ouB2RpieW4gZiOAYH+ZnN6K/eUW/MoDOTtR2D7BMts/mAxLCtppr4B3MAxiAD/Kv3r0ou1s8OWm6Jraqkg3CSZODECe3sKSuZKh5DAssj9N3f1+9UdZftM0hV4yByIJETxU+htraJ807iWCn5VPcIY9/wBaqznRBY1DvcCiUQhgSAPmEAAE98Gqd/pVlH27i1zcxkk8E4AHcKMCinUtabYym5S5E28tmTBHY+4qneG421IKhuXYZGDHOQWOM/2qWykN6ffsWiyBgbhPm3sAdsQIPfg/+VbvaZbk+CVBkMShwxAmGAwDmKDdS6Atv+KrNtLKGDQcGUnjEE+9G+i2ES0WGPNnAwACMewxQrsT+wRfUkMouLuA2jkHeYABBwRJn0j6Ve6d0azati3hpxgESw/m3TM0L+JrVtLX+5k+IT5B7fy4n0H6Vn/hvq7eLcv3Lki2ICSAVDRNzb3BGBzljSviVXI1d7oqm5udWAnEkAdhtEZ7Cc0RuXANuPKDmY9Igf53qjpfiNdRbKmF2NDEnM4MR9CKI6oKEg8c7uwjJJjjFUuid+ylreqFlZbcbjuTdAKom3zR6k8e1YxrRU22uhVCHCBJDoxyQ4OIjgj1olpdeBYLlhsDbzjLWwwx7TEwKIuU1jKLSoSCNzEgIFnBX1PtHep7K6I+ka43n224CRvbnykEbQPQn39Kr6225a44IF1bbKCRCLjBjP1kf0o/ecaSd+0bz8w/mIGAO5+ldXS279phyr29qseeYOe0SKK9BYK+Hbdw6a3410l7amWPm3FmJEsfQQJrz3ruh8PUXFmfNM+obP8AWvQ+qWTpVAcO1sJ8ynPtPr2rDjpd2+GuKrOFEse/2nmrSIkBhbpwtTU4t1wUzmV7luBVYir90TUPg0AQbKdtqyLNNezQBXilT9ldqQMqKcKebcUttaDlZwU8CuBafFJqwTpml6degD7Ub0DlnVVIBYgAntPes70TUKRDc0Yt2XMlAzBckqCY9DjivHlFqfR78JJ47s16aFFJDAXGC/zdgeSFHHpWbt9DvPdZrNsCyZgEgZEyE9f2kc03pfUG097ewJLpPnydpODB+n608/ETKWKExPltnjnJEcc+vbitHKMlsyVKLtDF1JDbThlmR33HHH2q1a3uCdu5UEsMgkR2Hf6VorGg/hrde2vmIZwuGBIAAEjJA5Ham9U6jbtW0uwf+Cp/MZ9Rz/8A2ksCuzo/Klx4g/oOvtrsdrI8T5d4UbxPYk8GD/k1o9Xo3cRGTlYWQueCSIkiaA9Asravlny1z+IMEhScQF7RHNb3SakbZaFGAe4JPaZjsa0JGOUjK6rw1UrtMny+XJKg9gPQelALvxGN4824RGJJCzmY7+1avrVvTG2987dwjwzHm3bSF2/UD0zWNPTVKAxG5ZGI7wf1FcckuOjRhx/qIL9R+I72kKkorC4OQ3DNkjJwePyanXV3dVp9+zbuX5hmD3CkcntxE/oJ6lqAdOi3RI2lQcEHbgHGQcTn0qz8KdbfwBpgoYrOwk7QQzYnHCkzPpTUkyXjaDuj6rvV7VzaVt7QcGWkAyc4947iiGn0kkBD5HWQeQNvBmq2v0qtZRUWLvioN4lWJnzMSP8AqG+1WNZf8JQoIWCQ3pDcH27fiunRx7Mz8YCLYVhsZbhWJnBXcSI5GMfWqfw50QS91ySrW/DiI580yM9qu/HA8bThlzdR1IKkyQfKwn6GndI1ZXTk+GAI3KNxIiIH15oBBnpepW3ZurbtTtUyAJLQndzlj7faq9vTnVWFtMYDEEqLoDEbeOCe/Edqd01lW2GMfLuaD8zctEe81a6TZvXNO7uxtnZCFQN2BzJnHbH5pqw0VD8Pafw2sm20A7WHiehz5scYPHfipuj/AAnYtKy2XaBO5t25lb/jOAYxiP8Aye6y21UFQ0qu4ldzMOJMj5pOfWRRPpl0bceRQcKo+bHJjgT+1USBuo6Hdp3ViHdSNnYDbkNH3P5rnU7brp1GnK+KDBHIGPNj09qI9U1JW29wASFjykEgdz9QKzfT9TcABRLlwid5WcBhg+8entQ9CRZ1ni37DWrrQxUdoXkT2/8Aah6PbFmybbMDyCRwZGaKNbUWFc7TuIknhvRucGh2v0fiLttTBGSDIHrB700MwuqVQ7BflDGPpNUrhot1jpvgvtndiZ+vYj1od4dM5DLRpzDNNFupwlAEW+kzCuOtOVZFAEO2lUsClSoDHE1wGpFSurarTRwtEZNOD1JspFKKCy10fqbWLq3FCkiYDAEZxwe9esdG66LqzaRRIDOB5Sp747+teO0U6T1J0J8NyjERI7is+VcfkjThly+Nm5+KukW9pus7NcCGWB2qCo8oVe8/n3FZ/wCGenPq32iBAG4ngTgD3JnAqrqOoXLgi4zHjk81qvgHQkJduSQGZVleRtkz+T+ayKpy6NruETfWNNuAVsKsCVzugCefeaFdU8K3dRWUQ5baSinJ7ie/71ZW+y4dgqiJLH3gURua3TqqhirkiBuKsxHPHtziu5mKV7RqhNxBhlCgYIEwePTtHueavqouIqptCpyCIBfbEiPT+tCv/srduNbRl8K2o3bT5t7HCekDv3x9azQW49y4to3QpuFQxJCj5hCk959PahsKNT1Ppgu2Qbnk2nJTjcMSQeRyKynWNHcs6G27kQrugyMq5kMPbB/NbbVdPZdCLaklkQZUZJUhiQPsaB/FV4anRPbQFvlKkwB5SCCD371E4KR0x5ZR6MvpbB1GkF23lrasrAEE7lYsAZPcGZ/ecQ/CmkuahzdlraWxO8AE7jECJ4jmjfwp05E0zi3/ADNLtzhcRjj6Y5of8N6u7ba5b8yWtwdbZEAG4I3CeZ2z6UuMUU8kmG+ldR8OTeuKuyWDH5WJnEHjnAqt1R711xcSQpAHYTmSVDdzOPpUOrsi8gCzO7aD3lbkR6diPpmKJ6vTPatwrkgIxYHzHjG37njjFUcwf8QLcOnTw0xuV2nlwvmKlh8p70z4R62A9wIhI3D3KiIIHBiYNGL2unRkkgstvcR5QSVE4Hef61mNHZuWC1wR/EJ8mJHeFPtxTsRtLOmnxbo7mAi8K+0biAeJbn6e9dPX3YeAqTdYEKRi2sEAlifSeBVe3objWENhwFc72B/mVhJG7lfqKra7p+qsjxEYK623gsA+6YMiIzjuO9FMVoI6SyxYrcYHYBBI2qWOJ5zx271Y8VgCFYmOSiNEDtP9hWZ6Et+05a+xuXDNwbsTK7TA4gT24o2OoiAWyfL5QP5lPbP/AC7006CrK2t1W2xcZiTPEnlWgRHrmo/h97hum1buJsI3kq3yg4IYAZM8elTWLbCbewEbZI5w5Yn/APREqIoH0jSPb1Vwpu2SVDBSRAyOPfE+1CY2gn8Y3YGxVLQygKMxCyTAHt+tT9K6wo8NFG2QZBEfYj60w6O7bcXQA0LnJme7R3x+1R60FntOuC07scGMH6H0oF6AHxnHjiIBKiR+x/H7VnDdoj8RaxjdIuiHXykjgjsfxWfvaiujdHKrCJvCl/uhQZtUad49JSBqi7e1Ga4urgVQ8SaY9yq5E0y22spVQ3Uqmx0UVenBq6tuu+HW2mZLERS21KLdOW1RxFZCFrhGas+HTWtUnEpSNB0Lpvi3EDAlNw3ETERME9piPvXoRKWbZ8qwZMKIBAAG3aPaPzQjoet01vR29rwYVrimJZ/5vpHHaiJZLlt9vMbh/wDkY/eKxzil0jdButuyra1jXLypc3bFJME91AMDuAPf0rSN0NBd8a1AZkjbC7SZyR6SB9KxGp6n4gwoR7ZgkP8Algp7+01o9B1oC0uDuVR5j2xG4H0iuUX9ltMu/EurtWlFxIDbZcKokhe/1HH3qBviQqttnRFAIYwR2ByB65mndb6nba2QAvmHOOPbie9A73SrV22FAljJgNnaMwViCPcUNgjT3vigvbJBABwsETmMnNR9KuwihV3gNDDmAQ0n6cGsZd6otu2EJIJaQfUCJI98cdpq/wDDvxWx1FsEbEYkdstHJPGcf4aE22HRofiLo9s22uWR4RJm5swrmCFlR3mM0/qGgJQvuIO0SAJCiCRj896s9a0rOAbbeSVNy3xIB+dcYicjvUPUNeLTQ7IBliZ5EEKeaehqzK6Y3VEb480lFUBTk9z6n3opo9U1661og4AO8AQIYmCR32gUH6tpC1pbmmdhLFyZJmT78fSjekYafTh4JJXdIksTAJMevP7dqkYA1q3Leo2m4fDJkrCwNpwOMZ/OJol1LUWvBkrL8CAfSOPWar6h91oXHWQRnHmmTmfpiqn/ANAsLSWrQ3NBChuI7nHECZ+tNCNj8JuVsbS0yDE+4mAPQHtQbqHxLgC48L4qq0nKhT5gMZ3CDT+paRkt7bVw2y0kiAdoghueMkZoT8U2zds2YWckSPm3TB/ai2KjY2bdu6y3RlVB2R3LQNw9oxx3PpQ6zpx45ctFt5t3BOU83lZX7QYwar/DdnU29NbWFNsmJnzhC0YHcAn1n2xRu1pwqlXZdxG0KeTif8NFBZQZ2LQ4O8DZcYEbWVwVFxY7EKDVvQa+3aFtAShgqBJ823kn3yD96lCIfIQEgQGAjIM8f5yaxnxb1XwbgtkbjtDBpgrJM47ExP3p9A6Nj1e1e8JimWABEd5OY7TBNBb3VttrzggoV3M0CDPH3rP6P/Uq7bGwqHT/ALfN+e9N1925rbF6/wAAEFUBkeUeYn1NURZD/qBqkd7TW4kp5oIn2mKyVdauEUPZI3ZSIpyrTiKAsiAqN6mJppooVkYFcqTbSoCysDXVFcUVJXomE6BUwSo0NWbZooDq2am/2k062atI9JlD+n6AsQgGSwA+9ehaxLOltqq7mySpHHH8x757ehrHdL1Yt3Fc5AM454IkVq+o3A9o3GGEXcozwO4FZMrNeJaBeq+HfEsNeSZadqiMHkj3NULHU7N3TqLjQ6jzgkjI5I9Z9BQqz8Xutm6NzKx+Xb8s+47YrOWL5GZrjLE2tdnVZkns1N3qDtgOdsyAYBjtMVP03qLW2kMYJEiec/5xQLT6tSM4NWbV0HAJJ9p5rG4zizapQcdUbLUdLL2lubNywxAIG8sYBC++PeaWt6E6i2fDtrsjdLySIggQMfX2qx0nryFEtBz4nyzEfcN2ntVP/wCKbmph3ZkXzQWJE/Q+laV0Zn2GtD1YqjSGMAgYExjGexHpVdrelvAre2oYHzEKykgQVn68UQ0O1SxAk5E8kx2HYD+9U+odHsX7N1mI37CZ9CASP2oqwToCfDpe2txS4a2GbbA9J8wz3A44zRXR3GbTqbgDFQw+/c+3YVkuk6u5dK2gozCsw5gHgn071o+r77NtrXzhwqqFkMXJ+ZjMBVAJ95FJIGyPXJNhUtkrbJ8ynErOV/qfpipulpasOTHmAWABLKDA59Jj2x9aEXDLpaa5JYkqJJACLJLH7fmjx0lqQ5uQ8RzA4yCPSmFD+p2P9wTbBgEGJMwwYcn0AM1GvSnUXtzeIQo2nlQT8xVOB5ZxFU+oXUtgMX5lVCMJloMie+I9hRL4c6oWBLkAtjPc8Akf29aYi90zUW7OmUu3yoQF7AnEfsasdL0pfdcLByLTKJ7Et+uAazHWDF17aeZcH85A+g9KJfBnWVXT7PKpVmDD0MmMc5GKdWIXXXNn+JvZ9gDSvaTtiD281ed9b6g1+6bhxwAPQDH/AL969HZDcW7vg2j5IaMhgSIPqABz3rzDqFnw7jp/xYr+DE1cdnOZX2VvPh/Xqmkb5dsHcD2kZrBh6k8Yxzj0qqIToY6iT9a4RSLU0tRQjtMJrorhSnQhpWu+HUiinEUUFkMUqk20qOIWUglSi3XFSp1SttmQjFupra1wJUiiixpD1qS2a6iVIVgVEmWkOW9AzVrU/Gjvae34ah2XYXn+X2WMEj3oJeuTIBrunUAVyrkzpy4lY6cmnW9Iaui8BS8eu0YUcnIrrpTRDpcI0moBep6Ak1UopqiU2nZpbOrU9wT3HfbTk1LW7ikGVJn3ofpk3GFWDiY/U0V6CviXCucTMivOnio9COS0anpF/dYa487gxIPA2rPlA9Ocff0oZ1nrdm2u1ACXEYPAYfvk1Z1TtbQoh5O6Oc9/tWb1ejtkB2IERgdyP2qHrRaLPSnW1cEjbPtng9vvRXrfT3vIGHymNp7yJzHof6UL/wB4NgYwX4+Xt6z61bPV5tbAcyOfQVcYtboTlF6A4tlfMP8A/RfICRMTEt+Mff2qRNQXaAgCpbcgDj5ealNwNaZu+R9x6VN8OacuxJgSsQf1qX2NGVvDw54JnHtRt7hQIykwfSeWjmO1N+KOi8FCPm2wIHbmataLTXLdtVkE/nBHH5oa0JN2TdOtl2LZ3AndMcDET+KE9dZbeqVkBUEAk+smCaNaW/4NtiwM5LRnB7j0NZn4l1e9lxgiVPse36frTiKb0bvqDlNAXQSyQ7AnDKD6ewMxXlmpvF2LHJYkn6nNF9R8V33s+EWG0qFJA8zKIgE/btzQNmrojlJ2dFdJpm6nTTJOGkopjmkpoAmps02ZpGmIdNd3VCXroNFiocblKo4rtIdCtqanVKiF6pFumttmYlFupUAqNATUoSgB4putMIacrVX6nfhDUSRSYG0OqJcg+tG0IrLaW7Dz71qbCbhU4nZWRUyTaK4EFSCzXAld9nIQQVNbYUwW6elmlsAt0VGZ5BgLyfb0o/0+34dwtgZmT3FBOjXlQEE5JED1orq74VCpB9ifX2rHkfy2bMSSjocdbve4wxOBQtkBBEcmT9aYl6MA09GrqsKu2c3ldaOFKiv8Gp2NQ3vlNdmlRzsq6Dqyj+EwOTggTgxNa7T6IRCPkZjhs15zZ1WzUITxug/Q4J/WvTnsra2XZECV+oIwawyirNcJOgT1N18RbRHzATEnM+vvUj6dVuqHwSCAs9hmY9c1F1i+LCvfUywQIg58xOW+gFef6nqlx33sxL/8pz9vSo4lOZ6HqgiswLSrLkE8E4iKCfFvTwLFp04Xyn1zWVbWMzbiSTIMn2on1P4ga9bVCIjk+ppqLRLkmgTuppprUlNUcxwFLdSmmmmBJbE125ain6NhXdXcEYoAjBpFqiLUlagBNS3Vx6jmgCSlTPErlAywEFT26VKtyRjbJg8V3xKVKk2CJLa0J63dxXaVTk/EuHYBtnNaTp17FdpVwws6Zegil+m+NmlSrUcCXxq6b1cpUrAerk1dOpdgNzExxNKlRSY7aOqaso9KlVDHk1Dqm8ppUqT6KMjrX81SL1FyAC7QOMnHpApUqxPs7roKav4nL2TbKiSILf8AlASaVKpKbsSmnlq7SpiIy1JWpUqAEWppelSoAcrxTnM0qVAEW6nKaVKgRx2plKlQBzNKlSpDP//Z"/>
          <p:cNvSpPr>
            <a:spLocks noChangeAspect="1" noChangeArrowheads="1"/>
          </p:cNvSpPr>
          <p:nvPr/>
        </p:nvSpPr>
        <p:spPr bwMode="auto">
          <a:xfrm>
            <a:off x="7778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4" name="AutoShape 6" descr="data:image/jpg;base64,/9j/4AAQSkZJRgABAQAAAQABAAD/2wCEAAkGBhQSERUUExQUFRQVFRYUFRUUFRQXFBcUFBQWFxcUFRQYHCYeFxkjGRUYHy8gJCcpLCwsFyAxNTAqNSYrLCkBCQoKDgwOGA8PGikcHBwpKSkpKSkpKSkpLCkpLCkpKSwpKSksLCkpKSkpKSwpLCwpKSwsLCwpLCwsKSkpLCkpKf/AABEIALcBEwMBIgACEQEDEQH/xAAbAAABBQEBAAAAAAAAAAAAAAAFAAIDBAYBB//EADcQAAIBAwMCBAUCBQUBAQEBAAECEQADIQQSMQVBEyJRYQYycYGRobEjQsHR8AcUUmLhFXLxM//EABoBAAMBAQEBAAAAAAAAAAAAAAABAgQDBQb/xAAlEQACAgICAgIBBQAAAAAAAAAAAQIRAyESMQRBIlEyExQjUmH/2gAMAwEAAhEDEQA/AMP07pyoOM8k0RFuajU1a0ySBNYJO3Z70YpKihrunLcEMPp6j3FZPX9KayYOR2Nb82ZHrTb2jV12sJB9RXTHl4vZyy4FNWuzzZhXAaO9X+G2SSnmX07j+9AytbVJS2jzZQcHTL3S9b4bSad1fXi68ih22nBaeyDtdpBaQFMBba5FGug6fTudl9b0syhWtR3wQQRntWxf/SHDEagCT/D3JyD2aDg/SqoR5rFIii3Wvh67pbzWnEkCZWSpU8MD6UNK1IiKK6BTwtd20DLnRLO66vtXoNq2MfSsZ8M2pc/Stbo5mKzZTd4+kFbFjFSLbk4rg9KtaUVxUTXbIm6SWqvf6C8YIo9aYA8zVqBVcEJto861nQr4khdw9jVfT6JkywIPvXqCoIHFQXdCjSCAa6w+BnyY3NHndzUEmK7tEVoOt/CoALW8H07UB09qcGtMZpowzxuLK9s1242KIf7IVT1GhPaqtEOLRFbqckRVZdO005tM1FoVMltvHFSNfBqm6EVWN496pUS7ROdQAxpmougiqdyTUZQ09C2PLUqpsrUqVoNhu0Zirtq5/ehdi7xVu3c7T3rx2fQRYSD47/52qdBA+v8AkUOS9Bg8c1YtXNxkcDA9/epLstPZA5yaDdV+Hrd2T8r+oH7+tFblwAR+pqC3LH1qotx2iZxUtMwmt6NdtHzKSP8AkASCPrVMLXr2ltYyPxVfqfwnavqTAVuzrz9/WtUM/wBmGfi/1Z5alskwBJ9K9H+DP9OtwZtVbBDAbQGys92jv7VT+EuijT6p7d5QbmybL/ymDkr7/wBq3ugt3Ekkx/15z2rUmZHCuyWz0AWEC2kT+EdySATI/rVXSagXGfcrBv5TBAJjkduaOaTVPcXcVKx5dzQJEiYHfjmo7un2ZZsE8CIHpmr0ySzp+nKLYNwh2IAYkDPt9K8v+Mv9OL/i3b1kIyM24W0ncAfRe/2r0neQZny8Z43Y/eo9P1QNcZeFHAUZP+A09E0zxnpHwFq9RuKW9qqSCbp2AsOVG7JP+TWp+Gf9KW8TdqgGQKGFtDySDKswggr+vrit2nUSbo2+ZZKkSMLIyO0jv3rQ6e2F82ACJP8AQ/ipSQmmjA9T/wBMrVk+JpyV3EeRjKgH0bn8zVG10S5bMFZbkbciD6GvReoXd0AcZzyJIIgfSZ+1Qrp4WfKSuTEyPyK5ygpnfHlcEYANDEHBHY1YstWq0pFxm321K8yQsT6DvNBusdJIceCjZGQOPqK4yxNK0bMedN0yCzd71eS5I+1BNAHuMw2kbTBJwAfQk96M39C1oIdwYN3HYjtURurNTlG0r2NGrgU9NTn3obqjBzI+0iq2n1pJzUOWyqVGmcyKynVdN4byBg/vR61fkc1W6hZDqQaanRwni5KjMtqa42rBoN1C6bblT24+naqLdQNaUeZJtOmaMXRTi4NZj/6JpL1NhVUTYfuAGov9otBT1Emkde3vTQmwrctqPSqrlR3oY+pY1EbrUWIJ+X1FKhW5qVAFjT6qr1u9+9ZnT6yiNjWcZrDKB6cMqYba7Jj3A+3eiWmfHt/Ss3Yv/wAQ/SRRazdwAPvXNxOymW7lyYo/0nQiOKBaYAsJ9f2rS6G92qWdEX/9iIquMYP2q+LwiqeozxTHH/Qb1UCbTxlHUj15gj7iiN34lBmB5fMFKjMzGJ5zQ7UtNpp7cVF8PdLbyrdQi2LQZW4BdhuIk981qwSb0ZfJik7Nm95haAVhuIyDyDiI+mfxXNPYJssXDQksZ7gc4/JqiTZux5rrAbf5sggkjcsZj3ola1K2fI1zcGEjdE7WEbWH1BrStmBmbb4gTzJu8hYBcTmQfmHIjHtFd0pZbjkT8oI5JA7xPPP6Gq3VtUG1aRbtm3ZYB7gzEiFxxKzRLUaixbUsTHCiWMkEjgfWBRQWOta7wjuAlGbeTBwxMFtx5mP0rV6vVB9OXQggKW9sCY/SgL9dC7UJjA2q2YiZkDnE/wCRUuk1hvMSq+HaURJGWOZgZAP7fsWkKSvZW6Jr9Rbsh3tm4jEsCu0sJJMkcxntR0dRVo2mCwjv9f3oRd6sLLBQF8ODA3FgF7GY8pM8DFVbmuU3B4O0sQWIJBVYj5gO59u80uVBxsJXuooF8PAYSSRwc/rxTrPUA9xkEllCnHGeP6VW6eUvagBtphSYCgZkDJ5jP+TR9+nW53bQCJ4EY78VaJboEXBJYSuD353Edz655oVqdOVWAZ2H5OTnGPpRO50lgz3mJAfIXdwQIOfcRj1mqljqG2WNuB38oJJPY4mfYgUmlVFwk07RR6z0y+bMom8gAwh8w+x5+1AtFoL4Vi1tgVjcDznuAORMfmvQeldQW8N4G3B8pGYmPMOxkGquokMQVcIQTuG2BnMn19K5vDF7O/7qfTAlrpt9bW/ZMZOVLD6rNJL0j1rUdPKQAqnByTySfU96H6rQm6CqQioc45b+1TLCq0dcfl26kYH4s0AYbwII59xWPJFep3LKuGtuBIlW/rWD698I3LJJXzpzj5gPcd4qcbpUxeTit84gc3BTd4qI265srsYKJTfpG/UfgUvDiiwo416mNdp2yu+HQPRD4tdqTwaVAtAEVNbvEVBBpwJpcfsFKgpptXJFaLpZ3ECeQaxiORWk6LqMA+8e1cMsKVo2YMnJ0GbN+DnkH9uaNaPWZEUG1ej3+ZDDdwcg/X+9c0F88GQwwQf84rJ3s37i9mxtanHNWbLycf5+aA6LUY95hZ+nJ9hyaN276gc/mhM7LaO6VR4u0qCrTyJAbv8AkTVjqbFAVVDs+WTAAkYCmeB9O1VBdO6RgjIjmfUVbuay5cV1MvKnEgSJkwP+X09K1YZqqMfk4pfl6M1qW2aldxeO5tlpGIUEDsT96K6joq+Mr+CwhRA3MSwnLTmDPI+lUn1YF2zat2Xdz5jA2+YgwzFswK2el1LkQdoIgf8AKPv6A1rSR5rZR/26hA/h+GIb5wAzEj+YEfgnNZTSdNfVaxiRCWQO0eY/Kqj6Vvb3Si9sEkuee4HPYTNKx0RklrbKuN2RhmiIY9hVVZJkuqdMuI4LQEzBEMQx4BE/rRjqC3benFtcRBO3vOYE8/j6Vb1nQ31FoHfD8woBTdEhSzEYB7+3FQOS7ql82/KDu2M2YHb2mopF2V+jaIX0/irtG+IJBLNMw09pj61c1PSnsrcNsKwMAEZYLkHy8zmcczUtzWWbdsrbDDGdpfEnmDyZ57UL0HWLly6Niv5pNw5CQMEwePtyRSSQNsL9P0VvcGW03lbNx9wYFT3J/YYFaBtSsHIgz9PpQrV9Qi0xt5EE/Uk8fqaG6XrikkqhcN80wyYiV9u/5quSIov3eom4UgAWyDluCMiQO/HHpmqlnqi29Q1m8cNt8M8ggCefvGfSpX65bW2FUQR5cxj/AKj15pnUenLdCuUkr8rZDr749Ka2HQb3BICsoE8ERk96EX21N2+be1VtAAs653egWRAoKtrUC4AT4m5htLASoBE+bv3q+nxLaZdi3xDmAVI3CSROfYUWFByxpfD4OInPY/btT7WrUSHjmOe81S/3Ia2AvHAbvMnmfX+tZjV9QdNQJI2MZXA3iDn/AAUOQ6CnVPhnaty9auHkvsMRHJhqBjqAKw39jV74puam5aXwd/mncq4MD6156eoMJB57z6+9ZcsHfxR6Hj+Qox/kZX6zYUXmC8TNUlSrF1pMnvTAtd4qkkebOScm0NK0xkqyVqImnRFkAtVJsp5rgooCPZSqWuUAZalT9ld2V14isZRzobShXuDj8f8AlB9lXemXdj+xrnljcTthnxmarSao8EQZqfWdm7/qaj0wBzUt+0XEAZ9hJ+1eT7PaX47JtPdyPpI+5/8AKvWtQS22gtrTOuMkr64PPA9YqfRanzT/AJnGKbi0OORdGrsWpEryOF7H/wBq3cMLuBzyPqKG6bVARB/6/nn9Ks6vWCMcCqTo6dx2aW/ad1lSryo8wUjByOO/tVfo+ouB2RpieW4gZiOAYH+ZnN6K/eUW/MoDOTtR2D7BMts/mAxLCtppr4B3MAxiAD/Kv3r0ou1s8OWm6Jraqkg3CSZODECe3sKSuZKh5DAssj9N3f1+9UdZftM0hV4yByIJETxU+htraJ807iWCn5VPcIY9/wBaqznRBY1DvcCiUQhgSAPmEAAE98Gqd/pVlH27i1zcxkk8E4AHcKMCinUtabYym5S5E28tmTBHY+4qneG421IKhuXYZGDHOQWOM/2qWykN6ffsWiyBgbhPm3sAdsQIPfg/+VbvaZbk+CVBkMShwxAmGAwDmKDdS6Atv+KrNtLKGDQcGUnjEE+9G+i2ES0WGPNnAwACMewxQrsT+wRfUkMouLuA2jkHeYABBwRJn0j6Ve6d0azati3hpxgESw/m3TM0L+JrVtLX+5k+IT5B7fy4n0H6Vn/hvq7eLcv3Lki2ICSAVDRNzb3BGBzljSviVXI1d7oqm5udWAnEkAdhtEZ7Cc0RuXANuPKDmY9Igf53qjpfiNdRbKmF2NDEnM4MR9CKI6oKEg8c7uwjJJjjFUuid+ylreqFlZbcbjuTdAKom3zR6k8e1YxrRU22uhVCHCBJDoxyQ4OIjgj1olpdeBYLlhsDbzjLWwwx7TEwKIuU1jKLSoSCNzEgIFnBX1PtHep7K6I+ka43n224CRvbnykEbQPQn39Kr6225a44IF1bbKCRCLjBjP1kf0o/ecaSd+0bz8w/mIGAO5+ldXS279phyr29qseeYOe0SKK9BYK+Hbdw6a3410l7amWPm3FmJEsfQQJrz3ruh8PUXFmfNM+obP8AWvQ+qWTpVAcO1sJ8ynPtPr2rDjpd2+GuKrOFEse/2nmrSIkBhbpwtTU4t1wUzmV7luBVYir90TUPg0AQbKdtqyLNNezQBXilT9ldqQMqKcKebcUttaDlZwU8CuBafFJqwTpml6degD7Ub0DlnVVIBYgAntPes70TUKRDc0Yt2XMlAzBckqCY9DjivHlFqfR78JJ47s16aFFJDAXGC/zdgeSFHHpWbt9DvPdZrNsCyZgEgZEyE9f2kc03pfUG097ewJLpPnydpODB+n608/ETKWKExPltnjnJEcc+vbitHKMlsyVKLtDF1JDbThlmR33HHH2q1a3uCdu5UEsMgkR2Hf6VorGg/hrde2vmIZwuGBIAAEjJA5Ham9U6jbtW0uwf+Cp/MZ9Rz/8A2ksCuzo/Klx4g/oOvtrsdrI8T5d4UbxPYk8GD/k1o9Xo3cRGTlYWQueCSIkiaA9Asravlny1z+IMEhScQF7RHNb3SakbZaFGAe4JPaZjsa0JGOUjK6rw1UrtMny+XJKg9gPQelALvxGN4824RGJJCzmY7+1avrVvTG2987dwjwzHm3bSF2/UD0zWNPTVKAxG5ZGI7wf1FcckuOjRhx/qIL9R+I72kKkorC4OQ3DNkjJwePyanXV3dVp9+zbuX5hmD3CkcntxE/oJ6lqAdOi3RI2lQcEHbgHGQcTn0qz8KdbfwBpgoYrOwk7QQzYnHCkzPpTUkyXjaDuj6rvV7VzaVt7QcGWkAyc4947iiGn0kkBD5HWQeQNvBmq2v0qtZRUWLvioN4lWJnzMSP8AqG+1WNZf8JQoIWCQ3pDcH27fiunRx7Mz8YCLYVhsZbhWJnBXcSI5GMfWqfw50QS91ySrW/DiI580yM9qu/HA8bThlzdR1IKkyQfKwn6GndI1ZXTk+GAI3KNxIiIH15oBBnpepW3ZurbtTtUyAJLQndzlj7faq9vTnVWFtMYDEEqLoDEbeOCe/Edqd01lW2GMfLuaD8zctEe81a6TZvXNO7uxtnZCFQN2BzJnHbH5pqw0VD8Pafw2sm20A7WHiehz5scYPHfipuj/AAnYtKy2XaBO5t25lb/jOAYxiP8Aye6y21UFQ0qu4ldzMOJMj5pOfWRRPpl0bceRQcKo+bHJjgT+1USBuo6Hdp3ViHdSNnYDbkNH3P5rnU7brp1GnK+KDBHIGPNj09qI9U1JW29wASFjykEgdz9QKzfT9TcABRLlwid5WcBhg+8entQ9CRZ1ni37DWrrQxUdoXkT2/8Aah6PbFmybbMDyCRwZGaKNbUWFc7TuIknhvRucGh2v0fiLttTBGSDIHrB700MwuqVQ7BflDGPpNUrhot1jpvgvtndiZ+vYj1od4dM5DLRpzDNNFupwlAEW+kzCuOtOVZFAEO2lUsClSoDHE1wGpFSurarTRwtEZNOD1JspFKKCy10fqbWLq3FCkiYDAEZxwe9esdG66LqzaRRIDOB5Sp747+teO0U6T1J0J8NyjERI7is+VcfkjThly+Nm5+KukW9pus7NcCGWB2qCo8oVe8/n3FZ/wCGenPq32iBAG4ngTgD3JnAqrqOoXLgi4zHjk81qvgHQkJduSQGZVleRtkz+T+ayKpy6NruETfWNNuAVsKsCVzugCefeaFdU8K3dRWUQ5baSinJ7ie/71ZW+y4dgqiJLH3gURua3TqqhirkiBuKsxHPHtziu5mKV7RqhNxBhlCgYIEwePTtHueavqouIqptCpyCIBfbEiPT+tCv/srduNbRl8K2o3bT5t7HCekDv3x9azQW49y4to3QpuFQxJCj5hCk959PahsKNT1Ppgu2Qbnk2nJTjcMSQeRyKynWNHcs6G27kQrugyMq5kMPbB/NbbVdPZdCLaklkQZUZJUhiQPsaB/FV4anRPbQFvlKkwB5SCCD371E4KR0x5ZR6MvpbB1GkF23lrasrAEE7lYsAZPcGZ/ecQ/CmkuahzdlraWxO8AE7jECJ4jmjfwp05E0zi3/ADNLtzhcRjj6Y5of8N6u7ba5b8yWtwdbZEAG4I3CeZ2z6UuMUU8kmG+ldR8OTeuKuyWDH5WJnEHjnAqt1R711xcSQpAHYTmSVDdzOPpUOrsi8gCzO7aD3lbkR6diPpmKJ6vTPatwrkgIxYHzHjG37njjFUcwf8QLcOnTw0xuV2nlwvmKlh8p70z4R62A9wIhI3D3KiIIHBiYNGL2unRkkgstvcR5QSVE4Hef61mNHZuWC1wR/EJ8mJHeFPtxTsRtLOmnxbo7mAi8K+0biAeJbn6e9dPX3YeAqTdYEKRi2sEAlifSeBVe3objWENhwFc72B/mVhJG7lfqKra7p+qsjxEYK623gsA+6YMiIzjuO9FMVoI6SyxYrcYHYBBI2qWOJ5zx271Y8VgCFYmOSiNEDtP9hWZ6Et+05a+xuXDNwbsTK7TA4gT24o2OoiAWyfL5QP5lPbP/AC7006CrK2t1W2xcZiTPEnlWgRHrmo/h97hum1buJsI3kq3yg4IYAZM8elTWLbCbewEbZI5w5Yn/APREqIoH0jSPb1Vwpu2SVDBSRAyOPfE+1CY2gn8Y3YGxVLQygKMxCyTAHt+tT9K6wo8NFG2QZBEfYj60w6O7bcXQA0LnJme7R3x+1R60FntOuC07scGMH6H0oF6AHxnHjiIBKiR+x/H7VnDdoj8RaxjdIuiHXykjgjsfxWfvaiujdHKrCJvCl/uhQZtUad49JSBqi7e1Ga4urgVQ8SaY9yq5E0y22spVQ3Uqmx0UVenBq6tuu+HW2mZLERS21KLdOW1RxFZCFrhGas+HTWtUnEpSNB0Lpvi3EDAlNw3ETERME9piPvXoRKWbZ8qwZMKIBAAG3aPaPzQjoet01vR29rwYVrimJZ/5vpHHaiJZLlt9vMbh/wDkY/eKxzil0jdButuyra1jXLypc3bFJME91AMDuAPf0rSN0NBd8a1AZkjbC7SZyR6SB9KxGp6n4gwoR7ZgkP8Algp7+01o9B1oC0uDuVR5j2xG4H0iuUX9ltMu/EurtWlFxIDbZcKokhe/1HH3qBviQqttnRFAIYwR2ByB65mndb6nba2QAvmHOOPbie9A73SrV22FAljJgNnaMwViCPcUNgjT3vigvbJBABwsETmMnNR9KuwihV3gNDDmAQ0n6cGsZd6otu2EJIJaQfUCJI98cdpq/wDDvxWx1FsEbEYkdstHJPGcf4aE22HRofiLo9s22uWR4RJm5swrmCFlR3mM0/qGgJQvuIO0SAJCiCRj896s9a0rOAbbeSVNy3xIB+dcYicjvUPUNeLTQ7IBliZ5EEKeaehqzK6Y3VEb480lFUBTk9z6n3opo9U1661og4AO8AQIYmCR32gUH6tpC1pbmmdhLFyZJmT78fSjekYafTh4JJXdIksTAJMevP7dqkYA1q3Leo2m4fDJkrCwNpwOMZ/OJol1LUWvBkrL8CAfSOPWar6h91oXHWQRnHmmTmfpiqn/ANAsLSWrQ3NBChuI7nHECZ+tNCNj8JuVsbS0yDE+4mAPQHtQbqHxLgC48L4qq0nKhT5gMZ3CDT+paRkt7bVw2y0kiAdoghueMkZoT8U2zds2YWckSPm3TB/ai2KjY2bdu6y3RlVB2R3LQNw9oxx3PpQ6zpx45ctFt5t3BOU83lZX7QYwar/DdnU29NbWFNsmJnzhC0YHcAn1n2xRu1pwqlXZdxG0KeTif8NFBZQZ2LQ4O8DZcYEbWVwVFxY7EKDVvQa+3aFtAShgqBJ823kn3yD96lCIfIQEgQGAjIM8f5yaxnxb1XwbgtkbjtDBpgrJM47ExP3p9A6Nj1e1e8JimWABEd5OY7TBNBb3VttrzggoV3M0CDPH3rP6P/Uq7bGwqHT/ALfN+e9N1925rbF6/wAAEFUBkeUeYn1NURZD/qBqkd7TW4kp5oIn2mKyVdauEUPZI3ZSIpyrTiKAsiAqN6mJppooVkYFcqTbSoCysDXVFcUVJXomE6BUwSo0NWbZooDq2am/2k062atI9JlD+n6AsQgGSwA+9ehaxLOltqq7mySpHHH8x757ehrHdL1Yt3Fc5AM454IkVq+o3A9o3GGEXcozwO4FZMrNeJaBeq+HfEsNeSZadqiMHkj3NULHU7N3TqLjQ6jzgkjI5I9Z9BQqz8Xutm6NzKx+Xb8s+47YrOWL5GZrjLE2tdnVZkns1N3qDtgOdsyAYBjtMVP03qLW2kMYJEiec/5xQLT6tSM4NWbV0HAJJ9p5rG4zizapQcdUbLUdLL2lubNywxAIG8sYBC++PeaWt6E6i2fDtrsjdLySIggQMfX2qx0nryFEtBz4nyzEfcN2ntVP/wCKbmph3ZkXzQWJE/Q+laV0Zn2GtD1YqjSGMAgYExjGexHpVdrelvAre2oYHzEKykgQVn68UQ0O1SxAk5E8kx2HYD+9U+odHsX7N1mI37CZ9CASP2oqwToCfDpe2txS4a2GbbA9J8wz3A44zRXR3GbTqbgDFQw+/c+3YVkuk6u5dK2gozCsw5gHgn071o+r77NtrXzhwqqFkMXJ+ZjMBVAJ95FJIGyPXJNhUtkrbJ8ynErOV/qfpipulpasOTHmAWABLKDA59Jj2x9aEXDLpaa5JYkqJJACLJLH7fmjx0lqQ5uQ8RzA4yCPSmFD+p2P9wTbBgEGJMwwYcn0AM1GvSnUXtzeIQo2nlQT8xVOB5ZxFU+oXUtgMX5lVCMJloMie+I9hRL4c6oWBLkAtjPc8Akf29aYi90zUW7OmUu3yoQF7AnEfsasdL0pfdcLByLTKJ7Et+uAazHWDF17aeZcH85A+g9KJfBnWVXT7PKpVmDD0MmMc5GKdWIXXXNn+JvZ9gDSvaTtiD281ed9b6g1+6bhxwAPQDH/AL969HZDcW7vg2j5IaMhgSIPqABz3rzDqFnw7jp/xYr+DE1cdnOZX2VvPh/Xqmkb5dsHcD2kZrBh6k8Yxzj0qqIToY6iT9a4RSLU0tRQjtMJrorhSnQhpWu+HUiinEUUFkMUqk20qOIWUglSi3XFSp1SttmQjFupra1wJUiiixpD1qS2a6iVIVgVEmWkOW9AzVrU/Gjvae34ah2XYXn+X2WMEj3oJeuTIBrunUAVyrkzpy4lY6cmnW9Iaui8BS8eu0YUcnIrrpTRDpcI0moBep6Ak1UopqiU2nZpbOrU9wT3HfbTk1LW7ikGVJn3ofpk3GFWDiY/U0V6CviXCucTMivOnio9COS0anpF/dYa487gxIPA2rPlA9Ocff0oZ1nrdm2u1ACXEYPAYfvk1Z1TtbQoh5O6Oc9/tWb1ejtkB2IERgdyP2qHrRaLPSnW1cEjbPtng9vvRXrfT3vIGHymNp7yJzHof6UL/wB4NgYwX4+Xt6z61bPV5tbAcyOfQVcYtboTlF6A4tlfMP8A/RfICRMTEt+Mff2qRNQXaAgCpbcgDj5ealNwNaZu+R9x6VN8OacuxJgSsQf1qX2NGVvDw54JnHtRt7hQIykwfSeWjmO1N+KOi8FCPm2wIHbmataLTXLdtVkE/nBHH5oa0JN2TdOtl2LZ3AndMcDET+KE9dZbeqVkBUEAk+smCaNaW/4NtiwM5LRnB7j0NZn4l1e9lxgiVPse36frTiKb0bvqDlNAXQSyQ7AnDKD6ewMxXlmpvF2LHJYkn6nNF9R8V33s+EWG0qFJA8zKIgE/btzQNmrojlJ2dFdJpm6nTTJOGkopjmkpoAmps02ZpGmIdNd3VCXroNFiocblKo4rtIdCtqanVKiF6pFumttmYlFupUAqNATUoSgB4putMIacrVX6nfhDUSRSYG0OqJcg+tG0IrLaW7Dz71qbCbhU4nZWRUyTaK4EFSCzXAld9nIQQVNbYUwW6elmlsAt0VGZ5BgLyfb0o/0+34dwtgZmT3FBOjXlQEE5JED1orq74VCpB9ifX2rHkfy2bMSSjocdbve4wxOBQtkBBEcmT9aYl6MA09GrqsKu2c3ldaOFKiv8Gp2NQ3vlNdmlRzsq6Dqyj+EwOTggTgxNa7T6IRCPkZjhs15zZ1WzUITxug/Q4J/WvTnsra2XZECV+oIwawyirNcJOgT1N18RbRHzATEnM+vvUj6dVuqHwSCAs9hmY9c1F1i+LCvfUywQIg58xOW+gFef6nqlx33sxL/8pz9vSo4lOZ6HqgiswLSrLkE8E4iKCfFvTwLFp04Xyn1zWVbWMzbiSTIMn2on1P4ga9bVCIjk+ppqLRLkmgTuppprUlNUcxwFLdSmmmmBJbE125ain6NhXdXcEYoAjBpFqiLUlagBNS3Vx6jmgCSlTPErlAywEFT26VKtyRjbJg8V3xKVKk2CJLa0J63dxXaVTk/EuHYBtnNaTp17FdpVwws6Zegil+m+NmlSrUcCXxq6b1cpUrAerk1dOpdgNzExxNKlRSY7aOqaso9KlVDHk1Dqm8ppUqT6KMjrX81SL1FyAC7QOMnHpApUqxPs7roKav4nL2TbKiSILf8AlASaVKpKbsSmnlq7SpiIy1JWpUqAEWppelSoAcrxTnM0qVAEW6nKaVKgRx2plKlQBzNKlSpDP//Z"/>
          <p:cNvSpPr>
            <a:spLocks noChangeAspect="1" noChangeArrowheads="1"/>
          </p:cNvSpPr>
          <p:nvPr/>
        </p:nvSpPr>
        <p:spPr bwMode="auto">
          <a:xfrm>
            <a:off x="7778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data:image/jpg;base64,/9j/4AAQSkZJRgABAQAAAQABAAD/2wCEAAkGBhQSERUUExQUFRQVFRYUFRUUFRQXFBcUFBQWFxcUFRQYHCYeFxkjGRUYHy8gJCcpLCwsFyAxNTAqNSYrLCkBCQoKDgwOGA8PGikcHBwpKSkpKSkpKSkpLCkpLCkpKSwpKSksLCkpKSkpKSwpLCwpKSwsLCwpLCwsKSkpLCkpKf/AABEIALcBEwMBIgACEQEDEQH/xAAbAAABBQEBAAAAAAAAAAAAAAAFAAIDBAYBB//EADcQAAIBAwMCBAUCBQUBAQEBAAECEQADIQQSMQVBEyJRYQYycYGRobEjQsHR8AcUUmLhFXLxM//EABoBAAMBAQEBAAAAAAAAAAAAAAABAgQDBQb/xAAlEQACAgICAgIBBQAAAAAAAAAAAQIRAyESMQRBIlEyExQjUmH/2gAMAwEAAhEDEQA/AMP07pyoOM8k0RFuajU1a0ySBNYJO3Z70YpKihrunLcEMPp6j3FZPX9KayYOR2Nb82ZHrTb2jV12sJB9RXTHl4vZyy4FNWuzzZhXAaO9X+G2SSnmX07j+9AytbVJS2jzZQcHTL3S9b4bSad1fXi68ih22nBaeyDtdpBaQFMBba5FGug6fTudl9b0syhWtR3wQQRntWxf/SHDEagCT/D3JyD2aDg/SqoR5rFIii3Wvh67pbzWnEkCZWSpU8MD6UNK1IiKK6BTwtd20DLnRLO66vtXoNq2MfSsZ8M2pc/Stbo5mKzZTd4+kFbFjFSLbk4rg9KtaUVxUTXbIm6SWqvf6C8YIo9aYA8zVqBVcEJto861nQr4khdw9jVfT6JkywIPvXqCoIHFQXdCjSCAa6w+BnyY3NHndzUEmK7tEVoOt/CoALW8H07UB09qcGtMZpowzxuLK9s1242KIf7IVT1GhPaqtEOLRFbqckRVZdO005tM1FoVMltvHFSNfBqm6EVWN496pUS7ROdQAxpmougiqdyTUZQ09C2PLUqpsrUqVoNhu0Zirtq5/ehdi7xVu3c7T3rx2fQRYSD47/52qdBA+v8AkUOS9Bg8c1YtXNxkcDA9/epLstPZA5yaDdV+Hrd2T8r+oH7+tFblwAR+pqC3LH1qotx2iZxUtMwmt6NdtHzKSP8AkASCPrVMLXr2ltYyPxVfqfwnavqTAVuzrz9/WtUM/wBmGfi/1Z5alskwBJ9K9H+DP9OtwZtVbBDAbQGys92jv7VT+EuijT6p7d5QbmybL/ymDkr7/wBq3ugt3Ekkx/15z2rUmZHCuyWz0AWEC2kT+EdySATI/rVXSagXGfcrBv5TBAJjkduaOaTVPcXcVKx5dzQJEiYHfjmo7un2ZZsE8CIHpmr0ySzp+nKLYNwh2IAYkDPt9K8v+Mv9OL/i3b1kIyM24W0ncAfRe/2r0neQZny8Z43Y/eo9P1QNcZeFHAUZP+A09E0zxnpHwFq9RuKW9qqSCbp2AsOVG7JP+TWp+Gf9KW8TdqgGQKGFtDySDKswggr+vrit2nUSbo2+ZZKkSMLIyO0jv3rQ6e2F82ACJP8AQ/ipSQmmjA9T/wBMrVk+JpyV3EeRjKgH0bn8zVG10S5bMFZbkbciD6GvReoXd0AcZzyJIIgfSZ+1Qrp4WfKSuTEyPyK5ygpnfHlcEYANDEHBHY1YstWq0pFxm321K8yQsT6DvNBusdJIceCjZGQOPqK4yxNK0bMedN0yCzd71eS5I+1BNAHuMw2kbTBJwAfQk96M39C1oIdwYN3HYjtURurNTlG0r2NGrgU9NTn3obqjBzI+0iq2n1pJzUOWyqVGmcyKynVdN4byBg/vR61fkc1W6hZDqQaanRwni5KjMtqa42rBoN1C6bblT24+naqLdQNaUeZJtOmaMXRTi4NZj/6JpL1NhVUTYfuAGov9otBT1Emkde3vTQmwrctqPSqrlR3oY+pY1EbrUWIJ+X1FKhW5qVAFjT6qr1u9+9ZnT6yiNjWcZrDKB6cMqYba7Jj3A+3eiWmfHt/Ss3Yv/wAQ/SRRazdwAPvXNxOymW7lyYo/0nQiOKBaYAsJ9f2rS6G92qWdEX/9iIquMYP2q+LwiqeozxTHH/Qb1UCbTxlHUj15gj7iiN34lBmB5fMFKjMzGJ5zQ7UtNpp7cVF8PdLbyrdQi2LQZW4BdhuIk981qwSb0ZfJik7Nm95haAVhuIyDyDiI+mfxXNPYJssXDQksZ7gc4/JqiTZux5rrAbf5sggkjcsZj3ola1K2fI1zcGEjdE7WEbWH1BrStmBmbb4gTzJu8hYBcTmQfmHIjHtFd0pZbjkT8oI5JA7xPPP6Gq3VtUG1aRbtm3ZYB7gzEiFxxKzRLUaixbUsTHCiWMkEjgfWBRQWOta7wjuAlGbeTBwxMFtx5mP0rV6vVB9OXQggKW9sCY/SgL9dC7UJjA2q2YiZkDnE/wCRUuk1hvMSq+HaURJGWOZgZAP7fsWkKSvZW6Jr9Rbsh3tm4jEsCu0sJJMkcxntR0dRVo2mCwjv9f3oRd6sLLBQF8ODA3FgF7GY8pM8DFVbmuU3B4O0sQWIJBVYj5gO59u80uVBxsJXuooF8PAYSSRwc/rxTrPUA9xkEllCnHGeP6VW6eUvagBtphSYCgZkDJ5jP+TR9+nW53bQCJ4EY78VaJboEXBJYSuD353Edz655oVqdOVWAZ2H5OTnGPpRO50lgz3mJAfIXdwQIOfcRj1mqljqG2WNuB38oJJPY4mfYgUmlVFwk07RR6z0y+bMom8gAwh8w+x5+1AtFoL4Vi1tgVjcDznuAORMfmvQeldQW8N4G3B8pGYmPMOxkGquokMQVcIQTuG2BnMn19K5vDF7O/7qfTAlrpt9bW/ZMZOVLD6rNJL0j1rUdPKQAqnByTySfU96H6rQm6CqQioc45b+1TLCq0dcfl26kYH4s0AYbwII59xWPJFep3LKuGtuBIlW/rWD698I3LJJXzpzj5gPcd4qcbpUxeTit84gc3BTd4qI265srsYKJTfpG/UfgUvDiiwo416mNdp2yu+HQPRD4tdqTwaVAtAEVNbvEVBBpwJpcfsFKgpptXJFaLpZ3ECeQaxiORWk6LqMA+8e1cMsKVo2YMnJ0GbN+DnkH9uaNaPWZEUG1ej3+ZDDdwcg/X+9c0F88GQwwQf84rJ3s37i9mxtanHNWbLycf5+aA6LUY95hZ+nJ9hyaN276gc/mhM7LaO6VR4u0qCrTyJAbv8AkTVjqbFAVVDs+WTAAkYCmeB9O1VBdO6RgjIjmfUVbuay5cV1MvKnEgSJkwP+X09K1YZqqMfk4pfl6M1qW2aldxeO5tlpGIUEDsT96K6joq+Mr+CwhRA3MSwnLTmDPI+lUn1YF2zat2Xdz5jA2+YgwzFswK2el1LkQdoIgf8AKPv6A1rSR5rZR/26hA/h+GIb5wAzEj+YEfgnNZTSdNfVaxiRCWQO0eY/Kqj6Vvb3Si9sEkuee4HPYTNKx0RklrbKuN2RhmiIY9hVVZJkuqdMuI4LQEzBEMQx4BE/rRjqC3benFtcRBO3vOYE8/j6Vb1nQ31FoHfD8woBTdEhSzEYB7+3FQOS7ql82/KDu2M2YHb2mopF2V+jaIX0/irtG+IJBLNMw09pj61c1PSnsrcNsKwMAEZYLkHy8zmcczUtzWWbdsrbDDGdpfEnmDyZ57UL0HWLly6Niv5pNw5CQMEwePtyRSSQNsL9P0VvcGW03lbNx9wYFT3J/YYFaBtSsHIgz9PpQrV9Qi0xt5EE/Uk8fqaG6XrikkqhcN80wyYiV9u/5quSIov3eom4UgAWyDluCMiQO/HHpmqlnqi29Q1m8cNt8M8ggCefvGfSpX65bW2FUQR5cxj/AKj15pnUenLdCuUkr8rZDr749Ka2HQb3BICsoE8ERk96EX21N2+be1VtAAs653egWRAoKtrUC4AT4m5htLASoBE+bv3q+nxLaZdi3xDmAVI3CSROfYUWFByxpfD4OInPY/btT7WrUSHjmOe81S/3Ia2AvHAbvMnmfX+tZjV9QdNQJI2MZXA3iDn/AAUOQ6CnVPhnaty9auHkvsMRHJhqBjqAKw39jV74puam5aXwd/mncq4MD6156eoMJB57z6+9ZcsHfxR6Hj+Qox/kZX6zYUXmC8TNUlSrF1pMnvTAtd4qkkebOScm0NK0xkqyVqImnRFkAtVJsp5rgooCPZSqWuUAZalT9ld2V14isZRzobShXuDj8f8AlB9lXemXdj+xrnljcTthnxmarSao8EQZqfWdm7/qaj0wBzUt+0XEAZ9hJ+1eT7PaX47JtPdyPpI+5/8AKvWtQS22gtrTOuMkr64PPA9YqfRanzT/AJnGKbi0OORdGrsWpEryOF7H/wBq3cMLuBzyPqKG6bVARB/6/nn9Ks6vWCMcCqTo6dx2aW/ad1lSryo8wUjByOO/tVfo+ouB2RpieW4gZiOAYH+ZnN6K/eUW/MoDOTtR2D7BMts/mAxLCtppr4B3MAxiAD/Kv3r0ou1s8OWm6Jraqkg3CSZODECe3sKSuZKh5DAssj9N3f1+9UdZftM0hV4yByIJETxU+htraJ807iWCn5VPcIY9/wBaqznRBY1DvcCiUQhgSAPmEAAE98Gqd/pVlH27i1zcxkk8E4AHcKMCinUtabYym5S5E28tmTBHY+4qneG421IKhuXYZGDHOQWOM/2qWykN6ffsWiyBgbhPm3sAdsQIPfg/+VbvaZbk+CVBkMShwxAmGAwDmKDdS6Atv+KrNtLKGDQcGUnjEE+9G+i2ES0WGPNnAwACMewxQrsT+wRfUkMouLuA2jkHeYABBwRJn0j6Ve6d0azati3hpxgESw/m3TM0L+JrVtLX+5k+IT5B7fy4n0H6Vn/hvq7eLcv3Lki2ICSAVDRNzb3BGBzljSviVXI1d7oqm5udWAnEkAdhtEZ7Cc0RuXANuPKDmY9Igf53qjpfiNdRbKmF2NDEnM4MR9CKI6oKEg8c7uwjJJjjFUuid+ylreqFlZbcbjuTdAKom3zR6k8e1YxrRU22uhVCHCBJDoxyQ4OIjgj1olpdeBYLlhsDbzjLWwwx7TEwKIuU1jKLSoSCNzEgIFnBX1PtHep7K6I+ka43n224CRvbnykEbQPQn39Kr6225a44IF1bbKCRCLjBjP1kf0o/ecaSd+0bz8w/mIGAO5+ldXS279phyr29qseeYOe0SKK9BYK+Hbdw6a3410l7amWPm3FmJEsfQQJrz3ruh8PUXFmfNM+obP8AWvQ+qWTpVAcO1sJ8ynPtPr2rDjpd2+GuKrOFEse/2nmrSIkBhbpwtTU4t1wUzmV7luBVYir90TUPg0AQbKdtqyLNNezQBXilT9ldqQMqKcKebcUttaDlZwU8CuBafFJqwTpml6degD7Ub0DlnVVIBYgAntPes70TUKRDc0Yt2XMlAzBckqCY9DjivHlFqfR78JJ47s16aFFJDAXGC/zdgeSFHHpWbt9DvPdZrNsCyZgEgZEyE9f2kc03pfUG097ewJLpPnydpODB+n608/ETKWKExPltnjnJEcc+vbitHKMlsyVKLtDF1JDbThlmR33HHH2q1a3uCdu5UEsMgkR2Hf6VorGg/hrde2vmIZwuGBIAAEjJA5Ham9U6jbtW0uwf+Cp/MZ9Rz/8A2ksCuzo/Klx4g/oOvtrsdrI8T5d4UbxPYk8GD/k1o9Xo3cRGTlYWQueCSIkiaA9Asravlny1z+IMEhScQF7RHNb3SakbZaFGAe4JPaZjsa0JGOUjK6rw1UrtMny+XJKg9gPQelALvxGN4824RGJJCzmY7+1avrVvTG2987dwjwzHm3bSF2/UD0zWNPTVKAxG5ZGI7wf1FcckuOjRhx/qIL9R+I72kKkorC4OQ3DNkjJwePyanXV3dVp9+zbuX5hmD3CkcntxE/oJ6lqAdOi3RI2lQcEHbgHGQcTn0qz8KdbfwBpgoYrOwk7QQzYnHCkzPpTUkyXjaDuj6rvV7VzaVt7QcGWkAyc4947iiGn0kkBD5HWQeQNvBmq2v0qtZRUWLvioN4lWJnzMSP8AqG+1WNZf8JQoIWCQ3pDcH27fiunRx7Mz8YCLYVhsZbhWJnBXcSI5GMfWqfw50QS91ySrW/DiI580yM9qu/HA8bThlzdR1IKkyQfKwn6GndI1ZXTk+GAI3KNxIiIH15oBBnpepW3ZurbtTtUyAJLQndzlj7faq9vTnVWFtMYDEEqLoDEbeOCe/Edqd01lW2GMfLuaD8zctEe81a6TZvXNO7uxtnZCFQN2BzJnHbH5pqw0VD8Pafw2sm20A7WHiehz5scYPHfipuj/AAnYtKy2XaBO5t25lb/jOAYxiP8Aye6y21UFQ0qu4ldzMOJMj5pOfWRRPpl0bceRQcKo+bHJjgT+1USBuo6Hdp3ViHdSNnYDbkNH3P5rnU7brp1GnK+KDBHIGPNj09qI9U1JW29wASFjykEgdz9QKzfT9TcABRLlwid5WcBhg+8entQ9CRZ1ni37DWrrQxUdoXkT2/8Aah6PbFmybbMDyCRwZGaKNbUWFc7TuIknhvRucGh2v0fiLttTBGSDIHrB700MwuqVQ7BflDGPpNUrhot1jpvgvtndiZ+vYj1od4dM5DLRpzDNNFupwlAEW+kzCuOtOVZFAEO2lUsClSoDHE1wGpFSurarTRwtEZNOD1JspFKKCy10fqbWLq3FCkiYDAEZxwe9esdG66LqzaRRIDOB5Sp747+teO0U6T1J0J8NyjERI7is+VcfkjThly+Nm5+KukW9pus7NcCGWB2qCo8oVe8/n3FZ/wCGenPq32iBAG4ngTgD3JnAqrqOoXLgi4zHjk81qvgHQkJduSQGZVleRtkz+T+ayKpy6NruETfWNNuAVsKsCVzugCefeaFdU8K3dRWUQ5baSinJ7ie/71ZW+y4dgqiJLH3gURua3TqqhirkiBuKsxHPHtziu5mKV7RqhNxBhlCgYIEwePTtHueavqouIqptCpyCIBfbEiPT+tCv/srduNbRl8K2o3bT5t7HCekDv3x9azQW49y4to3QpuFQxJCj5hCk959PahsKNT1Ppgu2Qbnk2nJTjcMSQeRyKynWNHcs6G27kQrugyMq5kMPbB/NbbVdPZdCLaklkQZUZJUhiQPsaB/FV4anRPbQFvlKkwB5SCCD371E4KR0x5ZR6MvpbB1GkF23lrasrAEE7lYsAZPcGZ/ecQ/CmkuahzdlraWxO8AE7jECJ4jmjfwp05E0zi3/ADNLtzhcRjj6Y5of8N6u7ba5b8yWtwdbZEAG4I3CeZ2z6UuMUU8kmG+ldR8OTeuKuyWDH5WJnEHjnAqt1R711xcSQpAHYTmSVDdzOPpUOrsi8gCzO7aD3lbkR6diPpmKJ6vTPatwrkgIxYHzHjG37njjFUcwf8QLcOnTw0xuV2nlwvmKlh8p70z4R62A9wIhI3D3KiIIHBiYNGL2unRkkgstvcR5QSVE4Hef61mNHZuWC1wR/EJ8mJHeFPtxTsRtLOmnxbo7mAi8K+0biAeJbn6e9dPX3YeAqTdYEKRi2sEAlifSeBVe3objWENhwFc72B/mVhJG7lfqKra7p+qsjxEYK623gsA+6YMiIzjuO9FMVoI6SyxYrcYHYBBI2qWOJ5zx271Y8VgCFYmOSiNEDtP9hWZ6Et+05a+xuXDNwbsTK7TA4gT24o2OoiAWyfL5QP5lPbP/AC7006CrK2t1W2xcZiTPEnlWgRHrmo/h97hum1buJsI3kq3yg4IYAZM8elTWLbCbewEbZI5w5Yn/APREqIoH0jSPb1Vwpu2SVDBSRAyOPfE+1CY2gn8Y3YGxVLQygKMxCyTAHt+tT9K6wo8NFG2QZBEfYj60w6O7bcXQA0LnJme7R3x+1R60FntOuC07scGMH6H0oF6AHxnHjiIBKiR+x/H7VnDdoj8RaxjdIuiHXykjgjsfxWfvaiujdHKrCJvCl/uhQZtUad49JSBqi7e1Ga4urgVQ8SaY9yq5E0y22spVQ3Uqmx0UVenBq6tuu+HW2mZLERS21KLdOW1RxFZCFrhGas+HTWtUnEpSNB0Lpvi3EDAlNw3ETERME9piPvXoRKWbZ8qwZMKIBAAG3aPaPzQjoet01vR29rwYVrimJZ/5vpHHaiJZLlt9vMbh/wDkY/eKxzil0jdButuyra1jXLypc3bFJME91AMDuAPf0rSN0NBd8a1AZkjbC7SZyR6SB9KxGp6n4gwoR7ZgkP8Algp7+01o9B1oC0uDuVR5j2xG4H0iuUX9ltMu/EurtWlFxIDbZcKokhe/1HH3qBviQqttnRFAIYwR2ByB65mndb6nba2QAvmHOOPbie9A73SrV22FAljJgNnaMwViCPcUNgjT3vigvbJBABwsETmMnNR9KuwihV3gNDDmAQ0n6cGsZd6otu2EJIJaQfUCJI98cdpq/wDDvxWx1FsEbEYkdstHJPGcf4aE22HRofiLo9s22uWR4RJm5swrmCFlR3mM0/qGgJQvuIO0SAJCiCRj896s9a0rOAbbeSVNy3xIB+dcYicjvUPUNeLTQ7IBliZ5EEKeaehqzK6Y3VEb480lFUBTk9z6n3opo9U1661og4AO8AQIYmCR32gUH6tpC1pbmmdhLFyZJmT78fSjekYafTh4JJXdIksTAJMevP7dqkYA1q3Leo2m4fDJkrCwNpwOMZ/OJol1LUWvBkrL8CAfSOPWar6h91oXHWQRnHmmTmfpiqn/ANAsLSWrQ3NBChuI7nHECZ+tNCNj8JuVsbS0yDE+4mAPQHtQbqHxLgC48L4qq0nKhT5gMZ3CDT+paRkt7bVw2y0kiAdoghueMkZoT8U2zds2YWckSPm3TB/ai2KjY2bdu6y3RlVB2R3LQNw9oxx3PpQ6zpx45ctFt5t3BOU83lZX7QYwar/DdnU29NbWFNsmJnzhC0YHcAn1n2xRu1pwqlXZdxG0KeTif8NFBZQZ2LQ4O8DZcYEbWVwVFxY7EKDVvQa+3aFtAShgqBJ823kn3yD96lCIfIQEgQGAjIM8f5yaxnxb1XwbgtkbjtDBpgrJM47ExP3p9A6Nj1e1e8JimWABEd5OY7TBNBb3VttrzggoV3M0CDPH3rP6P/Uq7bGwqHT/ALfN+e9N1925rbF6/wAAEFUBkeUeYn1NURZD/qBqkd7TW4kp5oIn2mKyVdauEUPZI3ZSIpyrTiKAsiAqN6mJppooVkYFcqTbSoCysDXVFcUVJXomE6BUwSo0NWbZooDq2am/2k062atI9JlD+n6AsQgGSwA+9ehaxLOltqq7mySpHHH8x757ehrHdL1Yt3Fc5AM454IkVq+o3A9o3GGEXcozwO4FZMrNeJaBeq+HfEsNeSZadqiMHkj3NULHU7N3TqLjQ6jzgkjI5I9Z9BQqz8Xutm6NzKx+Xb8s+47YrOWL5GZrjLE2tdnVZkns1N3qDtgOdsyAYBjtMVP03qLW2kMYJEiec/5xQLT6tSM4NWbV0HAJJ9p5rG4zizapQcdUbLUdLL2lubNywxAIG8sYBC++PeaWt6E6i2fDtrsjdLySIggQMfX2qx0nryFEtBz4nyzEfcN2ntVP/wCKbmph3ZkXzQWJE/Q+laV0Zn2GtD1YqjSGMAgYExjGexHpVdrelvAre2oYHzEKykgQVn68UQ0O1SxAk5E8kx2HYD+9U+odHsX7N1mI37CZ9CASP2oqwToCfDpe2txS4a2GbbA9J8wz3A44zRXR3GbTqbgDFQw+/c+3YVkuk6u5dK2gozCsw5gHgn071o+r77NtrXzhwqqFkMXJ+ZjMBVAJ95FJIGyPXJNhUtkrbJ8ynErOV/qfpipulpasOTHmAWABLKDA59Jj2x9aEXDLpaa5JYkqJJACLJLH7fmjx0lqQ5uQ8RzA4yCPSmFD+p2P9wTbBgEGJMwwYcn0AM1GvSnUXtzeIQo2nlQT8xVOB5ZxFU+oXUtgMX5lVCMJloMie+I9hRL4c6oWBLkAtjPc8Akf29aYi90zUW7OmUu3yoQF7AnEfsasdL0pfdcLByLTKJ7Et+uAazHWDF17aeZcH85A+g9KJfBnWVXT7PKpVmDD0MmMc5GKdWIXXXNn+JvZ9gDSvaTtiD281ed9b6g1+6bhxwAPQDH/AL969HZDcW7vg2j5IaMhgSIPqABz3rzDqFnw7jp/xYr+DE1cdnOZX2VvPh/Xqmkb5dsHcD2kZrBh6k8Yxzj0qqIToY6iT9a4RSLU0tRQjtMJrorhSnQhpWu+HUiinEUUFkMUqk20qOIWUglSi3XFSp1SttmQjFupra1wJUiiixpD1qS2a6iVIVgVEmWkOW9AzVrU/Gjvae34ah2XYXn+X2WMEj3oJeuTIBrunUAVyrkzpy4lY6cmnW9Iaui8BS8eu0YUcnIrrpTRDpcI0moBep6Ak1UopqiU2nZpbOrU9wT3HfbTk1LW7ikGVJn3ofpk3GFWDiY/U0V6CviXCucTMivOnio9COS0anpF/dYa487gxIPA2rPlA9Ocff0oZ1nrdm2u1ACXEYPAYfvk1Z1TtbQoh5O6Oc9/tWb1ejtkB2IERgdyP2qHrRaLPSnW1cEjbPtng9vvRXrfT3vIGHymNp7yJzHof6UL/wB4NgYwX4+Xt6z61bPV5tbAcyOfQVcYtboTlF6A4tlfMP8A/RfICRMTEt+Mff2qRNQXaAgCpbcgDj5ealNwNaZu+R9x6VN8OacuxJgSsQf1qX2NGVvDw54JnHtRt7hQIykwfSeWjmO1N+KOi8FCPm2wIHbmataLTXLdtVkE/nBHH5oa0JN2TdOtl2LZ3AndMcDET+KE9dZbeqVkBUEAk+smCaNaW/4NtiwM5LRnB7j0NZn4l1e9lxgiVPse36frTiKb0bvqDlNAXQSyQ7AnDKD6ewMxXlmpvF2LHJYkn6nNF9R8V33s+EWG0qFJA8zKIgE/btzQNmrojlJ2dFdJpm6nTTJOGkopjmkpoAmps02ZpGmIdNd3VCXroNFiocblKo4rtIdCtqanVKiF6pFumttmYlFupUAqNATUoSgB4putMIacrVX6nfhDUSRSYG0OqJcg+tG0IrLaW7Dz71qbCbhU4nZWRUyTaK4EFSCzXAld9nIQQVNbYUwW6elmlsAt0VGZ5BgLyfb0o/0+34dwtgZmT3FBOjXlQEE5JED1orq74VCpB9ifX2rHkfy2bMSSjocdbve4wxOBQtkBBEcmT9aYl6MA09GrqsKu2c3ldaOFKiv8Gp2NQ3vlNdmlRzsq6Dqyj+EwOTggTgxNa7T6IRCPkZjhs15zZ1WzUITxug/Q4J/WvTnsra2XZECV+oIwawyirNcJOgT1N18RbRHzATEnM+vvUj6dVuqHwSCAs9hmY9c1F1i+LCvfUywQIg58xOW+gFef6nqlx33sxL/8pz9vSo4lOZ6HqgiswLSrLkE8E4iKCfFvTwLFp04Xyn1zWVbWMzbiSTIMn2on1P4ga9bVCIjk+ppqLRLkmgTuppprUlNUcxwFLdSmmmmBJbE125ain6NhXdXcEYoAjBpFqiLUlagBNS3Vx6jmgCSlTPErlAywEFT26VKtyRjbJg8V3xKVKk2CJLa0J63dxXaVTk/EuHYBtnNaTp17FdpVwws6Zegil+m+NmlSrUcCXxq6b1cpUrAerk1dOpdgNzExxNKlRSY7aOqaso9KlVDHk1Dqm8ppUqT6KMjrX81SL1FyAC7QOMnHpApUqxPs7roKav4nL2TbKiSILf8AlASaVKpKbsSmnlq7SpiIy1JWpUqAEWppelSoAcrxTnM0qVAEW6nKaVKgRx2plKlQBzNKlSpDP//Z"/>
          <p:cNvSpPr>
            <a:spLocks noChangeAspect="1" noChangeArrowheads="1"/>
          </p:cNvSpPr>
          <p:nvPr/>
        </p:nvSpPr>
        <p:spPr bwMode="auto">
          <a:xfrm>
            <a:off x="77788"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8" name="Picture 10" descr="http://t2.gstatic.com/images?q=tbn:ANd9GcQ0FZ6iQI0OIeYF7yX1YnwFfQZf6EaLai8DpgrhjCqW5EUZHyrk"/>
          <p:cNvPicPr>
            <a:picLocks noChangeAspect="1" noChangeArrowheads="1"/>
          </p:cNvPicPr>
          <p:nvPr/>
        </p:nvPicPr>
        <p:blipFill>
          <a:blip r:embed="rId4" cstate="print"/>
          <a:srcRect/>
          <a:stretch>
            <a:fillRect/>
          </a:stretch>
        </p:blipFill>
        <p:spPr bwMode="auto">
          <a:xfrm>
            <a:off x="6858000" y="1447800"/>
            <a:ext cx="2286000" cy="1724025"/>
          </a:xfrm>
          <a:prstGeom prst="rect">
            <a:avLst/>
          </a:prstGeom>
          <a:noFill/>
        </p:spPr>
      </p:pic>
      <p:sp>
        <p:nvSpPr>
          <p:cNvPr id="9" name="Rectangle 8"/>
          <p:cNvSpPr/>
          <p:nvPr/>
        </p:nvSpPr>
        <p:spPr>
          <a:xfrm>
            <a:off x="7143131" y="3124200"/>
            <a:ext cx="2000869" cy="276999"/>
          </a:xfrm>
          <a:prstGeom prst="rect">
            <a:avLst/>
          </a:prstGeom>
        </p:spPr>
        <p:txBody>
          <a:bodyPr wrap="none">
            <a:spAutoFit/>
          </a:bodyPr>
          <a:lstStyle/>
          <a:p>
            <a:r>
              <a:rPr lang="en-US" sz="1200" i="1" dirty="0" smtClean="0"/>
              <a:t>Source: </a:t>
            </a:r>
            <a:r>
              <a:rPr lang="en-US" sz="1200" dirty="0" smtClean="0"/>
              <a:t>edcotcoopgin.com</a:t>
            </a:r>
            <a:endParaRPr lang="en-US" sz="1200" i="1" dirty="0"/>
          </a:p>
        </p:txBody>
      </p:sp>
      <p:pic>
        <p:nvPicPr>
          <p:cNvPr id="32780" name="Picture 12" descr="http://t3.gstatic.com/images?q=tbn:ANd9GcQz2wf7FW7Gx3Jx1ZyuFhpVkIIiIcQI8Uu_QZzpMdzCnQvAF5F5Qg"/>
          <p:cNvPicPr>
            <a:picLocks noChangeAspect="1" noChangeArrowheads="1"/>
          </p:cNvPicPr>
          <p:nvPr/>
        </p:nvPicPr>
        <p:blipFill>
          <a:blip r:embed="rId5" cstate="print"/>
          <a:srcRect/>
          <a:stretch>
            <a:fillRect/>
          </a:stretch>
        </p:blipFill>
        <p:spPr bwMode="auto">
          <a:xfrm>
            <a:off x="6781800" y="4038600"/>
            <a:ext cx="2114550" cy="1845427"/>
          </a:xfrm>
          <a:prstGeom prst="rect">
            <a:avLst/>
          </a:prstGeom>
          <a:noFill/>
        </p:spPr>
      </p:pic>
      <p:sp>
        <p:nvSpPr>
          <p:cNvPr id="12" name="Rectangle 11"/>
          <p:cNvSpPr/>
          <p:nvPr/>
        </p:nvSpPr>
        <p:spPr>
          <a:xfrm>
            <a:off x="7143131" y="5867400"/>
            <a:ext cx="1822935" cy="276999"/>
          </a:xfrm>
          <a:prstGeom prst="rect">
            <a:avLst/>
          </a:prstGeom>
        </p:spPr>
        <p:txBody>
          <a:bodyPr wrap="none">
            <a:spAutoFit/>
          </a:bodyPr>
          <a:lstStyle/>
          <a:p>
            <a:r>
              <a:rPr lang="en-US" sz="1200" i="1" dirty="0" smtClean="0"/>
              <a:t>Source: </a:t>
            </a:r>
            <a:r>
              <a:rPr lang="en-US" sz="1200" dirty="0"/>
              <a:t>tradekorea.com</a:t>
            </a:r>
            <a:endParaRPr lang="en-US" sz="12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Ruminant Dietary Nutrition</a:t>
            </a:r>
            <a:endParaRPr lang="en-US" dirty="0"/>
          </a:p>
        </p:txBody>
      </p:sp>
      <p:sp>
        <p:nvSpPr>
          <p:cNvPr id="3" name="Content Placeholder 2"/>
          <p:cNvSpPr>
            <a:spLocks noGrp="1"/>
          </p:cNvSpPr>
          <p:nvPr>
            <p:ph sz="quarter" idx="1"/>
          </p:nvPr>
        </p:nvSpPr>
        <p:spPr/>
        <p:txBody>
          <a:bodyPr/>
          <a:lstStyle/>
          <a:p>
            <a:r>
              <a:rPr lang="en-US" dirty="0" smtClean="0"/>
              <a:t>The most important job of a farmer or a rancher is to adequately provide for the nutritional needs of their cattle. </a:t>
            </a:r>
          </a:p>
          <a:p>
            <a:pPr lvl="1"/>
            <a:r>
              <a:rPr lang="en-US" dirty="0" smtClean="0"/>
              <a:t>All other needs are secondary to the daily need for proper nutritional care</a:t>
            </a:r>
          </a:p>
          <a:p>
            <a:pPr lvl="1"/>
            <a:r>
              <a:rPr lang="en-US" dirty="0" smtClean="0"/>
              <a:t>All other needs (with the exception of air) are not as immediate or pressing as the need for high quality food and water. </a:t>
            </a:r>
          </a:p>
          <a:p>
            <a:pPr lvl="1"/>
            <a:r>
              <a:rPr lang="en-US" dirty="0" smtClean="0"/>
              <a:t>An animal without quality food or water can very quickly die. </a:t>
            </a:r>
          </a:p>
          <a:p>
            <a:pPr lvl="1"/>
            <a:r>
              <a:rPr lang="en-US" dirty="0" smtClean="0"/>
              <a:t>An animal without quality food or water is a neglected and abused animal.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feed concentrates (cont)</a:t>
            </a:r>
            <a:endParaRPr lang="en-US" dirty="0"/>
          </a:p>
        </p:txBody>
      </p:sp>
      <p:sp>
        <p:nvSpPr>
          <p:cNvPr id="3" name="Content Placeholder 2"/>
          <p:cNvSpPr>
            <a:spLocks noGrp="1"/>
          </p:cNvSpPr>
          <p:nvPr>
            <p:ph sz="quarter" idx="1"/>
          </p:nvPr>
        </p:nvSpPr>
        <p:spPr>
          <a:xfrm>
            <a:off x="152400" y="1219200"/>
            <a:ext cx="6629400" cy="4937760"/>
          </a:xfrm>
        </p:spPr>
        <p:txBody>
          <a:bodyPr>
            <a:normAutofit fontScale="77500" lnSpcReduction="20000"/>
          </a:bodyPr>
          <a:lstStyle/>
          <a:p>
            <a:r>
              <a:rPr lang="en-US" b="1" dirty="0" smtClean="0"/>
              <a:t>Oats</a:t>
            </a:r>
            <a:r>
              <a:rPr lang="en-US" dirty="0" smtClean="0"/>
              <a:t> contain 15 percent less energy but 20 to 30 percent more protein than shelled corn. </a:t>
            </a:r>
          </a:p>
          <a:p>
            <a:pPr lvl="1"/>
            <a:r>
              <a:rPr lang="en-US" dirty="0" smtClean="0"/>
              <a:t>The advantage of adding oats to dairy rations is that it adds fiber and bulk, and may help maintain rumen function.</a:t>
            </a:r>
          </a:p>
          <a:p>
            <a:endParaRPr lang="en-US" dirty="0" smtClean="0"/>
          </a:p>
          <a:p>
            <a:r>
              <a:rPr lang="en-US" b="1" dirty="0" smtClean="0"/>
              <a:t>Molasses</a:t>
            </a:r>
            <a:r>
              <a:rPr lang="en-US" dirty="0" smtClean="0"/>
              <a:t> (cane and beet sugar) is used primarily to enhance the taste of the ration. </a:t>
            </a:r>
          </a:p>
          <a:p>
            <a:pPr lvl="1"/>
            <a:r>
              <a:rPr lang="en-US" dirty="0" smtClean="0"/>
              <a:t>The amount used should be limited to 5 to 7 percent of the grain mix to avoid rumen disorders and prevent clogging of equipment</a:t>
            </a:r>
          </a:p>
          <a:p>
            <a:pPr lvl="1"/>
            <a:endParaRPr lang="en-US" dirty="0" smtClean="0"/>
          </a:p>
          <a:p>
            <a:r>
              <a:rPr lang="en-US" b="1" dirty="0" smtClean="0"/>
              <a:t>Fat</a:t>
            </a:r>
            <a:r>
              <a:rPr lang="en-US" dirty="0" smtClean="0"/>
              <a:t> - several kinds of animal and vegetable fats or oils are available for feeding</a:t>
            </a:r>
          </a:p>
          <a:p>
            <a:pPr lvl="1"/>
            <a:r>
              <a:rPr lang="en-US" dirty="0" smtClean="0"/>
              <a:t>Total added fat in diets should not exceed 4 percent (DM basis) with animal, vegetable or rumen inert fats individually not exceeding 2 percent.</a:t>
            </a:r>
          </a:p>
          <a:p>
            <a:pPr lvl="2"/>
            <a:r>
              <a:rPr lang="en-US" dirty="0" smtClean="0"/>
              <a:t>Source: </a:t>
            </a:r>
            <a:r>
              <a:rPr lang="en-US" dirty="0" smtClean="0">
                <a:hlinkClick r:id="rId3"/>
              </a:rPr>
              <a:t>Univ of Minnesota Extension</a:t>
            </a:r>
            <a:endParaRPr lang="en-US" dirty="0" smtClean="0"/>
          </a:p>
          <a:p>
            <a:pPr lvl="2"/>
            <a:endParaRPr lang="en-US" dirty="0" smtClean="0"/>
          </a:p>
          <a:p>
            <a:endParaRPr lang="en-US" dirty="0" smtClean="0"/>
          </a:p>
          <a:p>
            <a:endParaRPr lang="en-US" dirty="0"/>
          </a:p>
        </p:txBody>
      </p:sp>
      <p:pic>
        <p:nvPicPr>
          <p:cNvPr id="30722" name="Picture 2" descr="http://t3.gstatic.com/images?q=tbn:ANd9GcQkXyxWLfh8eNpOS3Lrj0_XSJP8ru50TFyocyiO0IXOscMZicN0"/>
          <p:cNvPicPr>
            <a:picLocks noChangeAspect="1" noChangeArrowheads="1"/>
          </p:cNvPicPr>
          <p:nvPr/>
        </p:nvPicPr>
        <p:blipFill>
          <a:blip r:embed="rId4" cstate="print"/>
          <a:srcRect/>
          <a:stretch>
            <a:fillRect/>
          </a:stretch>
        </p:blipFill>
        <p:spPr bwMode="auto">
          <a:xfrm>
            <a:off x="7086600" y="1143000"/>
            <a:ext cx="2057400" cy="1549008"/>
          </a:xfrm>
          <a:prstGeom prst="rect">
            <a:avLst/>
          </a:prstGeom>
          <a:noFill/>
        </p:spPr>
      </p:pic>
      <p:sp>
        <p:nvSpPr>
          <p:cNvPr id="5" name="Rectangle 4"/>
          <p:cNvSpPr/>
          <p:nvPr/>
        </p:nvSpPr>
        <p:spPr>
          <a:xfrm>
            <a:off x="7862880" y="2667000"/>
            <a:ext cx="1281120" cy="230832"/>
          </a:xfrm>
          <a:prstGeom prst="rect">
            <a:avLst/>
          </a:prstGeom>
        </p:spPr>
        <p:txBody>
          <a:bodyPr wrap="none">
            <a:spAutoFit/>
          </a:bodyPr>
          <a:lstStyle/>
          <a:p>
            <a:r>
              <a:rPr lang="en-US" sz="900" dirty="0"/>
              <a:t>extension.uidaho.edu</a:t>
            </a:r>
          </a:p>
        </p:txBody>
      </p:sp>
      <p:pic>
        <p:nvPicPr>
          <p:cNvPr id="30724" name="Picture 4" descr="http://www.agway.com/product_image/file/13537/blowup/10207809.jpg?125322646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00800" y="2362200"/>
            <a:ext cx="1543049" cy="2057400"/>
          </a:xfrm>
          <a:prstGeom prst="rect">
            <a:avLst/>
          </a:prstGeom>
          <a:noFill/>
        </p:spPr>
      </p:pic>
      <p:sp>
        <p:nvSpPr>
          <p:cNvPr id="7" name="Rectangle 6"/>
          <p:cNvSpPr/>
          <p:nvPr/>
        </p:nvSpPr>
        <p:spPr>
          <a:xfrm>
            <a:off x="6705600" y="4343400"/>
            <a:ext cx="705642" cy="215444"/>
          </a:xfrm>
          <a:prstGeom prst="rect">
            <a:avLst/>
          </a:prstGeom>
        </p:spPr>
        <p:txBody>
          <a:bodyPr wrap="none">
            <a:spAutoFit/>
          </a:bodyPr>
          <a:lstStyle/>
          <a:p>
            <a:r>
              <a:rPr lang="en-US" sz="800" dirty="0" smtClean="0"/>
              <a:t>agway.com</a:t>
            </a:r>
            <a:endParaRPr lang="en-US" sz="800" dirty="0"/>
          </a:p>
        </p:txBody>
      </p:sp>
      <p:pic>
        <p:nvPicPr>
          <p:cNvPr id="30726" name="Picture 6" descr="http://www.kentshowfeeds.com/images/products/coverAll-Med.jpg"/>
          <p:cNvPicPr>
            <a:picLocks noChangeAspect="1" noChangeArrowheads="1"/>
          </p:cNvPicPr>
          <p:nvPr/>
        </p:nvPicPr>
        <p:blipFill>
          <a:blip r:embed="rId6" cstate="print"/>
          <a:srcRect/>
          <a:stretch>
            <a:fillRect/>
          </a:stretch>
        </p:blipFill>
        <p:spPr bwMode="auto">
          <a:xfrm>
            <a:off x="7467600" y="4191000"/>
            <a:ext cx="1428750" cy="2143125"/>
          </a:xfrm>
          <a:prstGeom prst="rect">
            <a:avLst/>
          </a:prstGeom>
          <a:noFill/>
        </p:spPr>
      </p:pic>
      <p:sp>
        <p:nvSpPr>
          <p:cNvPr id="9" name="Rectangle 8"/>
          <p:cNvSpPr/>
          <p:nvPr/>
        </p:nvSpPr>
        <p:spPr>
          <a:xfrm>
            <a:off x="7620000" y="6324600"/>
            <a:ext cx="1204176" cy="230832"/>
          </a:xfrm>
          <a:prstGeom prst="rect">
            <a:avLst/>
          </a:prstGeom>
        </p:spPr>
        <p:txBody>
          <a:bodyPr wrap="none">
            <a:spAutoFit/>
          </a:bodyPr>
          <a:lstStyle/>
          <a:p>
            <a:r>
              <a:rPr lang="en-US" sz="900" dirty="0" smtClean="0"/>
              <a:t>kentshowfeeds.com</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farmwest.com/images/client/Protien%20Figure%201.JPG"/>
          <p:cNvPicPr>
            <a:picLocks noChangeAspect="1" noChangeArrowheads="1"/>
          </p:cNvPicPr>
          <p:nvPr/>
        </p:nvPicPr>
        <p:blipFill>
          <a:blip r:embed="rId3" cstate="print"/>
          <a:srcRect/>
          <a:stretch>
            <a:fillRect/>
          </a:stretch>
        </p:blipFill>
        <p:spPr bwMode="auto">
          <a:xfrm>
            <a:off x="4648200" y="3581400"/>
            <a:ext cx="4950054" cy="3276600"/>
          </a:xfrm>
          <a:prstGeom prst="rect">
            <a:avLst/>
          </a:prstGeom>
          <a:noFill/>
        </p:spPr>
      </p:pic>
      <p:sp>
        <p:nvSpPr>
          <p:cNvPr id="2" name="Title 1"/>
          <p:cNvSpPr>
            <a:spLocks noGrp="1"/>
          </p:cNvSpPr>
          <p:nvPr>
            <p:ph type="title"/>
          </p:nvPr>
        </p:nvSpPr>
        <p:spPr/>
        <p:txBody>
          <a:bodyPr/>
          <a:lstStyle/>
          <a:p>
            <a:r>
              <a:rPr lang="en-US" dirty="0" smtClean="0"/>
              <a:t>Protein Supplements </a:t>
            </a:r>
            <a:endParaRPr lang="en-US" dirty="0"/>
          </a:p>
        </p:txBody>
      </p:sp>
      <p:sp>
        <p:nvSpPr>
          <p:cNvPr id="3" name="Content Placeholder 2"/>
          <p:cNvSpPr>
            <a:spLocks noGrp="1"/>
          </p:cNvSpPr>
          <p:nvPr>
            <p:ph sz="quarter" idx="1"/>
          </p:nvPr>
        </p:nvSpPr>
        <p:spPr>
          <a:xfrm>
            <a:off x="457200" y="1219200"/>
            <a:ext cx="8229600" cy="3810000"/>
          </a:xfrm>
        </p:spPr>
        <p:txBody>
          <a:bodyPr>
            <a:normAutofit fontScale="77500" lnSpcReduction="20000"/>
          </a:bodyPr>
          <a:lstStyle/>
          <a:p>
            <a:r>
              <a:rPr lang="en-US" dirty="0" smtClean="0"/>
              <a:t>The requirement for protein is dependent upon the age of the cow, stage of production, and level of production. Protein requirements, like energy, are additive during any point in the cows production cycle</a:t>
            </a:r>
            <a:br>
              <a:rPr lang="en-US" dirty="0" smtClean="0"/>
            </a:br>
            <a:endParaRPr lang="en-US" dirty="0" smtClean="0"/>
          </a:p>
          <a:p>
            <a:r>
              <a:rPr lang="en-US" dirty="0" smtClean="0"/>
              <a:t>Cattle protein requirements are met by two basic sources, the feedstuffs that they consume and the microorganism that populate the rumen. </a:t>
            </a:r>
            <a:br>
              <a:rPr lang="en-US" dirty="0" smtClean="0"/>
            </a:br>
            <a:endParaRPr lang="en-US" dirty="0" smtClean="0"/>
          </a:p>
          <a:p>
            <a:r>
              <a:rPr lang="en-US" dirty="0" smtClean="0"/>
              <a:t>Dietary protein component can be divided into two categories: </a:t>
            </a:r>
          </a:p>
          <a:p>
            <a:pPr lvl="1"/>
            <a:r>
              <a:rPr lang="en-US" dirty="0" smtClean="0"/>
              <a:t>Degradable intake protein (DIP) </a:t>
            </a:r>
          </a:p>
          <a:p>
            <a:pPr lvl="1"/>
            <a:r>
              <a:rPr lang="en-US" dirty="0" err="1" smtClean="0"/>
              <a:t>Undegradable</a:t>
            </a:r>
            <a:r>
              <a:rPr lang="en-US" dirty="0" smtClean="0"/>
              <a:t> intake protein (UIP).	</a:t>
            </a:r>
          </a:p>
          <a:p>
            <a:pPr lvl="2"/>
            <a:r>
              <a:rPr lang="en-US" dirty="0" smtClean="0"/>
              <a:t>Source: </a:t>
            </a:r>
            <a:r>
              <a:rPr lang="en-US" b="1" dirty="0" smtClean="0">
                <a:hlinkClick r:id="rId4"/>
              </a:rPr>
              <a:t>Basic Nutrient Requirements </a:t>
            </a:r>
            <a:br>
              <a:rPr lang="en-US" b="1" dirty="0" smtClean="0">
                <a:hlinkClick r:id="rId4"/>
              </a:rPr>
            </a:br>
            <a:r>
              <a:rPr lang="en-US" b="1" dirty="0" smtClean="0">
                <a:hlinkClick r:id="rId4"/>
              </a:rPr>
              <a:t>of Beef Cows</a:t>
            </a:r>
            <a:endParaRPr lang="en-US" b="1" dirty="0" smtClean="0"/>
          </a:p>
          <a:p>
            <a:pPr lvl="2"/>
            <a:endParaRPr lang="en-US" dirty="0"/>
          </a:p>
        </p:txBody>
      </p:sp>
      <p:pic>
        <p:nvPicPr>
          <p:cNvPr id="28674" name="Picture 2" descr="http://www.robertscottbell.com/wp-content/uploads/2010/07/cows_feeding1.jpg"/>
          <p:cNvPicPr>
            <a:picLocks noChangeAspect="1" noChangeArrowheads="1"/>
          </p:cNvPicPr>
          <p:nvPr/>
        </p:nvPicPr>
        <p:blipFill>
          <a:blip r:embed="rId5" cstate="print"/>
          <a:srcRect t="7965" b="7080"/>
          <a:stretch>
            <a:fillRect/>
          </a:stretch>
        </p:blipFill>
        <p:spPr bwMode="auto">
          <a:xfrm>
            <a:off x="0" y="4876800"/>
            <a:ext cx="4622800" cy="1981200"/>
          </a:xfrm>
          <a:prstGeom prst="rect">
            <a:avLst/>
          </a:prstGeom>
          <a:noFill/>
        </p:spPr>
      </p:pic>
      <p:sp>
        <p:nvSpPr>
          <p:cNvPr id="5" name="Rectangle 4"/>
          <p:cNvSpPr/>
          <p:nvPr/>
        </p:nvSpPr>
        <p:spPr>
          <a:xfrm>
            <a:off x="2514600" y="6703368"/>
            <a:ext cx="1159292" cy="230832"/>
          </a:xfrm>
          <a:prstGeom prst="rect">
            <a:avLst/>
          </a:prstGeom>
        </p:spPr>
        <p:txBody>
          <a:bodyPr wrap="none">
            <a:spAutoFit/>
          </a:bodyPr>
          <a:lstStyle/>
          <a:p>
            <a:r>
              <a:rPr lang="en-US" sz="900" dirty="0" smtClean="0"/>
              <a:t>robertscottbell.com</a:t>
            </a:r>
            <a:endParaRPr lang="en-US" sz="900" dirty="0"/>
          </a:p>
        </p:txBody>
      </p:sp>
      <p:sp>
        <p:nvSpPr>
          <p:cNvPr id="7" name="Rectangle 6"/>
          <p:cNvSpPr/>
          <p:nvPr/>
        </p:nvSpPr>
        <p:spPr>
          <a:xfrm>
            <a:off x="4659789" y="6627168"/>
            <a:ext cx="902811" cy="230832"/>
          </a:xfrm>
          <a:prstGeom prst="rect">
            <a:avLst/>
          </a:prstGeom>
        </p:spPr>
        <p:txBody>
          <a:bodyPr wrap="none">
            <a:spAutoFit/>
          </a:bodyPr>
          <a:lstStyle/>
          <a:p>
            <a:r>
              <a:rPr lang="en-US" sz="900" i="1" dirty="0" smtClean="0"/>
              <a:t>farmwest.com</a:t>
            </a:r>
            <a:endParaRPr lang="en-US" sz="9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Proteins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DIP component is the protein from the diet that is digested in the rumen, utilized by rumen microorganisms, and ultimately becomes bacterial (microbial) protein.</a:t>
            </a:r>
          </a:p>
          <a:p>
            <a:pPr lvl="1"/>
            <a:r>
              <a:rPr lang="en-US" dirty="0" smtClean="0"/>
              <a:t>This is the protein that a cow gets from the bacteria; the cow is the ‘second’ one to get the protein. </a:t>
            </a:r>
            <a:br>
              <a:rPr lang="en-US" dirty="0" smtClean="0"/>
            </a:br>
            <a:endParaRPr lang="en-US" dirty="0" smtClean="0"/>
          </a:p>
          <a:p>
            <a:r>
              <a:rPr lang="en-US" dirty="0" smtClean="0"/>
              <a:t>The UIP component is the protein fraction of the diet that is not digested in the rumen and that thereby "escapes or bypasses" the rumen. This is also called “bypass protein”. </a:t>
            </a:r>
          </a:p>
          <a:p>
            <a:pPr lvl="1"/>
            <a:r>
              <a:rPr lang="en-US" dirty="0" smtClean="0"/>
              <a:t>The UIP protein may then be digested and absorbed in the small intestine – it bypasses the microbes and goes directly to the cow.</a:t>
            </a:r>
          </a:p>
          <a:p>
            <a:pPr lvl="1"/>
            <a:endParaRPr lang="en-US" dirty="0" smtClean="0"/>
          </a:p>
          <a:p>
            <a:r>
              <a:rPr lang="en-US" dirty="0" smtClean="0"/>
              <a:t>Together, the bacterial protein and UIP fraction </a:t>
            </a:r>
            <a:br>
              <a:rPr lang="en-US" dirty="0" smtClean="0"/>
            </a:br>
            <a:r>
              <a:rPr lang="en-US" dirty="0" smtClean="0"/>
              <a:t>comprise the </a:t>
            </a:r>
            <a:r>
              <a:rPr lang="en-US" dirty="0" err="1" smtClean="0"/>
              <a:t>metabolizable</a:t>
            </a:r>
            <a:r>
              <a:rPr lang="en-US" dirty="0" smtClean="0"/>
              <a:t> protein available for </a:t>
            </a:r>
            <a:br>
              <a:rPr lang="en-US" dirty="0" smtClean="0"/>
            </a:br>
            <a:r>
              <a:rPr lang="en-US" dirty="0" smtClean="0"/>
              <a:t>the cow to meet her protein requirement.	</a:t>
            </a:r>
          </a:p>
          <a:p>
            <a:pPr lvl="1"/>
            <a:r>
              <a:rPr lang="en-US" dirty="0" smtClean="0"/>
              <a:t>Source: </a:t>
            </a:r>
            <a:r>
              <a:rPr lang="en-US" b="1" dirty="0" smtClean="0">
                <a:hlinkClick r:id="rId3"/>
              </a:rPr>
              <a:t>Basic Nutrient Requirements of Beef </a:t>
            </a:r>
            <a:br>
              <a:rPr lang="en-US" b="1" dirty="0" smtClean="0">
                <a:hlinkClick r:id="rId3"/>
              </a:rPr>
            </a:br>
            <a:r>
              <a:rPr lang="en-US" b="1" dirty="0" smtClean="0">
                <a:hlinkClick r:id="rId3"/>
              </a:rPr>
              <a:t>Cows</a:t>
            </a:r>
            <a:endParaRPr lang="en-US" dirty="0"/>
          </a:p>
        </p:txBody>
      </p:sp>
      <p:pic>
        <p:nvPicPr>
          <p:cNvPr id="58370" name="Picture 2" descr="http://1.bp.blogspot.com/__AvG7TAjt5s/TLE9P0AB4sI/AAAAAAAAABQ/_IzcQOUyWNI/s1600/cattle-eating-grain_page.jpg"/>
          <p:cNvPicPr>
            <a:picLocks noChangeAspect="1" noChangeArrowheads="1"/>
          </p:cNvPicPr>
          <p:nvPr/>
        </p:nvPicPr>
        <p:blipFill>
          <a:blip r:embed="rId4" cstate="print"/>
          <a:srcRect/>
          <a:stretch>
            <a:fillRect/>
          </a:stretch>
        </p:blipFill>
        <p:spPr bwMode="auto">
          <a:xfrm>
            <a:off x="6896100" y="4343400"/>
            <a:ext cx="2095500" cy="2447926"/>
          </a:xfrm>
          <a:prstGeom prst="rect">
            <a:avLst/>
          </a:prstGeom>
          <a:noFill/>
        </p:spPr>
      </p:pic>
      <p:sp>
        <p:nvSpPr>
          <p:cNvPr id="5" name="Rectangle 4"/>
          <p:cNvSpPr/>
          <p:nvPr/>
        </p:nvSpPr>
        <p:spPr>
          <a:xfrm>
            <a:off x="6865583" y="6627168"/>
            <a:ext cx="1973617" cy="230832"/>
          </a:xfrm>
          <a:prstGeom prst="rect">
            <a:avLst/>
          </a:prstGeom>
        </p:spPr>
        <p:txBody>
          <a:bodyPr wrap="none">
            <a:spAutoFit/>
          </a:bodyPr>
          <a:lstStyle/>
          <a:p>
            <a:r>
              <a:rPr lang="en-US" sz="900" dirty="0" smtClean="0"/>
              <a:t>lasatergrasslandbeef.blogspot.com</a:t>
            </a:r>
            <a:endParaRPr lang="en-US" sz="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Supplements</a:t>
            </a:r>
            <a:endParaRPr lang="en-US" dirty="0"/>
          </a:p>
        </p:txBody>
      </p:sp>
      <p:sp>
        <p:nvSpPr>
          <p:cNvPr id="3" name="Content Placeholder 2"/>
          <p:cNvSpPr>
            <a:spLocks noGrp="1"/>
          </p:cNvSpPr>
          <p:nvPr>
            <p:ph sz="quarter" idx="1"/>
          </p:nvPr>
        </p:nvSpPr>
        <p:spPr>
          <a:xfrm>
            <a:off x="304800" y="1219200"/>
            <a:ext cx="6629400" cy="5410200"/>
          </a:xfrm>
        </p:spPr>
        <p:txBody>
          <a:bodyPr>
            <a:normAutofit fontScale="62500" lnSpcReduction="20000"/>
          </a:bodyPr>
          <a:lstStyle/>
          <a:p>
            <a:r>
              <a:rPr lang="en-US" b="1" dirty="0" smtClean="0"/>
              <a:t>Soybeans</a:t>
            </a:r>
            <a:r>
              <a:rPr lang="en-US" dirty="0" smtClean="0"/>
              <a:t> are an excellent source of crude protein and fat for cattle. </a:t>
            </a:r>
          </a:p>
          <a:p>
            <a:pPr lvl="1"/>
            <a:r>
              <a:rPr lang="en-US" dirty="0" smtClean="0"/>
              <a:t>Cows should be adjusted to beans gradually to avoid diarrhea and off-feed. </a:t>
            </a:r>
          </a:p>
          <a:p>
            <a:pPr lvl="1"/>
            <a:r>
              <a:rPr lang="en-US" dirty="0" smtClean="0"/>
              <a:t>Roasting, extruding, or other heat processing reduces anti-protein factors and </a:t>
            </a:r>
            <a:r>
              <a:rPr lang="en-US" dirty="0" err="1" smtClean="0"/>
              <a:t>urease</a:t>
            </a:r>
            <a:r>
              <a:rPr lang="en-US" dirty="0" smtClean="0"/>
              <a:t> activity and increases UIP value of the soybeans. </a:t>
            </a:r>
          </a:p>
          <a:p>
            <a:endParaRPr lang="en-US" b="1" dirty="0" smtClean="0"/>
          </a:p>
          <a:p>
            <a:r>
              <a:rPr lang="en-US" b="1" dirty="0" err="1" smtClean="0"/>
              <a:t>Bloodmeal</a:t>
            </a:r>
            <a:r>
              <a:rPr lang="en-US" dirty="0" smtClean="0"/>
              <a:t> is dried blood from animal processing plants. </a:t>
            </a:r>
          </a:p>
          <a:p>
            <a:pPr lvl="1"/>
            <a:r>
              <a:rPr lang="en-US" dirty="0" err="1" smtClean="0"/>
              <a:t>Bloodmeal</a:t>
            </a:r>
            <a:r>
              <a:rPr lang="en-US" dirty="0" smtClean="0"/>
              <a:t> is high in true protein, UIP and the amino acid lysine. </a:t>
            </a:r>
          </a:p>
          <a:p>
            <a:pPr lvl="1"/>
            <a:r>
              <a:rPr lang="en-US" dirty="0" smtClean="0"/>
              <a:t>Do not feed in diets high in moisture, as palatability can become a problem</a:t>
            </a:r>
            <a:br>
              <a:rPr lang="en-US" dirty="0" smtClean="0"/>
            </a:br>
            <a:endParaRPr lang="en-US" dirty="0" smtClean="0"/>
          </a:p>
          <a:p>
            <a:r>
              <a:rPr lang="en-US" b="1" dirty="0" smtClean="0"/>
              <a:t>Brewers grain</a:t>
            </a:r>
            <a:r>
              <a:rPr lang="en-US" dirty="0" smtClean="0"/>
              <a:t>, a by-product of the fuel ethanol and beer industries, contains 70 to 80 percent water. </a:t>
            </a:r>
          </a:p>
          <a:p>
            <a:pPr lvl="1"/>
            <a:r>
              <a:rPr lang="en-US" dirty="0" smtClean="0"/>
              <a:t>On a dry matter basis, brewers grains are high in protein and a fair source of energy.</a:t>
            </a:r>
            <a:br>
              <a:rPr lang="en-US" dirty="0" smtClean="0"/>
            </a:br>
            <a:endParaRPr lang="en-US" dirty="0" smtClean="0"/>
          </a:p>
          <a:p>
            <a:r>
              <a:rPr lang="en-US" b="1" dirty="0" smtClean="0"/>
              <a:t>Cottonseed Meal</a:t>
            </a:r>
            <a:r>
              <a:rPr lang="en-US" dirty="0" smtClean="0"/>
              <a:t> – made from oil of whole cottonseed, this produce is very palatable to cows but varies in protein content. </a:t>
            </a:r>
            <a:br>
              <a:rPr lang="en-US" dirty="0" smtClean="0"/>
            </a:br>
            <a:endParaRPr lang="en-US" dirty="0" smtClean="0"/>
          </a:p>
          <a:p>
            <a:r>
              <a:rPr lang="en-US" b="1" dirty="0" smtClean="0"/>
              <a:t>Fishmeal</a:t>
            </a:r>
            <a:r>
              <a:rPr lang="en-US" dirty="0" smtClean="0"/>
              <a:t> includes bones, head, trimmings, and fish parts. Fish oil is high in protein but reduces fiber digestion in the rumen.</a:t>
            </a:r>
          </a:p>
          <a:p>
            <a:pPr lvl="1"/>
            <a:r>
              <a:rPr lang="en-US" dirty="0" smtClean="0"/>
              <a:t>Source: </a:t>
            </a:r>
            <a:r>
              <a:rPr lang="en-US" dirty="0" smtClean="0">
                <a:hlinkClick r:id="rId3"/>
              </a:rPr>
              <a:t>Univ of Minnesota Extension</a:t>
            </a:r>
            <a:endParaRPr lang="en-US" dirty="0" smtClean="0"/>
          </a:p>
        </p:txBody>
      </p:sp>
      <p:pic>
        <p:nvPicPr>
          <p:cNvPr id="56322" name="Picture 2" descr="http://t0.gstatic.com/images?q=tbn:ANd9GcRGXcbCcFiB2CdZ_qlyp6tAMaiGdQnurDJjN9FGHOgKobuE1_umzw"/>
          <p:cNvPicPr>
            <a:picLocks noChangeAspect="1" noChangeArrowheads="1"/>
          </p:cNvPicPr>
          <p:nvPr/>
        </p:nvPicPr>
        <p:blipFill>
          <a:blip r:embed="rId4" cstate="print"/>
          <a:srcRect/>
          <a:stretch>
            <a:fillRect/>
          </a:stretch>
        </p:blipFill>
        <p:spPr bwMode="auto">
          <a:xfrm>
            <a:off x="7239000" y="0"/>
            <a:ext cx="1905000" cy="1426912"/>
          </a:xfrm>
          <a:prstGeom prst="rect">
            <a:avLst/>
          </a:prstGeom>
          <a:noFill/>
        </p:spPr>
      </p:pic>
      <p:sp>
        <p:nvSpPr>
          <p:cNvPr id="5" name="Rectangle 4"/>
          <p:cNvSpPr/>
          <p:nvPr/>
        </p:nvSpPr>
        <p:spPr>
          <a:xfrm>
            <a:off x="8356605" y="16843"/>
            <a:ext cx="787395" cy="230832"/>
          </a:xfrm>
          <a:prstGeom prst="rect">
            <a:avLst/>
          </a:prstGeom>
        </p:spPr>
        <p:txBody>
          <a:bodyPr wrap="none">
            <a:spAutoFit/>
          </a:bodyPr>
          <a:lstStyle/>
          <a:p>
            <a:r>
              <a:rPr lang="en-US" sz="900" dirty="0">
                <a:solidFill>
                  <a:schemeClr val="bg2">
                    <a:lumMod val="20000"/>
                    <a:lumOff val="80000"/>
                  </a:schemeClr>
                </a:solidFill>
              </a:rPr>
              <a:t>celsias.com</a:t>
            </a:r>
          </a:p>
        </p:txBody>
      </p:sp>
      <p:sp>
        <p:nvSpPr>
          <p:cNvPr id="56324" name="AutoShape 4" descr="data:image/jpg;base64,/9j/4AAQSkZJRgABAQAAAQABAAD/2wCEAAkGBhMSERMUExQWFBQWGBQZGBgYFhkdGhccFxYVGBgaGBgYHyYeGB8jGRQaHy8gJCcpLC0sFR4xNTAqNSYwLCkBCQoKDgwOFA8PFSkYHBgpKSkpKSkpKSwpKSkpKSkpKSksKSkpKSkpKSkpLCksKSkpKSkpKSksKSwpKSkpKSkpKf/AABEIAHAAkAMBIgACEQEDEQH/xAAcAAACAQUBAAAAAAAAAAAAAAAAAgEDBAUGBwj/xAA2EAABAwIEAwYFAgYDAAAAAAABAAIRAyEEEjFBBlFhBQcicYGREzKhscHh8BRCUnLR8SNikv/EABgBAQEBAQEAAAAAAAAAAAAAAAABAgME/8QAHREBAQEAAgIDAAAAAAAAAAAAAAERAhIDMSFBUf/aAAwDAQACEQMRAD8A7ihCEAhCEAhCjMglCpvrgCSYHM2A85WBrd4GAbUNM4hmYGDEloPVwEfVBsSFgK/HeBaJOIYeUST7ALH0O9DAudBdUp8i+mQD5RJ9SEMbehYjs/ivCV3ZaWIpPds0OGb2N1lQ9AyEIQCEIQCEIQCEJXFAyVz4WB7d41wuFkVKgLxH/G0gvv0kARrchc24n71qldlSlRY2lTeHNLnHM9zXAtJ2ayx5OKluNTja6f21xZh8K2a1RrSflYDL3f2sFz5+8LnnaffTUcSKFGmwA3dUcX9QIZlAO5ufXVc0e6JgRpYDWNAeg5KlWNtSdL8uiza6zx57ZztzivEYvKK9Yva2SGgNa28yYaBNreKYhY2nUy7zp6QrE76myjMef0U2t5GYZjzsfuqb8WZkQPJY2jWGZuaS2RMGDE3gm0wqfxSb7DTMZMHTQDQRPVyupkZEYnTz5fnZbjwx3m1cNlZUJr0p0cTmZe+V982vyuHquefxB5SFDqsmVZU6x6p7L7XpYimKlF7alMzDhzGoI2I6q8leaOFuKq2Dqh9J0T8zTdrr2Dm8+ouu28J8fUMaA0H4deBNNx1/scfnHlcbq643jY2tCVpTKshCEILPtLtSlQpuqVXtYwalx+25PQXXGOJe8nFYiq8YeoaGHuGhoaHuG5e4yWk7AQRuVhOIOJMRjHZ67szbhjQCKbZEHICSZIFySfRYt9eCdbaSYJEAAdY5lYtd+Hj/AEV38wTedzm8ydT1VB1Sdut9PVDnQBME8xt6Kg7WSo7eiF4tA2CM/T6I+6H9YVxkx8v8eiX4Zjb/ANCfUSlcJHRK4yCY/X0TFBfyJ9wojdJv+VIfe0+qMpCiZMbKc3kfyocUDMqnTQ81e4PFvY9rgSHNMgixB2IOxCsNd/dMJ2IJ8vsUR17g/vcdLaeNiDYVWtMzzqNm/m0LqODxzKrA+m4OadCCCF5Up1SCNiOloWS7O7YqUTmpPdTI/pcQPbRXXO8J9PUAeOf71TSuecA94LMQPh1qmWtYgOENcA3xZDGkjNczc7ALfaWJa4kAgxrBmDa31HurrnZjzCahI8v35JA6eUfW1ksGNRlmPbp+VT+JvERP6LGPXonWDf8AcKkbfSenmVVYYkRYlpJ38Nz75voqDiQdbgn66JBEjSDf9hSW+W+91Ad1tYXGqUu6TcqpUpSifNQ8id0QrniY2QHb85UO1tZMy/UXQK2+ilzwptslI/cIDN9UzSVLwLR12+XkJ3KQPO6M1WBkIa4Xn3VOPVMx3nOyLFzRfY3gk8teojcc4ldL7qOKHF7qFSqwCS4GT8R7nxP/AFiG3mXSFywHzjrsspw5jizF0HB+SHtv5nf3TcYs1ZgkwTqR7a9Oil536CFluI+wzhKz6ZDnAnwPuGkAwQMwGaIa0+R5rD0q5a4ObEyCJDXD1DgQQpsddhaj+kJGm10VHXJ9zAGxiA0AbQpAvBsAUgpZSTpb/f8AhTPqUxJkm0kkm2kk6e+qTKqiYBbqQ6QByiHEk9cwZ9VAbJj9/wC0NbNuSmP1hBBYB5oJgaQPT8FNSLZ8UxvlifSQRqqNRvLT6eyMJN0TdJTkjWyba8DogmNOqgpiegSSgZoj8p8/2sqWYJsw01/HJA+bmto7veHXYrFsEDIyS4uEjSwuDe8+iseHeEMTi3tFOmQ3U1HNIa0bEyLybDzXfeDeF6eCoNYxsO1cXAZi46zFvqntm34UO0uCcNVqZ30w4lzCSTYlp3iCfWdVzzibunrtc+ph8jmWinOUjwtBibZQQZMyu1wqRw4Lpi8RPSZ+4V6sTljy5ieyqlPO14gtIER01nlexVnVxDnOcXG+526L1F2nw7QxAAq02vAmAdBOpA0B66hYnBd3eCovzMotkBoggECHZswn+YmxO4UzHSeSPOM/4nX0soB/Oy7nxJ3SUMTWz0z8CQS4MYMpMiDr4TrYLB4nuKIbLcV4hsaZg+xlF7xyfPGhI8iom9oWxdqcA4ulVNMU3VTNixriT6ETHWIWw9j9yuLqta6s9uHB/lIzPGliGkAe6HaOeT77aJZN4v5rbO3+7jF4VnxHNaWAHMS9vhHU/wA0k2jZt9VqrY05bIT5U3tggWKaEtRgzDkgk6gWVk0QeSFeYHsupWJLWmAPEZ8zHTRZalwPi3AEU9Q07xckTmgiJBiJkEGVBrz2xyIG4399F0nuc4aFas+s9pLaYysN4zOBdMbw0R5lbJwz3OUmAOxbjUMCGNJaxljaBdxbYSTBiV0fC4YMaGgeFogG2nKwVxz5clSnRAAi0fseyqgKULWMBCEIBCEIBKWpkIENNSGpkKYLLtLAtrUqlN85Xtc0wbw4QYJFrLznxVwlWwlZwLD8MmoWOFw5oPzcxAImeU7r0s+nPposJ2rwhRxJZ8XOQx2YAPIk5cviIu62xMJiy48wvE6dPt+ifB4fPUa1zgwOtmdo2zjJHnlXfuIO7eli8wNKiyIFN7Ja8NAuDDI10HTUyrTh/uXwtK+InEOmwMhnqwfN626LOVvs1ehxJgMLhKbcPk+NldPgqOdmdTM5yA35s+UxYZS0aBb7wP2l8fDNfUDczDka7K+HDK0hzS8eIEXEWgBZCrwFgC5rv4Wi1zdC2mG/RkAmb3GqyeE7NFKQzQukgnQBoaA3+kANAACmVm8tXX2VQJWtTLoyiUIhQQg//9k="/>
          <p:cNvSpPr>
            <a:spLocks noChangeAspect="1" noChangeArrowheads="1"/>
          </p:cNvSpPr>
          <p:nvPr/>
        </p:nvSpPr>
        <p:spPr bwMode="auto">
          <a:xfrm>
            <a:off x="77788" y="-509588"/>
            <a:ext cx="1371600" cy="106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data:image/jpg;base64,/9j/4AAQSkZJRgABAQAAAQABAAD/2wCEAAkGBhMSERMUExQWFBQWGBQZGBgYFhkdGhccFxYVGBgaGBgYHyYeGB8jGRQaHy8gJCcpLC0sFR4xNTAqNSYwLCkBCQoKDgwOFA8PFSkYHBgpKSkpKSkpKSwpKSkpKSkpKSksKSkpKSkpKSkpLCksKSkpKSkpKSksKSwpKSkpKSkpKf/AABEIAHAAkAMBIgACEQEDEQH/xAAcAAACAQUBAAAAAAAAAAAAAAAAAgEDBAUGBwj/xAA2EAABAwIEAwYFAgYDAAAAAAABAAIRAyEEEjFBBlFhBQcicYGREzKhscHh8BRCUnLR8SNikv/EABgBAQEBAQEAAAAAAAAAAAAAAAABAgME/8QAHREBAQEAAgIDAAAAAAAAAAAAAAERAhIDMSFBUf/aAAwDAQACEQMRAD8A7ihCEAhCEAhCjMglCpvrgCSYHM2A85WBrd4GAbUNM4hmYGDEloPVwEfVBsSFgK/HeBaJOIYeUST7ALH0O9DAudBdUp8i+mQD5RJ9SEMbehYjs/ivCV3ZaWIpPds0OGb2N1lQ9AyEIQCEIQCEIQCEJXFAyVz4WB7d41wuFkVKgLxH/G0gvv0kARrchc24n71qldlSlRY2lTeHNLnHM9zXAtJ2ayx5OKluNTja6f21xZh8K2a1RrSflYDL3f2sFz5+8LnnaffTUcSKFGmwA3dUcX9QIZlAO5ufXVc0e6JgRpYDWNAeg5KlWNtSdL8uiza6zx57ZztzivEYvKK9Yva2SGgNa28yYaBNreKYhY2nUy7zp6QrE76myjMef0U2t5GYZjzsfuqb8WZkQPJY2jWGZuaS2RMGDE3gm0wqfxSb7DTMZMHTQDQRPVyupkZEYnTz5fnZbjwx3m1cNlZUJr0p0cTmZe+V982vyuHquefxB5SFDqsmVZU6x6p7L7XpYimKlF7alMzDhzGoI2I6q8leaOFuKq2Dqh9J0T8zTdrr2Dm8+ouu28J8fUMaA0H4deBNNx1/scfnHlcbq643jY2tCVpTKshCEILPtLtSlQpuqVXtYwalx+25PQXXGOJe8nFYiq8YeoaGHuGhoaHuG5e4yWk7AQRuVhOIOJMRjHZ67szbhjQCKbZEHICSZIFySfRYt9eCdbaSYJEAAdY5lYtd+Hj/AEV38wTedzm8ydT1VB1Sdut9PVDnQBME8xt6Kg7WSo7eiF4tA2CM/T6I+6H9YVxkx8v8eiX4Zjb/ANCfUSlcJHRK4yCY/X0TFBfyJ9wojdJv+VIfe0+qMpCiZMbKc3kfyocUDMqnTQ81e4PFvY9rgSHNMgixB2IOxCsNd/dMJ2IJ8vsUR17g/vcdLaeNiDYVWtMzzqNm/m0LqODxzKrA+m4OadCCCF5Up1SCNiOloWS7O7YqUTmpPdTI/pcQPbRXXO8J9PUAeOf71TSuecA94LMQPh1qmWtYgOENcA3xZDGkjNczc7ALfaWJa4kAgxrBmDa31HurrnZjzCahI8v35JA6eUfW1ksGNRlmPbp+VT+JvERP6LGPXonWDf8AcKkbfSenmVVYYkRYlpJ38Nz75voqDiQdbgn66JBEjSDf9hSW+W+91Ad1tYXGqUu6TcqpUpSifNQ8id0QrniY2QHb85UO1tZMy/UXQK2+ilzwptslI/cIDN9UzSVLwLR12+XkJ3KQPO6M1WBkIa4Xn3VOPVMx3nOyLFzRfY3gk8teojcc4ldL7qOKHF7qFSqwCS4GT8R7nxP/AFiG3mXSFywHzjrsspw5jizF0HB+SHtv5nf3TcYs1ZgkwTqR7a9Oil536CFluI+wzhKz6ZDnAnwPuGkAwQMwGaIa0+R5rD0q5a4ObEyCJDXD1DgQQpsddhaj+kJGm10VHXJ9zAGxiA0AbQpAvBsAUgpZSTpb/f8AhTPqUxJkm0kkm2kk6e+qTKqiYBbqQ6QByiHEk9cwZ9VAbJj9/wC0NbNuSmP1hBBYB5oJgaQPT8FNSLZ8UxvlifSQRqqNRvLT6eyMJN0TdJTkjWyba8DogmNOqgpiegSSgZoj8p8/2sqWYJsw01/HJA+bmto7veHXYrFsEDIyS4uEjSwuDe8+iseHeEMTi3tFOmQ3U1HNIa0bEyLybDzXfeDeF6eCoNYxsO1cXAZi46zFvqntm34UO0uCcNVqZ30w4lzCSTYlp3iCfWdVzzibunrtc+ph8jmWinOUjwtBibZQQZMyu1wqRw4Lpi8RPSZ+4V6sTljy5ieyqlPO14gtIER01nlexVnVxDnOcXG+526L1F2nw7QxAAq02vAmAdBOpA0B66hYnBd3eCovzMotkBoggECHZswn+YmxO4UzHSeSPOM/4nX0soB/Oy7nxJ3SUMTWz0z8CQS4MYMpMiDr4TrYLB4nuKIbLcV4hsaZg+xlF7xyfPGhI8iom9oWxdqcA4ulVNMU3VTNixriT6ETHWIWw9j9yuLqta6s9uHB/lIzPGliGkAe6HaOeT77aJZN4v5rbO3+7jF4VnxHNaWAHMS9vhHU/wA0k2jZt9VqrY05bIT5U3tggWKaEtRgzDkgk6gWVk0QeSFeYHsupWJLWmAPEZ8zHTRZalwPi3AEU9Q07xckTmgiJBiJkEGVBrz2xyIG4399F0nuc4aFas+s9pLaYysN4zOBdMbw0R5lbJwz3OUmAOxbjUMCGNJaxljaBdxbYSTBiV0fC4YMaGgeFogG2nKwVxz5clSnRAAi0fseyqgKULWMBCEIBCEIBKWpkIENNSGpkKYLLtLAtrUqlN85Xtc0wbw4QYJFrLznxVwlWwlZwLD8MmoWOFw5oPzcxAImeU7r0s+nPposJ2rwhRxJZ8XOQx2YAPIk5cviIu62xMJiy48wvE6dPt+ifB4fPUa1zgwOtmdo2zjJHnlXfuIO7eli8wNKiyIFN7Ja8NAuDDI10HTUyrTh/uXwtK+InEOmwMhnqwfN626LOVvs1ehxJgMLhKbcPk+NldPgqOdmdTM5yA35s+UxYZS0aBb7wP2l8fDNfUDczDka7K+HDK0hzS8eIEXEWgBZCrwFgC5rv4Wi1zdC2mG/RkAmb3GqyeE7NFKQzQukgnQBoaA3+kANAACmVm8tXX2VQJWtTLoyiUIhQQg//9k="/>
          <p:cNvSpPr>
            <a:spLocks noChangeAspect="1" noChangeArrowheads="1"/>
          </p:cNvSpPr>
          <p:nvPr/>
        </p:nvSpPr>
        <p:spPr bwMode="auto">
          <a:xfrm>
            <a:off x="77788" y="-509588"/>
            <a:ext cx="1371600" cy="106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8" name="AutoShape 8" descr="data:image/jpg;base64,/9j/4AAQSkZJRgABAQAAAQABAAD/2wCEAAkGBhMSERMUExQWFBQWGBQZGBgYFhkdGhccFxYVGBgaGBgYHyYeGB8jGRQaHy8gJCcpLC0sFR4xNTAqNSYwLCkBCQoKDgwOFA8PFSkYHBgpKSkpKSkpKSwpKSkpKSkpKSksKSkpKSkpKSkpLCksKSkpKSkpKSksKSwpKSkpKSkpKf/AABEIAHAAkAMBIgACEQEDEQH/xAAcAAACAQUBAAAAAAAAAAAAAAAAAgEDBAUGBwj/xAA2EAABAwIEAwYFAgYDAAAAAAABAAIRAyEEEjFBBlFhBQcicYGREzKhscHh8BRCUnLR8SNikv/EABgBAQEBAQEAAAAAAAAAAAAAAAABAgME/8QAHREBAQEAAgIDAAAAAAAAAAAAAAERAhIDMSFBUf/aAAwDAQACEQMRAD8A7ihCEAhCEAhCjMglCpvrgCSYHM2A85WBrd4GAbUNM4hmYGDEloPVwEfVBsSFgK/HeBaJOIYeUST7ALH0O9DAudBdUp8i+mQD5RJ9SEMbehYjs/ivCV3ZaWIpPds0OGb2N1lQ9AyEIQCEIQCEIQCEJXFAyVz4WB7d41wuFkVKgLxH/G0gvv0kARrchc24n71qldlSlRY2lTeHNLnHM9zXAtJ2ayx5OKluNTja6f21xZh8K2a1RrSflYDL3f2sFz5+8LnnaffTUcSKFGmwA3dUcX9QIZlAO5ufXVc0e6JgRpYDWNAeg5KlWNtSdL8uiza6zx57ZztzivEYvKK9Yva2SGgNa28yYaBNreKYhY2nUy7zp6QrE76myjMef0U2t5GYZjzsfuqb8WZkQPJY2jWGZuaS2RMGDE3gm0wqfxSb7DTMZMHTQDQRPVyupkZEYnTz5fnZbjwx3m1cNlZUJr0p0cTmZe+V982vyuHquefxB5SFDqsmVZU6x6p7L7XpYimKlF7alMzDhzGoI2I6q8leaOFuKq2Dqh9J0T8zTdrr2Dm8+ouu28J8fUMaA0H4deBNNx1/scfnHlcbq643jY2tCVpTKshCEILPtLtSlQpuqVXtYwalx+25PQXXGOJe8nFYiq8YeoaGHuGhoaHuG5e4yWk7AQRuVhOIOJMRjHZ67szbhjQCKbZEHICSZIFySfRYt9eCdbaSYJEAAdY5lYtd+Hj/AEV38wTedzm8ydT1VB1Sdut9PVDnQBME8xt6Kg7WSo7eiF4tA2CM/T6I+6H9YVxkx8v8eiX4Zjb/ANCfUSlcJHRK4yCY/X0TFBfyJ9wojdJv+VIfe0+qMpCiZMbKc3kfyocUDMqnTQ81e4PFvY9rgSHNMgixB2IOxCsNd/dMJ2IJ8vsUR17g/vcdLaeNiDYVWtMzzqNm/m0LqODxzKrA+m4OadCCCF5Up1SCNiOloWS7O7YqUTmpPdTI/pcQPbRXXO8J9PUAeOf71TSuecA94LMQPh1qmWtYgOENcA3xZDGkjNczc7ALfaWJa4kAgxrBmDa31HurrnZjzCahI8v35JA6eUfW1ksGNRlmPbp+VT+JvERP6LGPXonWDf8AcKkbfSenmVVYYkRYlpJ38Nz75voqDiQdbgn66JBEjSDf9hSW+W+91Ad1tYXGqUu6TcqpUpSifNQ8id0QrniY2QHb85UO1tZMy/UXQK2+ilzwptslI/cIDN9UzSVLwLR12+XkJ3KQPO6M1WBkIa4Xn3VOPVMx3nOyLFzRfY3gk8teojcc4ldL7qOKHF7qFSqwCS4GT8R7nxP/AFiG3mXSFywHzjrsspw5jizF0HB+SHtv5nf3TcYs1ZgkwTqR7a9Oil536CFluI+wzhKz6ZDnAnwPuGkAwQMwGaIa0+R5rD0q5a4ObEyCJDXD1DgQQpsddhaj+kJGm10VHXJ9zAGxiA0AbQpAvBsAUgpZSTpb/f8AhTPqUxJkm0kkm2kk6e+qTKqiYBbqQ6QByiHEk9cwZ9VAbJj9/wC0NbNuSmP1hBBYB5oJgaQPT8FNSLZ8UxvlifSQRqqNRvLT6eyMJN0TdJTkjWyba8DogmNOqgpiegSSgZoj8p8/2sqWYJsw01/HJA+bmto7veHXYrFsEDIyS4uEjSwuDe8+iseHeEMTi3tFOmQ3U1HNIa0bEyLybDzXfeDeF6eCoNYxsO1cXAZi46zFvqntm34UO0uCcNVqZ30w4lzCSTYlp3iCfWdVzzibunrtc+ph8jmWinOUjwtBibZQQZMyu1wqRw4Lpi8RPSZ+4V6sTljy5ieyqlPO14gtIER01nlexVnVxDnOcXG+526L1F2nw7QxAAq02vAmAdBOpA0B66hYnBd3eCovzMotkBoggECHZswn+YmxO4UzHSeSPOM/4nX0soB/Oy7nxJ3SUMTWz0z8CQS4MYMpMiDr4TrYLB4nuKIbLcV4hsaZg+xlF7xyfPGhI8iom9oWxdqcA4ulVNMU3VTNixriT6ETHWIWw9j9yuLqta6s9uHB/lIzPGliGkAe6HaOeT77aJZN4v5rbO3+7jF4VnxHNaWAHMS9vhHU/wA0k2jZt9VqrY05bIT5U3tggWKaEtRgzDkgk6gWVk0QeSFeYHsupWJLWmAPEZ8zHTRZalwPi3AEU9Q07xckTmgiJBiJkEGVBrz2xyIG4399F0nuc4aFas+s9pLaYysN4zOBdMbw0R5lbJwz3OUmAOxbjUMCGNJaxljaBdxbYSTBiV0fC4YMaGgeFogG2nKwVxz5clSnRAAi0fseyqgKULWMBCEIBCEIBKWpkIENNSGpkKYLLtLAtrUqlN85Xtc0wbw4QYJFrLznxVwlWwlZwLD8MmoWOFw5oPzcxAImeU7r0s+nPposJ2rwhRxJZ8XOQx2YAPIk5cviIu62xMJiy48wvE6dPt+ifB4fPUa1zgwOtmdo2zjJHnlXfuIO7eli8wNKiyIFN7Ja8NAuDDI10HTUyrTh/uXwtK+InEOmwMhnqwfN626LOVvs1ehxJgMLhKbcPk+NldPgqOdmdTM5yA35s+UxYZS0aBb7wP2l8fDNfUDczDka7K+HDK0hzS8eIEXEWgBZCrwFgC5rv4Wi1zdC2mG/RkAmb3GqyeE7NFKQzQukgnQBoaA3+kANAACmVm8tXX2VQJWtTLoyiUIhQQg//9k="/>
          <p:cNvSpPr>
            <a:spLocks noChangeAspect="1" noChangeArrowheads="1"/>
          </p:cNvSpPr>
          <p:nvPr/>
        </p:nvSpPr>
        <p:spPr bwMode="auto">
          <a:xfrm>
            <a:off x="77788" y="-509588"/>
            <a:ext cx="1371600" cy="1066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0" name="Picture 10" descr="http://t2.gstatic.com/images?q=tbn:ANd9GcTDABhI8BhUynmtIJ--EGCl0cNB5nxLeTfu5xBa-CXJhK_-DLvP"/>
          <p:cNvPicPr>
            <a:picLocks noChangeAspect="1" noChangeArrowheads="1"/>
          </p:cNvPicPr>
          <p:nvPr/>
        </p:nvPicPr>
        <p:blipFill>
          <a:blip r:embed="rId5" cstate="print"/>
          <a:srcRect/>
          <a:stretch>
            <a:fillRect/>
          </a:stretch>
        </p:blipFill>
        <p:spPr bwMode="auto">
          <a:xfrm>
            <a:off x="7258936" y="1388443"/>
            <a:ext cx="1885064" cy="1409700"/>
          </a:xfrm>
          <a:prstGeom prst="rect">
            <a:avLst/>
          </a:prstGeom>
          <a:noFill/>
        </p:spPr>
      </p:pic>
      <p:sp>
        <p:nvSpPr>
          <p:cNvPr id="10" name="Rectangle 9"/>
          <p:cNvSpPr/>
          <p:nvPr/>
        </p:nvSpPr>
        <p:spPr>
          <a:xfrm>
            <a:off x="8401489" y="1464643"/>
            <a:ext cx="742511" cy="230832"/>
          </a:xfrm>
          <a:prstGeom prst="rect">
            <a:avLst/>
          </a:prstGeom>
        </p:spPr>
        <p:txBody>
          <a:bodyPr wrap="none">
            <a:spAutoFit/>
          </a:bodyPr>
          <a:lstStyle/>
          <a:p>
            <a:r>
              <a:rPr lang="en-US" sz="900" dirty="0"/>
              <a:t>ca.uky.edu</a:t>
            </a:r>
          </a:p>
        </p:txBody>
      </p:sp>
      <p:pic>
        <p:nvPicPr>
          <p:cNvPr id="56332" name="Picture 12" descr="http://t3.gstatic.com/images?q=tbn:ANd9GcQf4Risy30MHfzs0A1SeXFcaT2PKK_z7YQQZMNC4rl3Nw2kWEh3vA"/>
          <p:cNvPicPr>
            <a:picLocks noChangeAspect="1" noChangeArrowheads="1"/>
          </p:cNvPicPr>
          <p:nvPr/>
        </p:nvPicPr>
        <p:blipFill>
          <a:blip r:embed="rId6" cstate="print"/>
          <a:srcRect/>
          <a:stretch>
            <a:fillRect/>
          </a:stretch>
        </p:blipFill>
        <p:spPr bwMode="auto">
          <a:xfrm>
            <a:off x="7237828" y="2912443"/>
            <a:ext cx="1829972" cy="1377779"/>
          </a:xfrm>
          <a:prstGeom prst="rect">
            <a:avLst/>
          </a:prstGeom>
          <a:noFill/>
        </p:spPr>
      </p:pic>
      <p:sp>
        <p:nvSpPr>
          <p:cNvPr id="12" name="Rectangle 11"/>
          <p:cNvSpPr/>
          <p:nvPr/>
        </p:nvSpPr>
        <p:spPr>
          <a:xfrm>
            <a:off x="8275481" y="4053211"/>
            <a:ext cx="639919" cy="230832"/>
          </a:xfrm>
          <a:prstGeom prst="rect">
            <a:avLst/>
          </a:prstGeom>
        </p:spPr>
        <p:txBody>
          <a:bodyPr wrap="none">
            <a:spAutoFit/>
          </a:bodyPr>
          <a:lstStyle/>
          <a:p>
            <a:r>
              <a:rPr lang="en-US" sz="900" dirty="0">
                <a:solidFill>
                  <a:schemeClr val="bg2">
                    <a:lumMod val="20000"/>
                    <a:lumOff val="80000"/>
                  </a:schemeClr>
                </a:solidFill>
              </a:rPr>
              <a:t>kval.com</a:t>
            </a:r>
          </a:p>
        </p:txBody>
      </p:sp>
      <p:pic>
        <p:nvPicPr>
          <p:cNvPr id="56334" name="Picture 14" descr="http://t1.gstatic.com/images?q=tbn:ANd9GcSAqilqpzF9pYovCVfz8cvJFwwCAcNT4bkiXZDoZyqthiG5m-B34g"/>
          <p:cNvPicPr>
            <a:picLocks noChangeAspect="1" noChangeArrowheads="1"/>
          </p:cNvPicPr>
          <p:nvPr/>
        </p:nvPicPr>
        <p:blipFill>
          <a:blip r:embed="rId7" cstate="print"/>
          <a:srcRect/>
          <a:stretch>
            <a:fillRect/>
          </a:stretch>
        </p:blipFill>
        <p:spPr bwMode="auto">
          <a:xfrm>
            <a:off x="7239000" y="4309442"/>
            <a:ext cx="1905000" cy="1651001"/>
          </a:xfrm>
          <a:prstGeom prst="rect">
            <a:avLst/>
          </a:prstGeom>
          <a:noFill/>
        </p:spPr>
      </p:pic>
      <p:pic>
        <p:nvPicPr>
          <p:cNvPr id="56336" name="Picture 16" descr="http://t0.gstatic.com/images?q=tbn:ANd9GcTZUWhgW0Db7utVftdsCMj29IEP6fNJKZ1X4Ac0q0kFG9dyXoZR"/>
          <p:cNvPicPr>
            <a:picLocks noChangeAspect="1" noChangeArrowheads="1"/>
          </p:cNvPicPr>
          <p:nvPr/>
        </p:nvPicPr>
        <p:blipFill>
          <a:blip r:embed="rId8" cstate="print"/>
          <a:srcRect/>
          <a:stretch>
            <a:fillRect/>
          </a:stretch>
        </p:blipFill>
        <p:spPr bwMode="auto">
          <a:xfrm>
            <a:off x="6172200" y="5490301"/>
            <a:ext cx="1685925" cy="1367699"/>
          </a:xfrm>
          <a:prstGeom prst="rect">
            <a:avLst/>
          </a:prstGeom>
          <a:noFill/>
        </p:spPr>
      </p:pic>
      <p:sp>
        <p:nvSpPr>
          <p:cNvPr id="15" name="Rectangle 14"/>
          <p:cNvSpPr/>
          <p:nvPr/>
        </p:nvSpPr>
        <p:spPr>
          <a:xfrm>
            <a:off x="7010400" y="6703368"/>
            <a:ext cx="992579" cy="230832"/>
          </a:xfrm>
          <a:prstGeom prst="rect">
            <a:avLst/>
          </a:prstGeom>
        </p:spPr>
        <p:txBody>
          <a:bodyPr wrap="none">
            <a:spAutoFit/>
          </a:bodyPr>
          <a:lstStyle/>
          <a:p>
            <a:r>
              <a:rPr lang="en-US" sz="900" dirty="0"/>
              <a:t>allproducts.com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Water Requirements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sz="quarter" idx="1"/>
          </p:nvPr>
        </p:nvSpPr>
        <p:spPr/>
        <p:txBody>
          <a:bodyPr>
            <a:normAutofit fontScale="92500"/>
          </a:bodyPr>
          <a:lstStyle/>
          <a:p>
            <a:r>
              <a:rPr lang="en-US" dirty="0" smtClean="0"/>
              <a:t>Cattle without access to water on a summer day can die from heat stroke after only a few hours</a:t>
            </a:r>
          </a:p>
          <a:p>
            <a:pPr lvl="1"/>
            <a:r>
              <a:rPr lang="en-US" dirty="0" smtClean="0"/>
              <a:t>In winter, water is equally important</a:t>
            </a:r>
            <a:br>
              <a:rPr lang="en-US" dirty="0" smtClean="0"/>
            </a:br>
            <a:endParaRPr lang="en-US" dirty="0" smtClean="0"/>
          </a:p>
          <a:p>
            <a:r>
              <a:rPr lang="en-US" dirty="0" smtClean="0"/>
              <a:t>Water is necessary for regulation of body temperature, growth, reproduction, lactation, digestion, lubrication of joints, eyesight, and as a cleansing agent. </a:t>
            </a:r>
          </a:p>
          <a:p>
            <a:endParaRPr lang="en-US" dirty="0" smtClean="0"/>
          </a:p>
          <a:p>
            <a:r>
              <a:rPr lang="en-US" dirty="0" smtClean="0"/>
              <a:t>Limiting water intake can depress animal performance more quickly and drastically than any other nutrient deficiency. </a:t>
            </a:r>
          </a:p>
          <a:p>
            <a:pPr lvl="1"/>
            <a:r>
              <a:rPr lang="en-US" dirty="0" smtClean="0"/>
              <a:t>Source: </a:t>
            </a:r>
            <a:r>
              <a:rPr lang="en-US" dirty="0" smtClean="0">
                <a:hlinkClick r:id="rId3"/>
              </a:rPr>
              <a:t>North Dakota State Univ. </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smtClean="0"/>
              <a:t>Estimated daily water intakes (gallons per head per day) </a:t>
            </a:r>
            <a:endParaRPr lang="en-US" dirty="0"/>
          </a:p>
        </p:txBody>
      </p:sp>
      <p:graphicFrame>
        <p:nvGraphicFramePr>
          <p:cNvPr id="8" name="Content Placeholder 7"/>
          <p:cNvGraphicFramePr>
            <a:graphicFrameLocks noGrp="1"/>
          </p:cNvGraphicFramePr>
          <p:nvPr>
            <p:ph sz="quarter" idx="1"/>
          </p:nvPr>
        </p:nvGraphicFramePr>
        <p:xfrm>
          <a:off x="1431977" y="1616069"/>
          <a:ext cx="6280045" cy="4984360"/>
        </p:xfrm>
        <a:graphic>
          <a:graphicData uri="http://schemas.openxmlformats.org/drawingml/2006/table">
            <a:tbl>
              <a:tblPr/>
              <a:tblGrid>
                <a:gridCol w="6280045"/>
              </a:tblGrid>
              <a:tr h="235502">
                <a:tc>
                  <a:txBody>
                    <a:bodyPr/>
                    <a:lstStyle/>
                    <a:p>
                      <a:pPr algn="l" fontAlgn="b"/>
                      <a:r>
                        <a:rPr lang="en-US" sz="1400" b="1" i="0" u="none" strike="noStrike" dirty="0">
                          <a:solidFill>
                            <a:srgbClr val="000000"/>
                          </a:solidFill>
                          <a:latin typeface="Courier New"/>
                        </a:rPr>
                        <a:t>                                  Dry Cows,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1" i="0" u="none" strike="noStrike">
                          <a:solidFill>
                            <a:srgbClr val="000000"/>
                          </a:solidFill>
                          <a:latin typeface="Courier New"/>
                        </a:rPr>
                        <a:t>          Monthly     Lactating   Bred Cows,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1" i="0" u="none" strike="noStrike">
                          <a:solidFill>
                            <a:srgbClr val="000000"/>
                          </a:solidFill>
                          <a:latin typeface="Courier New"/>
                        </a:rPr>
                        <a:t>Month  Average Temp     Cows     and Heifers   Bulls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0" i="0" u="none" strike="noStrike">
                          <a:solidFill>
                            <a:srgbClr val="000000"/>
                          </a:solidFill>
                          <a:latin typeface="Courier New"/>
                        </a:rPr>
                        <a:t>-------------------------------------------------------</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0" i="0" u="none" strike="noStrike">
                          <a:solidFill>
                            <a:srgbClr val="000000"/>
                          </a:solidFill>
                          <a:latin typeface="Courier New"/>
                        </a:rPr>
                        <a:t>           (�F)      - - gallons per head per day - -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0" i="0" u="none" strike="noStrike">
                          <a:solidFill>
                            <a:srgbClr val="000000"/>
                          </a:solidFill>
                          <a:latin typeface="Courier New"/>
                        </a:rPr>
                        <a:t>January     36          11.0        6.0         7.0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0" i="0" u="none" strike="noStrike" dirty="0">
                          <a:solidFill>
                            <a:srgbClr val="000000"/>
                          </a:solidFill>
                          <a:latin typeface="Courier New"/>
                        </a:rPr>
                        <a:t>February    40          11.5        6.0         8.0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0" i="0" u="none" strike="noStrike">
                          <a:solidFill>
                            <a:srgbClr val="000000"/>
                          </a:solidFill>
                          <a:latin typeface="Courier New"/>
                        </a:rPr>
                        <a:t>March       50          12.5        6.5         8.6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0" i="0" u="none" strike="noStrike">
                          <a:solidFill>
                            <a:srgbClr val="000000"/>
                          </a:solidFill>
                          <a:latin typeface="Courier New"/>
                        </a:rPr>
                        <a:t>April       64          15.5        8.0        10.5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0" i="0" u="none" strike="noStrike">
                          <a:solidFill>
                            <a:srgbClr val="000000"/>
                          </a:solidFill>
                          <a:latin typeface="Courier New"/>
                        </a:rPr>
                        <a:t>May         73          17.0        9.0        12.0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0" i="0" u="none" strike="noStrike">
                          <a:solidFill>
                            <a:srgbClr val="000000"/>
                          </a:solidFill>
                          <a:latin typeface="Courier New"/>
                        </a:rPr>
                        <a:t>June        78          17.5       10.0        13.0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0" i="0" u="none" strike="noStrike">
                          <a:solidFill>
                            <a:srgbClr val="000000"/>
                          </a:solidFill>
                          <a:latin typeface="Courier New"/>
                        </a:rPr>
                        <a:t>July        90          16.5       14.5        19.0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0" i="0" u="none" strike="noStrike">
                          <a:solidFill>
                            <a:srgbClr val="000000"/>
                          </a:solidFill>
                          <a:latin typeface="Courier New"/>
                        </a:rPr>
                        <a:t>August      88          16.5       14.0        18.0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0" i="0" u="none" strike="noStrike">
                          <a:solidFill>
                            <a:srgbClr val="000000"/>
                          </a:solidFill>
                          <a:latin typeface="Courier New"/>
                        </a:rPr>
                        <a:t>September   78          17.5       10.0        13.0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0" i="0" u="none" strike="noStrike">
                          <a:solidFill>
                            <a:srgbClr val="000000"/>
                          </a:solidFill>
                          <a:latin typeface="Courier New"/>
                        </a:rPr>
                        <a:t>October     68          16.5        8.5        11.5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0" i="0" u="none" strike="noStrike">
                          <a:solidFill>
                            <a:srgbClr val="000000"/>
                          </a:solidFill>
                          <a:latin typeface="Courier New"/>
                        </a:rPr>
                        <a:t>November    52          13.0        6.5         9.0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0" i="0" u="none" strike="noStrike">
                          <a:solidFill>
                            <a:srgbClr val="000000"/>
                          </a:solidFill>
                          <a:latin typeface="Courier New"/>
                        </a:rPr>
                        <a:t>December    38          11.0        6.0         7.5 </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algn="l" fontAlgn="b"/>
                      <a:r>
                        <a:rPr lang="en-US" sz="1400" b="0" i="0" u="none" strike="noStrike">
                          <a:solidFill>
                            <a:srgbClr val="000000"/>
                          </a:solidFill>
                          <a:latin typeface="Courier New"/>
                        </a:rPr>
                        <a:t>-------------------------------------------------------</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35502">
                <a:tc>
                  <a:txBody>
                    <a:bodyPr/>
                    <a:lstStyle/>
                    <a:p>
                      <a:pPr algn="l" fontAlgn="b"/>
                      <a:r>
                        <a:rPr lang="en-US" sz="1400" b="0" i="0" u="none" strike="noStrike">
                          <a:solidFill>
                            <a:srgbClr val="000000"/>
                          </a:solidFill>
                          <a:latin typeface="Courier New"/>
                        </a:rPr>
                        <a:t>-------------------------------------------------------</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35502">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North Dakota State Univ. </a:t>
                      </a:r>
                      <a:endParaRPr lang="en-US" dirty="0" smtClean="0"/>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27091">
                <a:tc>
                  <a:txBody>
                    <a:bodyPr/>
                    <a:lstStyle/>
                    <a:p>
                      <a:pPr algn="l" fontAlgn="b"/>
                      <a:r>
                        <a:rPr lang="en-US" sz="1400" b="0" i="0" u="none" strike="noStrike" dirty="0">
                          <a:solidFill>
                            <a:srgbClr val="000000"/>
                          </a:solidFill>
                          <a:latin typeface="Arial"/>
                        </a:rPr>
                        <a:t>Adapted from GPE-1400, Water Requirements for Beef Cattle.</a:t>
                      </a:r>
                    </a:p>
                  </a:txBody>
                  <a:tcPr marL="8411" marR="8411" marT="8411"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latin typeface="Arial"/>
              </a:rPr>
              <a:t>Water requirements of growing and finishing beef cattle (gallons per head per day). </a:t>
            </a:r>
            <a:endParaRPr lang="en-US" dirty="0"/>
          </a:p>
        </p:txBody>
      </p:sp>
      <p:graphicFrame>
        <p:nvGraphicFramePr>
          <p:cNvPr id="4" name="Content Placeholder 3"/>
          <p:cNvGraphicFramePr>
            <a:graphicFrameLocks noGrp="1"/>
          </p:cNvGraphicFramePr>
          <p:nvPr>
            <p:ph sz="quarter" idx="1"/>
          </p:nvPr>
        </p:nvGraphicFramePr>
        <p:xfrm>
          <a:off x="705814" y="1219196"/>
          <a:ext cx="7732372" cy="5012495"/>
        </p:xfrm>
        <a:graphic>
          <a:graphicData uri="http://schemas.openxmlformats.org/drawingml/2006/table">
            <a:tbl>
              <a:tblPr/>
              <a:tblGrid>
                <a:gridCol w="7732372"/>
              </a:tblGrid>
              <a:tr h="198959">
                <a:tc>
                  <a:txBody>
                    <a:bodyPr/>
                    <a:lstStyle/>
                    <a:p>
                      <a:pPr algn="l" fontAlgn="b"/>
                      <a:r>
                        <a:rPr lang="en-US" sz="1200" b="1" i="0" u="none" strike="noStrike" dirty="0">
                          <a:solidFill>
                            <a:srgbClr val="000000"/>
                          </a:solidFill>
                          <a:latin typeface="Arial"/>
                        </a:rPr>
                        <a:t>Table 2. Water requirements of growing and finishing beef cattle (gallons per head per day).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06328">
                <a:tc>
                  <a:txBody>
                    <a:bodyPr/>
                    <a:lstStyle/>
                    <a:p>
                      <a:pPr algn="l" fontAlgn="b"/>
                      <a:endParaRPr lang="en-US" sz="1200" b="0" i="0" u="none" strike="noStrike" dirty="0">
                        <a:solidFill>
                          <a:srgbClr val="000000"/>
                        </a:solidFill>
                        <a:latin typeface="Calibri"/>
                      </a:endParaRP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1" i="0" u="none" strike="noStrike">
                          <a:solidFill>
                            <a:srgbClr val="000000"/>
                          </a:solidFill>
                          <a:latin typeface="Courier New"/>
                        </a:rPr>
                        <a:t>                       Growing Cattle              Finishing Cattle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1" i="0" u="none" strike="noStrike">
                          <a:solidFill>
                            <a:srgbClr val="000000"/>
                          </a:solidFill>
                          <a:latin typeface="Courier New"/>
                        </a:rPr>
                        <a:t>                  ------------------------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1" i="0" u="none" strike="noStrike">
                          <a:solidFill>
                            <a:srgbClr val="000000"/>
                          </a:solidFill>
                          <a:latin typeface="Courier New"/>
                        </a:rPr>
                        <a:t>Month  Avg. Temp.  400 lb  600 lb  800 lb   600 lb  800 lb  1000 lb  1200 lb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0" i="0" u="none" strike="noStrike">
                          <a:solidFill>
                            <a:srgbClr val="000000"/>
                          </a:solidFill>
                          <a:latin typeface="Courier New"/>
                        </a:rPr>
                        <a:t>          (�F)    - - - - - - - gallons per head per day - - - - - - - - - -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January    36        3.5     5.0     6.0      5.5     7.0      8.5      9.5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0" i="0" u="none" strike="noStrike">
                          <a:solidFill>
                            <a:srgbClr val="000000"/>
                          </a:solidFill>
                          <a:latin typeface="Courier New"/>
                        </a:rPr>
                        <a:t>February   40        4.0     5.5     6.5      6.0     7.5      9.0     10.0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March      50        4.5     6.0     7.0      6.5     8.0      9.5     10.5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0" i="0" u="none" strike="noStrike">
                          <a:solidFill>
                            <a:srgbClr val="000000"/>
                          </a:solidFill>
                          <a:latin typeface="Courier New"/>
                        </a:rPr>
                        <a:t>April      64        5.5     7.0     8.5      8.0     9.5     11.0     12.5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May        73        6.0     8.0     9.5      9.0    11.0     13.0     14.5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0" i="0" u="none" strike="noStrike">
                          <a:solidFill>
                            <a:srgbClr val="000000"/>
                          </a:solidFill>
                          <a:latin typeface="Courier New"/>
                        </a:rPr>
                        <a:t>June       78        6.5     8.5    10.0      9.5    12.0     14.0     16.0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July       90        9.5    13.0    15.0     14.5    17.5     20.5     23.0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0" i="0" u="none" strike="noStrike">
                          <a:solidFill>
                            <a:srgbClr val="000000"/>
                          </a:solidFill>
                          <a:latin typeface="Courier New"/>
                        </a:rPr>
                        <a:t>August     88        9.0    12.0    14.0     14.0    17.0     20.0     22.5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September  78        6.5     8.5    10.0      9.5    12.0     14.0     16.0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0" i="0" u="none" strike="noStrike">
                          <a:solidFill>
                            <a:srgbClr val="000000"/>
                          </a:solidFill>
                          <a:latin typeface="Courier New"/>
                        </a:rPr>
                        <a:t>October    68        5.5     7.5     9.0      8.5    10.0     12.0     14.0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November   52        4.5     6.0     7.0      6.5     8.0     10.0     10.5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0" i="0" u="none" strike="noStrike">
                          <a:solidFill>
                            <a:srgbClr val="000000"/>
                          </a:solidFill>
                          <a:latin typeface="Courier New"/>
                        </a:rPr>
                        <a:t>December   38        4.0     5.0     6.0      6.0     7.0      8.5      9.5 </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algn="l" fontAlgn="b"/>
                      <a:r>
                        <a:rPr lang="en-US" sz="1200" b="0" i="0" u="none" strike="noStrike">
                          <a:solidFill>
                            <a:srgbClr val="000000"/>
                          </a:solidFill>
                          <a:latin typeface="Courier New"/>
                        </a:rPr>
                        <a:t>-----------------------------------------------------------------------------</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206328">
                <a:tc>
                  <a:txBody>
                    <a:bodyPr/>
                    <a:lstStyle/>
                    <a:p>
                      <a:pPr algn="l" fontAlgn="b"/>
                      <a:r>
                        <a:rPr lang="en-US" sz="1200" b="0" i="0" u="none" strike="noStrike">
                          <a:solidFill>
                            <a:srgbClr val="000000"/>
                          </a:solidFill>
                          <a:latin typeface="Courier New"/>
                        </a:rPr>
                        <a:t>-----------------------------------------------------------------------------</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r h="206328">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North Dakota State Univ. </a:t>
                      </a:r>
                      <a:endParaRPr lang="en-US" dirty="0" smtClean="0"/>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198959">
                <a:tc>
                  <a:txBody>
                    <a:bodyPr/>
                    <a:lstStyle/>
                    <a:p>
                      <a:pPr algn="l" fontAlgn="b"/>
                      <a:r>
                        <a:rPr lang="en-US" sz="1200" b="0" i="0" u="none" strike="noStrike" dirty="0">
                          <a:solidFill>
                            <a:srgbClr val="000000"/>
                          </a:solidFill>
                          <a:latin typeface="Arial"/>
                        </a:rPr>
                        <a:t>Adapted from GPE-1400, Water Requirements for Beef Cattle.</a:t>
                      </a:r>
                    </a:p>
                  </a:txBody>
                  <a:tcPr marL="7369" marR="7369" marT="7369" marB="0" anchor="b">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DBEEF3"/>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Water</a:t>
            </a:r>
            <a:endParaRPr lang="en-US" dirty="0"/>
          </a:p>
        </p:txBody>
      </p:sp>
      <p:sp>
        <p:nvSpPr>
          <p:cNvPr id="3" name="Content Placeholder 2"/>
          <p:cNvSpPr>
            <a:spLocks noGrp="1"/>
          </p:cNvSpPr>
          <p:nvPr>
            <p:ph sz="quarter" idx="1"/>
          </p:nvPr>
        </p:nvSpPr>
        <p:spPr/>
        <p:txBody>
          <a:bodyPr/>
          <a:lstStyle/>
          <a:p>
            <a:r>
              <a:rPr lang="en-US" dirty="0" smtClean="0"/>
              <a:t>Cows given free access to water will produce more milk and more butterfat than cows allowed to drink only twice a day. </a:t>
            </a:r>
          </a:p>
          <a:p>
            <a:endParaRPr lang="en-US" dirty="0" smtClean="0"/>
          </a:p>
          <a:p>
            <a:r>
              <a:rPr lang="en-US" dirty="0" smtClean="0"/>
              <a:t>The same animal will consume different levels of water at different physiological states. </a:t>
            </a:r>
          </a:p>
          <a:p>
            <a:pPr lvl="1"/>
            <a:r>
              <a:rPr lang="en-US" dirty="0" smtClean="0"/>
              <a:t>For example, a pregnant or lactating animal will consume more than an non-pregnant, non-lactating animal. </a:t>
            </a:r>
          </a:p>
          <a:p>
            <a:pPr lvl="2"/>
            <a:r>
              <a:rPr lang="en-US" dirty="0" smtClean="0"/>
              <a:t>Source: </a:t>
            </a:r>
            <a:r>
              <a:rPr lang="en-US" dirty="0" smtClean="0">
                <a:hlinkClick r:id="rId3"/>
              </a:rPr>
              <a:t>North Dakota State Univ. </a:t>
            </a:r>
            <a:endParaRPr lang="en-US" dirty="0" smtClean="0"/>
          </a:p>
          <a:p>
            <a:pPr lvl="2"/>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Cleanliness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Stale water can cause reduced water consumption - all water troughs should be cleaned frequently. </a:t>
            </a:r>
          </a:p>
          <a:p>
            <a:pPr lvl="1"/>
            <a:r>
              <a:rPr lang="en-US" dirty="0" smtClean="0"/>
              <a:t>Livestock should never be forced to drink dirty or contaminated water. </a:t>
            </a:r>
            <a:br>
              <a:rPr lang="en-US" dirty="0" smtClean="0"/>
            </a:br>
            <a:endParaRPr lang="en-US" dirty="0" smtClean="0"/>
          </a:p>
          <a:p>
            <a:r>
              <a:rPr lang="en-US" dirty="0" smtClean="0"/>
              <a:t>Dirty water is a host for disease organisms. </a:t>
            </a:r>
          </a:p>
          <a:p>
            <a:pPr lvl="1"/>
            <a:r>
              <a:rPr lang="en-US" dirty="0" smtClean="0"/>
              <a:t>Disease can spread rapidly if animals drink from the same trough, so sick animals should be isolated from the trough and the trough cleaned and disinfected. </a:t>
            </a:r>
          </a:p>
          <a:p>
            <a:pPr lvl="1"/>
            <a:r>
              <a:rPr lang="en-US" dirty="0" smtClean="0"/>
              <a:t>A good disinfectant is dilute bleach </a:t>
            </a:r>
            <a:r>
              <a:rPr lang="en-US" dirty="0" smtClean="0"/>
              <a:t/>
            </a:r>
            <a:br>
              <a:rPr lang="en-US" dirty="0" smtClean="0"/>
            </a:br>
            <a:r>
              <a:rPr lang="en-US" dirty="0" smtClean="0"/>
              <a:t>solution </a:t>
            </a:r>
            <a:r>
              <a:rPr lang="en-US" dirty="0" smtClean="0"/>
              <a:t>after the trough has been </a:t>
            </a:r>
            <a:r>
              <a:rPr lang="en-US" dirty="0" smtClean="0"/>
              <a:t/>
            </a:r>
            <a:br>
              <a:rPr lang="en-US" dirty="0" smtClean="0"/>
            </a:br>
            <a:r>
              <a:rPr lang="en-US" dirty="0" smtClean="0"/>
              <a:t>thoroughly </a:t>
            </a:r>
            <a:r>
              <a:rPr lang="en-US" dirty="0" smtClean="0"/>
              <a:t>cleaned. </a:t>
            </a:r>
          </a:p>
          <a:p>
            <a:pPr lvl="1"/>
            <a:r>
              <a:rPr lang="en-US" dirty="0" smtClean="0"/>
              <a:t>Sprinkling baking soda into the fountain </a:t>
            </a:r>
            <a:r>
              <a:rPr lang="en-US" dirty="0" smtClean="0"/>
              <a:t/>
            </a:r>
            <a:br>
              <a:rPr lang="en-US" dirty="0" smtClean="0"/>
            </a:br>
            <a:r>
              <a:rPr lang="en-US" dirty="0" smtClean="0"/>
              <a:t>periodically </a:t>
            </a:r>
            <a:r>
              <a:rPr lang="en-US" dirty="0" smtClean="0"/>
              <a:t>may reduce algae growth. </a:t>
            </a:r>
            <a:br>
              <a:rPr lang="en-US" dirty="0" smtClean="0"/>
            </a:br>
            <a:endParaRPr lang="en-US" dirty="0" smtClean="0"/>
          </a:p>
          <a:p>
            <a:pPr lvl="2"/>
            <a:r>
              <a:rPr lang="en-US" dirty="0" smtClean="0"/>
              <a:t>Source</a:t>
            </a:r>
            <a:r>
              <a:rPr lang="en-US" dirty="0" smtClean="0"/>
              <a:t>: </a:t>
            </a:r>
            <a:r>
              <a:rPr lang="en-US" dirty="0" smtClean="0">
                <a:hlinkClick r:id="rId3"/>
              </a:rPr>
              <a:t>North Dakota State Univ. </a:t>
            </a:r>
            <a:endParaRPr lang="en-US" dirty="0" smtClean="0"/>
          </a:p>
          <a:p>
            <a:pPr lvl="2"/>
            <a:endParaRPr lang="en-US" dirty="0" smtClean="0"/>
          </a:p>
        </p:txBody>
      </p:sp>
      <p:sp>
        <p:nvSpPr>
          <p:cNvPr id="50178" name="AutoShape 2" descr="data:image/jpg;base64,/9j/4AAQSkZJRgABAQAAAQABAAD/2wCEAAkGBhMSEBUUExQUFRQVGBoYGBgWFxcYFBgYFRUXFxQXFxUYGyYeFxolHhUUHy8kJCgpLCwsFR8xNTAqNSYrLCkBCQoKDgwOGg8PGiklHB0qLCwpKSksKSksLCkpKSwpKSksKS0pLCwsKSwpLCwsLCkpKSksKSksLCwsLCwsLCkpLP/AABEIAJoAzgMBIgACEQEDEQH/xAAcAAABBQEBAQAAAAAAAAAAAAAGAAMEBQcCAQj/xABCEAACAQIEBAMFBQUGBQUAAAABAhEAAwQSITEFBkFRImFxBxMygZEjQqGxwRRScoLRFTNikqLwFhey0uE0Q1OT8f/EABoBAAMBAQEBAAAAAAAAAAAAAAABAgMEBgX/xAAtEQACAgECBAQFBQEAAAAAAAAAAQIRAyExBBJBURNhcZEjMrHR8AUiM0KBFP/aAAwDAQACEQMRAD8A2+lSr2gR5XtKlQAqVKlQAqVKlQMVKlSoAVKlSoAVKlSoAVKlSoAVKlSoAVKlSoAVKlSoAVKlSoAVKlSoAVKqL/jXCdLoPoDTbc7WPuhm9I/rQFBDSoYPPSa/ZtA7kCo7e03DD4kuj+WgAvpUO2OeLDiVW6Z28On1mpdrma0dw6+qz+VAFvSqFZ4zZYwLiz2Oh/GpoNACpUqVACpUqVACpV5mHevaAFSpUqAFSrm7dCgliABuSYA9SdqqxzPhjbNxbqOqkglTMEbz2oAtqquM8xJhgDcS6Qdiqyv1mB86psb7QsOtt3W4j5RMAiY9O9UPDvbJhrjlbqlFJiWEqfMjpTSYrQT/APHlnQ5LkHrAn0ImrrAcUtXhNt1YeR1HqN6yHn0XcFiQ6MTh72qayAYBZD5feHkfKoHBuJBiXt/ZsNWAJA/iB6elVy9gs3Z3ABJIAGpJ0AoL457WMHYJS3N9x+5AT/OdPpNZnzVz9fvp7gXCbY3PV/InqKElxWXoKagFmpn25XJ/9Kn/ANrf9lSLHtv08eE1/wAN0R/qSstR5jzqUcOBvTaQEhuJMDAAHcdKk4HjZDeLbsP60ODGA6DT9a9GLE6VkUHQ4sGAjTTYnUVWX8huBm0A1yjY/PzobTirLtpTF/iTMZmmhBRieZLoEAwPLaKi2uZbgMhyPnVEmNOx1ptrlUgC5Ocr/Vsw/wAQmr3lrnp1uavkHaSV/wAp0rN0v1LwmGu3Wy2ke43ZFLH6Dam6A+juF8zWbwHjUMek1N4rxNMPZe9cJyW1LGNTA7V883MFjcMud7N+2u2ZkYL8z0+dEXAfaTdC+6uJ762/hKHWQdIrOh0EWE9tSvey/sr5DtlbNc9ckR8por4VzVbxV0qudFVQYuIVZixjSeix8yewoD4fhsKrOuGU2wx1zGXUjRkB3Cgjare9wtlVbgus66SNZXzH9aUprogUS/5t5os4Cybt0ZiTlRFMO7b79AIkmg/l720hrj/tVsIh1Bt5miPInWh32uW7jNavFs1sgIunwsq+IMe53HSJ7Gg3CXUAV82UwQR59PyNXGmhNGr3fbWTd+zwpa1O7PluEd4jKPSam8Z9sdtUH7NaZ3I1Nzwop7aatHlA86yN+LbazUrC8xKD4rYP6VryoztknmTm/F4uBfuHLuEUZU/yjf5zVAMYyzlZhO8EgH1HWpXFbwc5lOkbdRVfbslmAEa9ToB5k1d6Co5UknQEnyE027xU28TZ0R/Ujr/4rxeLYhvD7xo2jT5CIqOYrlNA4ZxS3ieD+7xOaLYyoRo5Kn7NkJ30MHymhDFY1VUqsIs7D4j/ABd6teI6WkU6PlG0dtdBoPShK/hiDrr+dSh0e3sTJ0pomrXCX7FrKPdG9cO+baTsqgfrV9wvh1y8M4RLYzHSNJGnw9BNDkkFAe13tNEHC8LcxAi2jXGUSQoLEeZjaiK1wFbrMjJbRzqpMhG7jMNiehrSuWHw2FsBEsLYb74U5pI6+83ep510Ko+Zlu04LtNHA3QoYo4VtVJUwRtIMa1w0jfSpAfN2uGuU2DSNAEi3drv3lRFNOq1AD5uVqPDMZmwVpbLZEyDRergePOBu896yhmqy4Pxi7YMo2h+JT8DdpHfz3qZq0VF0zQOFcauozBidBqCPCwOkFevoae4oMPbt++w1rJejUD+7B7qDqvoNKrMFznhmB96lxTpsM2vWDIqLieZLT3FWwjQQQS4A+YAJrkg5qbjWhtJqWo3wC8VDNJzE/j1NHHCuNs1goSA33T09D2oEwy5du/50zhuKu7MjIbbCcu8EjprXTuZbMO2RMRafC3wSj6T99WXY6/eBB+p71kvHeD3MLfazcgldmHwsp1Vl8iPoQRWj8G44t1FZyouKMrSNyB4W9dKD/aFjM1+2ungt7+TnMB9QfrVQdOgkr1BoPUizeVdWGb90dPVvKpeH5duXMKb6a5SwZI8ULHiXvv+FVHvOnStuYiiX/aVwnoQOmUQB6RtXY4hmYAKqgTMCJJ8+tdcI4slnPmTPnAG8EQddaiXLyszsoyyZA3gdhUKTtprQKHbz61Iw9jLDO6p5E+L1gbfOoKknUbgVFY1Yi7xlx5DWjnAbNm76eIFW/3rXttbj30a9mQMwgffMkAQO1VZW4qyQwB1gjQjv6Va8jWy/ELE7Bw2vZAWjX0qbA1TCcmYezdNxFJc9WMkdyAdj/WptrAZToIEz9d6s2IIk037oRNYsZHw+CDPqJn6esUFe0LjNyzjWsqXtqirAVjkbMshwp0BM9O1aJhoDAwNKyX2r8QTEY4vaMqqi3PTMnxR5SSPlVRQwUFy5iGd7rO7BJB7ZNhHYDoKiJiTEHxDsd/kelFC8XwqWWa0ftYhQwIPiEaiIMbzQtbyg+KSPLTppv51GOblbaoGeusExt/WmiadGoNNEVoI9LU7bemitegUDocJmpVoTAFQ1XWrHA2JpNlKJ1aWrfhdqCT1NNlAs+YrrCXCG20qGy6LAyD61MQypnUedR84NJ0LAqNJFTY6K5ZVjFe8c4JcxPu7tqD4QjAmIImD6QfwpsllbKaJ+A4JgjBtOvTrsZ6j8tqtulaJSTdMXArJsYdLZILLMwNNSTVVxrlNL7M9tgj7sseHMdiwGqTU/iGHxLFktC2unxszZgesLHzBqr4pwT9nwzuj3PeqRcNyTmJAgz3XfQ1nGT3s3k41VWCHEOHvZcpcEHp2I7g9RTFkwfwrUMRw1cRh0F4AtlViRoQSoJI7elVV/hdtcOyIgiCROpLRvPetPEMvCvbYC7RiuLgB8q6U6Vy9bdDnD0c2YB0X3i3QwCzKBhIVQdQZI8NDXEOMqMU1zDHwB1dZXL4gomR01mqtsE+TOFJWYkVwltkYZgRPeoSSGbxwTiy4rD27y6ZxqOzDRh9RU9tBpQN7K8apsXLQPiW4W9VYCCB6j8qOysCooCj5x45+yYN3UjOYVJ7t1+Qk/Ksbw7z/AHjFZ1EzrJMnQUY+1zGy9i3B0VnJ6GTAEdxH40BM2badBVrRAMBa7FdZK9yUDoSmnbdqp2A5bxN0/Z2XMAMZGUBSSAxJjwkgifKub2FZHZG0Kkg+oMGpvoNIje4qdhuDFvQ15gLOa4q9zRqUAWBoB9KiTo0igcs8vBYLfSn8UiquggCpOLx4U96n8v8ACRiizPIUbEfvESAJ02H41KfcbKDBYU3HEAsx6UYcK5AxFy21z7NVXeWJb6AUP8Zx+IwV0LZUrJOuXMx18O4M99KuuSudMe+KRLr3Gs3Hy3M6jIFg5o0AU7U91aBJvZDWJ4Nct/EunRl8Q/Db503ZwRaRrI6dfxoyW/5jQ9x/WpnGcAt/Cge9VXBWHVlzgKwO4M/DmH0rGGRy0ZUeatYsCOD8sF7oa8JtxIg6SNCp8/KvU9prWL72LNi2LaEqAQST302HlRLj+GMhD4d2OkMCZzQNGM7mKG7nBB+0Zr6qrOrMAF1aNCe2kitvES0GsN/ubJ+F47dxi+8uW1tkeEFQRnAPUeW00mshswYSIgz1FMpiCSqWhOgVR0AHp0q1vYFragMwYsASRpBzMIj5DWs3K2S0kVmJbK5I9I8oiqri+LCWXcdAQP4m0AP1q14ku9BPGuM+8X3CJqlycwJJaJnwx504p8xblSB6nsNhi7hRuxgfOnXWCZQSOh2mpPLNt2xVuBOVpJGwHXWupvQ5XFp6hTiMCtu2ttekD17/AI1Hv8HzKVI0PerXJnux0A1/T8acw2HBchpIM9fy7Vy6mroGPZ8CnEkUyDFxSPRTofpWwXW0rO+XODFOMIXIOay93TaYKEfKa0a4mlbp3qZPcyH2p4mcTbT9y3PzdifyAob4Fwm5iHK29wuY/UD9aMfapwRs4xIIyZUQjrMtHyiKoeGcwjh9lPdoHv3RnctIVbZ/ulEdSPEfUU3toIsefeTRgrlpkLMl8eFANVdYzqT1Goj50c8l8GW3grYdEW6SSYVSwiB8RB1qz5muC5ZtnqjHX+IAfXSmLF4W0tzJJk94za1jKaQ06L57CrbdiftLhSW3c5AQqk9QATHrWHczW8uMvjtdb862tccl6yYYZ0YEiYMEEfnWN82Woxd/zefqAamL+J/gdSNy/YzXLh/+Ozcf5gBR85apmJut7uczfU1xyaA13ELBObD3Bp5FT+le8RWLFXvJopSG+Fcu3sSM9tgQDBzGCPPzFaDwXh3urS2gZZTJMRJ6mPwqPyLgxb4cHjxPJOm20f8AVV3gcpcw65umoJ06wTpWEpun5FXewM86427ZazlYrmDyB5EVSYXmvEJ8LAH+BJ+uWrH2i4gNctKpzFQ06EblY39DQkCazxxqKPS/pzawKMl339Qys+0vGj76n+QfpUm37UMT95bTeqD9QaBg1ei7Wlvud3hYnvFeyDK/zw1w+K0n8oA/ACla4/aOrI2mxG8neDOnpQit2n7byPxqGurN4qFUkEycSs5syNdQ76efaDpU+3xSw0B8TfEdIJjy1B86D1eJjsJ/pXitSoUsOKaqS+n2DK+uGaYxZ/mUH8kGlVeB4FhcPe98mLtM8H40uMAW3Iy6g9Kpc9Rrj61ds458Fg2r6fYMbOOtXLyoRadi2hW2craH4s/Teo3Fcdaw1t20USYVYGbXQAVScIxgS+jkEhZmN9iB+dVfH8FfxN2QQUGgExlk6mI+tPHSdPY+NxvDckvhR0r11C3l0k2EuXBrebOR+6kwg+gJ+dLC4mctz94T5bkfp+NWmHwiqLVtZZVWQZBBURBB7VF4ziFZlKAAFBoBAmYMAef51opcx8lMncs4YvxCYOWzhonoGvXJj6LNGN2yKC35iOBthlXMty5cDn72a39mgk7ABf8AVUP/AJpeIhkbL0Okx6VtD5VRNBVxXB23tut1Q6QZBE6AT9a+e395iLzsqFydYAmFEBRHQAQPlW8csczJjVJyQuYLvqRsZ6A0HcC5Ws5cQoNxIxNxc6xOW0xVEHlDT60Smoqwqtwn5k4hkw6tBy3yCJG8Q0jvuKtLfCrzW1NuTmVSuggaDuazv9qu32sLdJyWQbYU6QEeQZA1BHXy8q0bB88WFtkQyhdFRQdQD/i2rPwU1QiNwrhOL98z3LeUEQfEmuhjYn1rOfaPZNrGXA27ZWHoVFaVe56XMSllmnSTpoBrI8WmtZXz7xEX73vBPYAmSAogCaccSi7QIneyfAC7i7paAq2SCSYjOwX+v0pjmhMqBO7ZfoYoj5K4UbGEDKL4e8AzkBCmVvhgfFAUnWevnVVzIinE2lMsDe1zSCQWEyO9OSp8xcasqkxZICFmCrAiTGgicu06U57sTIK5SdZy7gDUqNaJW5ItsZV3Xy0YfjrTNz2fv926p9VI/IntXzVxeJ7s9Lj4zEuXl0ryKa7aDtMqSezAfgaTcILdD9R/Sp9zknEjbI3o0f8AUKabgOLX/wBp/wCXX8jWkc8Homjs/wCjFPVSV+ZHTg0fcZv5oH4CpFnhtvZ7JQ9BLgH9T9aa95ftnUXF9VI/SnBxyWOZELQviJbMCJ7tAGnatbT2NVOK7Oxj+yCWMWzHSAT6daScGvT4bVwj+EirQ8yOdcq/SrDB86XE2t2/mgpp3uOX7VcUVVnlnEkgtYuROolVB9CTvXD8t4mJVJM7KSfnptRD/wAzL42S0PRF/pTb+0rEkdAPLQfhTdGKnle6Xu/sDL8CxAH92TrrGrfNd6iYnAvbjOACekjN813FXeK45iL5OXOZ/cB/SmMJybffxNlSe+p+g/rWEssY/MwyZsUPmlr+fmxUYa6FbUSP99avE5gAthcihhsdJ0OmgFW+C5GtLrcLOe0wv0Gp+tXeF4TZtiERV9AJ+u9cs+MhstTif6hCDuCsq+UrbX8QVcFc1tmAIjSRML2maj8YwaW8alldFUop8pIJ/OrjC2A2NJMjLa0OmTViCrE6dZ76UG3+J++xpyFZz+GTCHKdJPQGI+dfRwtTxqb6nwM0nPJKXcJOf+DIuDZmcRbbOMo1JJOYHWDMTWeYeyl5WVLsZAGOZeh7Hr6UV+03j9trWS3kjJqUiMzmMsjfLr9fOs74PhDdd1D5fCDtMwRp+NdMY0qRhsaxyLglGGmyV0Yg5oV2IjxZfnp6VK43i7mBt5iqjPcIATbUFiTHU7n1oO4fxO5ZREHumNsQGa2pOp0mRqelVvHuI3bzLmYgKDooVdSfQAipeJN2wu9wswXGsOluHw6MwgA5m2mTIjQgdRU63zHbMA2LbW13VtSZGsCNxpFClq4g0Vvzme5PUU4l3UA9P99DWjkgph1xS5hTg3cRbOQwwtksCT4BsFmfDJkbdqxri2nh6gH6mjB8YACZbbUa6jTp1/8AFBGOJa4xOpJpJ2wo3Tlu6tyyj2gdbSAliAAVQABZMnrsBuazzmq4f7Vyn7t5R/rGtW/JHFFsDDFs3w6kCQB50xzzgbQx+HvI4c4i5nMMGC5WQADqN+tYyb19C66hdh9q8wmNzMVKxHXoelcYRtK6w6EMe1eUa3OgnqacFMKacVqzGOhabucNtP8AFbQ+qg/pXaNUOwG96TmMTt01pptdQWmwm5Wwrb2U+WZfyNM3OTcL0Rh6XHH61cq2tdmtFnyL+zL8Sfd+4Ntybhh9xj63Ln/dTuH5fw6fDZTTqRmP+omrm5TDCh8Rke8mPnk92/c4ZBEdOw0H0GleKRtXrGuaztsmhOa5LUmNNXbkCapKwoF+Z+LPbuKFuMgGvh7tKme4ihjhPBAWLe+UBCSToGbfQBokbba67Vecx2w10HNpH6zVM9kDuSOtep4b+KK8jlnuyj5rxILAAkT0MbDrp51xyreRcSTdVmQoR4SFOYgFdTp0qLjZZyWB+Y7ba1c8ocXu4cuURGDhZW4mZZA0YAxBg7119DMIrGIwUjOb5EwZVIjrqrSPkOnnVFzhibQC/swuLLTmZjEZfhgifnPSiO5zjcOos4dWOkhOgHbbpOs1VY/jd27HvRbbLt4VUAeQAoEG3CuMcPxDjPhxbc6CfhJ8spA+tXGJ5QwZWSDb81aB5/EayqdfnUzMTvrEb61i4di+YvuYuB2LFq41rFIXVSyoTLEjoMsyazNHnxdZkzRNjBAMUMWPiP8AF+tawiQ2F1i59nbKEkMgII0juI8tqSYUvdtFj8Dhht8674Uo/ZrH8/5mrLAoMw0GzfmKynomUgjw1zSpK3KgWelPg6V5mUdToJqvTivURafWsXFDTHxc7V0toZs3/wCUyKfSoaGSEauy1M2qeNQxkXF38sV5mBqNxTdfUfnTOBP2r+tdPhJ4+YZJPxemlezTjVwazZQ1ceATULG3vsz6VLvbf786quJn7M+lbwgmgKXi/EinhAWGAMgDP6BokCqVcapOxB7b13xZjnGvSoyCbiz2FegwKscfQ5pbkn3pJ2j5TPypEM0ADvO1S2QSNB0/WnkGo+dbpmTK8YSuHwAO81b3xqPQfnUfAOTMk71ViP/Z"/>
          <p:cNvSpPr>
            <a:spLocks noChangeAspect="1" noChangeArrowheads="1"/>
          </p:cNvSpPr>
          <p:nvPr/>
        </p:nvSpPr>
        <p:spPr bwMode="auto">
          <a:xfrm>
            <a:off x="77788" y="-700088"/>
            <a:ext cx="1962150" cy="1466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80" name="Picture 4" descr="http://www.ritchiefount.com/images/inuse/second258.jpg"/>
          <p:cNvPicPr>
            <a:picLocks noChangeAspect="1" noChangeArrowheads="1"/>
          </p:cNvPicPr>
          <p:nvPr/>
        </p:nvPicPr>
        <p:blipFill>
          <a:blip r:embed="rId4" cstate="print"/>
          <a:srcRect/>
          <a:stretch>
            <a:fillRect/>
          </a:stretch>
        </p:blipFill>
        <p:spPr bwMode="auto">
          <a:xfrm>
            <a:off x="5821107" y="3733800"/>
            <a:ext cx="3170493" cy="2371725"/>
          </a:xfrm>
          <a:prstGeom prst="rect">
            <a:avLst/>
          </a:prstGeom>
          <a:noFill/>
        </p:spPr>
      </p:pic>
      <p:sp>
        <p:nvSpPr>
          <p:cNvPr id="6" name="Rectangle 5"/>
          <p:cNvSpPr/>
          <p:nvPr/>
        </p:nvSpPr>
        <p:spPr>
          <a:xfrm>
            <a:off x="7848600" y="6096000"/>
            <a:ext cx="998991" cy="230832"/>
          </a:xfrm>
          <a:prstGeom prst="rect">
            <a:avLst/>
          </a:prstGeom>
        </p:spPr>
        <p:txBody>
          <a:bodyPr wrap="none">
            <a:spAutoFit/>
          </a:bodyPr>
          <a:lstStyle/>
          <a:p>
            <a:r>
              <a:rPr lang="en-US" sz="900" dirty="0" smtClean="0"/>
              <a:t>ritchiefount.com</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Cleanliness</a:t>
            </a:r>
          </a:p>
        </p:txBody>
      </p:sp>
      <p:sp>
        <p:nvSpPr>
          <p:cNvPr id="3" name="Content Placeholder 2"/>
          <p:cNvSpPr>
            <a:spLocks noGrp="1"/>
          </p:cNvSpPr>
          <p:nvPr>
            <p:ph sz="quarter" idx="1"/>
          </p:nvPr>
        </p:nvSpPr>
        <p:spPr/>
        <p:txBody>
          <a:bodyPr/>
          <a:lstStyle/>
          <a:p>
            <a:r>
              <a:rPr lang="en-US" dirty="0"/>
              <a:t>Have an elevated base around automatic </a:t>
            </a:r>
            <a:r>
              <a:rPr lang="en-US" dirty="0" err="1" smtClean="0"/>
              <a:t>waterers</a:t>
            </a:r>
            <a:r>
              <a:rPr lang="en-US" dirty="0"/>
              <a:t>. </a:t>
            </a:r>
          </a:p>
          <a:p>
            <a:pPr lvl="1"/>
            <a:r>
              <a:rPr lang="en-US" dirty="0"/>
              <a:t>Make the base wide enough so animals can easily </a:t>
            </a:r>
            <a:br>
              <a:rPr lang="en-US" dirty="0"/>
            </a:br>
            <a:r>
              <a:rPr lang="en-US" dirty="0"/>
              <a:t>put their front legs on it when they are drinking, but </a:t>
            </a:r>
            <a:br>
              <a:rPr lang="en-US" dirty="0"/>
            </a:br>
            <a:r>
              <a:rPr lang="en-US" dirty="0"/>
              <a:t>not their hind legs. </a:t>
            </a:r>
          </a:p>
          <a:p>
            <a:pPr lvl="1"/>
            <a:r>
              <a:rPr lang="en-US" dirty="0"/>
              <a:t>Animals will not normally place only their hind legs </a:t>
            </a:r>
            <a:br>
              <a:rPr lang="en-US" dirty="0"/>
            </a:br>
            <a:r>
              <a:rPr lang="en-US" dirty="0"/>
              <a:t>on this base and therefore will not defecate in the </a:t>
            </a:r>
            <a:br>
              <a:rPr lang="en-US" dirty="0"/>
            </a:br>
            <a:r>
              <a:rPr lang="en-US" dirty="0"/>
              <a:t>water. 	</a:t>
            </a:r>
          </a:p>
          <a:p>
            <a:pPr lvl="2"/>
            <a:r>
              <a:rPr lang="en-US" dirty="0"/>
              <a:t>Source: </a:t>
            </a:r>
            <a:r>
              <a:rPr lang="en-US" dirty="0">
                <a:hlinkClick r:id="rId2"/>
              </a:rPr>
              <a:t>North Dakota State Univ. </a:t>
            </a:r>
            <a:endParaRPr lang="en-US" dirty="0"/>
          </a:p>
          <a:p>
            <a:endParaRPr lang="en-US" dirty="0"/>
          </a:p>
        </p:txBody>
      </p:sp>
    </p:spTree>
    <p:extLst>
      <p:ext uri="{BB962C8B-B14F-4D97-AF65-F5344CB8AC3E}">
        <p14:creationId xmlns:p14="http://schemas.microsoft.com/office/powerpoint/2010/main" val="4012934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224</TotalTime>
  <Words>1432</Words>
  <Application>Microsoft Office PowerPoint</Application>
  <PresentationFormat>On-screen Show (4:3)</PresentationFormat>
  <Paragraphs>242</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Origin</vt:lpstr>
      <vt:lpstr>Feeding Ruminants</vt:lpstr>
      <vt:lpstr>Ruminant Dietary Nutrition</vt:lpstr>
      <vt:lpstr>Water Requirements</vt:lpstr>
      <vt:lpstr>Water</vt:lpstr>
      <vt:lpstr>Estimated daily water intakes (gallons per head per day) </vt:lpstr>
      <vt:lpstr>Water requirements of growing and finishing beef cattle (gallons per head per day). </vt:lpstr>
      <vt:lpstr>Access to Water</vt:lpstr>
      <vt:lpstr>Cleanliness </vt:lpstr>
      <vt:lpstr>Cleanliness</vt:lpstr>
      <vt:lpstr>Composition of Water</vt:lpstr>
      <vt:lpstr>Checking for Dehydration </vt:lpstr>
      <vt:lpstr>Feeding Requirements</vt:lpstr>
      <vt:lpstr>Feeding Challenges</vt:lpstr>
      <vt:lpstr>Component’s of a Cow’s Diet</vt:lpstr>
      <vt:lpstr>Forages </vt:lpstr>
      <vt:lpstr>Forages </vt:lpstr>
      <vt:lpstr>Energy Concentrates </vt:lpstr>
      <vt:lpstr>Examples of Feed Concentrates </vt:lpstr>
      <vt:lpstr>Examples of feed concentrates (cont)</vt:lpstr>
      <vt:lpstr>Examples of feed concentrates (cont)</vt:lpstr>
      <vt:lpstr>Protein Supplements </vt:lpstr>
      <vt:lpstr>A Tale of Two Proteins</vt:lpstr>
      <vt:lpstr>Protein Supplements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Feeding Ruminants</dc:title>
  <dc:creator>WUHS</dc:creator>
  <cp:lastModifiedBy>Mr. Craig A. Kohn</cp:lastModifiedBy>
  <cp:revision>34</cp:revision>
  <dcterms:created xsi:type="dcterms:W3CDTF">2011-05-15T16:54:13Z</dcterms:created>
  <dcterms:modified xsi:type="dcterms:W3CDTF">2012-05-11T21:23:57Z</dcterms:modified>
</cp:coreProperties>
</file>