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25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29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30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31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32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01EAA-02B2-4236-9096-F4BE5FE0881A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46B86-5CE5-4C06-AEBE-E307F35C9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8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49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68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52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705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214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041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8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83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420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671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26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400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517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442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294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268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252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568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81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536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796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2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687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497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941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246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40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86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2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75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37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2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5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5C7CB-0515-4D18-8889-E6A7BFDB8E52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24.xml"/><Relationship Id="rId18" Type="http://schemas.openxmlformats.org/officeDocument/2006/relationships/slide" Target="slide20.xml"/><Relationship Id="rId26" Type="http://schemas.openxmlformats.org/officeDocument/2006/relationships/slide" Target="slide31.xml"/><Relationship Id="rId3" Type="http://schemas.openxmlformats.org/officeDocument/2006/relationships/slide" Target="slide3.xml"/><Relationship Id="rId21" Type="http://schemas.openxmlformats.org/officeDocument/2006/relationships/slide" Target="slide6.xml"/><Relationship Id="rId7" Type="http://schemas.openxmlformats.org/officeDocument/2006/relationships/slide" Target="slide23.xml"/><Relationship Id="rId12" Type="http://schemas.openxmlformats.org/officeDocument/2006/relationships/slide" Target="slide19.xml"/><Relationship Id="rId17" Type="http://schemas.openxmlformats.org/officeDocument/2006/relationships/slide" Target="slide15.xml"/><Relationship Id="rId25" Type="http://schemas.openxmlformats.org/officeDocument/2006/relationships/slide" Target="slide26.xml"/><Relationship Id="rId33" Type="http://schemas.openxmlformats.org/officeDocument/2006/relationships/slide" Target="slide33.xml"/><Relationship Id="rId2" Type="http://schemas.openxmlformats.org/officeDocument/2006/relationships/notesSlide" Target="../notesSlides/notesSlide2.xml"/><Relationship Id="rId16" Type="http://schemas.openxmlformats.org/officeDocument/2006/relationships/slide" Target="slide10.xml"/><Relationship Id="rId20" Type="http://schemas.openxmlformats.org/officeDocument/2006/relationships/slide" Target="slide30.xml"/><Relationship Id="rId29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11" Type="http://schemas.openxmlformats.org/officeDocument/2006/relationships/slide" Target="slide14.xml"/><Relationship Id="rId24" Type="http://schemas.openxmlformats.org/officeDocument/2006/relationships/slide" Target="slide21.xml"/><Relationship Id="rId32" Type="http://schemas.openxmlformats.org/officeDocument/2006/relationships/slide" Target="slide32.xml"/><Relationship Id="rId5" Type="http://schemas.openxmlformats.org/officeDocument/2006/relationships/slide" Target="slide13.xml"/><Relationship Id="rId15" Type="http://schemas.openxmlformats.org/officeDocument/2006/relationships/slide" Target="slide5.xml"/><Relationship Id="rId23" Type="http://schemas.openxmlformats.org/officeDocument/2006/relationships/slide" Target="slide16.xml"/><Relationship Id="rId28" Type="http://schemas.openxmlformats.org/officeDocument/2006/relationships/slide" Target="slide12.xml"/><Relationship Id="rId10" Type="http://schemas.openxmlformats.org/officeDocument/2006/relationships/slide" Target="slide9.xml"/><Relationship Id="rId19" Type="http://schemas.openxmlformats.org/officeDocument/2006/relationships/slide" Target="slide25.xml"/><Relationship Id="rId31" Type="http://schemas.openxmlformats.org/officeDocument/2006/relationships/slide" Target="slide27.xml"/><Relationship Id="rId4" Type="http://schemas.openxmlformats.org/officeDocument/2006/relationships/slide" Target="slide8.xml"/><Relationship Id="rId9" Type="http://schemas.openxmlformats.org/officeDocument/2006/relationships/slide" Target="slide4.xml"/><Relationship Id="rId14" Type="http://schemas.openxmlformats.org/officeDocument/2006/relationships/slide" Target="slide29.xml"/><Relationship Id="rId22" Type="http://schemas.openxmlformats.org/officeDocument/2006/relationships/slide" Target="slide11.xml"/><Relationship Id="rId27" Type="http://schemas.openxmlformats.org/officeDocument/2006/relationships/slide" Target="slide7.xml"/><Relationship Id="rId30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Photosynthesis Jeopardy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Agriscience</a:t>
            </a:r>
            <a:br>
              <a:rPr lang="en-US" dirty="0" smtClean="0"/>
            </a:br>
            <a:r>
              <a:rPr lang="en-US" dirty="0" smtClean="0"/>
              <a:t>Agricultural </a:t>
            </a:r>
            <a:r>
              <a:rPr lang="en-US" dirty="0" smtClean="0"/>
              <a:t>Sciences</a:t>
            </a:r>
            <a:br>
              <a:rPr lang="en-US" dirty="0" smtClean="0"/>
            </a:br>
            <a:r>
              <a:rPr lang="en-US" dirty="0" smtClean="0"/>
              <a:t>Waterford, WI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energy that is used to split a water molecule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Photon light energy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what moves hydrogen into the thylakoid.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Electron Transport System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structure is what is most similar to the intermembrane space of the </a:t>
            </a:r>
            <a:r>
              <a:rPr lang="en-US" dirty="0" smtClean="0"/>
              <a:t>mitochondria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thylakoid.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main purpose of the Calvin Cycle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produce G3P (or, ultimately, glucose)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</a:t>
            </a:r>
            <a:r>
              <a:rPr lang="en-US" dirty="0" smtClean="0"/>
              <a:t>lvin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what is used to power the Calvin Cycle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ATP (from the light reaction)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what delivers hydrogen to th</a:t>
            </a:r>
            <a:r>
              <a:rPr lang="en-US" dirty="0" smtClean="0"/>
              <a:t>e Calvin Cycle in the stroma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NADP+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molecule that provides the source of carbon for the Calvin Cycle.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CO2 </a:t>
            </a:r>
            <a:endParaRPr lang="en-US" dirty="0"/>
          </a:p>
        </p:txBody>
      </p:sp>
      <p:sp>
        <p:nvSpPr>
          <p:cNvPr id="4" name="Left Arrow 3">
            <a:hlinkClick r:id="rId4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molecule that binds to carbon from CO2 in the Calvin Cycle.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RuBP</a:t>
            </a:r>
            <a:endParaRPr lang="en-US" dirty="0"/>
          </a:p>
        </p:txBody>
      </p:sp>
      <p:sp>
        <p:nvSpPr>
          <p:cNvPr id="4" name="Left Arrow 3">
            <a:hlinkClick r:id="rId4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of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why plants need </a:t>
            </a:r>
            <a:r>
              <a:rPr lang="en-US" dirty="0" smtClean="0"/>
              <a:t>sunlight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It is used to split a water molecule to acquire hydrogen</a:t>
            </a:r>
            <a:endParaRPr lang="en-US" dirty="0"/>
          </a:p>
        </p:txBody>
      </p:sp>
      <p:sp>
        <p:nvSpPr>
          <p:cNvPr id="4" name="Left Arrow 3">
            <a:hlinkClick r:id="rId4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of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why plants need fertilizer w/ </a:t>
            </a:r>
            <a:r>
              <a:rPr lang="en-US" dirty="0" smtClean="0"/>
              <a:t>phosphorus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It is a part of every ATP molecule (among other reasons).</a:t>
            </a:r>
            <a:endParaRPr lang="en-US" dirty="0"/>
          </a:p>
        </p:txBody>
      </p:sp>
      <p:sp>
        <p:nvSpPr>
          <p:cNvPr id="4" name="Left Arrow 3">
            <a:hlinkClick r:id="rId4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0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5334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19050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32766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7" name="TextBox 6">
            <a:hlinkClick r:id="rId6" action="ppaction://hlinksldjump"/>
          </p:cNvPr>
          <p:cNvSpPr txBox="1"/>
          <p:nvPr/>
        </p:nvSpPr>
        <p:spPr>
          <a:xfrm>
            <a:off x="46482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8" name="TextBox 7">
            <a:hlinkClick r:id="rId7" action="ppaction://hlinksldjump"/>
          </p:cNvPr>
          <p:cNvSpPr txBox="1"/>
          <p:nvPr/>
        </p:nvSpPr>
        <p:spPr>
          <a:xfrm>
            <a:off x="6019800" y="12954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10" name="TextBox 9">
            <a:hlinkClick r:id="rId8" action="ppaction://hlinksldjump"/>
          </p:cNvPr>
          <p:cNvSpPr txBox="1"/>
          <p:nvPr/>
        </p:nvSpPr>
        <p:spPr>
          <a:xfrm>
            <a:off x="7391400" y="12954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11" name="TextBox 10">
            <a:hlinkClick r:id="rId9" action="ppaction://hlinksldjump"/>
          </p:cNvPr>
          <p:cNvSpPr txBox="1"/>
          <p:nvPr/>
        </p:nvSpPr>
        <p:spPr>
          <a:xfrm>
            <a:off x="5334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2" name="TextBox 11">
            <a:hlinkClick r:id="rId10" action="ppaction://hlinksldjump"/>
          </p:cNvPr>
          <p:cNvSpPr txBox="1"/>
          <p:nvPr/>
        </p:nvSpPr>
        <p:spPr>
          <a:xfrm>
            <a:off x="19050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3" name="TextBox 12">
            <a:hlinkClick r:id="rId11" action="ppaction://hlinksldjump"/>
          </p:cNvPr>
          <p:cNvSpPr txBox="1"/>
          <p:nvPr/>
        </p:nvSpPr>
        <p:spPr>
          <a:xfrm>
            <a:off x="32766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4" name="TextBox 13">
            <a:hlinkClick r:id="rId12" action="ppaction://hlinksldjump"/>
          </p:cNvPr>
          <p:cNvSpPr txBox="1"/>
          <p:nvPr/>
        </p:nvSpPr>
        <p:spPr>
          <a:xfrm>
            <a:off x="46482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5" name="TextBox 14">
            <a:hlinkClick r:id="rId13" action="ppaction://hlinksldjump"/>
          </p:cNvPr>
          <p:cNvSpPr txBox="1"/>
          <p:nvPr/>
        </p:nvSpPr>
        <p:spPr>
          <a:xfrm>
            <a:off x="6019800" y="23532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6" name="TextBox 15">
            <a:hlinkClick r:id="rId14" action="ppaction://hlinksldjump"/>
          </p:cNvPr>
          <p:cNvSpPr txBox="1"/>
          <p:nvPr/>
        </p:nvSpPr>
        <p:spPr>
          <a:xfrm>
            <a:off x="7391400" y="23532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7" name="TextBox 16">
            <a:hlinkClick r:id="rId15" action="ppaction://hlinksldjump"/>
          </p:cNvPr>
          <p:cNvSpPr txBox="1"/>
          <p:nvPr/>
        </p:nvSpPr>
        <p:spPr>
          <a:xfrm>
            <a:off x="5334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18" name="TextBox 17">
            <a:hlinkClick r:id="rId16" action="ppaction://hlinksldjump"/>
          </p:cNvPr>
          <p:cNvSpPr txBox="1"/>
          <p:nvPr/>
        </p:nvSpPr>
        <p:spPr>
          <a:xfrm>
            <a:off x="19050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19" name="TextBox 18">
            <a:hlinkClick r:id="rId17" action="ppaction://hlinksldjump"/>
          </p:cNvPr>
          <p:cNvSpPr txBox="1"/>
          <p:nvPr/>
        </p:nvSpPr>
        <p:spPr>
          <a:xfrm>
            <a:off x="32766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0" name="TextBox 19">
            <a:hlinkClick r:id="rId18" action="ppaction://hlinksldjump"/>
          </p:cNvPr>
          <p:cNvSpPr txBox="1"/>
          <p:nvPr/>
        </p:nvSpPr>
        <p:spPr>
          <a:xfrm>
            <a:off x="46482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1" name="TextBox 20">
            <a:hlinkClick r:id="rId19" action="ppaction://hlinksldjump"/>
          </p:cNvPr>
          <p:cNvSpPr txBox="1"/>
          <p:nvPr/>
        </p:nvSpPr>
        <p:spPr>
          <a:xfrm>
            <a:off x="6019800" y="3429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2" name="TextBox 21">
            <a:hlinkClick r:id="rId20" action="ppaction://hlinksldjump"/>
          </p:cNvPr>
          <p:cNvSpPr txBox="1"/>
          <p:nvPr/>
        </p:nvSpPr>
        <p:spPr>
          <a:xfrm>
            <a:off x="7391400" y="3429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3" name="TextBox 22">
            <a:hlinkClick r:id="rId21" action="ppaction://hlinksldjump"/>
          </p:cNvPr>
          <p:cNvSpPr txBox="1"/>
          <p:nvPr/>
        </p:nvSpPr>
        <p:spPr>
          <a:xfrm>
            <a:off x="5334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4" name="TextBox 23">
            <a:hlinkClick r:id="rId22" action="ppaction://hlinksldjump"/>
          </p:cNvPr>
          <p:cNvSpPr txBox="1"/>
          <p:nvPr/>
        </p:nvSpPr>
        <p:spPr>
          <a:xfrm>
            <a:off x="19050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5" name="TextBox 24">
            <a:hlinkClick r:id="rId23" action="ppaction://hlinksldjump"/>
          </p:cNvPr>
          <p:cNvSpPr txBox="1"/>
          <p:nvPr/>
        </p:nvSpPr>
        <p:spPr>
          <a:xfrm>
            <a:off x="32766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6" name="TextBox 25">
            <a:hlinkClick r:id="rId24" action="ppaction://hlinksldjump"/>
          </p:cNvPr>
          <p:cNvSpPr txBox="1"/>
          <p:nvPr/>
        </p:nvSpPr>
        <p:spPr>
          <a:xfrm>
            <a:off x="46482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7" name="TextBox 26">
            <a:hlinkClick r:id="rId25" action="ppaction://hlinksldjump"/>
          </p:cNvPr>
          <p:cNvSpPr txBox="1"/>
          <p:nvPr/>
        </p:nvSpPr>
        <p:spPr>
          <a:xfrm>
            <a:off x="6019800" y="45630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8" name="TextBox 27">
            <a:hlinkClick r:id="rId26" action="ppaction://hlinksldjump"/>
          </p:cNvPr>
          <p:cNvSpPr txBox="1"/>
          <p:nvPr/>
        </p:nvSpPr>
        <p:spPr>
          <a:xfrm>
            <a:off x="7391400" y="45630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9" name="TextBox 28">
            <a:hlinkClick r:id="rId27" action="ppaction://hlinksldjump"/>
          </p:cNvPr>
          <p:cNvSpPr txBox="1"/>
          <p:nvPr/>
        </p:nvSpPr>
        <p:spPr>
          <a:xfrm>
            <a:off x="5334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0" name="TextBox 29">
            <a:hlinkClick r:id="rId28" action="ppaction://hlinksldjump"/>
          </p:cNvPr>
          <p:cNvSpPr txBox="1"/>
          <p:nvPr/>
        </p:nvSpPr>
        <p:spPr>
          <a:xfrm>
            <a:off x="19050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1" name="TextBox 30">
            <a:hlinkClick r:id="rId29" action="ppaction://hlinksldjump"/>
          </p:cNvPr>
          <p:cNvSpPr txBox="1"/>
          <p:nvPr/>
        </p:nvSpPr>
        <p:spPr>
          <a:xfrm>
            <a:off x="32766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2" name="TextBox 31">
            <a:hlinkClick r:id="rId30" action="ppaction://hlinksldjump"/>
          </p:cNvPr>
          <p:cNvSpPr txBox="1"/>
          <p:nvPr/>
        </p:nvSpPr>
        <p:spPr>
          <a:xfrm>
            <a:off x="46482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3" name="TextBox 32">
            <a:hlinkClick r:id="rId31" action="ppaction://hlinksldjump"/>
          </p:cNvPr>
          <p:cNvSpPr txBox="1"/>
          <p:nvPr/>
        </p:nvSpPr>
        <p:spPr>
          <a:xfrm>
            <a:off x="6019800" y="56298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4" name="TextBox 33">
            <a:hlinkClick r:id="rId32" action="ppaction://hlinksldjump"/>
          </p:cNvPr>
          <p:cNvSpPr txBox="1"/>
          <p:nvPr/>
        </p:nvSpPr>
        <p:spPr>
          <a:xfrm>
            <a:off x="7391400" y="56298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334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Plant</a:t>
            </a:r>
            <a:br>
              <a:rPr lang="en-US" b="1" dirty="0" smtClean="0"/>
            </a:br>
            <a:r>
              <a:rPr lang="en-US" b="1" dirty="0" smtClean="0"/>
              <a:t>Cells</a:t>
            </a:r>
            <a:endParaRPr lang="en-US" b="1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19050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Light Reaction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2766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Calvin Cycle</a:t>
            </a:r>
            <a:endParaRPr lang="en-US" b="1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46482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Needs of Plants</a:t>
            </a:r>
            <a:endParaRPr lang="en-US" b="1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6019800" y="48773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C3/C4/</a:t>
            </a:r>
            <a:br>
              <a:rPr lang="en-US" b="1" dirty="0" smtClean="0"/>
            </a:br>
            <a:r>
              <a:rPr lang="en-US" b="1" dirty="0" smtClean="0"/>
              <a:t>CAM</a:t>
            </a:r>
            <a:endParaRPr lang="en-US" b="1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7391400" y="48773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Plant </a:t>
            </a:r>
            <a:br>
              <a:rPr lang="en-US" b="1" dirty="0" smtClean="0"/>
            </a:br>
            <a:r>
              <a:rPr lang="en-US" b="1" dirty="0" smtClean="0"/>
              <a:t>Parts</a:t>
            </a:r>
            <a:endParaRPr lang="en-US" b="1" dirty="0"/>
          </a:p>
        </p:txBody>
      </p:sp>
      <p:sp>
        <p:nvSpPr>
          <p:cNvPr id="41" name="Isosceles Triangle 40">
            <a:hlinkClick r:id="rId33" action="ppaction://hlinksldjump"/>
          </p:cNvPr>
          <p:cNvSpPr/>
          <p:nvPr/>
        </p:nvSpPr>
        <p:spPr>
          <a:xfrm>
            <a:off x="8763000" y="6553200"/>
            <a:ext cx="381000" cy="304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of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why plants need well-aerated soil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It is needed so that the cells can acquire the oxygen needed for cellular respiration</a:t>
            </a:r>
            <a:endParaRPr lang="en-US" dirty="0"/>
          </a:p>
        </p:txBody>
      </p:sp>
      <p:sp>
        <p:nvSpPr>
          <p:cNvPr id="4" name="Left Arrow 3">
            <a:hlinkClick r:id="rId4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4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of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what a plant needs to move water into its roots.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Solutes (sodium and potassium)</a:t>
            </a:r>
            <a:endParaRPr lang="en-US" dirty="0"/>
          </a:p>
        </p:txBody>
      </p:sp>
      <p:sp>
        <p:nvSpPr>
          <p:cNvPr id="4" name="Left Arrow 3">
            <a:hlinkClick r:id="rId4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of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what plants use to move water up their stem.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Transpiration (evaporation of water from the leaves). </a:t>
            </a:r>
            <a:endParaRPr lang="en-US" dirty="0"/>
          </a:p>
        </p:txBody>
      </p:sp>
      <p:sp>
        <p:nvSpPr>
          <p:cNvPr id="4" name="Left Arrow 3">
            <a:hlinkClick r:id="rId4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C3/C4/CAM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kind of plant cannot photosynthesize if its stomata are closed.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C3</a:t>
            </a:r>
            <a:endParaRPr lang="en-US" dirty="0"/>
          </a:p>
        </p:txBody>
      </p:sp>
      <p:sp>
        <p:nvSpPr>
          <p:cNvPr id="4" name="Left Arrow 3">
            <a:hlinkClick r:id="rId4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C3/C4/CAM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kind of plant can photosynthesize even if its stomata are closed; it will open its stomata during the day.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C4</a:t>
            </a:r>
            <a:endParaRPr lang="en-US" dirty="0"/>
          </a:p>
        </p:txBody>
      </p:sp>
      <p:sp>
        <p:nvSpPr>
          <p:cNvPr id="4" name="Left Arrow 3">
            <a:hlinkClick r:id="rId4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C3/C4/CAM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kind of plant can photosynthesize even if its stomata are closed; it </a:t>
            </a:r>
            <a:r>
              <a:rPr lang="en-US" dirty="0" smtClean="0"/>
              <a:t>will NOT </a:t>
            </a:r>
            <a:r>
              <a:rPr lang="en-US" dirty="0"/>
              <a:t>open </a:t>
            </a:r>
            <a:r>
              <a:rPr lang="en-US" dirty="0" smtClean="0"/>
              <a:t>its </a:t>
            </a:r>
            <a:r>
              <a:rPr lang="en-US" dirty="0"/>
              <a:t>stomata during the day. 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CAM</a:t>
            </a:r>
            <a:endParaRPr lang="en-US" dirty="0"/>
          </a:p>
        </p:txBody>
      </p:sp>
      <p:sp>
        <p:nvSpPr>
          <p:cNvPr id="4" name="Left Arrow 3">
            <a:hlinkClick r:id="rId4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C3/C4/CAM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the kinds of plants that produce a stored form of carbon (usually a four-carbon acid).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C4 &amp; CAM plants</a:t>
            </a:r>
            <a:endParaRPr lang="en-US" dirty="0"/>
          </a:p>
        </p:txBody>
      </p:sp>
      <p:sp>
        <p:nvSpPr>
          <p:cNvPr id="4" name="Left Arrow 3">
            <a:hlinkClick r:id="rId4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C3/C4/CAM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kind of plant most affected by photorespiration.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C3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This is the kind of cell </a:t>
            </a:r>
            <a:r>
              <a:rPr lang="en-US" dirty="0" smtClean="0"/>
              <a:t>in which water moves up </a:t>
            </a:r>
            <a:r>
              <a:rPr lang="en-US" dirty="0"/>
              <a:t>from the roots to a plant’s leaves.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Xylem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This is the kind of cell that can open or close to regulate water loss and CO­</a:t>
            </a:r>
            <a:r>
              <a:rPr lang="en-US" baseline="-25000" dirty="0"/>
              <a:t>2</a:t>
            </a:r>
            <a:r>
              <a:rPr lang="en-US" dirty="0"/>
              <a:t> absorption.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Stomata</a:t>
            </a:r>
            <a:endParaRPr lang="en-US" dirty="0"/>
          </a:p>
        </p:txBody>
      </p:sp>
      <p:sp>
        <p:nvSpPr>
          <p:cNvPr id="4" name="Left Arrow 3">
            <a:hlinkClick r:id="rId4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absorbed by a plant during </a:t>
            </a:r>
            <a:r>
              <a:rPr lang="en-US" dirty="0" smtClean="0"/>
              <a:t>photosynthesis. (2 things)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Water &amp; Carbon Dioxide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This is the kind of structure on woody plants that helps get oxygen to internal tissue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Lenticels </a:t>
            </a:r>
            <a:endParaRPr lang="en-US" dirty="0"/>
          </a:p>
        </p:txBody>
      </p:sp>
      <p:sp>
        <p:nvSpPr>
          <p:cNvPr id="4" name="Left Arrow 3">
            <a:hlinkClick r:id="rId4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This is the kind of protein found in the cell walls of woody plants to help them stay upright.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Lignin</a:t>
            </a:r>
            <a:endParaRPr lang="en-US" dirty="0"/>
          </a:p>
        </p:txBody>
      </p:sp>
      <p:sp>
        <p:nvSpPr>
          <p:cNvPr id="4" name="Left Arrow 3">
            <a:hlinkClick r:id="rId4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This is the kind of cell that moves sugars down to the stem and root cells from the leaves.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Phloem </a:t>
            </a:r>
            <a:endParaRPr lang="en-US" dirty="0"/>
          </a:p>
        </p:txBody>
      </p:sp>
      <p:sp>
        <p:nvSpPr>
          <p:cNvPr id="4" name="Left Arrow 3">
            <a:hlinkClick r:id="rId4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JEOPARDY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your wagers!</a:t>
            </a:r>
          </a:p>
          <a:p>
            <a:endParaRPr lang="en-US" dirty="0"/>
          </a:p>
          <a:p>
            <a:r>
              <a:rPr lang="en-US" dirty="0" smtClean="0"/>
              <a:t>This is the name of the four-carbon acid most commonly used by a C4 plant as a source of carbon for the Calvin Cycle.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Malic </a:t>
            </a:r>
            <a:r>
              <a:rPr lang="en-US" dirty="0"/>
              <a:t>Acid</a:t>
            </a:r>
          </a:p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</a:t>
            </a:r>
            <a:r>
              <a:rPr lang="en-US" dirty="0" smtClean="0"/>
              <a:t>produced by </a:t>
            </a:r>
            <a:r>
              <a:rPr lang="en-US" dirty="0"/>
              <a:t>a plant during </a:t>
            </a:r>
            <a:r>
              <a:rPr lang="en-US" dirty="0" smtClean="0"/>
              <a:t>photosynthesis. (2 things)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Oxygen &amp; Glucose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what a plant cell has that an animal cell does not. (2 things)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Cell wall and chloroplasts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structure is where hydrogen is stored and ATP is produced in a chloroplast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Thylakoid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where the sugar is produced in the chloroplast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Stroma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Light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substance that provides hydrogen that turns ATP Synthase in the chloroplast.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substance that produces ATP on the thylakoid membrane.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ATP Synthase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675</Words>
  <Application>Microsoft Office PowerPoint</Application>
  <PresentationFormat>On-screen Show (4:3)</PresentationFormat>
  <Paragraphs>211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Photosynthesis Jeopardy</vt:lpstr>
      <vt:lpstr>PowerPoint Presentation</vt:lpstr>
      <vt:lpstr>Plant Cells</vt:lpstr>
      <vt:lpstr>Plant Cells</vt:lpstr>
      <vt:lpstr>Plant Cells</vt:lpstr>
      <vt:lpstr>Plant Cells</vt:lpstr>
      <vt:lpstr>Plant Cells</vt:lpstr>
      <vt:lpstr>Light Reaction</vt:lpstr>
      <vt:lpstr>Light Reaction</vt:lpstr>
      <vt:lpstr>Light Reaction</vt:lpstr>
      <vt:lpstr>Light Reaction</vt:lpstr>
      <vt:lpstr>Light Reaction</vt:lpstr>
      <vt:lpstr>Calvin Cycle</vt:lpstr>
      <vt:lpstr>Calvin Cycle</vt:lpstr>
      <vt:lpstr>Calvin Cycle</vt:lpstr>
      <vt:lpstr>Calvin Cycle</vt:lpstr>
      <vt:lpstr>Calvin Cycle</vt:lpstr>
      <vt:lpstr>Needs of Plants</vt:lpstr>
      <vt:lpstr>Needs of Plants</vt:lpstr>
      <vt:lpstr>Needs of Plants</vt:lpstr>
      <vt:lpstr>Needs of Plants</vt:lpstr>
      <vt:lpstr>Needs of Plants</vt:lpstr>
      <vt:lpstr>C3/C4/CAM</vt:lpstr>
      <vt:lpstr>C3/C4/CAM</vt:lpstr>
      <vt:lpstr>C3/C4/CAM</vt:lpstr>
      <vt:lpstr>C3/C4/CAM</vt:lpstr>
      <vt:lpstr>C3/C4/CAM</vt:lpstr>
      <vt:lpstr>Plant Parts</vt:lpstr>
      <vt:lpstr>Plant Parts</vt:lpstr>
      <vt:lpstr>Plant Parts</vt:lpstr>
      <vt:lpstr>Plant Parts</vt:lpstr>
      <vt:lpstr>Plant Parts</vt:lpstr>
      <vt:lpstr>FINAL JEOPARDY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 Craig Kohn</dc:creator>
  <cp:lastModifiedBy>Kohn Craig</cp:lastModifiedBy>
  <cp:revision>55</cp:revision>
  <dcterms:created xsi:type="dcterms:W3CDTF">2009-02-23T01:49:31Z</dcterms:created>
  <dcterms:modified xsi:type="dcterms:W3CDTF">2013-11-25T14:43:25Z</dcterms:modified>
</cp:coreProperties>
</file>