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6"/>
  </p:handoutMasterIdLst>
  <p:sldIdLst>
    <p:sldId id="256" r:id="rId2"/>
    <p:sldId id="257" r:id="rId3"/>
    <p:sldId id="277" r:id="rId4"/>
    <p:sldId id="258" r:id="rId5"/>
    <p:sldId id="260" r:id="rId6"/>
    <p:sldId id="261" r:id="rId7"/>
    <p:sldId id="262" r:id="rId8"/>
    <p:sldId id="263" r:id="rId9"/>
    <p:sldId id="264" r:id="rId10"/>
    <p:sldId id="265" r:id="rId11"/>
    <p:sldId id="259" r:id="rId12"/>
    <p:sldId id="266" r:id="rId13"/>
    <p:sldId id="267" r:id="rId14"/>
    <p:sldId id="270" r:id="rId15"/>
    <p:sldId id="268" r:id="rId16"/>
    <p:sldId id="269" r:id="rId17"/>
    <p:sldId id="280" r:id="rId18"/>
    <p:sldId id="279" r:id="rId19"/>
    <p:sldId id="271" r:id="rId20"/>
    <p:sldId id="272" r:id="rId21"/>
    <p:sldId id="273" r:id="rId22"/>
    <p:sldId id="274" r:id="rId23"/>
    <p:sldId id="275" r:id="rId24"/>
    <p:sldId id="276"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Height (cm)</c:v>
                </c:pt>
              </c:strCache>
            </c:strRef>
          </c:tx>
          <c:invertIfNegative val="0"/>
          <c:cat>
            <c:strRef>
              <c:f>Sheet1!$B$2:$B$3</c:f>
              <c:strCache>
                <c:ptCount val="2"/>
                <c:pt idx="0">
                  <c:v>Control</c:v>
                </c:pt>
                <c:pt idx="1">
                  <c:v>Caffeine</c:v>
                </c:pt>
              </c:strCache>
            </c:strRef>
          </c:cat>
          <c:val>
            <c:numRef>
              <c:f>Sheet1!$C$2:$C$3</c:f>
              <c:numCache>
                <c:formatCode>General</c:formatCode>
                <c:ptCount val="2"/>
                <c:pt idx="0">
                  <c:v>5.2</c:v>
                </c:pt>
                <c:pt idx="1">
                  <c:v>4.7</c:v>
                </c:pt>
              </c:numCache>
            </c:numRef>
          </c:val>
        </c:ser>
        <c:dLbls>
          <c:showLegendKey val="0"/>
          <c:showVal val="0"/>
          <c:showCatName val="0"/>
          <c:showSerName val="0"/>
          <c:showPercent val="0"/>
          <c:showBubbleSize val="0"/>
        </c:dLbls>
        <c:gapWidth val="150"/>
        <c:axId val="155274240"/>
        <c:axId val="159585024"/>
      </c:barChart>
      <c:catAx>
        <c:axId val="155274240"/>
        <c:scaling>
          <c:orientation val="minMax"/>
        </c:scaling>
        <c:delete val="0"/>
        <c:axPos val="b"/>
        <c:majorTickMark val="out"/>
        <c:minorTickMark val="none"/>
        <c:tickLblPos val="nextTo"/>
        <c:crossAx val="159585024"/>
        <c:crosses val="autoZero"/>
        <c:auto val="1"/>
        <c:lblAlgn val="ctr"/>
        <c:lblOffset val="100"/>
        <c:noMultiLvlLbl val="0"/>
      </c:catAx>
      <c:valAx>
        <c:axId val="159585024"/>
        <c:scaling>
          <c:orientation val="minMax"/>
        </c:scaling>
        <c:delete val="0"/>
        <c:axPos val="l"/>
        <c:majorGridlines/>
        <c:title>
          <c:tx>
            <c:rich>
              <a:bodyPr rot="-5400000" vert="horz"/>
              <a:lstStyle/>
              <a:p>
                <a:pPr>
                  <a:defRPr/>
                </a:pPr>
                <a:r>
                  <a:rPr lang="en-US"/>
                  <a:t>Average Height (cm)</a:t>
                </a:r>
              </a:p>
            </c:rich>
          </c:tx>
          <c:layout/>
          <c:overlay val="0"/>
        </c:title>
        <c:numFmt formatCode="General" sourceLinked="1"/>
        <c:majorTickMark val="out"/>
        <c:minorTickMark val="none"/>
        <c:tickLblPos val="nextTo"/>
        <c:crossAx val="1552742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Height (cm)</c:v>
                </c:pt>
              </c:strCache>
            </c:strRef>
          </c:tx>
          <c:invertIfNegative val="0"/>
          <c:cat>
            <c:strRef>
              <c:f>Sheet1!$B$2:$B$3</c:f>
              <c:strCache>
                <c:ptCount val="2"/>
                <c:pt idx="0">
                  <c:v>Control</c:v>
                </c:pt>
                <c:pt idx="1">
                  <c:v>Caffeine</c:v>
                </c:pt>
              </c:strCache>
            </c:strRef>
          </c:cat>
          <c:val>
            <c:numRef>
              <c:f>Sheet1!$C$2:$C$3</c:f>
              <c:numCache>
                <c:formatCode>General</c:formatCode>
                <c:ptCount val="2"/>
                <c:pt idx="0">
                  <c:v>5.2</c:v>
                </c:pt>
                <c:pt idx="1">
                  <c:v>4.7</c:v>
                </c:pt>
              </c:numCache>
            </c:numRef>
          </c:val>
        </c:ser>
        <c:dLbls>
          <c:showLegendKey val="0"/>
          <c:showVal val="0"/>
          <c:showCatName val="0"/>
          <c:showSerName val="0"/>
          <c:showPercent val="0"/>
          <c:showBubbleSize val="0"/>
        </c:dLbls>
        <c:gapWidth val="150"/>
        <c:axId val="184342400"/>
        <c:axId val="184926976"/>
      </c:barChart>
      <c:catAx>
        <c:axId val="184342400"/>
        <c:scaling>
          <c:orientation val="minMax"/>
        </c:scaling>
        <c:delete val="0"/>
        <c:axPos val="b"/>
        <c:majorTickMark val="out"/>
        <c:minorTickMark val="none"/>
        <c:tickLblPos val="nextTo"/>
        <c:txPr>
          <a:bodyPr/>
          <a:lstStyle/>
          <a:p>
            <a:pPr>
              <a:defRPr>
                <a:solidFill>
                  <a:schemeClr val="bg1"/>
                </a:solidFill>
              </a:defRPr>
            </a:pPr>
            <a:endParaRPr lang="en-US"/>
          </a:p>
        </c:txPr>
        <c:crossAx val="184926976"/>
        <c:crosses val="autoZero"/>
        <c:auto val="1"/>
        <c:lblAlgn val="ctr"/>
        <c:lblOffset val="100"/>
        <c:noMultiLvlLbl val="0"/>
      </c:catAx>
      <c:valAx>
        <c:axId val="184926976"/>
        <c:scaling>
          <c:orientation val="minMax"/>
        </c:scaling>
        <c:delete val="0"/>
        <c:axPos val="l"/>
        <c:majorGridlines/>
        <c:title>
          <c:tx>
            <c:rich>
              <a:bodyPr rot="-5400000" vert="horz"/>
              <a:lstStyle/>
              <a:p>
                <a:pPr>
                  <a:defRPr/>
                </a:pPr>
                <a:r>
                  <a:rPr lang="en-US"/>
                  <a:t>Average Height (cm)</a:t>
                </a:r>
              </a:p>
            </c:rich>
          </c:tx>
          <c:layout/>
          <c:overlay val="0"/>
        </c:title>
        <c:numFmt formatCode="General" sourceLinked="1"/>
        <c:majorTickMark val="out"/>
        <c:minorTickMark val="none"/>
        <c:tickLblPos val="nextTo"/>
        <c:crossAx val="18434240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Height (cm)</c:v>
                </c:pt>
              </c:strCache>
            </c:strRef>
          </c:tx>
          <c:invertIfNegative val="0"/>
          <c:cat>
            <c:strRef>
              <c:f>Sheet1!$B$2:$B$3</c:f>
              <c:strCache>
                <c:ptCount val="2"/>
                <c:pt idx="0">
                  <c:v>Control</c:v>
                </c:pt>
                <c:pt idx="1">
                  <c:v>Caffeine</c:v>
                </c:pt>
              </c:strCache>
            </c:strRef>
          </c:cat>
          <c:val>
            <c:numRef>
              <c:f>Sheet1!$C$2:$C$3</c:f>
              <c:numCache>
                <c:formatCode>General</c:formatCode>
                <c:ptCount val="2"/>
                <c:pt idx="0">
                  <c:v>5.2</c:v>
                </c:pt>
                <c:pt idx="1">
                  <c:v>4.7</c:v>
                </c:pt>
              </c:numCache>
            </c:numRef>
          </c:val>
        </c:ser>
        <c:dLbls>
          <c:showLegendKey val="0"/>
          <c:showVal val="0"/>
          <c:showCatName val="0"/>
          <c:showSerName val="0"/>
          <c:showPercent val="0"/>
          <c:showBubbleSize val="0"/>
        </c:dLbls>
        <c:gapWidth val="150"/>
        <c:axId val="2876544"/>
        <c:axId val="2878080"/>
      </c:barChart>
      <c:catAx>
        <c:axId val="2876544"/>
        <c:scaling>
          <c:orientation val="minMax"/>
        </c:scaling>
        <c:delete val="0"/>
        <c:axPos val="b"/>
        <c:majorTickMark val="out"/>
        <c:minorTickMark val="none"/>
        <c:tickLblPos val="nextTo"/>
        <c:crossAx val="2878080"/>
        <c:crosses val="autoZero"/>
        <c:auto val="1"/>
        <c:lblAlgn val="ctr"/>
        <c:lblOffset val="100"/>
        <c:noMultiLvlLbl val="0"/>
      </c:catAx>
      <c:valAx>
        <c:axId val="2878080"/>
        <c:scaling>
          <c:orientation val="minMax"/>
        </c:scaling>
        <c:delete val="0"/>
        <c:axPos val="l"/>
        <c:majorGridlines/>
        <c:title>
          <c:tx>
            <c:rich>
              <a:bodyPr rot="-5400000" vert="horz"/>
              <a:lstStyle/>
              <a:p>
                <a:pPr>
                  <a:defRPr/>
                </a:pPr>
                <a:r>
                  <a:rPr lang="en-US"/>
                  <a:t>Average Height (cm)</a:t>
                </a:r>
              </a:p>
            </c:rich>
          </c:tx>
          <c:layout/>
          <c:overlay val="0"/>
        </c:title>
        <c:numFmt formatCode="General" sourceLinked="1"/>
        <c:majorTickMark val="out"/>
        <c:minorTickMark val="none"/>
        <c:tickLblPos val="nextTo"/>
        <c:crossAx val="287654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A531C13-C161-4FEA-932E-5D02206D4C1E}" type="datetimeFigureOut">
              <a:rPr lang="en-US" smtClean="0"/>
              <a:t>9/25/2012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87EC499-59FB-4564-92DE-CB6978E73327}" type="slidenum">
              <a:rPr lang="en-US" smtClean="0"/>
              <a:t>‹#›</a:t>
            </a:fld>
            <a:endParaRPr lang="en-US"/>
          </a:p>
        </p:txBody>
      </p:sp>
    </p:spTree>
    <p:extLst>
      <p:ext uri="{BB962C8B-B14F-4D97-AF65-F5344CB8AC3E}">
        <p14:creationId xmlns:p14="http://schemas.microsoft.com/office/powerpoint/2010/main" val="40794767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B0F0BC-F55E-4F84-BF1F-E2546655BF3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0F0BC-F55E-4F84-BF1F-E2546655BF3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0F0BC-F55E-4F84-BF1F-E2546655BF3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9248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7924800" cy="5334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B0F0BC-F55E-4F84-BF1F-E2546655BF3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0F0BC-F55E-4F84-BF1F-E2546655BF3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B0F0BC-F55E-4F84-BF1F-E2546655BF3E}"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B0F0BC-F55E-4F84-BF1F-E2546655BF3E}" type="datetimeFigureOut">
              <a:rPr lang="en-US" smtClean="0"/>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0F0BC-F55E-4F84-BF1F-E2546655BF3E}" type="datetimeFigureOut">
              <a:rPr lang="en-US" smtClean="0"/>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0F0BC-F55E-4F84-BF1F-E2546655BF3E}" type="datetimeFigureOut">
              <a:rPr lang="en-US" smtClean="0"/>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9E80F0-4208-4E16-9124-CA408002B3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0F0BC-F55E-4F84-BF1F-E2546655BF3E}"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E80F0-4208-4E16-9124-CA408002B36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B0F0BC-F55E-4F84-BF1F-E2546655BF3E}" type="datetimeFigureOut">
              <a:rPr lang="en-US" smtClean="0"/>
              <a:t>9/25/2012</a:t>
            </a:fld>
            <a:endParaRPr lang="en-US"/>
          </a:p>
        </p:txBody>
      </p:sp>
      <p:sp>
        <p:nvSpPr>
          <p:cNvPr id="9" name="Slide Number Placeholder 8"/>
          <p:cNvSpPr>
            <a:spLocks noGrp="1"/>
          </p:cNvSpPr>
          <p:nvPr>
            <p:ph type="sldNum" sz="quarter" idx="11"/>
          </p:nvPr>
        </p:nvSpPr>
        <p:spPr/>
        <p:txBody>
          <a:bodyPr/>
          <a:lstStyle/>
          <a:p>
            <a:fld id="{EF9E80F0-4208-4E16-9124-CA408002B36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9E80F0-4208-4E16-9124-CA408002B36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DB0F0BC-F55E-4F84-BF1F-E2546655BF3E}" type="datetimeFigureOut">
              <a:rPr lang="en-US" smtClean="0"/>
              <a:t>9/25/2012</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sc.edu/hort/docs" TargetMode="External"/><Relationship Id="rId2" Type="http://schemas.openxmlformats.org/officeDocument/2006/relationships/hyperlink" Target="http://www.wisc.edu/" TargetMode="Externa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2" Type="http://schemas.openxmlformats.org/officeDocument/2006/relationships/hyperlink" Target="http://www.mascots.wisc.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hort.wisc.edu/docs" TargetMode="Externa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7.png"/><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hort.wisc.edu/do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Science Writing &amp; Research Posters</a:t>
            </a:r>
            <a:endParaRPr lang="en-US" dirty="0"/>
          </a:p>
        </p:txBody>
      </p:sp>
      <p:sp>
        <p:nvSpPr>
          <p:cNvPr id="3" name="Subtitle 2"/>
          <p:cNvSpPr>
            <a:spLocks noGrp="1"/>
          </p:cNvSpPr>
          <p:nvPr>
            <p:ph type="subTitle" idx="1"/>
          </p:nvPr>
        </p:nvSpPr>
        <p:spPr/>
        <p:txBody>
          <a:bodyPr/>
          <a:lstStyle/>
          <a:p>
            <a:r>
              <a:rPr lang="en-US" dirty="0" smtClean="0"/>
              <a:t>By C. Kohn</a:t>
            </a:r>
            <a:br>
              <a:rPr lang="en-US" dirty="0" smtClean="0"/>
            </a:br>
            <a:r>
              <a:rPr lang="en-US" dirty="0" smtClean="0"/>
              <a:t>Agricultural Sciences</a:t>
            </a:r>
            <a:br>
              <a:rPr lang="en-US" dirty="0" smtClean="0"/>
            </a:br>
            <a:r>
              <a:rPr lang="en-US" dirty="0" smtClean="0"/>
              <a:t>Waterford WI</a:t>
            </a:r>
            <a:endParaRPr lang="en-US" dirty="0"/>
          </a:p>
        </p:txBody>
      </p:sp>
      <p:pic>
        <p:nvPicPr>
          <p:cNvPr id="9218" name="Picture 2" descr="Q:\140061.enu\MEDIA\CAGCAT10\j02929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667432"/>
            <a:ext cx="1843430"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118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&amp; Materials</a:t>
            </a:r>
            <a:endParaRPr lang="en-US" dirty="0"/>
          </a:p>
        </p:txBody>
      </p:sp>
      <p:sp>
        <p:nvSpPr>
          <p:cNvPr id="3" name="Content Placeholder 2"/>
          <p:cNvSpPr>
            <a:spLocks noGrp="1"/>
          </p:cNvSpPr>
          <p:nvPr>
            <p:ph idx="1"/>
          </p:nvPr>
        </p:nvSpPr>
        <p:spPr/>
        <p:txBody>
          <a:bodyPr>
            <a:normAutofit/>
          </a:bodyPr>
          <a:lstStyle/>
          <a:p>
            <a:r>
              <a:rPr lang="en-US" b="1" dirty="0" smtClean="0"/>
              <a:t>The methods section of a science publication is necessary to show that your work was credible and that the results are meaningful.</a:t>
            </a:r>
          </a:p>
          <a:p>
            <a:pPr lvl="1"/>
            <a:r>
              <a:rPr lang="en-US" dirty="0" smtClean="0"/>
              <a:t>The reader may also wish to replicate your work for their own experiments or to determine if your results are consistent. </a:t>
            </a:r>
          </a:p>
          <a:p>
            <a:pPr lvl="1"/>
            <a:r>
              <a:rPr lang="en-US" dirty="0" smtClean="0"/>
              <a:t>The Methods section is usually one of the MOST scrutinized sections of science writing – most of the legitimacy of an experiment comes from how it was conducted. </a:t>
            </a:r>
          </a:p>
          <a:p>
            <a:pPr lvl="2"/>
            <a:r>
              <a:rPr lang="en-US" dirty="0" smtClean="0"/>
              <a:t>Most of the flaws are found here too!</a:t>
            </a:r>
            <a:endParaRPr lang="en-US" dirty="0"/>
          </a:p>
          <a:p>
            <a:pPr lvl="1"/>
            <a:endParaRPr lang="en-US" dirty="0" smtClean="0"/>
          </a:p>
          <a:p>
            <a:r>
              <a:rPr lang="en-US" b="1" dirty="0" smtClean="0"/>
              <a:t>For these reasons, the methods section must be detailed and thorough.</a:t>
            </a:r>
          </a:p>
          <a:p>
            <a:pPr lvl="1"/>
            <a:r>
              <a:rPr lang="en-US" dirty="0" smtClean="0"/>
              <a:t>It should resemble a cookbook recipe – NO details can be left out!</a:t>
            </a:r>
          </a:p>
          <a:p>
            <a:pPr lvl="1"/>
            <a:r>
              <a:rPr lang="en-US" u="sng" dirty="0" smtClean="0"/>
              <a:t>It should be detailed enough that anyone anywhere could replicate your work and get the exact same results without ever talking to you </a:t>
            </a:r>
          </a:p>
        </p:txBody>
      </p:sp>
      <p:pic>
        <p:nvPicPr>
          <p:cNvPr id="11269" name="Picture 5" descr="Q:\140061.enu\MEDIA\CAGCAT10\j03052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1066800"/>
            <a:ext cx="1138428"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019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 Methods Section</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u="sng" dirty="0" smtClean="0"/>
              <a:t>Poor example: </a:t>
            </a:r>
            <a:br>
              <a:rPr lang="en-US" b="1" u="sng" dirty="0" smtClean="0"/>
            </a:br>
            <a:r>
              <a:rPr lang="en-US" b="1" dirty="0" smtClean="0"/>
              <a:t>  </a:t>
            </a:r>
            <a:r>
              <a:rPr lang="en-US" i="1" dirty="0" smtClean="0"/>
              <a:t>We grew radishes and then added Gatorade to see if they would grow better.  We checked them two weeks later. </a:t>
            </a:r>
          </a:p>
          <a:p>
            <a:endParaRPr lang="en-US" i="1" dirty="0"/>
          </a:p>
          <a:p>
            <a:pPr marL="114300" indent="0">
              <a:buNone/>
            </a:pPr>
            <a:r>
              <a:rPr lang="en-US" b="1" u="sng" dirty="0" smtClean="0"/>
              <a:t>Better example:</a:t>
            </a:r>
          </a:p>
          <a:p>
            <a:r>
              <a:rPr lang="en-US" b="1" i="1" dirty="0" smtClean="0"/>
              <a:t>Materials</a:t>
            </a:r>
            <a:r>
              <a:rPr lang="en-US" i="1" dirty="0" smtClean="0"/>
              <a:t>: Menards-brand topsoil; standard greenhouse six-pack trays, radish seeds, tap water, Orange-flavored Gatorade, metric ruler.  </a:t>
            </a:r>
            <a:endParaRPr lang="en-US" i="1" dirty="0"/>
          </a:p>
          <a:p>
            <a:r>
              <a:rPr lang="en-US" b="1" i="1" dirty="0" smtClean="0"/>
              <a:t>Methods</a:t>
            </a:r>
            <a:r>
              <a:rPr lang="en-US" i="1" dirty="0" smtClean="0"/>
              <a:t>: Using a standard greenhouse six pack tray, we added Menards store-brand topsoil to each tray so that it was flush with the top of the tray.  We made ½ inch indentations with our pinky finger into the soil of each compartment and added one radish seed per hole.  We covered the hole with soil and moistened the soil with tap water.  We then added 5 ml of Gatorade to each compartment.  An untreated control was also made using the same methods.  The trays of radishes were watered with 100 ml of water per day. After two weeks, we measured the height of the radishes in centimeters from the base where the seedling emerged to the highest point of the radish plant (after it was gently stretched). </a:t>
            </a:r>
            <a:endParaRPr lang="en-US" i="1" dirty="0"/>
          </a:p>
        </p:txBody>
      </p:sp>
      <p:sp>
        <p:nvSpPr>
          <p:cNvPr id="4" name="Litebulb"/>
          <p:cNvSpPr>
            <a:spLocks noEditPoints="1" noChangeArrowheads="1"/>
          </p:cNvSpPr>
          <p:nvPr/>
        </p:nvSpPr>
        <p:spPr bwMode="auto">
          <a:xfrm>
            <a:off x="8041105" y="1937084"/>
            <a:ext cx="1066800" cy="1371600"/>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a:effectLst>
            <a:glow rad="228600">
              <a:schemeClr val="accent3">
                <a:satMod val="175000"/>
                <a:alpha val="40000"/>
              </a:schemeClr>
            </a:glow>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83362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Results section provides all relevant data and observations from your experiment.  </a:t>
            </a:r>
          </a:p>
          <a:p>
            <a:pPr lvl="1"/>
            <a:r>
              <a:rPr lang="en-US" dirty="0" smtClean="0"/>
              <a:t>It does NOT provide an explanation of what these results mean – this part comes at the end in the Discussion &amp; Conclusion. </a:t>
            </a:r>
            <a:br>
              <a:rPr lang="en-US" dirty="0" smtClean="0"/>
            </a:br>
            <a:endParaRPr lang="en-US" dirty="0" smtClean="0"/>
          </a:p>
          <a:p>
            <a:r>
              <a:rPr lang="en-US" b="1" dirty="0" smtClean="0"/>
              <a:t>Your Results section should also include </a:t>
            </a:r>
            <a:r>
              <a:rPr lang="en-US" b="1" i="1" dirty="0" smtClean="0"/>
              <a:t>at least </a:t>
            </a:r>
            <a:r>
              <a:rPr lang="en-US" b="1" dirty="0" smtClean="0"/>
              <a:t>one graph or table summarizing your data. </a:t>
            </a:r>
          </a:p>
          <a:p>
            <a:pPr lvl="1"/>
            <a:r>
              <a:rPr lang="en-US" dirty="0" smtClean="0"/>
              <a:t>A graph or table does not need a title but it MUST have a caption. </a:t>
            </a:r>
          </a:p>
          <a:p>
            <a:pPr lvl="1"/>
            <a:r>
              <a:rPr lang="en-US" dirty="0" smtClean="0"/>
              <a:t>A caption should describe what the graph is showing and what that means. </a:t>
            </a:r>
          </a:p>
          <a:p>
            <a:pPr lvl="1"/>
            <a:r>
              <a:rPr lang="en-US" dirty="0" smtClean="0"/>
              <a:t>All axes must be identified and labels or a legend must be provided.</a:t>
            </a:r>
          </a:p>
          <a:p>
            <a:pPr lvl="1"/>
            <a:endParaRPr lang="en-US" dirty="0"/>
          </a:p>
          <a:p>
            <a:r>
              <a:rPr lang="en-US" b="1" dirty="0" smtClean="0"/>
              <a:t>Your results section should also include the observations of the researchers – i.e. what are some things that you saw </a:t>
            </a:r>
            <a:br>
              <a:rPr lang="en-US" b="1" dirty="0" smtClean="0"/>
            </a:br>
            <a:r>
              <a:rPr lang="en-US" b="1" dirty="0" smtClean="0"/>
              <a:t>as a group that wouldn’t be reflected by the data. </a:t>
            </a:r>
          </a:p>
          <a:p>
            <a:pPr lvl="1"/>
            <a:r>
              <a:rPr lang="en-US" dirty="0" smtClean="0"/>
              <a:t>For example, if you noticed that all of the treated </a:t>
            </a:r>
            <a:br>
              <a:rPr lang="en-US" dirty="0" smtClean="0"/>
            </a:br>
            <a:r>
              <a:rPr lang="en-US" dirty="0" smtClean="0"/>
              <a:t>radishes turned orange, the average height alone </a:t>
            </a:r>
            <a:br>
              <a:rPr lang="en-US" dirty="0" smtClean="0"/>
            </a:br>
            <a:r>
              <a:rPr lang="en-US" dirty="0" smtClean="0"/>
              <a:t>would not reflect this and it should be mentioned </a:t>
            </a:r>
            <a:br>
              <a:rPr lang="en-US" dirty="0" smtClean="0"/>
            </a:br>
            <a:r>
              <a:rPr lang="en-US" dirty="0" smtClean="0"/>
              <a:t>separately. </a:t>
            </a:r>
            <a:endParaRPr lang="en-US" dirty="0"/>
          </a:p>
        </p:txBody>
      </p:sp>
      <p:pic>
        <p:nvPicPr>
          <p:cNvPr id="7171" name="Picture 3" descr="Q:\140061.enu\MEDIA\CAGCAT10\j028544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6118" y="4876800"/>
            <a:ext cx="1795882" cy="1796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85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graph </a:t>
            </a:r>
            <a:endParaRPr lang="en-US" dirty="0"/>
          </a:p>
        </p:txBody>
      </p:sp>
      <p:sp>
        <p:nvSpPr>
          <p:cNvPr id="4" name="TextBox 3"/>
          <p:cNvSpPr txBox="1"/>
          <p:nvPr/>
        </p:nvSpPr>
        <p:spPr>
          <a:xfrm>
            <a:off x="533400" y="5257800"/>
            <a:ext cx="7239000" cy="110799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a:r>
              <a:rPr lang="en-US" sz="2200" i="1" dirty="0" smtClean="0"/>
              <a:t>As you can see in this graph, the radishes treated with Gatorade were 0.5 cm shorter on average than the plants in the control group.  </a:t>
            </a:r>
            <a:endParaRPr lang="en-US" sz="2200" i="1" dirty="0"/>
          </a:p>
        </p:txBody>
      </p:sp>
      <p:graphicFrame>
        <p:nvGraphicFramePr>
          <p:cNvPr id="5" name="Chart 4"/>
          <p:cNvGraphicFramePr>
            <a:graphicFrameLocks/>
          </p:cNvGraphicFramePr>
          <p:nvPr>
            <p:extLst>
              <p:ext uri="{D42A27DB-BD31-4B8C-83A1-F6EECF244321}">
                <p14:modId xmlns:p14="http://schemas.microsoft.com/office/powerpoint/2010/main" val="3106153437"/>
              </p:ext>
            </p:extLst>
          </p:nvPr>
        </p:nvGraphicFramePr>
        <p:xfrm>
          <a:off x="609600" y="1629433"/>
          <a:ext cx="6858000" cy="3552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676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a:t>Be as detailed </a:t>
            </a:r>
            <a:r>
              <a:rPr lang="en-US" b="1" dirty="0" smtClean="0"/>
              <a:t>about your results as </a:t>
            </a:r>
            <a:r>
              <a:rPr lang="en-US" b="1" dirty="0"/>
              <a:t>you possibly can. </a:t>
            </a:r>
            <a:endParaRPr lang="en-US" b="1" dirty="0" smtClean="0"/>
          </a:p>
          <a:p>
            <a:pPr lvl="1"/>
            <a:r>
              <a:rPr lang="en-US" dirty="0" smtClean="0"/>
              <a:t>For </a:t>
            </a:r>
            <a:r>
              <a:rPr lang="en-US" dirty="0"/>
              <a:t>example, do not say “some plants wilted”.  </a:t>
            </a:r>
            <a:endParaRPr lang="en-US" dirty="0" smtClean="0"/>
          </a:p>
          <a:p>
            <a:pPr lvl="2"/>
            <a:r>
              <a:rPr lang="en-US" dirty="0" smtClean="0"/>
              <a:t>Instead</a:t>
            </a:r>
            <a:r>
              <a:rPr lang="en-US" dirty="0"/>
              <a:t>, say “17 of the 34 plants wilted”.  </a:t>
            </a:r>
            <a:endParaRPr lang="en-US" dirty="0" smtClean="0"/>
          </a:p>
          <a:p>
            <a:pPr lvl="1"/>
            <a:r>
              <a:rPr lang="en-US" dirty="0" smtClean="0"/>
              <a:t>Do </a:t>
            </a:r>
            <a:r>
              <a:rPr lang="en-US" dirty="0"/>
              <a:t>not leave the reader to guess what happened so far in your experiment – be as specific and detailed as you can. </a:t>
            </a:r>
            <a:endParaRPr lang="en-US" dirty="0" smtClean="0"/>
          </a:p>
          <a:p>
            <a:pPr lvl="1"/>
            <a:endParaRPr lang="en-US" dirty="0"/>
          </a:p>
          <a:p>
            <a:r>
              <a:rPr lang="en-US" b="1" dirty="0"/>
              <a:t>Provide all the information that you can, </a:t>
            </a:r>
            <a:r>
              <a:rPr lang="en-US" b="1" dirty="0" smtClean="0"/>
              <a:t/>
            </a:r>
            <a:br>
              <a:rPr lang="en-US" b="1" dirty="0" smtClean="0"/>
            </a:br>
            <a:r>
              <a:rPr lang="en-US" b="1" dirty="0" smtClean="0"/>
              <a:t>both </a:t>
            </a:r>
            <a:r>
              <a:rPr lang="en-US" b="1" dirty="0"/>
              <a:t>statistical and anecdotal, to the reader. </a:t>
            </a:r>
            <a:endParaRPr lang="en-US" b="1" dirty="0" smtClean="0"/>
          </a:p>
          <a:p>
            <a:pPr lvl="1"/>
            <a:r>
              <a:rPr lang="en-US" dirty="0" smtClean="0"/>
              <a:t>NEVER leave out anything that might be </a:t>
            </a:r>
            <a:br>
              <a:rPr lang="en-US" dirty="0" smtClean="0"/>
            </a:br>
            <a:r>
              <a:rPr lang="en-US" dirty="0" smtClean="0"/>
              <a:t>relevant to the conclusion of whether the </a:t>
            </a:r>
            <a:br>
              <a:rPr lang="en-US" dirty="0" smtClean="0"/>
            </a:br>
            <a:r>
              <a:rPr lang="en-US" dirty="0" smtClean="0"/>
              <a:t>hypothesis was right or wrong!</a:t>
            </a:r>
          </a:p>
          <a:p>
            <a:pPr lvl="1"/>
            <a:r>
              <a:rPr lang="en-US" dirty="0" smtClean="0"/>
              <a:t>Anything that you think might be relevant </a:t>
            </a:r>
            <a:br>
              <a:rPr lang="en-US" dirty="0" smtClean="0"/>
            </a:br>
            <a:r>
              <a:rPr lang="en-US" dirty="0" smtClean="0"/>
              <a:t>should be included. </a:t>
            </a:r>
            <a:endParaRPr lang="en-US" dirty="0"/>
          </a:p>
        </p:txBody>
      </p:sp>
      <p:pic>
        <p:nvPicPr>
          <p:cNvPr id="8194" name="Picture 2" descr="Q:\140061.enu\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1054" y="3657600"/>
            <a:ext cx="3277655" cy="3110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92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&amp; Conclusion</a:t>
            </a:r>
            <a:endParaRPr lang="en-US" dirty="0"/>
          </a:p>
        </p:txBody>
      </p:sp>
      <p:sp>
        <p:nvSpPr>
          <p:cNvPr id="3" name="Content Placeholder 2"/>
          <p:cNvSpPr>
            <a:spLocks noGrp="1"/>
          </p:cNvSpPr>
          <p:nvPr>
            <p:ph idx="1"/>
          </p:nvPr>
        </p:nvSpPr>
        <p:spPr>
          <a:xfrm>
            <a:off x="-76200" y="1219200"/>
            <a:ext cx="7924800" cy="5334000"/>
          </a:xfrm>
        </p:spPr>
        <p:txBody>
          <a:bodyPr>
            <a:normAutofit fontScale="92500" lnSpcReduction="10000"/>
          </a:bodyPr>
          <a:lstStyle/>
          <a:p>
            <a:r>
              <a:rPr lang="en-US" b="1" dirty="0" smtClean="0"/>
              <a:t>A Discussion &amp; Conclusion section summarizes the meaning of your data as it relates to your original question  and hypothesis. </a:t>
            </a:r>
            <a:endParaRPr lang="en-US" b="1" dirty="0"/>
          </a:p>
          <a:p>
            <a:r>
              <a:rPr lang="en-US" i="1" dirty="0" smtClean="0"/>
              <a:t>Your Discussion and Conclusion should include the following:</a:t>
            </a:r>
          </a:p>
          <a:p>
            <a:pPr marL="571500" indent="-457200">
              <a:buFont typeface="+mj-lt"/>
              <a:buAutoNum type="arabicPeriod"/>
            </a:pPr>
            <a:r>
              <a:rPr lang="en-US" dirty="0"/>
              <a:t>First restate your hypothesis (We hypothesized that…)</a:t>
            </a:r>
          </a:p>
          <a:p>
            <a:pPr marL="571500" indent="-457200">
              <a:buFont typeface="+mj-lt"/>
              <a:buAutoNum type="arabicPeriod"/>
            </a:pPr>
            <a:r>
              <a:rPr lang="en-US" dirty="0"/>
              <a:t>Next, explain how </a:t>
            </a:r>
            <a:r>
              <a:rPr lang="en-US" dirty="0" smtClean="0"/>
              <a:t>this experiment </a:t>
            </a:r>
            <a:r>
              <a:rPr lang="en-US" dirty="0"/>
              <a:t>affects your hypothesis  </a:t>
            </a:r>
            <a:endParaRPr lang="en-US" dirty="0" smtClean="0"/>
          </a:p>
          <a:p>
            <a:pPr lvl="1"/>
            <a:r>
              <a:rPr lang="en-US" sz="2200" i="1" dirty="0" smtClean="0"/>
              <a:t>i.e. how does your data support/reject/not impact your hypothesis?</a:t>
            </a:r>
          </a:p>
          <a:p>
            <a:pPr marL="571500" indent="-457200">
              <a:buFont typeface="+mj-lt"/>
              <a:buAutoNum type="arabicPeriod"/>
            </a:pPr>
            <a:r>
              <a:rPr lang="en-US" dirty="0" smtClean="0"/>
              <a:t>Third</a:t>
            </a:r>
            <a:r>
              <a:rPr lang="en-US" dirty="0"/>
              <a:t>, describe why you think the data supports/refutes/does not affect your hypothesis</a:t>
            </a:r>
          </a:p>
          <a:p>
            <a:pPr lvl="1"/>
            <a:r>
              <a:rPr lang="en-US" sz="2200" i="1" dirty="0"/>
              <a:t>What data or general trends have you considered that have led you to make this conclusion. </a:t>
            </a:r>
          </a:p>
          <a:p>
            <a:pPr marL="571500" indent="-457200">
              <a:buFont typeface="+mj-lt"/>
              <a:buAutoNum type="arabicPeriod"/>
            </a:pPr>
            <a:r>
              <a:rPr lang="en-US" dirty="0"/>
              <a:t>Fourth, describe if you think your results are consistent or if there is a possibility that the results could be different if the experiment were run again or if it were done by other people.</a:t>
            </a:r>
          </a:p>
          <a:p>
            <a:pPr marL="571500" indent="-457200">
              <a:buFont typeface="+mj-lt"/>
              <a:buAutoNum type="arabicPeriod"/>
            </a:pPr>
            <a:r>
              <a:rPr lang="en-US" dirty="0"/>
              <a:t>Follow up with a discussion about the relevance of your experiment – who will this help?  </a:t>
            </a:r>
            <a:endParaRPr lang="en-US" dirty="0"/>
          </a:p>
          <a:p>
            <a:pPr lvl="1"/>
            <a:r>
              <a:rPr lang="en-US" sz="2200" i="1" dirty="0"/>
              <a:t>Why </a:t>
            </a:r>
            <a:r>
              <a:rPr lang="en-US" sz="2200" i="1" dirty="0"/>
              <a:t>is this work beneficial?  What is the value of this experiment and why was it necessary?</a:t>
            </a:r>
          </a:p>
        </p:txBody>
      </p:sp>
      <p:pic>
        <p:nvPicPr>
          <p:cNvPr id="5122" name="Picture 2" descr="Q:\140061.enu\MEDIA\CAGCAT10\j0240719.wm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095" r="13605"/>
          <a:stretch/>
        </p:blipFill>
        <p:spPr bwMode="auto">
          <a:xfrm>
            <a:off x="7772400" y="4038600"/>
            <a:ext cx="1263381" cy="26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843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Bibliography/Works Cited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2400" b="1" dirty="0" smtClean="0"/>
              <a:t>A bibliography is the summary of all the sources you used to create your paper.</a:t>
            </a:r>
          </a:p>
          <a:p>
            <a:pPr lvl="1"/>
            <a:r>
              <a:rPr lang="en-US" dirty="0" smtClean="0"/>
              <a:t>All </a:t>
            </a:r>
            <a:r>
              <a:rPr lang="en-US" dirty="0"/>
              <a:t>sources used for this experiment must be cited using APA citation.</a:t>
            </a:r>
          </a:p>
          <a:p>
            <a:pPr lvl="1"/>
            <a:r>
              <a:rPr lang="en-US" dirty="0"/>
              <a:t>FOR WRITTEN SOURCE: Last Name, First Name.  (Year).  Title of Document.  Publisher.  City</a:t>
            </a:r>
            <a:r>
              <a:rPr lang="en-US" dirty="0" smtClean="0"/>
              <a:t>.</a:t>
            </a:r>
            <a:endParaRPr lang="en-US" dirty="0"/>
          </a:p>
          <a:p>
            <a:pPr lvl="1"/>
            <a:r>
              <a:rPr lang="en-US" dirty="0"/>
              <a:t>FOR WEBSITE: Last Name, First Name.  (Year &amp; Date).  Title of Website.  Retrieved from </a:t>
            </a:r>
            <a:r>
              <a:rPr lang="en-US" i="1" dirty="0"/>
              <a:t>(website</a:t>
            </a:r>
            <a:r>
              <a:rPr lang="en-US" i="1" dirty="0" smtClean="0"/>
              <a:t>)</a:t>
            </a:r>
            <a:r>
              <a:rPr lang="en-US" dirty="0" smtClean="0"/>
              <a:t>.</a:t>
            </a:r>
          </a:p>
          <a:p>
            <a:pPr lvl="2"/>
            <a:r>
              <a:rPr lang="en-US" dirty="0" smtClean="0"/>
              <a:t>E.g. </a:t>
            </a:r>
            <a:r>
              <a:rPr lang="en-US" i="1" dirty="0" smtClean="0"/>
              <a:t>Badger, Bucky. (Sept. 2012). Supremacy of Wisconsin Football.  Retrieved from </a:t>
            </a:r>
            <a:r>
              <a:rPr lang="en-US" i="1" dirty="0" smtClean="0">
                <a:hlinkClick r:id="rId2"/>
              </a:rPr>
              <a:t>www.wisc.edu</a:t>
            </a:r>
            <a:r>
              <a:rPr lang="en-US" i="1" dirty="0" smtClean="0"/>
              <a:t> </a:t>
            </a:r>
          </a:p>
          <a:p>
            <a:pPr lvl="1"/>
            <a:r>
              <a:rPr lang="en-US" u="sng" dirty="0" smtClean="0"/>
              <a:t>Only</a:t>
            </a:r>
            <a:r>
              <a:rPr lang="en-US" dirty="0" smtClean="0"/>
              <a:t> use credible websites that end in .</a:t>
            </a:r>
            <a:r>
              <a:rPr lang="en-US" dirty="0" err="1" smtClean="0"/>
              <a:t>gov</a:t>
            </a:r>
            <a:r>
              <a:rPr lang="en-US" dirty="0" smtClean="0"/>
              <a:t> or .</a:t>
            </a:r>
            <a:r>
              <a:rPr lang="en-US" dirty="0" err="1" smtClean="0"/>
              <a:t>edu</a:t>
            </a:r>
            <a:r>
              <a:rPr lang="en-US" dirty="0" smtClean="0"/>
              <a:t> (or, sometimes, .org)</a:t>
            </a:r>
            <a:r>
              <a:rPr lang="en-US" dirty="0"/>
              <a:t/>
            </a:r>
            <a:br>
              <a:rPr lang="en-US" dirty="0"/>
            </a:br>
            <a:endParaRPr lang="en-US" dirty="0"/>
          </a:p>
          <a:p>
            <a:r>
              <a:rPr lang="en-US" b="1" dirty="0"/>
              <a:t>All sources should be listed alphabetically by author’s last name (e.g. Anderson before Baker).  </a:t>
            </a:r>
          </a:p>
          <a:p>
            <a:pPr lvl="1"/>
            <a:r>
              <a:rPr lang="en-US" dirty="0"/>
              <a:t>If there are more than 3 authors, list the first author’s name </a:t>
            </a:r>
            <a:r>
              <a:rPr lang="en-US" dirty="0" smtClean="0"/>
              <a:t>followed </a:t>
            </a:r>
            <a:r>
              <a:rPr lang="en-US" dirty="0"/>
              <a:t>by “</a:t>
            </a:r>
            <a:r>
              <a:rPr lang="en-US" i="1" dirty="0"/>
              <a:t>et. al.”</a:t>
            </a:r>
            <a:r>
              <a:rPr lang="en-US" dirty="0"/>
              <a:t> </a:t>
            </a:r>
            <a:endParaRPr lang="en-US" dirty="0" smtClean="0"/>
          </a:p>
          <a:p>
            <a:pPr lvl="2"/>
            <a:r>
              <a:rPr lang="en-US" dirty="0"/>
              <a:t>T</a:t>
            </a:r>
            <a:r>
              <a:rPr lang="en-US" dirty="0" smtClean="0"/>
              <a:t>his </a:t>
            </a:r>
            <a:r>
              <a:rPr lang="en-US" dirty="0"/>
              <a:t>means that there were too many authors to list them </a:t>
            </a:r>
            <a:r>
              <a:rPr lang="en-US" dirty="0" smtClean="0"/>
              <a:t>all; </a:t>
            </a:r>
            <a:r>
              <a:rPr lang="en-US" i="1" dirty="0" smtClean="0"/>
              <a:t>et. al. </a:t>
            </a:r>
            <a:r>
              <a:rPr lang="en-US" dirty="0" smtClean="0"/>
              <a:t>means “and others” in Latin.  E.g. Baker, John </a:t>
            </a:r>
            <a:r>
              <a:rPr lang="en-US" i="1" dirty="0" smtClean="0"/>
              <a:t>et. al.</a:t>
            </a:r>
            <a:endParaRPr lang="en-US" i="1" dirty="0"/>
          </a:p>
          <a:p>
            <a:pPr lvl="1"/>
            <a:r>
              <a:rPr lang="en-US" dirty="0"/>
              <a:t>In some cases, a specific author may not be listed for a website.  If this is the case, use the institution that published the website </a:t>
            </a:r>
            <a:endParaRPr lang="en-US" dirty="0" smtClean="0"/>
          </a:p>
          <a:p>
            <a:pPr lvl="2"/>
            <a:r>
              <a:rPr lang="en-US" dirty="0" smtClean="0"/>
              <a:t>E.g. Dept. of Horticulture, UW-Madison (Sept 2012).  Gardening Practices.  Retrieved from </a:t>
            </a:r>
            <a:r>
              <a:rPr lang="en-US" dirty="0" smtClean="0">
                <a:hlinkClick r:id="rId3"/>
              </a:rPr>
              <a:t>www.wisc.edu/hort/docs</a:t>
            </a:r>
            <a:r>
              <a:rPr lang="en-US" dirty="0"/>
              <a:t> </a:t>
            </a:r>
          </a:p>
          <a:p>
            <a:endParaRPr lang="en-US" dirty="0"/>
          </a:p>
        </p:txBody>
      </p:sp>
      <p:pic>
        <p:nvPicPr>
          <p:cNvPr id="6146" name="Picture 2" descr="Q:\140061.enu\MEDIA\CAGCAT10\j028700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76200"/>
            <a:ext cx="1189141" cy="2041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7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300" dirty="0" smtClean="0"/>
              <a:t>Badger, Bucky.  Wolverine, Wally. (Oct, 2011).  “Gatorade Consumption Improves Average Pushup Performance of Big Ten Mascots.” UW Athletic Department, </a:t>
            </a:r>
            <a:r>
              <a:rPr lang="en-US" sz="3300" dirty="0" smtClean="0">
                <a:hlinkClick r:id="rId2"/>
              </a:rPr>
              <a:t>www.mascots.wisc.edu</a:t>
            </a:r>
            <a:r>
              <a:rPr lang="en-US" sz="3300" dirty="0" smtClean="0"/>
              <a:t> </a:t>
            </a:r>
            <a:endParaRPr lang="en-US" sz="3300" dirty="0"/>
          </a:p>
        </p:txBody>
      </p:sp>
    </p:spTree>
    <p:extLst>
      <p:ext uri="{BB962C8B-B14F-4D97-AF65-F5344CB8AC3E}">
        <p14:creationId xmlns:p14="http://schemas.microsoft.com/office/powerpoint/2010/main" val="3303828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175730" y="119063"/>
            <a:ext cx="8229600" cy="6858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fontScale="77500" lnSpcReduction="20000"/>
          </a:bodyPr>
          <a:lstStyle>
            <a:lvl1pPr algn="l" defTabSz="914400" rtl="0" eaLnBrk="1" latinLnBrk="0" hangingPunct="1">
              <a:spcBef>
                <a:spcPct val="0"/>
              </a:spcBef>
              <a:buNone/>
              <a:defRPr sz="4600" kern="1200" cap="none" spc="-100" baseline="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14300" algn="ctr"/>
            <a:r>
              <a:rPr lang="en-US" sz="2400" i="1" u="sng" dirty="0"/>
              <a:t>Addition of Gatorade to Radish Plants Did Not Increase the Average Height </a:t>
            </a:r>
            <a:endParaRPr lang="en-US" sz="2400" i="1" u="sng" dirty="0" smtClean="0"/>
          </a:p>
          <a:p>
            <a:pPr marL="114300" algn="ctr"/>
            <a:r>
              <a:rPr lang="en-US" sz="2400" i="1" u="sng" dirty="0" smtClean="0"/>
              <a:t>of </a:t>
            </a:r>
            <a:r>
              <a:rPr lang="en-US" sz="2400" i="1" u="sng" dirty="0"/>
              <a:t>the Seedlings Compared to Control</a:t>
            </a:r>
            <a:r>
              <a:rPr lang="en-US" sz="2400" i="1" dirty="0"/>
              <a:t/>
            </a:r>
            <a:br>
              <a:rPr lang="en-US" sz="2400" i="1" dirty="0"/>
            </a:br>
            <a:r>
              <a:rPr lang="en-US" sz="1200" i="1" dirty="0"/>
              <a:t>Badger, Bucky.  Wolverine, Wally. Sept, 2012. Agricultural Sciences, Waterford WI.</a:t>
            </a:r>
          </a:p>
        </p:txBody>
      </p:sp>
      <p:sp>
        <p:nvSpPr>
          <p:cNvPr id="7" name="TextBox 6"/>
          <p:cNvSpPr txBox="1"/>
          <p:nvPr/>
        </p:nvSpPr>
        <p:spPr>
          <a:xfrm>
            <a:off x="0" y="1676400"/>
            <a:ext cx="4343400" cy="2554545"/>
          </a:xfrm>
          <a:prstGeom prst="rect">
            <a:avLst/>
          </a:prstGeom>
        </p:spPr>
        <p:txBody>
          <a:bodyPr vert="horz" lIns="91440" tIns="45720" rIns="91440" bIns="45720" rtlCol="0">
            <a:normAutofit/>
          </a:bodyPr>
          <a:lstStyle>
            <a:lvl1pPr marL="114300" indent="0" algn="just">
              <a:spcBef>
                <a:spcPct val="20000"/>
              </a:spcBef>
              <a:buClr>
                <a:schemeClr val="accent1"/>
              </a:buClr>
              <a:buFont typeface="Arial" pitchFamily="34" charset="0"/>
              <a:buNone/>
              <a:defRPr sz="10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dirty="0"/>
              <a:t>Introduction</a:t>
            </a:r>
            <a:r>
              <a:rPr lang="en-US" b="0" dirty="0"/>
              <a:t>: Background Information: all plants use sodium and potassium to aid the absorption of water from the soil (Baker, et.al. 2010).  Sodium and potassium attract water, and water will go from areas that are low in these ions (such as the soil) to areas that are higher in these elements, such as the roots of plants (UW </a:t>
            </a:r>
            <a:r>
              <a:rPr lang="en-US" b="0" dirty="0" err="1"/>
              <a:t>Dept</a:t>
            </a:r>
            <a:r>
              <a:rPr lang="en-US" b="0" dirty="0"/>
              <a:t> of Horticulture, 2009).  Gatorade was a drink designed to raise levels of sodium and potassium in athletes (Univ. of Florida, 1965).  Research Question: We wondered if adding Gatorade to radishes would increase the average height of radish seedlings.  Hypothesis: We predicted that radishes treated with Gatorade would be taller on average than a control given tap water. Rationale: We thought this would be the case because Gatorade could provide more of the sodium and potassium needed for plants to absorb water.  Summary of Methods: To test this hypothesis, we grew two sets of radishes, one treated with Gatorade and the other treated with tap water and measured their average height after two weeks of growth. </a:t>
            </a:r>
          </a:p>
        </p:txBody>
      </p:sp>
      <p:sp>
        <p:nvSpPr>
          <p:cNvPr id="8" name="TextBox 7"/>
          <p:cNvSpPr txBox="1"/>
          <p:nvPr/>
        </p:nvSpPr>
        <p:spPr>
          <a:xfrm>
            <a:off x="1" y="3962400"/>
            <a:ext cx="3124199" cy="2891611"/>
          </a:xfrm>
          <a:prstGeom prst="rect">
            <a:avLst/>
          </a:prstGeom>
        </p:spPr>
        <p:txBody>
          <a:bodyPr vert="horz" lIns="91440" tIns="45720" rIns="91440" bIns="45720" rtlCol="0">
            <a:normAutofit/>
          </a:bodyPr>
          <a:lstStyle>
            <a:defPPr>
              <a:defRPr lang="en-US"/>
            </a:defPPr>
            <a:lvl1pPr marL="114300" indent="0" algn="just">
              <a:spcBef>
                <a:spcPct val="20000"/>
              </a:spcBef>
              <a:buClr>
                <a:schemeClr val="accent1"/>
              </a:buClr>
              <a:buFont typeface="Arial" pitchFamily="34" charset="0"/>
              <a:buNone/>
              <a:defRPr sz="10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dirty="0"/>
              <a:t>Materials</a:t>
            </a:r>
            <a:r>
              <a:rPr lang="en-US" b="0" dirty="0"/>
              <a:t>: Menards-brand topsoil; standard greenhouse six-pack trays, radish seeds, tap water, </a:t>
            </a:r>
            <a:r>
              <a:rPr lang="en-US" b="0" dirty="0" smtClean="0"/>
              <a:t>Orange-flavored Gatorade</a:t>
            </a:r>
            <a:r>
              <a:rPr lang="en-US" b="0" dirty="0"/>
              <a:t>, metric ruler.  </a:t>
            </a:r>
            <a:r>
              <a:rPr lang="en-US" b="0" dirty="0" smtClean="0"/>
              <a:t>			</a:t>
            </a:r>
            <a:endParaRPr lang="en-US" b="0" dirty="0"/>
          </a:p>
          <a:p>
            <a:r>
              <a:rPr lang="en-US" dirty="0"/>
              <a:t>Methods</a:t>
            </a:r>
            <a:r>
              <a:rPr lang="en-US" b="0" dirty="0"/>
              <a:t>: Using a standard greenhouse six pack tray, we added Menards store-brand topsoil to each tray so that it was flush with the top of the tray.  We made ½ inch indentations with our pinky finger into the soil of each compartment and added one radish seed per hole.  We covered the hole with soil and moistened the soil with tap water.  We then added 5 ml of Gatorade to each compartment.  An untreated control was also made using the same methods.  The trays of radishes were watered with 100 ml of water per day. After two weeks, we measured the height of the radishes in centimeters from the base where the seedling emerged to the highest point of the radish plant (after it was gently stretched). </a:t>
            </a:r>
          </a:p>
        </p:txBody>
      </p:sp>
      <p:sp>
        <p:nvSpPr>
          <p:cNvPr id="11" name="TextBox 10"/>
          <p:cNvSpPr txBox="1"/>
          <p:nvPr/>
        </p:nvSpPr>
        <p:spPr>
          <a:xfrm>
            <a:off x="4202665" y="3740765"/>
            <a:ext cx="4278865" cy="2431435"/>
          </a:xfrm>
          <a:prstGeom prst="rect">
            <a:avLst/>
          </a:prstGeom>
        </p:spPr>
        <p:txBody>
          <a:bodyPr vert="horz" lIns="91440" tIns="45720" rIns="91440" bIns="45720" rtlCol="0">
            <a:noAutofit/>
          </a:bodyPr>
          <a:lstStyle>
            <a:lvl1pPr marL="114300" indent="0" algn="just">
              <a:spcBef>
                <a:spcPct val="20000"/>
              </a:spcBef>
              <a:buClr>
                <a:schemeClr val="accent1"/>
              </a:buClr>
              <a:buFont typeface="Arial" pitchFamily="34" charset="0"/>
              <a:buNone/>
              <a:defRPr sz="10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dirty="0"/>
              <a:t>Conclusion &amp; Discussion</a:t>
            </a:r>
            <a:r>
              <a:rPr lang="en-US" b="0" dirty="0"/>
              <a:t>: We hypothesized that treating radishes with Gatorade would increase the average height of those radishes. Our data does not support this hypothesis, as the radishes treated with Gatorade were  </a:t>
            </a:r>
            <a:r>
              <a:rPr lang="en-US" b="0" dirty="0" smtClean="0"/>
              <a:t>0.5 </a:t>
            </a:r>
            <a:r>
              <a:rPr lang="en-US" b="0" dirty="0"/>
              <a:t>cm shorter on average than those in the control. We thought the Gatorade would help by adding more potassium and sodium to the plant so that the plant could better absorb water from the soil.  However, from our observations it seemed as if the soil held onto the water more strongly, reducing the amount of water the plant could absorb.  While further testing would be necessary, if this is the case it would mean that we would get smaller radishes every time we treated them with Gatorade.  If we could find a way to directly inject the plants with Gatorade, it is possible that we could create larger, more productive plants in the same amount of soil and increase food production.  Further experiments would be needed to test </a:t>
            </a:r>
            <a:r>
              <a:rPr lang="en-US" b="0" dirty="0" smtClean="0"/>
              <a:t>this </a:t>
            </a:r>
            <a:endParaRPr lang="en-US" b="0" dirty="0"/>
          </a:p>
          <a:p>
            <a:endParaRPr lang="en-US" b="0" dirty="0"/>
          </a:p>
        </p:txBody>
      </p:sp>
      <p:sp>
        <p:nvSpPr>
          <p:cNvPr id="12" name="TextBox 11"/>
          <p:cNvSpPr txBox="1"/>
          <p:nvPr/>
        </p:nvSpPr>
        <p:spPr>
          <a:xfrm>
            <a:off x="4191000" y="5824716"/>
            <a:ext cx="4290530" cy="1261884"/>
          </a:xfrm>
          <a:prstGeom prst="rect">
            <a:avLst/>
          </a:prstGeom>
        </p:spPr>
        <p:txBody>
          <a:bodyPr vert="horz" lIns="91440" tIns="45720" rIns="91440" bIns="45720" rtlCol="0">
            <a:noAutofit/>
          </a:bodyPr>
          <a:lstStyle>
            <a:defPPr>
              <a:defRPr lang="en-US"/>
            </a:defPPr>
            <a:lvl1pPr marL="114300" indent="0" algn="just">
              <a:spcBef>
                <a:spcPct val="20000"/>
              </a:spcBef>
              <a:buClr>
                <a:schemeClr val="accent1"/>
              </a:buClr>
              <a:buFont typeface="Arial" pitchFamily="34" charset="0"/>
              <a:buNone/>
              <a:defRPr sz="10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sz="900" dirty="0"/>
              <a:t>Bibliography &amp; Works Cited</a:t>
            </a:r>
          </a:p>
          <a:p>
            <a:r>
              <a:rPr lang="en-US" sz="900" b="0" dirty="0"/>
              <a:t>Baker, John et.al. (Nov. 2010). Plant Physiology.  Harvard Press, Harvard MA  </a:t>
            </a:r>
          </a:p>
          <a:p>
            <a:r>
              <a:rPr lang="en-US" sz="900" b="0" dirty="0"/>
              <a:t>Univ. of Florida (Aug. 1965). Development of Fluids to Aid Athletic Performance. Journal of Kinesiology, Washington D.C. </a:t>
            </a:r>
          </a:p>
          <a:p>
            <a:r>
              <a:rPr lang="en-US" sz="900" b="0" dirty="0"/>
              <a:t>UW </a:t>
            </a:r>
            <a:r>
              <a:rPr lang="en-US" sz="900" b="0" dirty="0" err="1"/>
              <a:t>Dept</a:t>
            </a:r>
            <a:r>
              <a:rPr lang="en-US" sz="900" b="0" dirty="0"/>
              <a:t> of Horticulture. (June 2009).  Absorptive Capacity of Roots Systems.  Retrieved from </a:t>
            </a:r>
            <a:r>
              <a:rPr lang="en-US" sz="900" b="0" dirty="0">
                <a:hlinkClick r:id="rId2"/>
              </a:rPr>
              <a:t>www.hort.wisc.edu/docs</a:t>
            </a:r>
            <a:r>
              <a:rPr lang="en-US" sz="900" b="0" dirty="0"/>
              <a:t> on Sept. 12th, 2012. </a:t>
            </a:r>
          </a:p>
        </p:txBody>
      </p:sp>
      <p:pic>
        <p:nvPicPr>
          <p:cNvPr id="14" name="Picture 2" descr="http://curlydock.files.wordpress.com/2006/11/radish_white_hailstone_1_day8_crop.jpg?w=470"/>
          <p:cNvPicPr>
            <a:picLocks noChangeAspect="1" noChangeArrowheads="1"/>
          </p:cNvPicPr>
          <p:nvPr/>
        </p:nvPicPr>
        <p:blipFill rotWithShape="1">
          <a:blip r:embed="rId3">
            <a:extLst>
              <a:ext uri="{28A0092B-C50C-407E-A947-70E740481C1C}">
                <a14:useLocalDpi xmlns:a14="http://schemas.microsoft.com/office/drawing/2010/main" val="0"/>
              </a:ext>
            </a:extLst>
          </a:blip>
          <a:srcRect l="9099" r="20635"/>
          <a:stretch/>
        </p:blipFill>
        <p:spPr bwMode="auto">
          <a:xfrm>
            <a:off x="3200400" y="4038600"/>
            <a:ext cx="1013929" cy="220047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124200" y="6248400"/>
            <a:ext cx="1257075" cy="338554"/>
          </a:xfrm>
          <a:prstGeom prst="rect">
            <a:avLst/>
          </a:prstGeom>
        </p:spPr>
        <p:txBody>
          <a:bodyPr wrap="none">
            <a:spAutoFit/>
          </a:bodyPr>
          <a:lstStyle/>
          <a:p>
            <a:r>
              <a:rPr lang="en-US" sz="800" dirty="0" smtClean="0"/>
              <a:t>Source: </a:t>
            </a:r>
            <a:br>
              <a:rPr lang="en-US" sz="800" dirty="0" smtClean="0"/>
            </a:br>
            <a:r>
              <a:rPr lang="en-US" sz="800" dirty="0" smtClean="0"/>
              <a:t>curlydock.wordpress.com</a:t>
            </a:r>
            <a:endParaRPr lang="en-US" sz="800" dirty="0"/>
          </a:p>
        </p:txBody>
      </p:sp>
      <p:pic>
        <p:nvPicPr>
          <p:cNvPr id="17" name="Picture 1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9923" y="152400"/>
            <a:ext cx="704453" cy="629856"/>
          </a:xfrm>
          <a:prstGeom prst="rect">
            <a:avLst/>
          </a:prstGeom>
        </p:spPr>
      </p:pic>
      <p:sp>
        <p:nvSpPr>
          <p:cNvPr id="18" name="AutoShape 4" descr="data:image/jpg;base64,/9j/4AAQSkZJRgABAQAAAQABAAD/2wBDAAkGBwgHBgkIBwgKCgkLDRYPDQwMDRsUFRAWIB0iIiAdHx8kKDQsJCYxJx8fLT0tMTU3Ojo6Iys/RD84QzQ5Ojf/2wBDAQoKCg0MDRoPDxo3JR8lNzc3Nzc3Nzc3Nzc3Nzc3Nzc3Nzc3Nzc3Nzc3Nzc3Nzc3Nzc3Nzc3Nzc3Nzc3Nzc3Nzf/wAARCACMAIsDASIAAhEBAxEB/8QAHAAAAQUBAQEAAAAAAAAAAAAABgABBAUHAwII/8QASBAAAQMDAgQDBQMIBwUJAAAAAQIDBAAFEQYhBxIxQRNRYRQicYGhFTKRFiNCcpKxssEzNVJidILRFyVDc+IYJDdTVVaTwuH/xAAZAQADAQEBAAAAAAAAAAAAAAAAAgMBBAX/xAAnEQADAAICAgIBAwUAAAAAAAAAAQIDERIhBDEiQRMjMlEUQmFxkf/aAAwDAQACEQMRAD8A3GmPSnpl/dO1AAhcuJej7a641JvTJdaJStDSFrII6jYUPS+N2nEq5LfEnzl9koa5SfxoX4W2K0XfU2snrzb2ZnsknmaS6nPLlbucfsirZPEy0wRyWnTDbXJskq5E/uFY3oneSMf7j0eJ+rbovw7DoiWpJGzjyF4Hx2x9a4OHjPd1cvhxbUg/pJU0Afqo1GmcWb89tFYiRx6pKz+8VQTNaakmq/PXh8JJGUt4QOvoM/Ws5EH5mP0jvebTq2wao06nUeoX5qpspBLSJDhQnlUOxwO/lX0TWOcU1FWptC8xJUXAST33TWx5pjqXYqY09MaDT58dsV61LxN1NDs18ftq2HPFyhxYCugx7pGKu/sXjFZxmJd2Lk2no2p1Cir484B+tS9Bb8Y9Y/8AL6Y9U0Gy9RXuBd5wiXaW2lMp0JT4hUAOY7YOaV1ojmzLFraC4ax4oWhBN20eJaR3ipJPz5CquzPGkRxi9aYuURQ+8Qk4T8cgGh2FxN1NFADkhmSO/itDJ+YxVwzxbkrT4dys0aQjvyr6/Igijkia8vEwhh8ZdGycB2Y/GURuHY6iB8xmj+M83JZbfYVzNOIC0KxjIPSsV4uJt1w4dW+9xbaxEelOpPuJHMBvtkCtf07/AFDbv8K3/CKY6U9raLGlSpUGiplfdPwp6ZXQ0AYvwcH+/eIH/PH8b1Zyrqfia0jg2Cq/a/SkEqMgAAfrvUD3SyXO1JbcuUJ2Mh5R8MuYyrHXoaSzg85NpMrqcdU/EU2KJNB6fi6mvarfLkOscrCnUKa5ckgjbcev0pF7OCJdUki545THLbK0nPYwXY6CtIV0JHKaltay4pvNIdb0wypCwFJIR1B/zVX8Yn7Zf9Q6btFumNS1tPGNIQ0sFSPeSCFY6HY/hRNxN1XdNO3G326zSksJTGKnfzYUTuAkb9Ngaq3o9u7WOdsrfyu4r/8AtZr9j/qpjq7isBk6WawNz7n/AFUP/wC0bVf/AKmP/hR/pRHw/wBc3u46pjQbtNDzD6FpSnw0p98DI3A9DWckQny4qtFXwSuci88QNQXGahKJEiMVOIQMAHnSMD8KErwP98XD/FO/xmi7R021aN4rapZu8xqIyvm8JThwPeUFgfgfpTcTtN22yKiS7e++47cHHHVB1QIA2ORt5qrLQvmw3Ca+gGpUj12qysliuN9eeZtjIdcaQFqSVY2NIjy1Lb0go4hf+Cth/WR/Otk07/UNu/wrf8IrIeJ0SRB4QWeJMaLT7LiEuIV1Sd617T39Q27/AArf8Iqy9HvR+xFjSpUqBhUyvumnpUAfNVrv+p9FXHVE+2WN1yPKlkrlyI7nhNhLi8HIwDnn86OeI0ld84eWC9rSlLjvhOuBByAVo3H4nHyo54iQzP0Reo6U8y1RFlI9QMj61mtiX9o8AglR51w3Fj4crnMPoRS0uiWZcsbRnpz3oq4XSPZ9d2zfAeDjZ+aCf3pFCyseZx22qfpu5RrZqW1SpEhppLUlClKWsJATnBO/oamvZ5OFNWmXcW1K/wC0IplKfcRLMg7dRyZz+JpuJ0wTdbTyDlLIS1+yP/2r5GotMReLs2+u3qIYYtgS26hfOFOlQBG2egB/Gs6ul2auF2my0KW4HnlqBQ0o7ZOO3lT1to9Dy1VQlKOferPTEwQNSWuWfutS2yo/3ScH6E1UB4dQzJPwYX/pTe0pQM8j4PYllYwfwpdM4Jw5U96DPjNZVHiZaHEIBTcfCTjHUpXgn8CPwq240Op+3LfDQfdjxMAfE/6Cvd+1bpe93nRs5V0ZS9Dk80vxEqT4QCM75H9oAfOh3iPfrdedWOSIM6O+x4SG0LQ4DzbU9ej0fK28WkDZG9aXwdHssa/XI7eAwB8wkqrMx8R++tH0yv7O4R6juCNlu+IE574ATSSuzi8Wf1QLu9811rTR7aZlsVcICHsiXHj5XzJ65CO3ryivo2wApslvSoEERW8gjBHuig/gfEMXh5BK/wDjLccHwKtqP+9VPWHpUqVACqr1Le4mnbJKu0/xCxHSCUtpypRJCUpA8ySB86lz7hDtsdcifKZjsoGVLdWEgD51kPE/iTpy72R+x2p52XJeeZw6hvDaeVxKj7xxnYds0AWN51pqKWw4wYdnsjTzZA+1ZoLpSR18NOT0NAVvRbLRZ3rO9qy5y4TiipcW2w0tIKjgE+I5uRsO3ai2LAsV14h3KBe45W69yezLDikgKDacpIGM+dXkHRcVOkmre9HZTdBIWttZT7ywh0kDPlygfjSbZyvJkvevRnTTGn0LZaiaWuM11X9H7bLWS5/lTsamy3plmCVjRlst4WQEqXD5s+nMe9a809GXrCRGQGzKiwEFpJGMc6lZx+yKp/FurmiryrXDUdopS4UFvsMbYx3z070dmOLSfyASW/rBmdDgPxYMR6bnwEhhpIV898V1ag67dvTlpEhpqW20HlbNpRyHYHmCPPP1ov13p+berfaLjb32WXoTPikuEgk4SoYx6ipP5S25ek1aqSUiYqD4JRzDPNn7uP1jWa/lifj7apsDrdZddXGOuREvMYtIeW0VF8AcyFcp/Q8xXi22rXdxRJXDuLC0x5C2HPEWgZUg4OMo3GaJ+HrzbvD9tl0wnn1vuqLUpzlSolwnfY/urvpQQIWmblHubjKWTcXgtDTuyQXNuUjBwMjfyoSNmJent/8AQMTG103dvsxbDK5imy6lLjTJSpAIBIVgDuK4vL1G6xIXN0zbZjEdSkPrMNBAKevQ/wAq05tUh3XviPBn2Rm3qTHcbVkqKlp5gryIwPxqJZ7gzbdPPS5wHgy7o60c/wBlbqkj+VBqxv0qZlTjduejsyZmh0IYex4b0JbjIXnpjHWuUj7BcgSLYifqW0sPdY61JkM5/VJCvwO9bBcICYZ0vZ45Aaak8xA/8tttX8ymqbiC9FlyY1pkSremNImNtulKMPsJA5jk9MHGM9s1prVyt8gc01qK72O3xrfZr7p65wY6eRlmXzw3+vQhQx9aPtKayXeLo5abna37bckRxIShSgtt1vIBUhQ2O5H40Ja903p+0afdXFsrwIQAzMYdykqO3v75/EHNUsTVMDSN/wBN3C6IeUw5YfAyygEpJWk5xkbe6elamyuPJTrjRugp6odO6w0/qJGbTc2Xl4yWieVafik71e5FMWArVPDGxamUp2a/ckPE83OiWpQB9Er5kj5AVi+v+G0nRUmHMaliVbn5CWkLUAlaFdQCO+wO48q+l5sxiDFdlS3UMsNIK3HFnCUpHUk18s8StcSNX30PMrcRboqsRGT0OP0yPM/uoAINZvuRNZS5LDnhutrbWhWehCE1fv67v99k25+02lZXDWVpU2hbqXCUlJCsADG+etAkriDc7pLSbdY7W3PdABebh+O8tQGMjnz2A2A7VOtkjVT2qbLE1lNvMWFcXeTwlPrY5x0ACRjG5T270nFnIvGvk/l7CGZA1hcLyu9Sgzbpign84qQlkAAY6ZJx6Vwuq37gjwtQ66tpSk7s+P4nL/lSBmoPEbTkCx6nVEjtKVH8FDiDIcU6d8gnKie4rla9FXGZGRJQxDhxnN0uSloaCk/2sdSPXFL0vZHU8nKTb+zqp/T/APRyNaSnwB91iK8sfDyrgpWkEbC53t1Pk3b8D61afkrZokgIumq4ISSAExU86v8AQCuU3Rzz6VO6Xls3mOVAcscgONg9CpPl6is5z6HrFSW3j6/2cRbbGpkyEQtXqZ5ObxU2wcpHnnpioiFaPURiVqFseaoSSPpW6y59msdkat1ymsR0CMGuRagFFOMbJ71m0DTNjdYSqLZL5Pb35JPioYDn6qVEbUVcr7Lf020uMIGQ/pdA/Naoukc9AHYLm37NdfCtcqOI7OuISmQrmDUjxGwD54V3q/f05Z1xnlyrNebW20oZfaX7SCD15hviqGfpNp+E7OsE5m7x2hl1oN4ebT5lHf5VnOGyeTA47qOv8Mu4jurvHjS4F8t9y9nSpLBTJbXgKAzsQOwFSJ2pNYsSY8i86dZkIjqKhiKog5GCeZJUM4J39aCdI2aBc9S22JIiNONOvYWEp5cgA+W/ap2qrbdmuIs+waDduLPsrKF+C1OWMnlSpRBUr+8BinS36MxSsi3DaLXUWvftOxmyQLUzboyiPESF8xG+eUDAxvVJqyzyr/cdH2q3hJkybclKOY4Axkkn4AGq+fqHWdlcS3qi3pkoB5Ui7wEuBR9HCAT8lVT33V8y63SBPitNW1dvbS3GTFJw3g5yMk/hTJNMtjxXNOqezaNOcELLAU1JuVwmypSRk+C54KAr0x731rR4dpYhxm47DskNNp5Uhchazj1USSfnQ9w01vG1jZgsqSi4sAJlM9weyh6HzowyfKmLmZcUY+otWqGmdORFCJzBU6a8rkaBG6UZ6nfGcA74qDpjgfaYfK9f5S7g8Ny037jYP7z861vApYoAgWmyWyzM+DaoMeKjyabCc/PrWecZbRNm3jSUy2MOPyWJpSG0dTulecnYAch3J71p8h5Edlbrp5UISVKPkBWaX/WE6QkBUVqJAdSeRbisuLSUkjPZOdvdznB6VO8s412NEOn0Pqe4Wu66g5rXa2rvcobfIXHHQllsg984CsH91Ct9fZhzFOXm2OT7s4AS/OUPCSD0DaU7EDONjXBMC46gsLkz2VMl6K6AVtoSFKRjcco64+FV8y5GVaYEJYyuGVpQoncIJzjFedky0+2dmPDMv4rv7L+Ou/TS0pCrTZWnUZQXEts+KB3SCCrp32FeRd5NnuDbGobbBntKTlLyEJy4k/pBadlD0IoRUStWVnmPmd6tXmberTDMhlDgnJl+E5755QkpKhsfPB6dCKkrb9Fan6CBGqbXEfLVujyo7ajnx22mErTntgpOwziqifa3rpCm6gblvSmGXeVxcn+lyfQdt/SoOnrau83mJASSjxnPeVjPKkbn6CjmHqGI5qeTpkwmGbPIUqElLZA5VYPvbdydvSnn9RfL0JXxfRm8d1yMrmjOLYV5tEp/dV9abw67JQpyQiNcWhmNOA5So5/o3cfeSRtk9KJuIWimLbCjS7JFX4bfMHwk5wMZCjms7dbU0tTTqFJWk4KVDBB8qS5vFWmNNTkno07S0aNfdXsXxstx7hGQUXCIRjK+gcQe4PQ/Kq/h54dw4waunp38MltKvIc2P/qKFtPXObCvce5R+damlpDp6AoJCSFfTetG4cWBuzau1gWublVKbKVK7haA5jPfBWRXo+Nl5z2cOTCsddfZoLjTbram3UJWhXVKhkH5UEak4VaVvaVqEP2GQr/jRPc39R0NHVLGa6SZhVu4fap4e6iRe7IU3eGjKH2WTyvLaO5HKdj0HQ7ntW1xJDM2K1Kb5gh1IUAoFJHoQdwfSpOBSxQA9MaemPSgAa4hSTH0y8UrSgrdaR7xwkgrGQfTGc+maye/usuwA4Fof5JBQ26HVbpxknkHuoGcgDc4xuaOOImnL/e5baovhPwmsKbZ5+VSSRg+h/lvQpJdTAdXbIilTp3KllDKWwW23e4SDtygbe91O+1ed5G3T6OzDpTvZX2yXKtWnJEmMtxiQ9Jb9mWE/fKMkjPl2x3rzrcRkaieVGQEFaELebSMAOlOVDHbrRlbuG1yeajC5XcNNtKLqWWG8+GtW5Iztn5dqKIWiLBAZeL0YTHHSVOPzCFqJPXft57UqwXU6NeaFWzCg2vnCAhZUrYJA3O+B9TVpeLQuzR2WpcpBlO+8qG3uWNtis+Z8qLPyniW20+MqJHfuaZDjMUJGC22kqCVrPfbOO+/xNAT7z0ySp1zmdedVk4JUpZPYdzUKiZ6T7LS6rvQZ8Ikp/KCUrG6I5IUT0+XeoOutPJskxmfBlB2NLUFslA+6oAEnmzuScnPrXu0Xj8mtQwnZZT78Rti4JGCWzgjt+lyhBOO+ap7yZUJx+1OO+NGS74rBKsjkOSlSD5EGnblYuP2Ik/yb+jR9C60Zu7Atd7cCpS8pSpaQEupPRPqam620ZFvsVUuEAiY22A3yfdXgjr57Aj51jDTi2nUraUpDiSClSeoPpRJpzXFz0/b1xY7bUhBd5wZClHlGMcox67/AI08eRNTxyC1hqXygLm9GrtnD68RprrSZT3M6p0dEpSByjPyzj1o207GCIDUtaOWTLaaW+c5yoNpT/KgLUurmL/peQLe7hxMU+2RVpOChfunB80nf4Vo9r5Ps6L4a0rSGkgKByDgV14eHL4etHPk5NfL+SZSpUq6SIqVKlQAqRpUjQB4WQlJUogJG5J2xQLqTUFg05fTPftKXpa2QRLYKCpWegxnPz+tEt5srl0UjFzmRUJzlDCgAr45G/woXPCWwkqPjSwVEk4cx167UtJsnbyL9hSyeMJElXstn5o+2C69yq9dgCPrUW+akTqWVHfRdbZCt+AlTcxvncbVgk5SQQd8biiePwo083z+MZTwV0BdI5fhiu7XC7TDaifZnl+XO+o4pKh2tMnifkQ99MzRNvsLAckv3hue202pxUSKgtrUoHoCdsb09v1BZrRcmZNstypCVlJUJxyY3bKFDfO538q0OTwo0642Us+1Mq7KDxVj5Guls4XWCLE8KY2uW7kkvLUQfwHSpx48y/Q95fLv7SAuLH0y7dn5Ma7wg26rnbRLz+ZHcnm+8sqzjOwGDVNeEQEOSZE65RpD5GGmIJK/e81KPl3Pf06VqUThjpqMtwmKt4KGEpecKgj4V4Vwt0yUNJDDySjOVJdOV586x+PL9j/n8rjpaMttkKyTIQL17EaWopBQ60QhA36Hv5fOoVxt71tcaEoIw+jxGi24FBSfPY1rbfCvTzcxt4JfU2kkqZWvmSvYjfO/epy9DWWPb3YrTb3s/vLDKnOZIPmnP3d/LFTyeInPRbB5OdPWXTALSbSLHpybqeY144cPszLJGyhn3s/Hp8qI9KXWJYp7cJt4fY1zQZMBZVnw1/ptZ9DVJppX2noe+298JeMIf92YHVJGTzY6kkkkmolhgovPD26R1t8zlucLsYpG6cjKgPjvSQ3Gkv4Oily3s1Cx6ptV6W63EeKXWnC2pp4ci8j+6d6vB1rOtHWCy6ghRr6oLTdeUJkuMuFP5wdVEf2jsc1obSC2hKSoqwMcyjkn413xXKdnElUtqj3SpUqY0VKlTZ3oAelSpUAKlSpjQA9Kmp6AFSpu9LNAD15IyKdJyKesAzfWMRWmdQQ9RQoiFQQjwZbaNupPvEfAmh+frG3JgzmbFCXb1uoCG1tkAL94lRI7dT+NbFJjtSWVtPtpcbWMKSoZBFULWjNPInGcm2tB4nON+UEdwnoK5cmKv7HpMvGRfa9FXwlhLjaYD7iSn2p0uJyfvJxgH6UcVzYababShpCUISMBKRgCuldGOeMpErrlTYqVKlTin//Z"/>
          <p:cNvSpPr>
            <a:spLocks noChangeAspect="1" noChangeArrowheads="1"/>
          </p:cNvSpPr>
          <p:nvPr/>
        </p:nvSpPr>
        <p:spPr bwMode="auto">
          <a:xfrm>
            <a:off x="63500" y="-614363"/>
            <a:ext cx="1257300"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6" descr="data:image/jpg;base64,/9j/4AAQSkZJRgABAQAAAQABAAD/2wBDAAkGBwgHBgkIBwgKCgkLDRYPDQwMDRsUFRAWIB0iIiAdHx8kKDQsJCYxJx8fLT0tMTU3Ojo6Iys/RD84QzQ5Ojf/2wBDAQoKCg0MDRoPDxo3JR8lNzc3Nzc3Nzc3Nzc3Nzc3Nzc3Nzc3Nzc3Nzc3Nzc3Nzc3Nzc3Nzc3Nzc3Nzc3Nzc3Nzf/wAARCACMAIsDASIAAhEBAxEB/8QAHAAAAQUBAQEAAAAAAAAAAAAABgABBAUHAwII/8QASBAAAQMDAgQDBQMIBwUJAAAAAQIDBAAFEQYhBxIxQRNRYRQicYGhFTKRFiNCcpKxssEzNVJidILRFyVDc+IYJDdTVVaTwuH/xAAZAQADAQEBAAAAAAAAAAAAAAAAAgMBBAX/xAAnEQADAAICAgIBAwUAAAAAAAAAAQIDERIhBDEiQRMjMlEUQmFxkf/aAAwDAQACEQMRAD8A3GmPSnpl/dO1AAhcuJej7a641JvTJdaJStDSFrII6jYUPS+N2nEq5LfEnzl9koa5SfxoX4W2K0XfU2snrzb2ZnsknmaS6nPLlbucfsirZPEy0wRyWnTDbXJskq5E/uFY3oneSMf7j0eJ+rbovw7DoiWpJGzjyF4Hx2x9a4OHjPd1cvhxbUg/pJU0Afqo1GmcWb89tFYiRx6pKz+8VQTNaakmq/PXh8JJGUt4QOvoM/Ws5EH5mP0jvebTq2wao06nUeoX5qpspBLSJDhQnlUOxwO/lX0TWOcU1FWptC8xJUXAST33TWx5pjqXYqY09MaDT58dsV61LxN1NDs18ftq2HPFyhxYCugx7pGKu/sXjFZxmJd2Lk2no2p1Cir484B+tS9Bb8Y9Y/8AL6Y9U0Gy9RXuBd5wiXaW2lMp0JT4hUAOY7YOaV1ojmzLFraC4ax4oWhBN20eJaR3ipJPz5CquzPGkRxi9aYuURQ+8Qk4T8cgGh2FxN1NFADkhmSO/itDJ+YxVwzxbkrT4dys0aQjvyr6/Igijkia8vEwhh8ZdGycB2Y/GURuHY6iB8xmj+M83JZbfYVzNOIC0KxjIPSsV4uJt1w4dW+9xbaxEelOpPuJHMBvtkCtf07/AFDbv8K3/CKY6U9raLGlSpUGiplfdPwp6ZXQ0AYvwcH+/eIH/PH8b1Zyrqfia0jg2Cq/a/SkEqMgAAfrvUD3SyXO1JbcuUJ2Mh5R8MuYyrHXoaSzg85NpMrqcdU/EU2KJNB6fi6mvarfLkOscrCnUKa5ckgjbcev0pF7OCJdUki545THLbK0nPYwXY6CtIV0JHKaltay4pvNIdb0wypCwFJIR1B/zVX8Yn7Zf9Q6btFumNS1tPGNIQ0sFSPeSCFY6HY/hRNxN1XdNO3G326zSksJTGKnfzYUTuAkb9Ngaq3o9u7WOdsrfyu4r/8AtZr9j/qpjq7isBk6WawNz7n/AFUP/wC0bVf/AKmP/hR/pRHw/wBc3u46pjQbtNDzD6FpSnw0p98DI3A9DWckQny4qtFXwSuci88QNQXGahKJEiMVOIQMAHnSMD8KErwP98XD/FO/xmi7R021aN4rapZu8xqIyvm8JThwPeUFgfgfpTcTtN22yKiS7e++47cHHHVB1QIA2ORt5qrLQvmw3Ca+gGpUj12qysliuN9eeZtjIdcaQFqSVY2NIjy1Lb0go4hf+Cth/WR/Otk07/UNu/wrf8IrIeJ0SRB4QWeJMaLT7LiEuIV1Sd617T39Q27/AArf8Iqy9HvR+xFjSpUqBhUyvumnpUAfNVrv+p9FXHVE+2WN1yPKlkrlyI7nhNhLi8HIwDnn86OeI0ld84eWC9rSlLjvhOuBByAVo3H4nHyo54iQzP0Reo6U8y1RFlI9QMj61mtiX9o8AglR51w3Fj4crnMPoRS0uiWZcsbRnpz3oq4XSPZ9d2zfAeDjZ+aCf3pFCyseZx22qfpu5RrZqW1SpEhppLUlClKWsJATnBO/oamvZ5OFNWmXcW1K/wC0IplKfcRLMg7dRyZz+JpuJ0wTdbTyDlLIS1+yP/2r5GotMReLs2+u3qIYYtgS26hfOFOlQBG2egB/Gs6ul2auF2my0KW4HnlqBQ0o7ZOO3lT1to9Dy1VQlKOferPTEwQNSWuWfutS2yo/3ScH6E1UB4dQzJPwYX/pTe0pQM8j4PYllYwfwpdM4Jw5U96DPjNZVHiZaHEIBTcfCTjHUpXgn8CPwq240Op+3LfDQfdjxMAfE/6Cvd+1bpe93nRs5V0ZS9Dk80vxEqT4QCM75H9oAfOh3iPfrdedWOSIM6O+x4SG0LQ4DzbU9ej0fK28WkDZG9aXwdHssa/XI7eAwB8wkqrMx8R++tH0yv7O4R6juCNlu+IE574ATSSuzi8Wf1QLu9811rTR7aZlsVcICHsiXHj5XzJ65CO3ryivo2wApslvSoEERW8gjBHuig/gfEMXh5BK/wDjLccHwKtqP+9VPWHpUqVACqr1Le4mnbJKu0/xCxHSCUtpypRJCUpA8ySB86lz7hDtsdcifKZjsoGVLdWEgD51kPE/iTpy72R+x2p52XJeeZw6hvDaeVxKj7xxnYds0AWN51pqKWw4wYdnsjTzZA+1ZoLpSR18NOT0NAVvRbLRZ3rO9qy5y4TiipcW2w0tIKjgE+I5uRsO3ai2LAsV14h3KBe45W69yezLDikgKDacpIGM+dXkHRcVOkmre9HZTdBIWttZT7ywh0kDPlygfjSbZyvJkvevRnTTGn0LZaiaWuM11X9H7bLWS5/lTsamy3plmCVjRlst4WQEqXD5s+nMe9a809GXrCRGQGzKiwEFpJGMc6lZx+yKp/FurmiryrXDUdopS4UFvsMbYx3z070dmOLSfyASW/rBmdDgPxYMR6bnwEhhpIV898V1ag67dvTlpEhpqW20HlbNpRyHYHmCPPP1ov13p+berfaLjb32WXoTPikuEgk4SoYx6ipP5S25ek1aqSUiYqD4JRzDPNn7uP1jWa/lifj7apsDrdZddXGOuREvMYtIeW0VF8AcyFcp/Q8xXi22rXdxRJXDuLC0x5C2HPEWgZUg4OMo3GaJ+HrzbvD9tl0wnn1vuqLUpzlSolwnfY/urvpQQIWmblHubjKWTcXgtDTuyQXNuUjBwMjfyoSNmJent/8AQMTG103dvsxbDK5imy6lLjTJSpAIBIVgDuK4vL1G6xIXN0zbZjEdSkPrMNBAKevQ/wAq05tUh3XviPBn2Rm3qTHcbVkqKlp5gryIwPxqJZ7gzbdPPS5wHgy7o60c/wBlbqkj+VBqxv0qZlTjduejsyZmh0IYex4b0JbjIXnpjHWuUj7BcgSLYifqW0sPdY61JkM5/VJCvwO9bBcICYZ0vZ45Aaak8xA/8tttX8ymqbiC9FlyY1pkSremNImNtulKMPsJA5jk9MHGM9s1prVyt8gc01qK72O3xrfZr7p65wY6eRlmXzw3+vQhQx9aPtKayXeLo5abna37bckRxIShSgtt1vIBUhQ2O5H40Ja903p+0afdXFsrwIQAzMYdykqO3v75/EHNUsTVMDSN/wBN3C6IeUw5YfAyygEpJWk5xkbe6elamyuPJTrjRugp6odO6w0/qJGbTc2Xl4yWieVafik71e5FMWArVPDGxamUp2a/ckPE83OiWpQB9Er5kj5AVi+v+G0nRUmHMaliVbn5CWkLUAlaFdQCO+wO48q+l5sxiDFdlS3UMsNIK3HFnCUpHUk18s8StcSNX30PMrcRboqsRGT0OP0yPM/uoAINZvuRNZS5LDnhutrbWhWehCE1fv67v99k25+02lZXDWVpU2hbqXCUlJCsADG+etAkriDc7pLSbdY7W3PdABebh+O8tQGMjnz2A2A7VOtkjVT2qbLE1lNvMWFcXeTwlPrY5x0ACRjG5T270nFnIvGvk/l7CGZA1hcLyu9Sgzbpign84qQlkAAY6ZJx6Vwuq37gjwtQ66tpSk7s+P4nL/lSBmoPEbTkCx6nVEjtKVH8FDiDIcU6d8gnKie4rla9FXGZGRJQxDhxnN0uSloaCk/2sdSPXFL0vZHU8nKTb+zqp/T/APRyNaSnwB91iK8sfDyrgpWkEbC53t1Pk3b8D61afkrZokgIumq4ISSAExU86v8AQCuU3Rzz6VO6Xls3mOVAcscgONg9CpPl6is5z6HrFSW3j6/2cRbbGpkyEQtXqZ5ObxU2wcpHnnpioiFaPURiVqFseaoSSPpW6y59msdkat1ymsR0CMGuRagFFOMbJ71m0DTNjdYSqLZL5Pb35JPioYDn6qVEbUVcr7Lf020uMIGQ/pdA/Naoukc9AHYLm37NdfCtcqOI7OuISmQrmDUjxGwD54V3q/f05Z1xnlyrNebW20oZfaX7SCD15hviqGfpNp+E7OsE5m7x2hl1oN4ebT5lHf5VnOGyeTA47qOv8Mu4jurvHjS4F8t9y9nSpLBTJbXgKAzsQOwFSJ2pNYsSY8i86dZkIjqKhiKog5GCeZJUM4J39aCdI2aBc9S22JIiNONOvYWEp5cgA+W/ap2qrbdmuIs+waDduLPsrKF+C1OWMnlSpRBUr+8BinS36MxSsi3DaLXUWvftOxmyQLUzboyiPESF8xG+eUDAxvVJqyzyr/cdH2q3hJkybclKOY4Axkkn4AGq+fqHWdlcS3qi3pkoB5Ui7wEuBR9HCAT8lVT33V8y63SBPitNW1dvbS3GTFJw3g5yMk/hTJNMtjxXNOqezaNOcELLAU1JuVwmypSRk+C54KAr0x731rR4dpYhxm47DskNNp5Uhchazj1USSfnQ9w01vG1jZgsqSi4sAJlM9weyh6HzowyfKmLmZcUY+otWqGmdORFCJzBU6a8rkaBG6UZ6nfGcA74qDpjgfaYfK9f5S7g8Ny037jYP7z861vApYoAgWmyWyzM+DaoMeKjyabCc/PrWecZbRNm3jSUy2MOPyWJpSG0dTulecnYAch3J71p8h5Edlbrp5UISVKPkBWaX/WE6QkBUVqJAdSeRbisuLSUkjPZOdvdznB6VO8s412NEOn0Pqe4Wu66g5rXa2rvcobfIXHHQllsg984CsH91Ct9fZhzFOXm2OT7s4AS/OUPCSD0DaU7EDONjXBMC46gsLkz2VMl6K6AVtoSFKRjcco64+FV8y5GVaYEJYyuGVpQoncIJzjFedky0+2dmPDMv4rv7L+Ou/TS0pCrTZWnUZQXEts+KB3SCCrp32FeRd5NnuDbGobbBntKTlLyEJy4k/pBadlD0IoRUStWVnmPmd6tXmberTDMhlDgnJl+E5755QkpKhsfPB6dCKkrb9Fan6CBGqbXEfLVujyo7ajnx22mErTntgpOwziqifa3rpCm6gblvSmGXeVxcn+lyfQdt/SoOnrau83mJASSjxnPeVjPKkbn6CjmHqGI5qeTpkwmGbPIUqElLZA5VYPvbdydvSnn9RfL0JXxfRm8d1yMrmjOLYV5tEp/dV9abw67JQpyQiNcWhmNOA5So5/o3cfeSRtk9KJuIWimLbCjS7JFX4bfMHwk5wMZCjms7dbU0tTTqFJWk4KVDBB8qS5vFWmNNTkno07S0aNfdXsXxstx7hGQUXCIRjK+gcQe4PQ/Kq/h54dw4waunp38MltKvIc2P/qKFtPXObCvce5R+damlpDp6AoJCSFfTetG4cWBuzau1gWublVKbKVK7haA5jPfBWRXo+Nl5z2cOTCsddfZoLjTbram3UJWhXVKhkH5UEak4VaVvaVqEP2GQr/jRPc39R0NHVLGa6SZhVu4fap4e6iRe7IU3eGjKH2WTyvLaO5HKdj0HQ7ntW1xJDM2K1Kb5gh1IUAoFJHoQdwfSpOBSxQA9MaemPSgAa4hSTH0y8UrSgrdaR7xwkgrGQfTGc+maye/usuwA4Fof5JBQ26HVbpxknkHuoGcgDc4xuaOOImnL/e5baovhPwmsKbZ5+VSSRg+h/lvQpJdTAdXbIilTp3KllDKWwW23e4SDtygbe91O+1ed5G3T6OzDpTvZX2yXKtWnJEmMtxiQ9Jb9mWE/fKMkjPl2x3rzrcRkaieVGQEFaELebSMAOlOVDHbrRlbuG1yeajC5XcNNtKLqWWG8+GtW5Iztn5dqKIWiLBAZeL0YTHHSVOPzCFqJPXft57UqwXU6NeaFWzCg2vnCAhZUrYJA3O+B9TVpeLQuzR2WpcpBlO+8qG3uWNtis+Z8qLPyniW20+MqJHfuaZDjMUJGC22kqCVrPfbOO+/xNAT7z0ySp1zmdedVk4JUpZPYdzUKiZ6T7LS6rvQZ8Ikp/KCUrG6I5IUT0+XeoOutPJskxmfBlB2NLUFslA+6oAEnmzuScnPrXu0Xj8mtQwnZZT78Rti4JGCWzgjt+lyhBOO+ap7yZUJx+1OO+NGS74rBKsjkOSlSD5EGnblYuP2Ik/yb+jR9C60Zu7Atd7cCpS8pSpaQEupPRPqam620ZFvsVUuEAiY22A3yfdXgjr57Aj51jDTi2nUraUpDiSClSeoPpRJpzXFz0/b1xY7bUhBd5wZClHlGMcox67/AI08eRNTxyC1hqXygLm9GrtnD68RprrSZT3M6p0dEpSByjPyzj1o207GCIDUtaOWTLaaW+c5yoNpT/KgLUurmL/peQLe7hxMU+2RVpOChfunB80nf4Vo9r5Ps6L4a0rSGkgKByDgV14eHL4etHPk5NfL+SZSpUq6SIqVKlQAqRpUjQB4WQlJUogJG5J2xQLqTUFg05fTPftKXpa2QRLYKCpWegxnPz+tEt5srl0UjFzmRUJzlDCgAr45G/woXPCWwkqPjSwVEk4cx167UtJsnbyL9hSyeMJElXstn5o+2C69yq9dgCPrUW+akTqWVHfRdbZCt+AlTcxvncbVgk5SQQd8biiePwo083z+MZTwV0BdI5fhiu7XC7TDaifZnl+XO+o4pKh2tMnifkQ99MzRNvsLAckv3hue202pxUSKgtrUoHoCdsb09v1BZrRcmZNstypCVlJUJxyY3bKFDfO538q0OTwo0642Us+1Mq7KDxVj5Guls4XWCLE8KY2uW7kkvLUQfwHSpx48y/Q95fLv7SAuLH0y7dn5Ma7wg26rnbRLz+ZHcnm+8sqzjOwGDVNeEQEOSZE65RpD5GGmIJK/e81KPl3Pf06VqUThjpqMtwmKt4KGEpecKgj4V4Vwt0yUNJDDySjOVJdOV586x+PL9j/n8rjpaMttkKyTIQL17EaWopBQ60QhA36Hv5fOoVxt71tcaEoIw+jxGi24FBSfPY1rbfCvTzcxt4JfU2kkqZWvmSvYjfO/epy9DWWPb3YrTb3s/vLDKnOZIPmnP3d/LFTyeInPRbB5OdPWXTALSbSLHpybqeY144cPszLJGyhn3s/Hp8qI9KXWJYp7cJt4fY1zQZMBZVnw1/ptZ9DVJppX2noe+298JeMIf92YHVJGTzY6kkkkmolhgovPD26R1t8zlucLsYpG6cjKgPjvSQ3Gkv4Oily3s1Cx6ptV6W63EeKXWnC2pp4ci8j+6d6vB1rOtHWCy6ghRr6oLTdeUJkuMuFP5wdVEf2jsc1obSC2hKSoqwMcyjkn413xXKdnElUtqj3SpUqY0VKlTZ3oAelSpUAKlSpjQA9Kmp6AFSpu9LNAD15IyKdJyKesAzfWMRWmdQQ9RQoiFQQjwZbaNupPvEfAmh+frG3JgzmbFCXb1uoCG1tkAL94lRI7dT+NbFJjtSWVtPtpcbWMKSoZBFULWjNPInGcm2tB4nON+UEdwnoK5cmKv7HpMvGRfa9FXwlhLjaYD7iSn2p0uJyfvJxgH6UcVzYababShpCUISMBKRgCuldGOeMpErrlTYqVKlTin//Z"/>
          <p:cNvSpPr>
            <a:spLocks noChangeAspect="1" noChangeArrowheads="1"/>
          </p:cNvSpPr>
          <p:nvPr/>
        </p:nvSpPr>
        <p:spPr bwMode="auto">
          <a:xfrm>
            <a:off x="215900" y="-461963"/>
            <a:ext cx="1257300"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 name="Picture 8" descr="http://upload.wikimedia.org/wikipedia/en/f/f8/Waterford_Union_High_School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4691" y="256935"/>
            <a:ext cx="533400" cy="537425"/>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
          <p:cNvSpPr>
            <a:spLocks noGrp="1"/>
          </p:cNvSpPr>
          <p:nvPr>
            <p:ph idx="1"/>
          </p:nvPr>
        </p:nvSpPr>
        <p:spPr>
          <a:xfrm>
            <a:off x="4202665" y="1676400"/>
            <a:ext cx="2426735" cy="2041118"/>
          </a:xfrm>
        </p:spPr>
        <p:txBody>
          <a:bodyPr>
            <a:noAutofit/>
          </a:bodyPr>
          <a:lstStyle/>
          <a:p>
            <a:pPr marL="114300" indent="0" algn="just">
              <a:buNone/>
            </a:pPr>
            <a:r>
              <a:rPr lang="en-US" sz="1000" b="1" dirty="0" smtClean="0"/>
              <a:t>Results</a:t>
            </a:r>
            <a:r>
              <a:rPr lang="en-US" sz="1000" dirty="0" smtClean="0"/>
              <a:t>: After two weeks of growth, the radishes treated with Gatorade averaged 4.7 cm (n= 10) while the radishes in the control group were 5.2 cm in height on average (n=12) – see Fig. 1.  The radishes in the Gatorade group also appeared to be slightly wilted and droopy.  The radishes in the control group were a darker green and also appeared to stand more erect.  Two radishes in the Gatorade group died before the experiment ended, possibly because of the Gatorade treatment. </a:t>
            </a:r>
            <a:endParaRPr lang="en-US" sz="1000" dirty="0"/>
          </a:p>
        </p:txBody>
      </p:sp>
      <p:sp>
        <p:nvSpPr>
          <p:cNvPr id="22" name="TextBox 21"/>
          <p:cNvSpPr txBox="1"/>
          <p:nvPr/>
        </p:nvSpPr>
        <p:spPr>
          <a:xfrm>
            <a:off x="6477000" y="3048000"/>
            <a:ext cx="1981200" cy="591473"/>
          </a:xfrm>
          <a:prstGeom prst="rect">
            <a:avLst/>
          </a:prstGeom>
        </p:spPr>
        <p:txBody>
          <a:bodyPr vert="horz" lIns="91440" tIns="45720" rIns="91440" bIns="45720" rtlCol="0">
            <a:noAutofit/>
          </a:bodyPr>
          <a:lstStyle>
            <a:lvl1pPr marL="114300" indent="0" algn="just">
              <a:spcBef>
                <a:spcPct val="20000"/>
              </a:spcBef>
              <a:buClr>
                <a:schemeClr val="accent1"/>
              </a:buClr>
              <a:buFont typeface="Arial" pitchFamily="34" charset="0"/>
              <a:buNone/>
              <a:defRPr sz="10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sz="800" dirty="0"/>
              <a:t>Fig. 1: As you can see in this graph, the radishes treated with Gatorade were 0.5 cm shorter on average than the plants in the control group.  </a:t>
            </a:r>
          </a:p>
        </p:txBody>
      </p:sp>
      <p:graphicFrame>
        <p:nvGraphicFramePr>
          <p:cNvPr id="23" name="Chart 22"/>
          <p:cNvGraphicFramePr>
            <a:graphicFrameLocks/>
          </p:cNvGraphicFramePr>
          <p:nvPr>
            <p:extLst>
              <p:ext uri="{D42A27DB-BD31-4B8C-83A1-F6EECF244321}">
                <p14:modId xmlns:p14="http://schemas.microsoft.com/office/powerpoint/2010/main" val="1470667171"/>
              </p:ext>
            </p:extLst>
          </p:nvPr>
        </p:nvGraphicFramePr>
        <p:xfrm>
          <a:off x="6429325" y="1676400"/>
          <a:ext cx="2067791" cy="1609264"/>
        </p:xfrm>
        <a:graphic>
          <a:graphicData uri="http://schemas.openxmlformats.org/drawingml/2006/chart">
            <c:chart xmlns:c="http://schemas.openxmlformats.org/drawingml/2006/chart" xmlns:r="http://schemas.openxmlformats.org/officeDocument/2006/relationships" r:id="rId6"/>
          </a:graphicData>
        </a:graphic>
      </p:graphicFrame>
      <p:sp>
        <p:nvSpPr>
          <p:cNvPr id="25" name="Rectangle 24"/>
          <p:cNvSpPr/>
          <p:nvPr/>
        </p:nvSpPr>
        <p:spPr>
          <a:xfrm>
            <a:off x="1" y="814626"/>
            <a:ext cx="8405329" cy="861774"/>
          </a:xfrm>
          <a:prstGeom prst="rect">
            <a:avLst/>
          </a:prstGeom>
        </p:spPr>
        <p:txBody>
          <a:bodyPr wrap="square">
            <a:spAutoFit/>
          </a:bodyPr>
          <a:lstStyle/>
          <a:p>
            <a:pPr marL="114300" indent="0">
              <a:buNone/>
            </a:pPr>
            <a:r>
              <a:rPr lang="en-US" sz="1000" b="1" dirty="0"/>
              <a:t>ABSTRACT</a:t>
            </a:r>
            <a:r>
              <a:rPr lang="en-US" sz="1000" dirty="0"/>
              <a:t>: To absorb water, plants must use sodium and potassium in their roots (UW </a:t>
            </a:r>
            <a:r>
              <a:rPr lang="en-US" sz="1000" dirty="0" err="1"/>
              <a:t>Hort</a:t>
            </a:r>
            <a:r>
              <a:rPr lang="en-US" sz="1000" dirty="0"/>
              <a:t>, 2012). We predicted that radishes treated with Gatorade would be taller on average than a control given tap water.  We thought this would be the case because Gatorade could provide more of the sodium and potassium needed for plant roots to absorb water. We grew two sets of radishes, one treated with Gatorade and the other treated with tap water and measured their average height after two weeks of growth. After two weeks, we found that the radishes treated with Gatorade were </a:t>
            </a:r>
            <a:r>
              <a:rPr lang="en-US" sz="1000" dirty="0" smtClean="0"/>
              <a:t>0.5 </a:t>
            </a:r>
            <a:r>
              <a:rPr lang="en-US" sz="1000" dirty="0"/>
              <a:t>cm shorter on average than the control. While this demonstrates that Gatorade probably does not aid plant growth, this may change if it were directly injected into the plant.</a:t>
            </a:r>
          </a:p>
        </p:txBody>
      </p:sp>
    </p:spTree>
    <p:extLst>
      <p:ext uri="{BB962C8B-B14F-4D97-AF65-F5344CB8AC3E}">
        <p14:creationId xmlns:p14="http://schemas.microsoft.com/office/powerpoint/2010/main" val="897298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2600" i="1" u="sng" dirty="0" smtClean="0"/>
              <a:t>Addition of Gatorade to Radish Plants Did Not Increase the Average Height of the Seedlings Compared to Control</a:t>
            </a:r>
            <a:r>
              <a:rPr lang="en-US" i="1" dirty="0" smtClean="0"/>
              <a:t/>
            </a:r>
            <a:br>
              <a:rPr lang="en-US" i="1" dirty="0" smtClean="0"/>
            </a:br>
            <a:r>
              <a:rPr lang="en-US" sz="1400" i="1" dirty="0" smtClean="0"/>
              <a:t>Badger, Bucky.  Wolverine, Wally. Sept, 2012. Agricultural Sciences, Waterford WI.</a:t>
            </a:r>
          </a:p>
          <a:p>
            <a:pPr marL="114300" indent="0">
              <a:buNone/>
            </a:pPr>
            <a:endParaRPr lang="en-US" dirty="0" smtClean="0"/>
          </a:p>
          <a:p>
            <a:pPr marL="114300" indent="0">
              <a:buNone/>
            </a:pPr>
            <a:r>
              <a:rPr lang="en-US" b="1" dirty="0" smtClean="0"/>
              <a:t>ABSTRACT</a:t>
            </a:r>
            <a:r>
              <a:rPr lang="en-US" dirty="0" smtClean="0"/>
              <a:t>: To absorb water, plants must use sodium and potassium in their roots (UW </a:t>
            </a:r>
            <a:r>
              <a:rPr lang="en-US" dirty="0" err="1" smtClean="0"/>
              <a:t>Hort</a:t>
            </a:r>
            <a:r>
              <a:rPr lang="en-US" dirty="0" smtClean="0"/>
              <a:t>, 2012). We </a:t>
            </a:r>
            <a:r>
              <a:rPr lang="en-US" dirty="0"/>
              <a:t>predicted that radishes treated with Gatorade would be taller on average than a control given tap </a:t>
            </a:r>
            <a:r>
              <a:rPr lang="en-US" dirty="0" smtClean="0"/>
              <a:t>water.  We </a:t>
            </a:r>
            <a:r>
              <a:rPr lang="en-US" dirty="0"/>
              <a:t>thought this would be the case because Gatorade could provide more of the sodium and potassium needed for </a:t>
            </a:r>
            <a:r>
              <a:rPr lang="en-US" dirty="0" smtClean="0"/>
              <a:t>plant roots </a:t>
            </a:r>
            <a:r>
              <a:rPr lang="en-US" dirty="0"/>
              <a:t>to absorb water. </a:t>
            </a:r>
            <a:r>
              <a:rPr lang="en-US" dirty="0" smtClean="0"/>
              <a:t>We </a:t>
            </a:r>
            <a:r>
              <a:rPr lang="en-US" dirty="0"/>
              <a:t>grew two sets of radishes, one treated with Gatorade and the other treated with tap water and measured their average height after two weeks of growth. </a:t>
            </a:r>
            <a:r>
              <a:rPr lang="en-US" dirty="0" smtClean="0"/>
              <a:t>After two weeks, we found that the radishes treated with Gatorade were 0.5 cm shorter on average than the control. While this demonstrates that Gatorade probably does not aid plant growth, this may change if it were directly injected into the plant.</a:t>
            </a:r>
            <a:endParaRPr lang="en-US" dirty="0"/>
          </a:p>
        </p:txBody>
      </p:sp>
    </p:spTree>
    <p:extLst>
      <p:ext uri="{BB962C8B-B14F-4D97-AF65-F5344CB8AC3E}">
        <p14:creationId xmlns:p14="http://schemas.microsoft.com/office/powerpoint/2010/main" val="3379875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&amp; Communication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Communication skills are a critical component of the scientific process. </a:t>
            </a:r>
          </a:p>
          <a:p>
            <a:pPr lvl="1"/>
            <a:r>
              <a:rPr lang="en-US" dirty="0" smtClean="0"/>
              <a:t>A scientist must be able to communicate the ideas and the result of their work in order for other scientists to build on their work and make further discoveries.</a:t>
            </a:r>
          </a:p>
          <a:p>
            <a:pPr lvl="1"/>
            <a:r>
              <a:rPr lang="en-US" dirty="0" smtClean="0"/>
              <a:t>Without communication, science cannot advance or progress.</a:t>
            </a:r>
          </a:p>
          <a:p>
            <a:pPr lvl="1"/>
            <a:endParaRPr lang="en-US" dirty="0" smtClean="0"/>
          </a:p>
          <a:p>
            <a:r>
              <a:rPr lang="en-US" b="1" dirty="0" smtClean="0"/>
              <a:t>When they complete their work, scientists must apply to publish their research in a peer-reviewed scientific journal.</a:t>
            </a:r>
          </a:p>
          <a:p>
            <a:pPr lvl="1"/>
            <a:r>
              <a:rPr lang="en-US" u="sng" dirty="0" smtClean="0"/>
              <a:t>Peer Review Journal</a:t>
            </a:r>
            <a:r>
              <a:rPr lang="en-US" dirty="0" smtClean="0"/>
              <a:t>: an academic publication that only publishes submissions after a review and full approval by a panel of other people in the same field who review the paper for accuracy.</a:t>
            </a:r>
          </a:p>
          <a:p>
            <a:pPr lvl="1"/>
            <a:r>
              <a:rPr lang="en-US" dirty="0" smtClean="0"/>
              <a:t>When they receive a submission, a journal will send their </a:t>
            </a:r>
            <a:br>
              <a:rPr lang="en-US" dirty="0" smtClean="0"/>
            </a:br>
            <a:r>
              <a:rPr lang="en-US" dirty="0" smtClean="0"/>
              <a:t>work to a panel of 2-3 scientists doing work in the same field.</a:t>
            </a:r>
          </a:p>
          <a:p>
            <a:pPr lvl="1"/>
            <a:r>
              <a:rPr lang="en-US" dirty="0" smtClean="0"/>
              <a:t>The panel will review the submission and determine if the </a:t>
            </a:r>
            <a:br>
              <a:rPr lang="en-US" dirty="0" smtClean="0"/>
            </a:br>
            <a:r>
              <a:rPr lang="en-US" dirty="0" smtClean="0"/>
              <a:t>work is accurate, credible, original, thorough, logical, etc. </a:t>
            </a:r>
          </a:p>
          <a:p>
            <a:pPr lvl="1"/>
            <a:endParaRPr lang="en-US" dirty="0"/>
          </a:p>
          <a:p>
            <a:pPr marL="411480" lvl="1" indent="0">
              <a:buNone/>
            </a:pPr>
            <a:endParaRPr lang="en-US" dirty="0" smtClean="0"/>
          </a:p>
        </p:txBody>
      </p:sp>
      <p:pic>
        <p:nvPicPr>
          <p:cNvPr id="1026" name="Picture 2" descr="Q:\140061.enu\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920509"/>
            <a:ext cx="1748589" cy="1785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200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a:xfrm>
            <a:off x="228600" y="1219200"/>
            <a:ext cx="8077200" cy="5486400"/>
          </a:xfrm>
        </p:spPr>
        <p:txBody>
          <a:bodyPr>
            <a:normAutofit/>
          </a:bodyPr>
          <a:lstStyle/>
          <a:p>
            <a:pPr marL="114300" indent="0">
              <a:buNone/>
            </a:pPr>
            <a:r>
              <a:rPr lang="en-US" b="1" dirty="0" smtClean="0"/>
              <a:t>Introduction</a:t>
            </a:r>
            <a:r>
              <a:rPr lang="en-US" dirty="0" smtClean="0"/>
              <a:t>: </a:t>
            </a:r>
            <a:r>
              <a:rPr lang="en-US" u="sng" dirty="0" smtClean="0"/>
              <a:t>Background Information</a:t>
            </a:r>
            <a:r>
              <a:rPr lang="en-US" dirty="0" smtClean="0"/>
              <a:t>: </a:t>
            </a:r>
            <a:r>
              <a:rPr lang="en-US" dirty="0"/>
              <a:t>a</a:t>
            </a:r>
            <a:r>
              <a:rPr lang="en-US" dirty="0" smtClean="0"/>
              <a:t>ll plants use sodium and potassium to aid the absorption of water from the soil (Baker, </a:t>
            </a:r>
            <a:r>
              <a:rPr lang="en-US" i="1" dirty="0" smtClean="0"/>
              <a:t>et.al.</a:t>
            </a:r>
            <a:r>
              <a:rPr lang="en-US" dirty="0" smtClean="0"/>
              <a:t> 2010).  Sodium and potassium attract water, and water will go from areas that are low in these ions (such as the soil) to areas that are higher in these elements, such as the roots of plants (UW </a:t>
            </a:r>
            <a:r>
              <a:rPr lang="en-US" dirty="0" err="1" smtClean="0"/>
              <a:t>Dept</a:t>
            </a:r>
            <a:r>
              <a:rPr lang="en-US" dirty="0" smtClean="0"/>
              <a:t> of Horticulture, 2009).  Gatorade was a drink designed to raise levels of sodium and potassium in athletes (Univ. of Florida, 1965).  </a:t>
            </a:r>
            <a:r>
              <a:rPr lang="en-US" u="sng" dirty="0" smtClean="0"/>
              <a:t>Research Question</a:t>
            </a:r>
            <a:r>
              <a:rPr lang="en-US" dirty="0" smtClean="0"/>
              <a:t>: We wondered if adding Gatorade to radishes would increase the average height of radish seedlings.  </a:t>
            </a:r>
            <a:r>
              <a:rPr lang="en-US" u="sng" dirty="0" smtClean="0"/>
              <a:t>Hypothesis</a:t>
            </a:r>
            <a:r>
              <a:rPr lang="en-US" dirty="0" smtClean="0"/>
              <a:t>: We predicted that radishes treated with Gatorade would be taller on average than a control given tap water. </a:t>
            </a:r>
            <a:r>
              <a:rPr lang="en-US" u="sng" dirty="0" smtClean="0"/>
              <a:t>Rationale</a:t>
            </a:r>
            <a:r>
              <a:rPr lang="en-US" dirty="0" smtClean="0"/>
              <a:t>: We thought this would be the case because Gatorade could provide more of the sodium and potassium needed for plants to absorb water.  </a:t>
            </a:r>
            <a:r>
              <a:rPr lang="en-US" u="sng" dirty="0" smtClean="0"/>
              <a:t>Summary of Methods</a:t>
            </a:r>
            <a:r>
              <a:rPr lang="en-US" dirty="0" smtClean="0"/>
              <a:t>: To test this hypothesis, we grew two sets of radishes, one treated with Gatorade and the other treated with tap water and measured their average height after two weeks of growth. </a:t>
            </a:r>
            <a:endParaRPr lang="en-US" dirty="0"/>
          </a:p>
        </p:txBody>
      </p:sp>
    </p:spTree>
    <p:extLst>
      <p:ext uri="{BB962C8B-B14F-4D97-AF65-F5344CB8AC3E}">
        <p14:creationId xmlns:p14="http://schemas.microsoft.com/office/powerpoint/2010/main" val="1814094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p:txBody>
          <a:bodyPr/>
          <a:lstStyle/>
          <a:p>
            <a:pPr marL="114300" indent="0">
              <a:buNone/>
            </a:pPr>
            <a:r>
              <a:rPr lang="en-US" b="1" dirty="0"/>
              <a:t>Materials</a:t>
            </a:r>
            <a:r>
              <a:rPr lang="en-US" i="1" dirty="0"/>
              <a:t>: </a:t>
            </a:r>
            <a:r>
              <a:rPr lang="en-US" dirty="0"/>
              <a:t>Menards-brand topsoil; standard greenhouse six-pack trays, radish seeds, tap water, Orange-flavored Gatorade, metric ruler.  </a:t>
            </a:r>
          </a:p>
          <a:p>
            <a:pPr marL="114300" indent="0">
              <a:buNone/>
            </a:pPr>
            <a:r>
              <a:rPr lang="en-US" b="1" dirty="0"/>
              <a:t>Methods</a:t>
            </a:r>
            <a:r>
              <a:rPr lang="en-US" i="1" dirty="0"/>
              <a:t>: </a:t>
            </a:r>
            <a:r>
              <a:rPr lang="en-US" dirty="0"/>
              <a:t>Using a standard greenhouse six pack tray, we added Menards store-brand topsoil to each tray so that it was flush with the top of the tray.  We made ½ inch indentations with our pinky finger into the soil of each compartment and added one radish seed per hole.  We covered the hole with soil and moistened the soil with tap water.  We then added 5 ml of Gatorade to each compartment.  An untreated control was also made using the same methods.  The trays of radishes were watered with 100 ml of water per day. After two weeks, we measured the height of the radishes in centimeters from the base where the seedling emerged to the highest point of the radish plant (after it was gently stretched). </a:t>
            </a:r>
          </a:p>
        </p:txBody>
      </p:sp>
    </p:spTree>
    <p:extLst>
      <p:ext uri="{BB962C8B-B14F-4D97-AF65-F5344CB8AC3E}">
        <p14:creationId xmlns:p14="http://schemas.microsoft.com/office/powerpoint/2010/main" val="3591955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a:xfrm>
            <a:off x="228600" y="1295400"/>
            <a:ext cx="4191000" cy="5334000"/>
          </a:xfrm>
        </p:spPr>
        <p:txBody>
          <a:bodyPr>
            <a:normAutofit lnSpcReduction="10000"/>
          </a:bodyPr>
          <a:lstStyle/>
          <a:p>
            <a:pPr marL="114300" indent="0" algn="just">
              <a:buNone/>
            </a:pPr>
            <a:r>
              <a:rPr lang="en-US" b="1" dirty="0" smtClean="0"/>
              <a:t>Results</a:t>
            </a:r>
            <a:r>
              <a:rPr lang="en-US" dirty="0" smtClean="0"/>
              <a:t>: After two weeks of growth, the radishes treated with Gatorade averaged 4.7 cm (n= 10) while the radishes in the control group were 5.2 cm in height on average (n=12) – see Fig. 1.  The radishes in the Gatorade group also appeared to be slightly wilted and droopy.  The radishes in the control group were a darker green and also appeared to stand more erect.  Two radishes in the Gatorade group died before the experiment ended, possibly because of the Gatorade treatment. </a:t>
            </a:r>
            <a:endParaRPr lang="en-US" dirty="0"/>
          </a:p>
        </p:txBody>
      </p:sp>
      <p:sp>
        <p:nvSpPr>
          <p:cNvPr id="4" name="TextBox 3"/>
          <p:cNvSpPr txBox="1"/>
          <p:nvPr/>
        </p:nvSpPr>
        <p:spPr>
          <a:xfrm>
            <a:off x="4419600" y="4724400"/>
            <a:ext cx="3962400" cy="1785104"/>
          </a:xfrm>
          <a:prstGeom prst="rect">
            <a:avLst/>
          </a:prstGeom>
        </p:spPr>
        <p:txBody>
          <a:bodyPr vert="horz" lIns="91440" tIns="45720" rIns="91440" bIns="45720" rtlCol="0">
            <a:normAutofit/>
          </a:bodyPr>
          <a:lstStyle>
            <a:lvl1pPr marL="114300" indent="0" algn="just">
              <a:spcBef>
                <a:spcPct val="20000"/>
              </a:spcBef>
              <a:buClr>
                <a:schemeClr val="accent1"/>
              </a:buClr>
              <a:buFont typeface="Arial" pitchFamily="34" charset="0"/>
              <a:buNone/>
              <a:defRPr sz="2200" b="1"/>
            </a:lvl1pPr>
            <a:lvl2pPr marL="640080" indent="-228600">
              <a:spcBef>
                <a:spcPct val="20000"/>
              </a:spcBef>
              <a:buClr>
                <a:schemeClr val="accent2"/>
              </a:buClr>
              <a:buFont typeface="Arial" pitchFamily="34" charset="0"/>
              <a:buChar char="•"/>
              <a:defRPr sz="2000"/>
            </a:lvl2pPr>
            <a:lvl3pPr marL="1005840" indent="-228600">
              <a:spcBef>
                <a:spcPct val="20000"/>
              </a:spcBef>
              <a:buClr>
                <a:schemeClr val="accent3"/>
              </a:buClr>
              <a:buFont typeface="Arial" pitchFamily="34" charset="0"/>
              <a:buChar char="•"/>
            </a:lvl3pPr>
            <a:lvl4pPr marL="1280160" indent="-228600">
              <a:spcBef>
                <a:spcPct val="20000"/>
              </a:spcBef>
              <a:buClr>
                <a:schemeClr val="accent4"/>
              </a:buClr>
              <a:buFont typeface="Arial" pitchFamily="34" charset="0"/>
              <a:buChar char="•"/>
              <a:defRPr sz="1600"/>
            </a:lvl4pPr>
            <a:lvl5pPr marL="1554480" indent="-228600">
              <a:spcBef>
                <a:spcPct val="20000"/>
              </a:spcBef>
              <a:buClr>
                <a:schemeClr val="accent5"/>
              </a:buClr>
              <a:buFont typeface="Arial" pitchFamily="34" charset="0"/>
              <a:buChar char="•"/>
              <a:defRPr sz="1400" baseline="0"/>
            </a:lvl5pPr>
            <a:lvl6pPr marL="1737360" indent="-182880">
              <a:spcBef>
                <a:spcPct val="20000"/>
              </a:spcBef>
              <a:buClr>
                <a:schemeClr val="accent1"/>
              </a:buClr>
              <a:buFont typeface="Arial" pitchFamily="34" charset="0"/>
              <a:buChar char="•"/>
              <a:defRPr sz="1400" baseline="0"/>
            </a:lvl6pPr>
            <a:lvl7pPr marL="1920240" indent="-182880">
              <a:spcBef>
                <a:spcPct val="20000"/>
              </a:spcBef>
              <a:buClr>
                <a:schemeClr val="accent2"/>
              </a:buClr>
              <a:buFont typeface="Arial" pitchFamily="34" charset="0"/>
              <a:buChar char="•"/>
              <a:defRPr sz="1400"/>
            </a:lvl7pPr>
            <a:lvl8pPr marL="2103120" indent="-182880">
              <a:spcBef>
                <a:spcPct val="20000"/>
              </a:spcBef>
              <a:buClr>
                <a:schemeClr val="accent3"/>
              </a:buClr>
              <a:buFont typeface="Arial" pitchFamily="34" charset="0"/>
              <a:buChar char="•"/>
              <a:defRPr sz="1400"/>
            </a:lvl8pPr>
            <a:lvl9pPr marL="2286000" indent="-182880">
              <a:spcBef>
                <a:spcPct val="20000"/>
              </a:spcBef>
              <a:buClr>
                <a:schemeClr val="accent4"/>
              </a:buClr>
              <a:buFont typeface="Arial" pitchFamily="34" charset="0"/>
              <a:buChar char="•"/>
              <a:defRPr sz="1400"/>
            </a:lvl9pPr>
          </a:lstStyle>
          <a:p>
            <a:r>
              <a:rPr lang="en-US" b="0" dirty="0"/>
              <a:t>Fig. 1: As you can see in this graph, the radishes treated with Gatorade were 0.5 cm shorter on average than the plants in the control group.  </a:t>
            </a:r>
          </a:p>
        </p:txBody>
      </p:sp>
      <p:graphicFrame>
        <p:nvGraphicFramePr>
          <p:cNvPr id="5" name="Chart 4"/>
          <p:cNvGraphicFramePr>
            <a:graphicFrameLocks/>
          </p:cNvGraphicFramePr>
          <p:nvPr>
            <p:extLst>
              <p:ext uri="{D42A27DB-BD31-4B8C-83A1-F6EECF244321}">
                <p14:modId xmlns:p14="http://schemas.microsoft.com/office/powerpoint/2010/main" val="2862404715"/>
              </p:ext>
            </p:extLst>
          </p:nvPr>
        </p:nvGraphicFramePr>
        <p:xfrm>
          <a:off x="4343400" y="1143000"/>
          <a:ext cx="3886200" cy="365759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934200" y="4572000"/>
            <a:ext cx="685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ysClr val="windowText" lastClr="000000"/>
                </a:solidFill>
              </a:rPr>
              <a:t>Gatorade</a:t>
            </a:r>
            <a:endParaRPr lang="en-US" sz="1000" dirty="0">
              <a:solidFill>
                <a:sysClr val="windowText" lastClr="000000"/>
              </a:solidFill>
            </a:endParaRPr>
          </a:p>
        </p:txBody>
      </p:sp>
    </p:spTree>
    <p:extLst>
      <p:ext uri="{BB962C8B-B14F-4D97-AF65-F5344CB8AC3E}">
        <p14:creationId xmlns:p14="http://schemas.microsoft.com/office/powerpoint/2010/main" val="3531688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Conclusion &amp; Discussion</a:t>
            </a:r>
            <a:r>
              <a:rPr lang="en-US" dirty="0" smtClean="0"/>
              <a:t>: We hypothesized that treating radishes with Gatorade would increase the average height of those radishes. Our data does not support this hypothesis, as the radishes treated with Gatorade were  0.5 cm shorter on average than those in the control. We thought the Gatorade would help by adding more potassium and sodium to the plant so that the plant could better absorb water from the soil.  However, from our observations it seemed as if the soil held onto the water more strongly, reducing the amount of water the plant could absorb.  While further testing would be necessary, if this is the case it would mean that we would get smaller radishes every time we treated them with Gatorade.  If we could find a way to directly inject the plants with Gatorade, it is possible that we could create larger, more productive plants in the same amount of soil and increase food production.  Further experiments would be needed to test this idea. </a:t>
            </a:r>
            <a:endParaRPr lang="en-US" dirty="0"/>
          </a:p>
        </p:txBody>
      </p:sp>
    </p:spTree>
    <p:extLst>
      <p:ext uri="{BB962C8B-B14F-4D97-AF65-F5344CB8AC3E}">
        <p14:creationId xmlns:p14="http://schemas.microsoft.com/office/powerpoint/2010/main" val="561669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Paper</a:t>
            </a:r>
            <a:endParaRPr lang="en-US" dirty="0"/>
          </a:p>
        </p:txBody>
      </p:sp>
      <p:sp>
        <p:nvSpPr>
          <p:cNvPr id="3" name="Content Placeholder 2"/>
          <p:cNvSpPr>
            <a:spLocks noGrp="1"/>
          </p:cNvSpPr>
          <p:nvPr>
            <p:ph idx="1"/>
          </p:nvPr>
        </p:nvSpPr>
        <p:spPr/>
        <p:txBody>
          <a:bodyPr/>
          <a:lstStyle/>
          <a:p>
            <a:pPr marL="114300" indent="0">
              <a:buNone/>
            </a:pPr>
            <a:r>
              <a:rPr lang="en-US" b="1" dirty="0" smtClean="0"/>
              <a:t>Bibliography &amp; Works Cited</a:t>
            </a:r>
          </a:p>
          <a:p>
            <a:r>
              <a:rPr lang="en-US" dirty="0"/>
              <a:t>Baker, </a:t>
            </a:r>
            <a:r>
              <a:rPr lang="en-US" dirty="0" smtClean="0"/>
              <a:t>John </a:t>
            </a:r>
            <a:r>
              <a:rPr lang="en-US" i="1" dirty="0" smtClean="0"/>
              <a:t>et.al</a:t>
            </a:r>
            <a:r>
              <a:rPr lang="en-US" i="1" dirty="0"/>
              <a:t>.</a:t>
            </a:r>
            <a:r>
              <a:rPr lang="en-US" dirty="0"/>
              <a:t> </a:t>
            </a:r>
            <a:r>
              <a:rPr lang="en-US" dirty="0" smtClean="0"/>
              <a:t>(Nov. 2010). Plant Physiology.  Harvard Press, Harvard MA  </a:t>
            </a:r>
            <a:br>
              <a:rPr lang="en-US" dirty="0" smtClean="0"/>
            </a:br>
            <a:endParaRPr lang="en-US" dirty="0"/>
          </a:p>
          <a:p>
            <a:r>
              <a:rPr lang="en-US" dirty="0"/>
              <a:t>Univ. of </a:t>
            </a:r>
            <a:r>
              <a:rPr lang="en-US" dirty="0" smtClean="0"/>
              <a:t>Florida</a:t>
            </a:r>
            <a:r>
              <a:rPr lang="en-US" dirty="0"/>
              <a:t> </a:t>
            </a:r>
            <a:r>
              <a:rPr lang="en-US" dirty="0" smtClean="0"/>
              <a:t>(Aug. 1965). Development of Fluids to Aid Athletic Performance. Journal of Kinesiology, Washington D.C. </a:t>
            </a:r>
            <a:endParaRPr lang="en-US" b="1" dirty="0"/>
          </a:p>
          <a:p>
            <a:endParaRPr lang="en-US" dirty="0" smtClean="0"/>
          </a:p>
          <a:p>
            <a:r>
              <a:rPr lang="en-US" dirty="0" smtClean="0"/>
              <a:t>UW </a:t>
            </a:r>
            <a:r>
              <a:rPr lang="en-US" dirty="0" err="1"/>
              <a:t>Dept</a:t>
            </a:r>
            <a:r>
              <a:rPr lang="en-US" dirty="0"/>
              <a:t> of </a:t>
            </a:r>
            <a:r>
              <a:rPr lang="en-US" dirty="0" smtClean="0"/>
              <a:t>Horticulture. (June 2009).  Absorptive Capacity of Roots Systems.  Retrieved from </a:t>
            </a:r>
            <a:r>
              <a:rPr lang="en-US" dirty="0" smtClean="0">
                <a:hlinkClick r:id="rId2"/>
              </a:rPr>
              <a:t>www.hort.wisc.edu/docs</a:t>
            </a:r>
            <a:r>
              <a:rPr lang="en-US" dirty="0" smtClean="0"/>
              <a:t> on Sept. 12</a:t>
            </a:r>
            <a:r>
              <a:rPr lang="en-US" baseline="30000" dirty="0" smtClean="0"/>
              <a:t>th</a:t>
            </a:r>
            <a:r>
              <a:rPr lang="en-US" dirty="0" smtClean="0"/>
              <a:t>, 2012. </a:t>
            </a:r>
            <a:endParaRPr lang="en-US" dirty="0"/>
          </a:p>
        </p:txBody>
      </p:sp>
    </p:spTree>
    <p:extLst>
      <p:ext uri="{BB962C8B-B14F-4D97-AF65-F5344CB8AC3E}">
        <p14:creationId xmlns:p14="http://schemas.microsoft.com/office/powerpoint/2010/main" val="665209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Peer review elevates the quality of science writing by…</a:t>
            </a:r>
          </a:p>
          <a:p>
            <a:pPr lvl="1"/>
            <a:r>
              <a:rPr lang="en-US" dirty="0" smtClean="0"/>
              <a:t>Detecting weaknesses &amp; errors in papers or methods before publishing (if they exist)</a:t>
            </a:r>
          </a:p>
          <a:p>
            <a:pPr lvl="1"/>
            <a:r>
              <a:rPr lang="en-US" dirty="0" smtClean="0"/>
              <a:t>Rewarding high quality work while discouraging inferior work (by </a:t>
            </a:r>
            <a:r>
              <a:rPr lang="en-US" dirty="0"/>
              <a:t>not </a:t>
            </a:r>
            <a:r>
              <a:rPr lang="en-US" dirty="0" smtClean="0"/>
              <a:t>publishing it) </a:t>
            </a:r>
          </a:p>
          <a:p>
            <a:pPr lvl="1"/>
            <a:r>
              <a:rPr lang="en-US" dirty="0" smtClean="0"/>
              <a:t>Offering a fair, unbiased assessment of the quality of research (through the use of independent and usually anonymous review)</a:t>
            </a:r>
          </a:p>
          <a:p>
            <a:pPr lvl="1"/>
            <a:r>
              <a:rPr lang="en-US" dirty="0" smtClean="0"/>
              <a:t>Reducing the likelihood of fraud, plagiarism, and lying. </a:t>
            </a:r>
          </a:p>
          <a:p>
            <a:pPr lvl="1"/>
            <a:endParaRPr lang="en-US" dirty="0"/>
          </a:p>
          <a:p>
            <a:r>
              <a:rPr lang="en-US" b="1" dirty="0" smtClean="0"/>
              <a:t>Peer review does have some disadvantages including…</a:t>
            </a:r>
          </a:p>
          <a:p>
            <a:pPr lvl="1"/>
            <a:r>
              <a:rPr lang="en-US" dirty="0" smtClean="0"/>
              <a:t>It is slow – it can take weeks, months, or even years for approval</a:t>
            </a:r>
          </a:p>
          <a:p>
            <a:pPr lvl="1"/>
            <a:r>
              <a:rPr lang="en-US" dirty="0" smtClean="0"/>
              <a:t>There may be bias against highly original works or breaking </a:t>
            </a:r>
            <a:br>
              <a:rPr lang="en-US" dirty="0" smtClean="0"/>
            </a:br>
            <a:r>
              <a:rPr lang="en-US" dirty="0" smtClean="0"/>
              <a:t>methods (especially if they contradict widely-held notions)</a:t>
            </a:r>
          </a:p>
          <a:p>
            <a:pPr lvl="1"/>
            <a:r>
              <a:rPr lang="en-US" dirty="0" smtClean="0"/>
              <a:t>At times, fraud can be missed by peer review panels </a:t>
            </a:r>
          </a:p>
          <a:p>
            <a:pPr lvl="1"/>
            <a:r>
              <a:rPr lang="en-US" dirty="0" smtClean="0"/>
              <a:t>However, peer review is still the best method available for </a:t>
            </a:r>
            <a:br>
              <a:rPr lang="en-US" dirty="0" smtClean="0"/>
            </a:br>
            <a:r>
              <a:rPr lang="en-US" dirty="0" smtClean="0"/>
              <a:t>establishing credibility. </a:t>
            </a:r>
          </a:p>
          <a:p>
            <a:pPr lvl="1"/>
            <a:endParaRPr lang="en-US" dirty="0"/>
          </a:p>
          <a:p>
            <a:r>
              <a:rPr lang="en-US" b="1" dirty="0" smtClean="0"/>
              <a:t>The Internet has improved peer review by lessening the review time and increasing the likelihood that fraud will be caught. </a:t>
            </a:r>
          </a:p>
          <a:p>
            <a:pPr marL="411480" lvl="1" indent="0">
              <a:buNone/>
            </a:pPr>
            <a:endParaRPr lang="en-US" dirty="0"/>
          </a:p>
        </p:txBody>
      </p:sp>
      <p:pic>
        <p:nvPicPr>
          <p:cNvPr id="1026" name="Picture 2" descr="Q:\140061.enu\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8908" y="3124200"/>
            <a:ext cx="1578891"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34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Journals &amp; Credibility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Peer reviewed journals only print articles that are deemed accurate and credible by people who are in a position to make that determination.</a:t>
            </a:r>
          </a:p>
          <a:p>
            <a:pPr lvl="1"/>
            <a:r>
              <a:rPr lang="en-US" dirty="0"/>
              <a:t>This is why research journals tend to be among the most credible sources of information in science. </a:t>
            </a:r>
            <a:endParaRPr lang="en-US" dirty="0" smtClean="0"/>
          </a:p>
          <a:p>
            <a:pPr lvl="1"/>
            <a:r>
              <a:rPr lang="en-US" dirty="0" smtClean="0"/>
              <a:t>For an article to be published, multiple people in a field must agree to its legitimacy. If in doubt, the article is not accepted or published. </a:t>
            </a:r>
            <a:r>
              <a:rPr lang="en-US" dirty="0"/>
              <a:t/>
            </a:r>
            <a:br>
              <a:rPr lang="en-US" dirty="0"/>
            </a:br>
            <a:endParaRPr lang="en-US" dirty="0"/>
          </a:p>
          <a:p>
            <a:r>
              <a:rPr lang="en-US" b="1" dirty="0"/>
              <a:t>If a scientist is not skilled in written communication, their work will not be published and they may not have a job!</a:t>
            </a:r>
          </a:p>
          <a:p>
            <a:pPr lvl="1"/>
            <a:r>
              <a:rPr lang="en-US" dirty="0" smtClean="0"/>
              <a:t>Publish or perish!</a:t>
            </a:r>
          </a:p>
          <a:p>
            <a:pPr lvl="1"/>
            <a:endParaRPr lang="en-US" dirty="0"/>
          </a:p>
          <a:p>
            <a:r>
              <a:rPr lang="en-US" b="1" dirty="0"/>
              <a:t>Scientists can also directly present their work at a symposium.</a:t>
            </a:r>
          </a:p>
          <a:p>
            <a:pPr lvl="1"/>
            <a:r>
              <a:rPr lang="en-US" dirty="0"/>
              <a:t>A </a:t>
            </a:r>
            <a:r>
              <a:rPr lang="en-US" u="sng" dirty="0"/>
              <a:t>symposium</a:t>
            </a:r>
            <a:r>
              <a:rPr lang="en-US" dirty="0"/>
              <a:t> is an event where many scientists present their work </a:t>
            </a:r>
            <a:r>
              <a:rPr lang="en-US" dirty="0" smtClean="0"/>
              <a:t/>
            </a:r>
            <a:br>
              <a:rPr lang="en-US" dirty="0" smtClean="0"/>
            </a:br>
            <a:r>
              <a:rPr lang="en-US" dirty="0" smtClean="0"/>
              <a:t>in person on </a:t>
            </a:r>
            <a:r>
              <a:rPr lang="en-US" dirty="0"/>
              <a:t>a particular subject using posters, papers, or essays. </a:t>
            </a:r>
          </a:p>
          <a:p>
            <a:pPr lvl="1"/>
            <a:r>
              <a:rPr lang="en-US" dirty="0"/>
              <a:t>Usually a scientist must be on hand at a </a:t>
            </a:r>
            <a:r>
              <a:rPr lang="en-US" dirty="0" smtClean="0"/>
              <a:t>symposium </a:t>
            </a:r>
            <a:br>
              <a:rPr lang="en-US" dirty="0" smtClean="0"/>
            </a:br>
            <a:r>
              <a:rPr lang="en-US" dirty="0" smtClean="0"/>
              <a:t>to present </a:t>
            </a:r>
            <a:r>
              <a:rPr lang="en-US" dirty="0"/>
              <a:t>their work orally and in writing.</a:t>
            </a:r>
          </a:p>
        </p:txBody>
      </p:sp>
      <p:pic>
        <p:nvPicPr>
          <p:cNvPr id="2051" name="Picture 3" descr="Q:\140061.enu\MEDIA\CAGCAT10\j02055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2941" y="5227625"/>
            <a:ext cx="1776679" cy="163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47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Writing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No matter how a scientist is presenting their work, the style of science writing is usually similar. </a:t>
            </a:r>
          </a:p>
          <a:p>
            <a:pPr lvl="1"/>
            <a:r>
              <a:rPr lang="en-US" u="sng" dirty="0" smtClean="0"/>
              <a:t>Scientists follow a very rigid style of writing so that all publications are consistent and predictable.</a:t>
            </a:r>
          </a:p>
          <a:p>
            <a:pPr lvl="1"/>
            <a:r>
              <a:rPr lang="en-US" dirty="0" smtClean="0"/>
              <a:t>If you need to review a lot of material quickly for specific pieces of information, it is very helpful to know where those specific facts will be located.  Articles that do not follow this style are disregarded.</a:t>
            </a:r>
          </a:p>
          <a:p>
            <a:pPr lvl="1"/>
            <a:endParaRPr lang="en-US" dirty="0"/>
          </a:p>
          <a:p>
            <a:r>
              <a:rPr lang="en-US" b="1" dirty="0" smtClean="0"/>
              <a:t>Science writing should include the following in this order:</a:t>
            </a:r>
          </a:p>
          <a:p>
            <a:pPr marL="868680" lvl="1" indent="-457200">
              <a:buFont typeface="+mj-lt"/>
              <a:buAutoNum type="arabicPeriod"/>
            </a:pPr>
            <a:r>
              <a:rPr lang="en-US" dirty="0" smtClean="0"/>
              <a:t>Title &amp; Authors</a:t>
            </a:r>
          </a:p>
          <a:p>
            <a:pPr marL="868680" lvl="1" indent="-457200">
              <a:buFont typeface="+mj-lt"/>
              <a:buAutoNum type="arabicPeriod"/>
            </a:pPr>
            <a:r>
              <a:rPr lang="en-US" dirty="0"/>
              <a:t>Abstract (summary</a:t>
            </a:r>
            <a:r>
              <a:rPr lang="en-US" dirty="0" smtClean="0"/>
              <a:t>)</a:t>
            </a:r>
          </a:p>
          <a:p>
            <a:pPr marL="868680" lvl="1" indent="-457200">
              <a:buFont typeface="+mj-lt"/>
              <a:buAutoNum type="arabicPeriod"/>
            </a:pPr>
            <a:r>
              <a:rPr lang="en-US" dirty="0" smtClean="0"/>
              <a:t>Introduction &amp; Background Information</a:t>
            </a:r>
          </a:p>
          <a:p>
            <a:pPr marL="868680" lvl="1" indent="-457200">
              <a:buFont typeface="+mj-lt"/>
              <a:buAutoNum type="arabicPeriod"/>
            </a:pPr>
            <a:r>
              <a:rPr lang="en-US" dirty="0" smtClean="0"/>
              <a:t>Methods &amp; Materials </a:t>
            </a:r>
          </a:p>
          <a:p>
            <a:pPr marL="868680" lvl="1" indent="-457200">
              <a:buFont typeface="+mj-lt"/>
              <a:buAutoNum type="arabicPeriod"/>
            </a:pPr>
            <a:r>
              <a:rPr lang="en-US" dirty="0" smtClean="0"/>
              <a:t>Results (w/ graphs and/or tables)</a:t>
            </a:r>
          </a:p>
          <a:p>
            <a:pPr marL="868680" lvl="1" indent="-457200">
              <a:buFont typeface="+mj-lt"/>
              <a:buAutoNum type="arabicPeriod"/>
            </a:pPr>
            <a:r>
              <a:rPr lang="en-US" dirty="0" smtClean="0"/>
              <a:t>Discussion &amp; Conclusion</a:t>
            </a:r>
          </a:p>
          <a:p>
            <a:pPr marL="868680" lvl="1" indent="-457200">
              <a:buFont typeface="+mj-lt"/>
              <a:buAutoNum type="arabicPeriod"/>
            </a:pPr>
            <a:r>
              <a:rPr lang="en-US" dirty="0" smtClean="0"/>
              <a:t>Bibliography/Works Cited </a:t>
            </a:r>
          </a:p>
          <a:p>
            <a:pPr lvl="1"/>
            <a:endParaRPr lang="en-US" dirty="0"/>
          </a:p>
        </p:txBody>
      </p:sp>
      <p:pic>
        <p:nvPicPr>
          <p:cNvPr id="3074" name="Picture 2" descr="Q:\140061.enu\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2998" y="4090657"/>
            <a:ext cx="2574202" cy="2614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167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&amp; Authors</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Titles</a:t>
            </a:r>
            <a:r>
              <a:rPr lang="en-US" b="1" dirty="0" smtClean="0"/>
              <a:t> in science writing tend to following a very specific pattern.</a:t>
            </a:r>
          </a:p>
          <a:p>
            <a:pPr lvl="1"/>
            <a:r>
              <a:rPr lang="en-US" dirty="0" smtClean="0"/>
              <a:t>This is the first thing a reader will see</a:t>
            </a:r>
          </a:p>
          <a:p>
            <a:pPr lvl="1"/>
            <a:r>
              <a:rPr lang="en-US" dirty="0" smtClean="0"/>
              <a:t>A title must convey all important aspects of an experiment so that the reader can gauge if it is worth reading the entire thing.</a:t>
            </a:r>
          </a:p>
          <a:p>
            <a:pPr lvl="1"/>
            <a:endParaRPr lang="en-US" dirty="0" smtClean="0"/>
          </a:p>
          <a:p>
            <a:r>
              <a:rPr lang="en-US" b="1" dirty="0" smtClean="0"/>
              <a:t>A title should include the following:</a:t>
            </a:r>
          </a:p>
          <a:p>
            <a:pPr marL="868680" lvl="1" indent="-457200">
              <a:buFont typeface="+mj-lt"/>
              <a:buAutoNum type="arabicPeriod"/>
            </a:pPr>
            <a:r>
              <a:rPr lang="en-US" u="sng" dirty="0" smtClean="0"/>
              <a:t>Study subject</a:t>
            </a:r>
            <a:r>
              <a:rPr lang="en-US" dirty="0" smtClean="0"/>
              <a:t>: what the researchers were testing</a:t>
            </a:r>
          </a:p>
          <a:p>
            <a:pPr marL="868680" lvl="1" indent="-457200">
              <a:buFont typeface="+mj-lt"/>
              <a:buAutoNum type="arabicPeriod"/>
            </a:pPr>
            <a:r>
              <a:rPr lang="en-US" u="sng" dirty="0" smtClean="0"/>
              <a:t>Independent variable</a:t>
            </a:r>
            <a:r>
              <a:rPr lang="en-US" dirty="0" smtClean="0"/>
              <a:t>: what the researchers were changing</a:t>
            </a:r>
          </a:p>
          <a:p>
            <a:pPr marL="868680" lvl="1" indent="-457200">
              <a:buFont typeface="+mj-lt"/>
              <a:buAutoNum type="arabicPeriod"/>
            </a:pPr>
            <a:r>
              <a:rPr lang="en-US" u="sng" dirty="0" smtClean="0"/>
              <a:t>Dependent variable</a:t>
            </a:r>
            <a:r>
              <a:rPr lang="en-US" dirty="0" smtClean="0"/>
              <a:t>: what the researchers where measuring</a:t>
            </a:r>
          </a:p>
          <a:p>
            <a:pPr marL="868680" lvl="1" indent="-457200">
              <a:buFont typeface="+mj-lt"/>
              <a:buAutoNum type="arabicPeriod"/>
            </a:pPr>
            <a:r>
              <a:rPr lang="en-US" u="sng" dirty="0" smtClean="0"/>
              <a:t>Outcome</a:t>
            </a:r>
            <a:r>
              <a:rPr lang="en-US" dirty="0" smtClean="0"/>
              <a:t>: what happened in their experiment? </a:t>
            </a:r>
          </a:p>
          <a:p>
            <a:pPr lvl="1"/>
            <a:endParaRPr lang="en-US" dirty="0"/>
          </a:p>
          <a:p>
            <a:r>
              <a:rPr lang="en-US" b="1" dirty="0" smtClean="0"/>
              <a:t>Titles should not be flashy or exciting; instead they </a:t>
            </a:r>
            <a:br>
              <a:rPr lang="en-US" b="1" dirty="0" smtClean="0"/>
            </a:br>
            <a:r>
              <a:rPr lang="en-US" b="1" dirty="0" smtClean="0"/>
              <a:t>should convey a lot of information in a short sentence. </a:t>
            </a:r>
          </a:p>
          <a:p>
            <a:pPr lvl="1"/>
            <a:r>
              <a:rPr lang="en-US" dirty="0" smtClean="0"/>
              <a:t>You are NOT trying to entertain but to inform!</a:t>
            </a:r>
          </a:p>
          <a:p>
            <a:endParaRPr lang="en-US" dirty="0"/>
          </a:p>
        </p:txBody>
      </p:sp>
      <p:pic>
        <p:nvPicPr>
          <p:cNvPr id="5" name="Picture 2" descr="Q:\140061.enu\MEDIA\CAGCAT10\j023468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410200"/>
            <a:ext cx="1810753"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333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good </a:t>
            </a:r>
            <a:r>
              <a:rPr lang="en-US" dirty="0" smtClean="0"/>
              <a:t>titles</a:t>
            </a:r>
            <a:endParaRPr lang="en-US" dirty="0"/>
          </a:p>
        </p:txBody>
      </p:sp>
      <p:sp>
        <p:nvSpPr>
          <p:cNvPr id="3" name="Content Placeholder 2"/>
          <p:cNvSpPr>
            <a:spLocks noGrp="1"/>
          </p:cNvSpPr>
          <p:nvPr>
            <p:ph idx="1"/>
          </p:nvPr>
        </p:nvSpPr>
        <p:spPr/>
        <p:txBody>
          <a:bodyPr/>
          <a:lstStyle/>
          <a:p>
            <a:r>
              <a:rPr lang="en-US" dirty="0" smtClean="0"/>
              <a:t>“</a:t>
            </a:r>
            <a:r>
              <a:rPr lang="en-US" i="1" dirty="0"/>
              <a:t>Addition of </a:t>
            </a:r>
            <a:r>
              <a:rPr lang="en-US" i="1" dirty="0" smtClean="0"/>
              <a:t>Gatorade to </a:t>
            </a:r>
            <a:r>
              <a:rPr lang="en-US" i="1" dirty="0"/>
              <a:t>Radish Plants Did Not </a:t>
            </a:r>
            <a:r>
              <a:rPr lang="en-US" i="1" dirty="0" smtClean="0"/>
              <a:t>Increase </a:t>
            </a:r>
            <a:r>
              <a:rPr lang="en-US" i="1" dirty="0"/>
              <a:t>the Average Height of the </a:t>
            </a:r>
            <a:r>
              <a:rPr lang="en-US" i="1" dirty="0" smtClean="0"/>
              <a:t>Seedlings Compared to Control”</a:t>
            </a:r>
            <a:br>
              <a:rPr lang="en-US" i="1" dirty="0" smtClean="0"/>
            </a:br>
            <a:endParaRPr lang="en-US" i="1" dirty="0" smtClean="0"/>
          </a:p>
          <a:p>
            <a:r>
              <a:rPr lang="en-US" i="1" dirty="0" smtClean="0"/>
              <a:t>“9</a:t>
            </a:r>
            <a:r>
              <a:rPr lang="en-US" i="1" baseline="30000" dirty="0" smtClean="0"/>
              <a:t>th</a:t>
            </a:r>
            <a:r>
              <a:rPr lang="en-US" i="1" dirty="0" smtClean="0"/>
              <a:t> Grade Students Who Consumed 50 Mg Of Caffeine Prior To Testing Scored 12% Higher On Standardized Test Compared To Control.”</a:t>
            </a:r>
            <a:br>
              <a:rPr lang="en-US" i="1" dirty="0" smtClean="0"/>
            </a:br>
            <a:endParaRPr lang="en-US" i="1" dirty="0" smtClean="0"/>
          </a:p>
          <a:p>
            <a:r>
              <a:rPr lang="en-US" i="1" dirty="0" smtClean="0"/>
              <a:t>“Addition Of Protein Supplement To Feeder Pig Diet Did Not Significantly Increase The Average Weight Of Pigs Compared To The Control”</a:t>
            </a:r>
            <a:br>
              <a:rPr lang="en-US" i="1" dirty="0" smtClean="0"/>
            </a:br>
            <a:endParaRPr lang="en-US" i="1" dirty="0" smtClean="0"/>
          </a:p>
          <a:p>
            <a:r>
              <a:rPr lang="en-US" dirty="0" smtClean="0"/>
              <a:t>Be sure to also include a) the </a:t>
            </a:r>
            <a:r>
              <a:rPr lang="en-US" b="1" dirty="0" smtClean="0"/>
              <a:t>authors</a:t>
            </a:r>
            <a:r>
              <a:rPr lang="en-US" dirty="0" smtClean="0"/>
              <a:t> (in alphabetical order of last name), </a:t>
            </a:r>
            <a:r>
              <a:rPr lang="en-US" b="1" dirty="0" smtClean="0"/>
              <a:t>place of publication, </a:t>
            </a:r>
            <a:r>
              <a:rPr lang="en-US" dirty="0" smtClean="0"/>
              <a:t>and</a:t>
            </a:r>
            <a:r>
              <a:rPr lang="en-US" b="1" dirty="0" smtClean="0"/>
              <a:t> date.</a:t>
            </a:r>
            <a:r>
              <a:rPr lang="en-US" dirty="0" smtClean="0"/>
              <a:t> </a:t>
            </a:r>
          </a:p>
          <a:p>
            <a:pPr lvl="1"/>
            <a:r>
              <a:rPr lang="en-US" dirty="0" smtClean="0"/>
              <a:t>E.g. “</a:t>
            </a:r>
            <a:r>
              <a:rPr lang="en-US" i="1" dirty="0" smtClean="0"/>
              <a:t>Badger, Bucky.  Wolverine, Wally. Waterford Union High School.  September 2012.” </a:t>
            </a:r>
            <a:endParaRPr lang="en-US" dirty="0" smtClean="0"/>
          </a:p>
          <a:p>
            <a:endParaRPr lang="en-US" i="1" dirty="0"/>
          </a:p>
          <a:p>
            <a:endParaRPr lang="en-US" dirty="0"/>
          </a:p>
        </p:txBody>
      </p:sp>
      <p:pic>
        <p:nvPicPr>
          <p:cNvPr id="2050" name="Picture 2" descr="Q:\140061.enu\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4286" y="457200"/>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51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An </a:t>
            </a:r>
            <a:r>
              <a:rPr lang="en-US" b="1" u="sng" dirty="0" smtClean="0"/>
              <a:t>abstract</a:t>
            </a:r>
            <a:r>
              <a:rPr lang="en-US" b="1" dirty="0" smtClean="0"/>
              <a:t> is a summary of the entire research publication.</a:t>
            </a:r>
          </a:p>
          <a:p>
            <a:pPr lvl="1"/>
            <a:r>
              <a:rPr lang="en-US" dirty="0" smtClean="0"/>
              <a:t>It is meant to convey all of the key points as quickly and shortly as possible. </a:t>
            </a:r>
          </a:p>
          <a:p>
            <a:pPr lvl="1"/>
            <a:r>
              <a:rPr lang="en-US" dirty="0" smtClean="0"/>
              <a:t>An abstract should be less than 250 words. </a:t>
            </a:r>
            <a:br>
              <a:rPr lang="en-US" dirty="0" smtClean="0"/>
            </a:br>
            <a:endParaRPr lang="en-US" b="1" dirty="0" smtClean="0"/>
          </a:p>
          <a:p>
            <a:r>
              <a:rPr lang="en-US" b="1" dirty="0" smtClean="0"/>
              <a:t>An abstract should consist of:</a:t>
            </a:r>
          </a:p>
          <a:p>
            <a:pPr marL="868680" lvl="1" indent="-457200">
              <a:buFont typeface="+mj-lt"/>
              <a:buAutoNum type="arabicPeriod"/>
            </a:pPr>
            <a:r>
              <a:rPr lang="en-US" dirty="0" smtClean="0"/>
              <a:t>A brief sentence with facts about your study </a:t>
            </a:r>
            <a:br>
              <a:rPr lang="en-US" dirty="0" smtClean="0"/>
            </a:br>
            <a:r>
              <a:rPr lang="en-US" dirty="0" smtClean="0"/>
              <a:t>subject from your background information.</a:t>
            </a:r>
          </a:p>
          <a:p>
            <a:pPr marL="868680" lvl="1" indent="-457200">
              <a:buFont typeface="+mj-lt"/>
              <a:buAutoNum type="arabicPeriod"/>
            </a:pPr>
            <a:r>
              <a:rPr lang="en-US" dirty="0" smtClean="0"/>
              <a:t>Your hypothesis and rationale. </a:t>
            </a:r>
          </a:p>
          <a:p>
            <a:pPr marL="868680" lvl="1" indent="-457200">
              <a:buFont typeface="+mj-lt"/>
              <a:buAutoNum type="arabicPeriod"/>
            </a:pPr>
            <a:r>
              <a:rPr lang="en-US" dirty="0" smtClean="0"/>
              <a:t>A quick summary of your methods.</a:t>
            </a:r>
          </a:p>
          <a:p>
            <a:pPr marL="868680" lvl="1" indent="-457200">
              <a:buFont typeface="+mj-lt"/>
              <a:buAutoNum type="arabicPeriod"/>
            </a:pPr>
            <a:r>
              <a:rPr lang="en-US" dirty="0" smtClean="0"/>
              <a:t>The results (or expected results)</a:t>
            </a:r>
          </a:p>
          <a:p>
            <a:pPr marL="868680" lvl="1" indent="-457200">
              <a:buFont typeface="+mj-lt"/>
              <a:buAutoNum type="arabicPeriod"/>
            </a:pPr>
            <a:r>
              <a:rPr lang="en-US" dirty="0" smtClean="0"/>
              <a:t>Conclusions and implications of your work. </a:t>
            </a:r>
            <a:br>
              <a:rPr lang="en-US" dirty="0" smtClean="0"/>
            </a:br>
            <a:endParaRPr lang="en-US" dirty="0" smtClean="0"/>
          </a:p>
          <a:p>
            <a:r>
              <a:rPr lang="en-US" b="1" dirty="0" smtClean="0"/>
              <a:t>An abstract is not always necessary – check to make sure it is needed before starting an assignment or presentation. </a:t>
            </a:r>
          </a:p>
          <a:p>
            <a:pPr lvl="1"/>
            <a:r>
              <a:rPr lang="en-US" dirty="0" smtClean="0"/>
              <a:t>It is often a good idea to finish your abstract last after all other writing is finished – you can pull and rephrase from work you’ve already done.</a:t>
            </a:r>
          </a:p>
          <a:p>
            <a:endParaRPr lang="en-US" dirty="0"/>
          </a:p>
        </p:txBody>
      </p:sp>
      <p:pic>
        <p:nvPicPr>
          <p:cNvPr id="5122" name="Picture 2" descr="Q:\140061.enu\MEDIA\CAGCAT10\j02346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09800"/>
            <a:ext cx="2971800" cy="2892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753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Introduction consists of the following in this order…</a:t>
            </a:r>
          </a:p>
          <a:p>
            <a:pPr marL="868680" lvl="1" indent="-457200">
              <a:buFont typeface="+mj-lt"/>
              <a:buAutoNum type="arabicPeriod"/>
            </a:pPr>
            <a:r>
              <a:rPr lang="en-US" b="1" dirty="0" smtClean="0"/>
              <a:t>Background Information</a:t>
            </a:r>
            <a:r>
              <a:rPr lang="en-US" dirty="0" smtClean="0"/>
              <a:t>: these are the concepts, facts, and terminology from other sources related to your experiment. </a:t>
            </a:r>
          </a:p>
          <a:p>
            <a:pPr marL="1120140" lvl="2" indent="-342900">
              <a:buFont typeface="+mj-lt"/>
              <a:buAutoNum type="arabicPeriod"/>
            </a:pPr>
            <a:r>
              <a:rPr lang="en-US" dirty="0" smtClean="0"/>
              <a:t>This is the information necessary for the average reader with no background in the field to understand your work.</a:t>
            </a:r>
          </a:p>
          <a:p>
            <a:pPr marL="1120140" lvl="2" indent="-342900">
              <a:buFont typeface="+mj-lt"/>
              <a:buAutoNum type="arabicPeriod"/>
            </a:pPr>
            <a:r>
              <a:rPr lang="en-US" dirty="0" smtClean="0"/>
              <a:t>All facts should be followed with parenthetical citation.</a:t>
            </a:r>
          </a:p>
          <a:p>
            <a:pPr marL="1120140" lvl="2" indent="-342900">
              <a:buFont typeface="+mj-lt"/>
              <a:buAutoNum type="arabicPeriod"/>
            </a:pPr>
            <a:r>
              <a:rPr lang="en-US" dirty="0" smtClean="0"/>
              <a:t>All sources should be cited parenthetically (Last Name, Year), </a:t>
            </a:r>
            <a:r>
              <a:rPr lang="en-US" u="sng" dirty="0" smtClean="0"/>
              <a:t>and</a:t>
            </a:r>
            <a:r>
              <a:rPr lang="en-US" dirty="0" smtClean="0"/>
              <a:t> in your bibliography (Last Name, First Name.  Year.  Title. Website). </a:t>
            </a:r>
            <a:br>
              <a:rPr lang="en-US" dirty="0" smtClean="0"/>
            </a:br>
            <a:endParaRPr lang="en-US" dirty="0" smtClean="0"/>
          </a:p>
          <a:p>
            <a:pPr marL="868680" lvl="1" indent="-457200">
              <a:buFont typeface="+mj-lt"/>
              <a:buAutoNum type="arabicPeriod"/>
            </a:pPr>
            <a:r>
              <a:rPr lang="en-US" b="1" dirty="0" smtClean="0"/>
              <a:t>Research Question</a:t>
            </a:r>
            <a:r>
              <a:rPr lang="en-US" dirty="0" smtClean="0"/>
              <a:t>: what were you trying to figure out (We were unsure if….)</a:t>
            </a:r>
          </a:p>
          <a:p>
            <a:pPr marL="868680" lvl="1" indent="-457200">
              <a:buFont typeface="+mj-lt"/>
              <a:buAutoNum type="arabicPeriod"/>
            </a:pPr>
            <a:endParaRPr lang="en-US" dirty="0"/>
          </a:p>
          <a:p>
            <a:pPr marL="868680" lvl="1" indent="-457200">
              <a:buFont typeface="+mj-lt"/>
              <a:buAutoNum type="arabicPeriod"/>
            </a:pPr>
            <a:r>
              <a:rPr lang="en-US" b="1" dirty="0" smtClean="0"/>
              <a:t>Hypothesis</a:t>
            </a:r>
            <a:r>
              <a:rPr lang="en-US" dirty="0" smtClean="0"/>
              <a:t>: what you thought would happen (We predicted that…)</a:t>
            </a:r>
          </a:p>
          <a:p>
            <a:pPr marL="1120140" lvl="2" indent="-342900">
              <a:buFont typeface="+mj-lt"/>
              <a:buAutoNum type="arabicPeriod"/>
            </a:pPr>
            <a:r>
              <a:rPr lang="en-US" dirty="0" smtClean="0"/>
              <a:t>A hypothesis must be measurable!!! “Better” is not measurable!</a:t>
            </a:r>
          </a:p>
          <a:p>
            <a:pPr marL="868680" lvl="1" indent="-457200">
              <a:buFont typeface="+mj-lt"/>
              <a:buAutoNum type="arabicPeriod"/>
            </a:pPr>
            <a:endParaRPr lang="en-US" dirty="0"/>
          </a:p>
          <a:p>
            <a:pPr marL="868680" lvl="1" indent="-457200">
              <a:buFont typeface="+mj-lt"/>
              <a:buAutoNum type="arabicPeriod"/>
            </a:pPr>
            <a:r>
              <a:rPr lang="en-US" b="1" dirty="0" smtClean="0"/>
              <a:t>Rationale</a:t>
            </a:r>
            <a:r>
              <a:rPr lang="en-US" dirty="0" smtClean="0"/>
              <a:t>: why you thought your hypothesis was right </a:t>
            </a:r>
          </a:p>
          <a:p>
            <a:pPr marL="868680" lvl="1" indent="-457200">
              <a:buFont typeface="+mj-lt"/>
              <a:buAutoNum type="arabicPeriod"/>
            </a:pPr>
            <a:endParaRPr lang="en-US" dirty="0"/>
          </a:p>
          <a:p>
            <a:pPr marL="868680" lvl="1" indent="-457200">
              <a:buFont typeface="+mj-lt"/>
              <a:buAutoNum type="arabicPeriod"/>
            </a:pPr>
            <a:r>
              <a:rPr lang="en-US" b="1" dirty="0" smtClean="0"/>
              <a:t>Summary of Methods</a:t>
            </a:r>
            <a:r>
              <a:rPr lang="en-US" dirty="0" smtClean="0"/>
              <a:t>: an overview of how an experiment </a:t>
            </a:r>
            <a:br>
              <a:rPr lang="en-US" dirty="0" smtClean="0"/>
            </a:br>
            <a:r>
              <a:rPr lang="en-US" dirty="0" smtClean="0"/>
              <a:t>was done (“To test this, we….”)</a:t>
            </a:r>
            <a:endParaRPr lang="en-US" dirty="0"/>
          </a:p>
        </p:txBody>
      </p:sp>
      <p:sp>
        <p:nvSpPr>
          <p:cNvPr id="4" name="Infopage"/>
          <p:cNvSpPr>
            <a:spLocks noEditPoints="1" noChangeArrowheads="1"/>
          </p:cNvSpPr>
          <p:nvPr/>
        </p:nvSpPr>
        <p:spPr bwMode="auto">
          <a:xfrm>
            <a:off x="7467600" y="4969042"/>
            <a:ext cx="1123950" cy="16668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99 w 21600"/>
              <a:gd name="T17" fmla="*/ 12174 h 21600"/>
              <a:gd name="T18" fmla="*/ 20813 w 21600"/>
              <a:gd name="T19" fmla="*/ 1714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8333" y="4025"/>
                </a:moveTo>
                <a:lnTo>
                  <a:pt x="12500" y="4025"/>
                </a:lnTo>
                <a:lnTo>
                  <a:pt x="12500" y="11094"/>
                </a:lnTo>
                <a:lnTo>
                  <a:pt x="13903" y="11094"/>
                </a:lnTo>
                <a:lnTo>
                  <a:pt x="13903" y="11618"/>
                </a:lnTo>
                <a:lnTo>
                  <a:pt x="7908" y="11618"/>
                </a:lnTo>
                <a:lnTo>
                  <a:pt x="7908" y="11078"/>
                </a:lnTo>
                <a:lnTo>
                  <a:pt x="9418" y="11078"/>
                </a:lnTo>
                <a:lnTo>
                  <a:pt x="9418" y="4549"/>
                </a:lnTo>
                <a:lnTo>
                  <a:pt x="8333" y="4549"/>
                </a:lnTo>
                <a:lnTo>
                  <a:pt x="8333" y="4025"/>
                </a:lnTo>
                <a:close/>
              </a:path>
              <a:path w="21600" h="21600" extrusionOk="0">
                <a:moveTo>
                  <a:pt x="9120" y="2127"/>
                </a:moveTo>
                <a:lnTo>
                  <a:pt x="9120" y="1783"/>
                </a:lnTo>
                <a:lnTo>
                  <a:pt x="9269" y="1538"/>
                </a:lnTo>
                <a:lnTo>
                  <a:pt x="9588" y="1194"/>
                </a:lnTo>
                <a:lnTo>
                  <a:pt x="10013" y="998"/>
                </a:lnTo>
                <a:lnTo>
                  <a:pt x="10396" y="850"/>
                </a:lnTo>
                <a:lnTo>
                  <a:pt x="10906" y="801"/>
                </a:lnTo>
                <a:lnTo>
                  <a:pt x="11480" y="900"/>
                </a:lnTo>
                <a:lnTo>
                  <a:pt x="11926" y="1047"/>
                </a:lnTo>
                <a:lnTo>
                  <a:pt x="12266" y="1292"/>
                </a:lnTo>
                <a:lnTo>
                  <a:pt x="12500" y="1587"/>
                </a:lnTo>
                <a:lnTo>
                  <a:pt x="12649" y="1832"/>
                </a:lnTo>
                <a:lnTo>
                  <a:pt x="12692" y="2143"/>
                </a:lnTo>
                <a:lnTo>
                  <a:pt x="12649" y="2421"/>
                </a:lnTo>
                <a:lnTo>
                  <a:pt x="12500" y="2781"/>
                </a:lnTo>
                <a:lnTo>
                  <a:pt x="12330" y="3060"/>
                </a:lnTo>
                <a:lnTo>
                  <a:pt x="11884" y="3305"/>
                </a:lnTo>
                <a:lnTo>
                  <a:pt x="11501" y="3452"/>
                </a:lnTo>
                <a:lnTo>
                  <a:pt x="10863" y="3550"/>
                </a:lnTo>
                <a:lnTo>
                  <a:pt x="10396" y="3518"/>
                </a:lnTo>
                <a:lnTo>
                  <a:pt x="9949" y="3321"/>
                </a:lnTo>
                <a:lnTo>
                  <a:pt x="9524" y="3125"/>
                </a:lnTo>
                <a:lnTo>
                  <a:pt x="9311" y="2765"/>
                </a:lnTo>
                <a:lnTo>
                  <a:pt x="9184" y="2438"/>
                </a:lnTo>
                <a:lnTo>
                  <a:pt x="9120" y="2127"/>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711567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1662</TotalTime>
  <Words>2746</Words>
  <Application>Microsoft Office PowerPoint</Application>
  <PresentationFormat>On-screen Show (4:3)</PresentationFormat>
  <Paragraphs>191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Science Writing &amp; Research Posters</vt:lpstr>
      <vt:lpstr>Science &amp; Communication</vt:lpstr>
      <vt:lpstr>Peer Review </vt:lpstr>
      <vt:lpstr>Journals &amp; Credibility </vt:lpstr>
      <vt:lpstr>Science Writing</vt:lpstr>
      <vt:lpstr>Title &amp; Authors</vt:lpstr>
      <vt:lpstr>Examples of good titles</vt:lpstr>
      <vt:lpstr>Abstract</vt:lpstr>
      <vt:lpstr>Introduction</vt:lpstr>
      <vt:lpstr>Methods &amp; Materials</vt:lpstr>
      <vt:lpstr>Examples of a Methods Section</vt:lpstr>
      <vt:lpstr>Results </vt:lpstr>
      <vt:lpstr>Example graph </vt:lpstr>
      <vt:lpstr>Results</vt:lpstr>
      <vt:lpstr>Discussion &amp; Conclusion</vt:lpstr>
      <vt:lpstr>Bibliography/Works Cited</vt:lpstr>
      <vt:lpstr>PowerPoint Presentation</vt:lpstr>
      <vt:lpstr>PowerPoint Presentation</vt:lpstr>
      <vt:lpstr>Sample Paper</vt:lpstr>
      <vt:lpstr>Sample Paper</vt:lpstr>
      <vt:lpstr>Sample Paper</vt:lpstr>
      <vt:lpstr>Sample Paper</vt:lpstr>
      <vt:lpstr>Sample Paper</vt:lpstr>
      <vt:lpstr>Sample Paper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Writing &amp; Research Posters</dc:title>
  <dc:creator>Mr. Craig Kohn</dc:creator>
  <cp:lastModifiedBy>Mr. Craig A. Kohn</cp:lastModifiedBy>
  <cp:revision>55</cp:revision>
  <cp:lastPrinted>2012-09-25T18:13:29Z</cp:lastPrinted>
  <dcterms:created xsi:type="dcterms:W3CDTF">2012-08-18T18:43:00Z</dcterms:created>
  <dcterms:modified xsi:type="dcterms:W3CDTF">2012-09-25T20:53:29Z</dcterms:modified>
</cp:coreProperties>
</file>