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0" r:id="rId5"/>
    <p:sldId id="270" r:id="rId6"/>
    <p:sldId id="269" r:id="rId7"/>
    <p:sldId id="272" r:id="rId8"/>
    <p:sldId id="274" r:id="rId9"/>
    <p:sldId id="273" r:id="rId10"/>
    <p:sldId id="271" r:id="rId11"/>
    <p:sldId id="275" r:id="rId12"/>
    <p:sldId id="276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7" r:id="rId22"/>
    <p:sldId id="268" r:id="rId23"/>
    <p:sldId id="283" r:id="rId24"/>
    <p:sldId id="284" r:id="rId25"/>
    <p:sldId id="281" r:id="rId26"/>
    <p:sldId id="280" r:id="rId27"/>
    <p:sldId id="285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CE17E-04AD-4B6E-BB40-89CC14916951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9DC7-C070-4A04-89EC-CAD406FD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AB5FA-AC52-49AF-A138-CCE0ADD1F011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AC4C-5ACB-409C-9E19-E1CD0C639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9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6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1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0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92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AC4C-5ACB-409C-9E19-E1CD0C639E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8A9B6-0E75-463B-87EF-FC831F2587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5219700"/>
          </a:xfrm>
        </p:spPr>
        <p:txBody>
          <a:bodyPr vert="horz">
            <a:normAutofit/>
          </a:bodyPr>
          <a:lstStyle>
            <a:lvl1pPr>
              <a:defRPr sz="2800" b="1"/>
            </a:lvl1pPr>
            <a:lvl2pPr>
              <a:defRPr sz="2800"/>
            </a:lvl2pPr>
            <a:lvl3pPr>
              <a:defRPr sz="2400" i="1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AgDeptLogo.jpg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01" y="452755"/>
            <a:ext cx="548005" cy="786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0700AC-DD81-4CDC-8581-3DEF1D669915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3C6693-1525-48ED-B02A-0F1F07E98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aid.co.uk/biology/micro/antibiotic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Craig Kohn, Waterford, WI</a:t>
            </a:r>
          </a:p>
          <a:p>
            <a:r>
              <a:rPr lang="en-US" dirty="0" smtClean="0"/>
              <a:t>Based on Kirkham’s “Animal Health Management”.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Sulfa-based drugs work by preventing the reproduction of bacteria, allowing the host’s immune system to get a fighting chance</a:t>
            </a:r>
          </a:p>
          <a:p>
            <a:pPr lvl="1"/>
            <a:r>
              <a:rPr lang="en-US" dirty="0" smtClean="0"/>
              <a:t>Sulfa drugs are considered broad-spectrum treatments – they work against a variety of bacterial species.</a:t>
            </a:r>
          </a:p>
          <a:p>
            <a:pPr lvl="1"/>
            <a:r>
              <a:rPr lang="en-US" dirty="0" smtClean="0"/>
              <a:t>Because they work against a wide variety of bacteria, sulfa compounds can also become ineffective if overused.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Nitrofurans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These are broad-spectrum drugs that inhibit the growth of pathogenic bacteria</a:t>
            </a:r>
          </a:p>
          <a:p>
            <a:pPr lvl="1"/>
            <a:r>
              <a:rPr lang="en-US" dirty="0" smtClean="0"/>
              <a:t>They are very effective in digestive infections</a:t>
            </a:r>
          </a:p>
          <a:p>
            <a:pPr lvl="1"/>
            <a:r>
              <a:rPr lang="en-US" dirty="0" smtClean="0"/>
              <a:t>They also have low toxicity </a:t>
            </a:r>
          </a:p>
          <a:p>
            <a:pPr lvl="1"/>
            <a:r>
              <a:rPr lang="en-US" dirty="0" smtClean="0"/>
              <a:t>These are an effective treatment in many ear, skin, eye, and genital infections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Steroids are commonly used to reduce the inflammation that can lead to systemic shock in a patient. </a:t>
            </a:r>
          </a:p>
          <a:p>
            <a:pPr lvl="1"/>
            <a:r>
              <a:rPr lang="en-US" dirty="0" smtClean="0"/>
              <a:t>Steroids cause blood vessels to constrict, preventing blood pressure from dropping too much.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steroids can also compromise the function of the immune system</a:t>
            </a:r>
          </a:p>
          <a:p>
            <a:pPr lvl="1"/>
            <a:r>
              <a:rPr lang="en-US" dirty="0" smtClean="0"/>
              <a:t>Steroid-use is complex and should only be used under the careful watch of a veterinarian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Antibiotic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some cases, not all the bacteria that caused the original infection are destroyed by the pharmaceutical; this can lead to drug resistance.</a:t>
            </a:r>
          </a:p>
          <a:p>
            <a:pPr lvl="1"/>
            <a:r>
              <a:rPr lang="en-US" u="sng" dirty="0" smtClean="0"/>
              <a:t>Resistance</a:t>
            </a:r>
            <a:r>
              <a:rPr lang="en-US" dirty="0" smtClean="0"/>
              <a:t>: when a pharmaceutical becomes ineffective against its intended pathogen due to overuse, abuse, or inappropriate use.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Resistance is where the surviving bacteria pass on genes for protection from a drug when they divide into daughter cells or interact with other bacterial cells. </a:t>
            </a:r>
          </a:p>
          <a:p>
            <a:pPr lvl="1"/>
            <a:r>
              <a:rPr lang="en-US" dirty="0" smtClean="0"/>
              <a:t>The drug that was used to treat this infection becomes ineffective against the new strain of bacteria and does not kill it.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Resistance occurs because of changes in the bacteria’s genetic material.</a:t>
            </a:r>
          </a:p>
          <a:p>
            <a:pPr lvl="1"/>
            <a:r>
              <a:rPr lang="en-US" dirty="0" smtClean="0"/>
              <a:t>These changes can occur due to a variety of reasons.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Like animals and plants, bacteria have double-stranded DNA.</a:t>
            </a:r>
          </a:p>
          <a:p>
            <a:pPr lvl="1"/>
            <a:r>
              <a:rPr lang="en-US" dirty="0" smtClean="0"/>
              <a:t>However, the bacterial chromosome is a double stranded DNA molecule that forms a loop (like a donut).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Because bacteria lack a nucleus, they are more susceptible to mutation (a change, deletion, or addition of DNA).</a:t>
            </a:r>
          </a:p>
          <a:p>
            <a:pPr lvl="1"/>
            <a:r>
              <a:rPr lang="en-US" dirty="0" smtClean="0"/>
              <a:t>Usually mutations are very bad, but sometimes a beneficial mutation can arise that gives that particular </a:t>
            </a:r>
            <a:br>
              <a:rPr lang="en-US" dirty="0" smtClean="0"/>
            </a:br>
            <a:r>
              <a:rPr lang="en-US" dirty="0" smtClean="0"/>
              <a:t>bacterial cell an advantage </a:t>
            </a:r>
            <a:br>
              <a:rPr lang="en-US" dirty="0" smtClean="0"/>
            </a:br>
            <a:r>
              <a:rPr lang="en-US" dirty="0" smtClean="0"/>
              <a:t>in its environment.</a:t>
            </a:r>
          </a:p>
          <a:p>
            <a:pPr lvl="2"/>
            <a:r>
              <a:rPr lang="en-US" dirty="0" smtClean="0"/>
              <a:t>This is rare but over millions </a:t>
            </a:r>
            <a:br>
              <a:rPr lang="en-US" dirty="0" smtClean="0"/>
            </a:br>
            <a:r>
              <a:rPr lang="en-US" dirty="0" smtClean="0"/>
              <a:t>of bacterial cells this will </a:t>
            </a:r>
            <a:br>
              <a:rPr lang="en-US" dirty="0" smtClean="0"/>
            </a:br>
            <a:r>
              <a:rPr lang="en-US" dirty="0" smtClean="0"/>
              <a:t>occur occasionally. </a:t>
            </a:r>
            <a:endParaRPr lang="en-US" dirty="0"/>
          </a:p>
          <a:p>
            <a:pPr lvl="1"/>
            <a:r>
              <a:rPr lang="en-US" u="sng" dirty="0" smtClean="0"/>
              <a:t>Chromosomal Resistance.</a:t>
            </a:r>
            <a:br>
              <a:rPr lang="en-US" u="sng" dirty="0" smtClean="0"/>
            </a:br>
            <a:r>
              <a:rPr lang="en-US" dirty="0" smtClean="0"/>
              <a:t>occurs when a random </a:t>
            </a:r>
            <a:br>
              <a:rPr lang="en-US" dirty="0" smtClean="0"/>
            </a:br>
            <a:r>
              <a:rPr lang="en-US" dirty="0" smtClean="0"/>
              <a:t>mutation creates a source</a:t>
            </a:r>
            <a:br>
              <a:rPr lang="en-US" dirty="0" smtClean="0"/>
            </a:br>
            <a:r>
              <a:rPr lang="en-US" dirty="0" smtClean="0"/>
              <a:t>of protection for bacteria</a:t>
            </a:r>
            <a:br>
              <a:rPr lang="en-US" dirty="0" smtClean="0"/>
            </a:br>
            <a:r>
              <a:rPr lang="en-US" dirty="0" smtClean="0"/>
              <a:t>that did not exist before. </a:t>
            </a:r>
          </a:p>
        </p:txBody>
      </p:sp>
      <p:pic>
        <p:nvPicPr>
          <p:cNvPr id="40962" name="Picture 2" descr="http://image.wistatutor.com/content/chromosomes/bacterial-chromosome-structu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95569"/>
            <a:ext cx="45016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41919"/>
            <a:ext cx="3781425" cy="3325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Genetic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Pharmaceutical resistance is more likely to occur when a beneficial mutation is transferred from one bacterial cell to another via plasmids.</a:t>
            </a:r>
          </a:p>
          <a:p>
            <a:pPr lvl="1"/>
            <a:r>
              <a:rPr lang="en-US" dirty="0" smtClean="0"/>
              <a:t>This is known as </a:t>
            </a:r>
            <a:r>
              <a:rPr lang="en-US" u="sng" dirty="0" smtClean="0"/>
              <a:t>Plasmid Resistance.</a:t>
            </a:r>
            <a:br>
              <a:rPr lang="en-US" u="sng" dirty="0" smtClean="0"/>
            </a:br>
            <a:endParaRPr lang="en-US" u="sng" dirty="0" smtClean="0"/>
          </a:p>
          <a:p>
            <a:r>
              <a:rPr lang="en-US" dirty="0" smtClean="0"/>
              <a:t>In order for plasmid resistance to occur, genes must be transferred from one cell to another.</a:t>
            </a:r>
          </a:p>
          <a:p>
            <a:pPr lvl="1"/>
            <a:r>
              <a:rPr lang="en-US" dirty="0" smtClean="0"/>
              <a:t>With plasmid resistance, bacteria </a:t>
            </a:r>
            <a:br>
              <a:rPr lang="en-US" dirty="0" smtClean="0"/>
            </a:br>
            <a:r>
              <a:rPr lang="en-US" dirty="0" smtClean="0"/>
              <a:t>“share” genes for resistance.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Bacteria are able to exchange </a:t>
            </a:r>
            <a:br>
              <a:rPr lang="en-US" dirty="0" smtClean="0"/>
            </a:br>
            <a:r>
              <a:rPr lang="en-US" dirty="0" smtClean="0"/>
              <a:t>genes in one of 4 ways:</a:t>
            </a:r>
          </a:p>
          <a:p>
            <a:pPr lvl="1"/>
            <a:r>
              <a:rPr lang="en-US" dirty="0" smtClean="0"/>
              <a:t>1. transformation</a:t>
            </a:r>
          </a:p>
          <a:p>
            <a:pPr lvl="1"/>
            <a:r>
              <a:rPr lang="en-US" dirty="0" smtClean="0"/>
              <a:t>2. transduction</a:t>
            </a:r>
          </a:p>
          <a:p>
            <a:pPr lvl="1"/>
            <a:r>
              <a:rPr lang="en-US" dirty="0" smtClean="0"/>
              <a:t>3. conjugation</a:t>
            </a:r>
          </a:p>
          <a:p>
            <a:pPr lvl="1"/>
            <a:r>
              <a:rPr lang="en-US" dirty="0" smtClean="0"/>
              <a:t>4. </a:t>
            </a:r>
            <a:r>
              <a:rPr lang="en-US" dirty="0" err="1" smtClean="0"/>
              <a:t>transposon</a:t>
            </a:r>
            <a:r>
              <a:rPr lang="en-US" dirty="0" smtClean="0"/>
              <a:t> insertion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6552084"/>
            <a:ext cx="2743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</a:t>
            </a:r>
            <a:r>
              <a:rPr lang="en-US" sz="900" i="1" dirty="0" smtClean="0"/>
              <a:t>textbookofbacteriology.net/resantimicrobial_3.html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io.davidson.edu/Courses/Molbio/MolStudents/spring2003/Siegenthaler/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14800"/>
            <a:ext cx="4514850" cy="25022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Transformation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44562"/>
            <a:ext cx="7772400" cy="3322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Transformation occurs when DNA fragments from one bacterium (released when the cell is lysed, or broken open) are absorbed by other bacterial cells.</a:t>
            </a:r>
          </a:p>
          <a:p>
            <a:r>
              <a:rPr lang="en-US" dirty="0" smtClean="0"/>
              <a:t>The absorbed DNA can then be incorporated into the recipient bacterial cell’s DNA </a:t>
            </a:r>
          </a:p>
          <a:p>
            <a:pPr lvl="1"/>
            <a:r>
              <a:rPr lang="en-US" dirty="0" smtClean="0"/>
              <a:t>This can only occur if the DNA of the recipient bacteria is very similar to the donor bacteria</a:t>
            </a:r>
          </a:p>
          <a:p>
            <a:pPr lvl="1"/>
            <a:r>
              <a:rPr lang="en-US" dirty="0" smtClean="0"/>
              <a:t>This is why transformation usually only occurs among bacteria of the same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wistatutor.com/content/kingdoms-living-world/bacteria-genetic-recombinations.jpeg"/>
          <p:cNvPicPr>
            <a:picLocks noChangeAspect="1" noChangeArrowheads="1"/>
          </p:cNvPicPr>
          <p:nvPr/>
        </p:nvPicPr>
        <p:blipFill>
          <a:blip r:embed="rId3" cstate="print"/>
          <a:srcRect t="37037" b="33333"/>
          <a:stretch>
            <a:fillRect/>
          </a:stretch>
        </p:blipFill>
        <p:spPr bwMode="auto">
          <a:xfrm>
            <a:off x="2362200" y="5181600"/>
            <a:ext cx="5672136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Transduction occurs when a virus that infects bacteria carry DNA from one bacterial cell to another.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viruses are </a:t>
            </a:r>
            <a:r>
              <a:rPr lang="en-US" dirty="0" smtClean="0"/>
              <a:t>called </a:t>
            </a:r>
            <a:r>
              <a:rPr lang="en-US" u="sng" dirty="0" smtClean="0"/>
              <a:t>bacteriophages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virus is a crystalline-protein structure that surrounds a molecule of DNA or RNA; it is not alive and reproduces by ‘hijacking’ other cells.</a:t>
            </a:r>
          </a:p>
          <a:p>
            <a:pPr lvl="1"/>
            <a:r>
              <a:rPr lang="en-US" dirty="0" smtClean="0"/>
              <a:t>Some bacterial cells have repressors that stop the action of a bacteriophage.</a:t>
            </a:r>
          </a:p>
          <a:p>
            <a:pPr lvl="1"/>
            <a:r>
              <a:rPr lang="en-US" dirty="0" smtClean="0"/>
              <a:t>In the process of fighting these viruses, the bacterial genes may become replicated and released with the virus particles.</a:t>
            </a:r>
          </a:p>
          <a:p>
            <a:pPr lvl="1"/>
            <a:r>
              <a:rPr lang="en-US" dirty="0" smtClean="0"/>
              <a:t>The virus particles, when infecting other cells, may release these genes.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wistatutor.com/content/kingdoms-living-world/bacteria-genetic-recombinations.jpeg"/>
          <p:cNvPicPr>
            <a:picLocks noChangeAspect="1" noChangeArrowheads="1"/>
          </p:cNvPicPr>
          <p:nvPr/>
        </p:nvPicPr>
        <p:blipFill rotWithShape="1">
          <a:blip r:embed="rId3" cstate="print"/>
          <a:srcRect l="8348" t="64197" r="12939"/>
          <a:stretch/>
        </p:blipFill>
        <p:spPr bwMode="auto">
          <a:xfrm>
            <a:off x="381000" y="4699729"/>
            <a:ext cx="5029200" cy="1866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Conjugation is sort of like ‘bacterial sex’.</a:t>
            </a:r>
          </a:p>
          <a:p>
            <a:pPr lvl="1"/>
            <a:r>
              <a:rPr lang="en-US" dirty="0" smtClean="0"/>
              <a:t>In conjugation, DNA is transferred by cell-to-cell contact.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conjugation to occur, a bacterium must have a plasmid with genes for resistance that exists outside of its regular chromosomes.</a:t>
            </a:r>
          </a:p>
          <a:p>
            <a:pPr lvl="1"/>
            <a:r>
              <a:rPr lang="en-US" dirty="0" smtClean="0"/>
              <a:t>We call these </a:t>
            </a:r>
            <a:r>
              <a:rPr lang="en-US" u="sng" dirty="0" smtClean="0"/>
              <a:t>F-plasmids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Cells with F-plasmids are called F(+) Donors</a:t>
            </a:r>
          </a:p>
          <a:p>
            <a:pPr lvl="1"/>
            <a:r>
              <a:rPr lang="en-US" dirty="0" smtClean="0"/>
              <a:t>Cells without the plasmids that receive </a:t>
            </a:r>
            <a:br>
              <a:rPr lang="en-US" dirty="0" smtClean="0"/>
            </a:br>
            <a:r>
              <a:rPr lang="en-US" dirty="0" smtClean="0"/>
              <a:t>are called F(-) Recipients.</a:t>
            </a:r>
          </a:p>
          <a:p>
            <a:endParaRPr lang="en-US" dirty="0" smtClean="0"/>
          </a:p>
        </p:txBody>
      </p:sp>
      <p:pic>
        <p:nvPicPr>
          <p:cNvPr id="5" name="Picture 2" descr="http://student.ccbcmd.edu/courses/bio141/lecguide/unit6/genetics/recombination/conjugation/images/Fconjug01.jpg"/>
          <p:cNvPicPr>
            <a:picLocks noChangeAspect="1" noChangeArrowheads="1"/>
          </p:cNvPicPr>
          <p:nvPr/>
        </p:nvPicPr>
        <p:blipFill rotWithShape="1">
          <a:blip r:embed="rId4" cstate="print"/>
          <a:srcRect t="16111" b="7418"/>
          <a:stretch/>
        </p:blipFill>
        <p:spPr bwMode="auto">
          <a:xfrm>
            <a:off x="5681081" y="4692234"/>
            <a:ext cx="3386719" cy="207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Drugs used by veterinarians and producers may be classified in one of two categories:</a:t>
            </a:r>
          </a:p>
          <a:p>
            <a:pPr lvl="1"/>
            <a:r>
              <a:rPr lang="en-US" dirty="0" smtClean="0"/>
              <a:t>1. Pharmaceuticals: mainly used for the treatment of a disease or infection (such as an antibiotic). </a:t>
            </a:r>
          </a:p>
          <a:p>
            <a:pPr lvl="1"/>
            <a:r>
              <a:rPr lang="en-US" dirty="0" smtClean="0"/>
              <a:t>2. Biologicals: used to prevent a disease (such as a vaccine).</a:t>
            </a:r>
          </a:p>
          <a:p>
            <a:r>
              <a:rPr lang="en-US" dirty="0" smtClean="0"/>
              <a:t>Both can play an important role in the health of animals.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Pharmaceuticals should only be used for their approved and intended purposes.  </a:t>
            </a:r>
          </a:p>
          <a:p>
            <a:pPr lvl="1"/>
            <a:r>
              <a:rPr lang="en-US" dirty="0" smtClean="0"/>
              <a:t>Use of a pharmaceutical in a way not intended by a producer is called </a:t>
            </a:r>
            <a:r>
              <a:rPr lang="en-US" u="sng" dirty="0" smtClean="0"/>
              <a:t>off-label usage.</a:t>
            </a:r>
          </a:p>
          <a:p>
            <a:pPr lvl="1"/>
            <a:r>
              <a:rPr lang="en-US" dirty="0" smtClean="0"/>
              <a:t>A licensed medical professional can prescribe a use of a pharmaceutical in a way not originally intended; this is call </a:t>
            </a:r>
            <a:r>
              <a:rPr lang="en-US" u="sng" dirty="0" smtClean="0"/>
              <a:t>extra-label usage.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82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F-plasmid has genes that encode for proteins that form the something that looks and works like a penis on the cell’s surface.</a:t>
            </a:r>
          </a:p>
          <a:p>
            <a:pPr lvl="1"/>
            <a:r>
              <a:rPr lang="en-US" dirty="0" smtClean="0"/>
              <a:t>Because of this ‘extra’ F-plasmid, a bacteria can grow a </a:t>
            </a:r>
            <a:r>
              <a:rPr lang="en-US" u="sng" dirty="0" smtClean="0"/>
              <a:t>sex pilus</a:t>
            </a:r>
            <a:r>
              <a:rPr lang="en-US" dirty="0" smtClean="0"/>
              <a:t>, a hair-like appendage used for exchanging genes.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a F(+) donor wishes to exchange genetic material, it activates these proteins which forms a sex pilus on its surface.</a:t>
            </a:r>
          </a:p>
          <a:p>
            <a:pPr lvl="1"/>
            <a:r>
              <a:rPr lang="en-US" dirty="0" smtClean="0"/>
              <a:t>The sex pilus forms a ‘bridge’</a:t>
            </a:r>
            <a:br>
              <a:rPr lang="en-US" dirty="0" smtClean="0"/>
            </a:br>
            <a:r>
              <a:rPr lang="en-US" dirty="0" smtClean="0"/>
              <a:t>between the two cells, and </a:t>
            </a:r>
            <a:br>
              <a:rPr lang="en-US" dirty="0" smtClean="0"/>
            </a:br>
            <a:r>
              <a:rPr lang="en-US" dirty="0" smtClean="0"/>
              <a:t>the F(+) cell donates a </a:t>
            </a:r>
            <a:br>
              <a:rPr lang="en-US" dirty="0" smtClean="0"/>
            </a:br>
            <a:r>
              <a:rPr lang="en-US" dirty="0" smtClean="0"/>
              <a:t>F-plasmid strand.</a:t>
            </a:r>
          </a:p>
          <a:p>
            <a:pPr lvl="2"/>
            <a:r>
              <a:rPr lang="en-US" dirty="0" smtClean="0"/>
              <a:t>This strand may potentially carry </a:t>
            </a:r>
            <a:br>
              <a:rPr lang="en-US" dirty="0" smtClean="0"/>
            </a:br>
            <a:r>
              <a:rPr lang="en-US" dirty="0" smtClean="0"/>
              <a:t>the genes for pharmaceutical </a:t>
            </a:r>
            <a:br>
              <a:rPr lang="en-US" dirty="0" smtClean="0"/>
            </a:br>
            <a:r>
              <a:rPr lang="en-US" dirty="0" smtClean="0"/>
              <a:t>resistance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51" y="3924300"/>
            <a:ext cx="4185449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6171618"/>
            <a:ext cx="10775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scienceaid.co.uk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strand that is passed to the new cell is single-stranded.</a:t>
            </a:r>
          </a:p>
          <a:p>
            <a:pPr lvl="1"/>
            <a:r>
              <a:rPr lang="en-US" dirty="0"/>
              <a:t>This strand was double-stranded; one stranded is kept by the original bacterial cell and one is sent to the new bacteria cell. </a:t>
            </a:r>
          </a:p>
          <a:p>
            <a:pPr lvl="1"/>
            <a:r>
              <a:rPr lang="en-US" dirty="0"/>
              <a:t>The single-stranded plasmids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duplicate themselves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become </a:t>
            </a:r>
            <a:r>
              <a:rPr lang="en-US" dirty="0"/>
              <a:t>double-stranded again.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F-plasmids are responsible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actions such as creating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enzymes </a:t>
            </a:r>
            <a:r>
              <a:rPr lang="en-US" dirty="0"/>
              <a:t>that degrade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penicillin </a:t>
            </a:r>
            <a:r>
              <a:rPr lang="en-US" dirty="0"/>
              <a:t>or the release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certain </a:t>
            </a:r>
            <a:r>
              <a:rPr lang="en-US" dirty="0"/>
              <a:t>exotoxins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38" y="3048000"/>
            <a:ext cx="3867327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6563818"/>
            <a:ext cx="518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://upload.wikimedia.org/wikipedia/commons/thumb/3/3e/Conjugation.svg/833px-Conjugation.svg.png</a:t>
            </a:r>
          </a:p>
        </p:txBody>
      </p:sp>
    </p:spTree>
    <p:extLst>
      <p:ext uri="{BB962C8B-B14F-4D97-AF65-F5344CB8AC3E}">
        <p14:creationId xmlns:p14="http://schemas.microsoft.com/office/powerpoint/2010/main" val="417843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Transposons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Transposons are “jumping genes”.</a:t>
            </a:r>
          </a:p>
          <a:p>
            <a:pPr lvl="1"/>
            <a:r>
              <a:rPr lang="en-US" dirty="0" smtClean="0"/>
              <a:t>They have special sequences that enable themselves to be inserted anywhere in a bacterial cell’s genome.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Transposons are not plasmids and cannot reproduce on their own; transposons can only “jump” into new genomes.</a:t>
            </a:r>
          </a:p>
          <a:p>
            <a:pPr lvl="1"/>
            <a:r>
              <a:rPr lang="en-US" dirty="0" smtClean="0"/>
              <a:t>Once they insert </a:t>
            </a:r>
            <a:br>
              <a:rPr lang="en-US" dirty="0" smtClean="0"/>
            </a:br>
            <a:r>
              <a:rPr lang="en-US" dirty="0" smtClean="0"/>
              <a:t>themselves into a </a:t>
            </a:r>
            <a:br>
              <a:rPr lang="en-US" dirty="0" smtClean="0"/>
            </a:br>
            <a:r>
              <a:rPr lang="en-US" dirty="0" smtClean="0"/>
              <a:t>plasmid, they can </a:t>
            </a:r>
            <a:br>
              <a:rPr lang="en-US" dirty="0" smtClean="0"/>
            </a:br>
            <a:r>
              <a:rPr lang="en-US" dirty="0" smtClean="0"/>
              <a:t>be spread via </a:t>
            </a:r>
            <a:br>
              <a:rPr lang="en-US" dirty="0" smtClean="0"/>
            </a:br>
            <a:r>
              <a:rPr lang="en-US" dirty="0" smtClean="0"/>
              <a:t>conjugation.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5181600" cy="3056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65616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://202.204.115.67/jpkch/jpkch/2008/wswx/chapter%2010.htm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Bacterial cells can become resistant to antibiotics in a number of ways.</a:t>
            </a:r>
          </a:p>
          <a:p>
            <a:endParaRPr lang="en-US" dirty="0"/>
          </a:p>
          <a:p>
            <a:r>
              <a:rPr lang="en-US" dirty="0" smtClean="0"/>
              <a:t>One mechanism of resistance is to have reduced permeability to absorption of an antibiotic.</a:t>
            </a:r>
          </a:p>
          <a:p>
            <a:pPr lvl="1"/>
            <a:r>
              <a:rPr lang="en-US" dirty="0" smtClean="0"/>
              <a:t>Because gram negative bacteria have an extra ‘outer layer’, they are less susceptible to antibiotics. </a:t>
            </a:r>
          </a:p>
          <a:p>
            <a:pPr lvl="1"/>
            <a:endParaRPr lang="en-US" dirty="0"/>
          </a:p>
          <a:p>
            <a:r>
              <a:rPr lang="en-US" dirty="0" smtClean="0"/>
              <a:t>A second possible mechanism is to have efflux pumps. </a:t>
            </a:r>
          </a:p>
          <a:p>
            <a:pPr lvl="1"/>
            <a:r>
              <a:rPr lang="en-US" dirty="0" smtClean="0"/>
              <a:t>While the antibiotic can get past the cell membrane, it is immediately ‘pumped out’ by the efflux pumps.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2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bacterial cell can also have antibiotic-deactivating enzymes.</a:t>
            </a:r>
          </a:p>
          <a:p>
            <a:pPr lvl="1"/>
            <a:r>
              <a:rPr lang="en-US" dirty="0" smtClean="0"/>
              <a:t>The bacterial cell produces special protein enzymes that deactivate or destroy the antibiotic.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cell can also produce an altered-binding site.</a:t>
            </a:r>
          </a:p>
          <a:p>
            <a:pPr lvl="1"/>
            <a:r>
              <a:rPr lang="en-US" dirty="0" smtClean="0"/>
              <a:t>The antibiotic will bind to a non-important part of the cell. </a:t>
            </a:r>
          </a:p>
          <a:p>
            <a:pPr lvl="1"/>
            <a:r>
              <a:rPr lang="en-US" dirty="0" smtClean="0"/>
              <a:t>This binding will deactivate the antibiotic. </a:t>
            </a:r>
          </a:p>
          <a:p>
            <a:pPr lvl="1"/>
            <a:endParaRPr lang="en-US" dirty="0"/>
          </a:p>
          <a:p>
            <a:r>
              <a:rPr lang="en-US" dirty="0" smtClean="0"/>
              <a:t>Finally, the bacterial cell can over-produce the substance the antibiotic targets.</a:t>
            </a:r>
          </a:p>
          <a:p>
            <a:pPr lvl="1"/>
            <a:r>
              <a:rPr lang="en-US" dirty="0" smtClean="0"/>
              <a:t>Like the altered-binding site mechanism, the antibiotic will be deactivated without destroying all of its target.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5000" r="7680" b="9375"/>
          <a:stretch>
            <a:fillRect/>
          </a:stretch>
        </p:blipFill>
        <p:spPr bwMode="auto">
          <a:xfrm>
            <a:off x="304800" y="3810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the L. </a:t>
            </a:r>
            <a:r>
              <a:rPr lang="en-US" dirty="0" err="1" smtClean="0"/>
              <a:t>Dyner</a:t>
            </a:r>
            <a:r>
              <a:rPr lang="en-US" dirty="0" smtClean="0"/>
              <a:t>, MD, </a:t>
            </a:r>
            <a:r>
              <a:rPr lang="en-US" dirty="0" err="1" smtClean="0"/>
              <a:t>Standford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Promote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Bacterial antibiotic resistance is more a risk when the following occur: </a:t>
            </a:r>
          </a:p>
          <a:p>
            <a:r>
              <a:rPr lang="en-US" dirty="0" smtClean="0"/>
              <a:t>Exposure to lower levels of antimicrobials than prescribed.</a:t>
            </a:r>
          </a:p>
          <a:p>
            <a:pPr marL="788670" lvl="1" indent="-514350"/>
            <a:r>
              <a:rPr lang="en-US" dirty="0" smtClean="0"/>
              <a:t>If a patient does not receive the full dose of antibiotics, some bacterial cells will remain, causing them to re-grow and spread. </a:t>
            </a:r>
          </a:p>
          <a:p>
            <a:r>
              <a:rPr lang="en-US" dirty="0" smtClean="0"/>
              <a:t>Exposure to broad-spectrum antibiotics (which aren’t specific to a microbe).</a:t>
            </a:r>
          </a:p>
          <a:p>
            <a:pPr marL="788670" lvl="1" indent="-514350"/>
            <a:r>
              <a:rPr lang="en-US" dirty="0" smtClean="0"/>
              <a:t>Broad-spectrum antibiotics are easier for a bacterial cell to overcome and are not as effective in destroying a pathogenic bacteria as a narrow-spectrum antibiotic. </a:t>
            </a:r>
          </a:p>
          <a:p>
            <a:r>
              <a:rPr lang="en-US" dirty="0" smtClean="0"/>
              <a:t>Exposure to microbes carrying resistant genes</a:t>
            </a:r>
          </a:p>
          <a:p>
            <a:pPr marL="788670" lvl="1" indent="-514350"/>
            <a:r>
              <a:rPr lang="en-US" dirty="0" smtClean="0"/>
              <a:t>When a bacterial cell encounters a different resistant-bacterial cell, it can acquire its 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Promote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Bacterial antibiotic resistance is more a risk when the following </a:t>
            </a:r>
            <a:r>
              <a:rPr lang="en-US" dirty="0" smtClean="0"/>
              <a:t>occur (cont.): </a:t>
            </a:r>
          </a:p>
          <a:p>
            <a:r>
              <a:rPr lang="en-US" dirty="0" smtClean="0"/>
              <a:t>Lack of hygiene in clinical environments.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Overuse of antibiotics in foods/agriculture.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Inappropriate antimicrobial use, including:</a:t>
            </a:r>
          </a:p>
          <a:p>
            <a:pPr lvl="1"/>
            <a:r>
              <a:rPr lang="en-US" dirty="0" smtClean="0"/>
              <a:t>Prescriptions not used/taken for a total duration of therapy.</a:t>
            </a:r>
          </a:p>
          <a:p>
            <a:pPr lvl="1"/>
            <a:r>
              <a:rPr lang="en-US" dirty="0" smtClean="0"/>
              <a:t>Antibiotics for viral infections.</a:t>
            </a:r>
          </a:p>
          <a:p>
            <a:pPr lvl="1"/>
            <a:r>
              <a:rPr lang="en-US" dirty="0" smtClean="0"/>
              <a:t>Antibiotics sold without medical supervision.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5359245"/>
            <a:ext cx="8727831" cy="10588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graph shows both the introduction of different kinds of antibiotics and when resistance to the antibiotic was first observed. </a:t>
            </a:r>
          </a:p>
          <a:p>
            <a:r>
              <a:rPr lang="en-US" dirty="0" smtClean="0"/>
              <a:t>In some cases, the antibiotic experienced resistance within 10 years of its creation.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207" t="22917" r="6250" b="9375"/>
          <a:stretch>
            <a:fillRect/>
          </a:stretch>
        </p:blipFill>
        <p:spPr bwMode="auto">
          <a:xfrm>
            <a:off x="0" y="-3748"/>
            <a:ext cx="888023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the L. </a:t>
            </a:r>
            <a:r>
              <a:rPr lang="en-US" dirty="0" err="1" smtClean="0"/>
              <a:t>Dyner</a:t>
            </a:r>
            <a:r>
              <a:rPr lang="en-US" dirty="0" smtClean="0"/>
              <a:t>, MD, </a:t>
            </a:r>
            <a:r>
              <a:rPr lang="en-US" dirty="0" err="1" smtClean="0"/>
              <a:t>Standford</a:t>
            </a:r>
            <a:r>
              <a:rPr lang="en-US" dirty="0" smtClean="0"/>
              <a:t> University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Pharmaceuticals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Pharmaceuticals are very specific in their action and effectiveness.</a:t>
            </a:r>
          </a:p>
          <a:p>
            <a:pPr lvl="1"/>
            <a:r>
              <a:rPr lang="en-US" dirty="0" smtClean="0"/>
              <a:t>A pharmaceutical should never be used without a solid diagnosis that requires that particular treatment.</a:t>
            </a:r>
          </a:p>
          <a:p>
            <a:r>
              <a:rPr lang="en-US" dirty="0" smtClean="0"/>
              <a:t>Pharmaceuticals can come in a variety of forms, including:</a:t>
            </a:r>
          </a:p>
          <a:p>
            <a:pPr lvl="1"/>
            <a:r>
              <a:rPr lang="en-US" dirty="0" smtClean="0"/>
              <a:t>Drenches </a:t>
            </a:r>
          </a:p>
          <a:p>
            <a:pPr lvl="1"/>
            <a:r>
              <a:rPr lang="en-US" dirty="0" smtClean="0"/>
              <a:t>Boluses</a:t>
            </a:r>
          </a:p>
          <a:p>
            <a:pPr lvl="1"/>
            <a:r>
              <a:rPr lang="en-US" dirty="0" smtClean="0"/>
              <a:t>Liquids </a:t>
            </a:r>
          </a:p>
          <a:p>
            <a:pPr lvl="1"/>
            <a:r>
              <a:rPr lang="en-US" dirty="0" smtClean="0"/>
              <a:t>Feed Additives</a:t>
            </a:r>
          </a:p>
          <a:p>
            <a:pPr lvl="1"/>
            <a:r>
              <a:rPr lang="en-US" dirty="0" smtClean="0"/>
              <a:t>Powders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Pharmaceuticals: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pharmaceutical to work, a sufficient dosage level must be reached and maintained for a specific length of time.</a:t>
            </a:r>
          </a:p>
          <a:p>
            <a:pPr lvl="1"/>
            <a:r>
              <a:rPr lang="en-US" dirty="0" smtClean="0"/>
              <a:t>The route of administration, dosage, and frequency of dosage are all important factors in sustaining an adequate dosage level for fighting a disease.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ideal pharmaceutical should…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Have selective and effective antimicrobial activity.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Should kill bacteria, not just slow its growth.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Should not cause the buildup of microbial </a:t>
            </a:r>
            <a:r>
              <a:rPr lang="en-US" i="1" dirty="0" smtClean="0"/>
              <a:t>resistance.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Should reach a dosage level quickly and maintain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Pharmaceuticals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Antibiotics are pharmaceuticals used to treat bacterial infections. </a:t>
            </a:r>
          </a:p>
          <a:p>
            <a:pPr lvl="1"/>
            <a:r>
              <a:rPr lang="en-US" dirty="0" smtClean="0"/>
              <a:t>The word “antibiotic” means “against life”.</a:t>
            </a:r>
          </a:p>
          <a:p>
            <a:pPr lvl="1"/>
            <a:r>
              <a:rPr lang="en-US" dirty="0" smtClean="0"/>
              <a:t>In the case of veterinary medicine it means “against bacterial life”.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 antibiotics are specific in killing only a certain strain of bacteria – these are called </a:t>
            </a:r>
            <a:r>
              <a:rPr lang="en-US" u="sng" dirty="0" smtClean="0"/>
              <a:t>narrow spectrum antibiotics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Others are effective against a wide range of bacteria.</a:t>
            </a:r>
          </a:p>
          <a:p>
            <a:pPr lvl="1"/>
            <a:r>
              <a:rPr lang="en-US" dirty="0" smtClean="0"/>
              <a:t>These are called </a:t>
            </a:r>
            <a:r>
              <a:rPr lang="en-US" u="sng" dirty="0" smtClean="0"/>
              <a:t>broad spectrum antibiotics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Examples of antibiotics include penicillin, </a:t>
            </a:r>
            <a:r>
              <a:rPr lang="en-US" dirty="0" err="1" smtClean="0"/>
              <a:t>tetracyclines</a:t>
            </a:r>
            <a:r>
              <a:rPr lang="en-US" dirty="0" smtClean="0"/>
              <a:t>, and neomycin.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Antibiotics kill bacterial cells by interrupting a key cellular function.</a:t>
            </a:r>
          </a:p>
          <a:p>
            <a:pPr lvl="1"/>
            <a:r>
              <a:rPr lang="en-US" dirty="0" smtClean="0"/>
              <a:t>They originally came from fungi (molds).</a:t>
            </a:r>
          </a:p>
          <a:p>
            <a:pPr lvl="1"/>
            <a:r>
              <a:rPr lang="en-US" dirty="0" smtClean="0"/>
              <a:t>They have no effect on viral diseases.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Different bacteria often require different antibiotics. </a:t>
            </a:r>
          </a:p>
          <a:p>
            <a:endParaRPr lang="en-US" dirty="0" smtClean="0"/>
          </a:p>
          <a:p>
            <a:r>
              <a:rPr lang="en-US" dirty="0" smtClean="0"/>
              <a:t>Antibiotics work using at least one of four mechanisms:</a:t>
            </a:r>
            <a:br>
              <a:rPr lang="en-US" dirty="0" smtClean="0"/>
            </a:br>
            <a:endParaRPr lang="en-US" dirty="0"/>
          </a:p>
          <a:p>
            <a:pPr marL="56007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600" dirty="0"/>
              <a:t>Breached bacterial cell walls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Bacterial cells need their cell walls to be protected from their </a:t>
            </a:r>
            <a:r>
              <a:rPr lang="en-US" sz="2600" dirty="0" smtClean="0"/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Some antibiotics ‘break’ open this cell wall, exposing the inside of the bacterial cell to the surrounding environment. 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60070" indent="-514350">
              <a:lnSpc>
                <a:spcPct val="80000"/>
              </a:lnSpc>
              <a:buFont typeface="+mj-lt"/>
              <a:buAutoNum type="arabicPeriod" startAt="2"/>
            </a:pPr>
            <a:r>
              <a:rPr lang="en-US" sz="2600" dirty="0" smtClean="0"/>
              <a:t>Interruption of protein manufacturing (ribosomes).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When the ribosomal function is impaired, proteins cannot be produced by the bacterial cell.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Proteins are the functional component of a cell – without proteins, the cell cannot perform most of its function. </a:t>
            </a:r>
            <a:br>
              <a:rPr lang="en-US" sz="2600" dirty="0" smtClean="0"/>
            </a:br>
            <a:endParaRPr lang="en-US" sz="2600" dirty="0" smtClean="0"/>
          </a:p>
          <a:p>
            <a:pPr marL="560070" indent="-514350">
              <a:lnSpc>
                <a:spcPct val="80000"/>
              </a:lnSpc>
              <a:buFont typeface="+mj-lt"/>
              <a:buAutoNum type="arabicPeriod" startAt="2"/>
            </a:pPr>
            <a:r>
              <a:rPr lang="en-US" sz="2600" dirty="0" smtClean="0"/>
              <a:t>Disrupted metabolic processes – the antibiotic disrupts a key process needed for cellular function.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For example, bacterial cells need to produce folic acid to survive.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This class of antibiotics could prevent the production of folic acid from occurring.</a:t>
            </a:r>
            <a:br>
              <a:rPr lang="en-US" sz="2600" dirty="0" smtClean="0"/>
            </a:br>
            <a:endParaRPr lang="en-US" sz="2600" dirty="0" smtClean="0"/>
          </a:p>
          <a:p>
            <a:pPr marL="560070" indent="-514350">
              <a:lnSpc>
                <a:spcPct val="80000"/>
              </a:lnSpc>
              <a:buFont typeface="+mj-lt"/>
              <a:buAutoNum type="arabicPeriod" startAt="2"/>
            </a:pPr>
            <a:r>
              <a:rPr lang="en-US" sz="2600" dirty="0" smtClean="0"/>
              <a:t>Blocked DNA / RNA synthesis.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DNA in a cell must continuously be replicated and </a:t>
            </a:r>
            <a:r>
              <a:rPr lang="en-US" sz="2600" dirty="0" err="1" smtClean="0"/>
              <a:t>transcripted</a:t>
            </a:r>
            <a:r>
              <a:rPr lang="en-US" sz="2600" dirty="0" smtClean="0"/>
              <a:t> (copied) into RNA for translation.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Without instructions from its DNA or RNA, a cell cannot function and will shutdown.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305" name="Group 801"/>
          <p:cNvGraphicFramePr>
            <a:graphicFrameLocks noGrp="1"/>
          </p:cNvGraphicFramePr>
          <p:nvPr/>
        </p:nvGraphicFramePr>
        <p:xfrm>
          <a:off x="152400" y="152400"/>
          <a:ext cx="8877300" cy="6248405"/>
        </p:xfrm>
        <a:graphic>
          <a:graphicData uri="http://schemas.openxmlformats.org/drawingml/2006/table">
            <a:tbl>
              <a:tblPr/>
              <a:tblGrid>
                <a:gridCol w="1846263"/>
                <a:gridCol w="3030537"/>
                <a:gridCol w="1143000"/>
                <a:gridCol w="1219200"/>
                <a:gridCol w="1638300"/>
              </a:tblGrid>
              <a:tr h="47783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Antimicrobial groups approved for cattle: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Antibiotic Class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Antibiotic Within Class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Resistance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Mechanism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Lipid Solubility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~ Protein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Binding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Aminocyclitols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Spectinomycin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Aminoglycosides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Gentamicin, Neomycin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20-25%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Beta-lactams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Penicillin G, Ampicillin, Ceftiofur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CW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P&amp;A 20, Cef 80+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Chloramphenicol</a:t>
                      </a: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derivatives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Florfenicol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High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Fluoroquinolones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Enrofloxacin, Danofloxacin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High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Lincosamides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Lincomycin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High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55-75</a:t>
                      </a: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Macrolides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Erythromycin, Tilmicosin, Tylosin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High</a:t>
                      </a:r>
                      <a:endParaRPr kumimoji="0" lang="es-MX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70-80</a:t>
                      </a: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Sulfonamides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Sulfa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-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dimethoxine, methazine, chlorpyridazine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MP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SM 70, SDM 80-85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Tetracyclines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Oxytetracycline, Chlortetracycline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Intermediate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OTC 20-25, CTC 65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crippling production of the bacterial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cell wall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that protects the cell from the external environment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interfering with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protein synthesis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by binding to the machinery that builds proteins, amino acid by amino acid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wreaking havoc with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metabolic processes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such as the synthesis of folic acid, that bacteria need to thrive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blocking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genetic replication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by interfering with synthesis of DNA and RNA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courtesy of the Great Plains Vet Education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398</TotalTime>
  <Words>1359</Words>
  <Application>Microsoft Office PowerPoint</Application>
  <PresentationFormat>On-screen Show (4:3)</PresentationFormat>
  <Paragraphs>262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Franklin Gothic Book</vt:lpstr>
      <vt:lpstr>Perpetua</vt:lpstr>
      <vt:lpstr>Times New Roman</vt:lpstr>
      <vt:lpstr>Wingdings 2</vt:lpstr>
      <vt:lpstr>Equity</vt:lpstr>
      <vt:lpstr>Antibiotics</vt:lpstr>
      <vt:lpstr>Drugs</vt:lpstr>
      <vt:lpstr>Pharmaceuticals</vt:lpstr>
      <vt:lpstr>Pharmaceuticals: In General</vt:lpstr>
      <vt:lpstr>Types of Pharmaceuticals</vt:lpstr>
      <vt:lpstr>Antibiotics</vt:lpstr>
      <vt:lpstr>Antibiotics</vt:lpstr>
      <vt:lpstr>Antibiotic Mechanisms</vt:lpstr>
      <vt:lpstr>PowerPoint Presentation</vt:lpstr>
      <vt:lpstr>Sulfa Compounds</vt:lpstr>
      <vt:lpstr>Nitrofurans</vt:lpstr>
      <vt:lpstr>Steroids</vt:lpstr>
      <vt:lpstr>Antibiotic Resistance</vt:lpstr>
      <vt:lpstr>Drug Resistance</vt:lpstr>
      <vt:lpstr>Bacterial Genetics</vt:lpstr>
      <vt:lpstr>Bacterial Genetic Transfer</vt:lpstr>
      <vt:lpstr>Transformation </vt:lpstr>
      <vt:lpstr>Transduction</vt:lpstr>
      <vt:lpstr>Conjugation</vt:lpstr>
      <vt:lpstr>Conjugation</vt:lpstr>
      <vt:lpstr>Conjugation</vt:lpstr>
      <vt:lpstr>Transposons</vt:lpstr>
      <vt:lpstr>Mechanisms of Resistance</vt:lpstr>
      <vt:lpstr>Mechanisms of Resistance</vt:lpstr>
      <vt:lpstr>PowerPoint Presentation</vt:lpstr>
      <vt:lpstr>Factors that Promote Resistance</vt:lpstr>
      <vt:lpstr>Factors that Promote Resistance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Pharmaceuticals</dc:title>
  <dc:creator>Mr. Craig Kohn</dc:creator>
  <cp:lastModifiedBy>Kohn Craig</cp:lastModifiedBy>
  <cp:revision>49</cp:revision>
  <cp:lastPrinted>2014-02-06T14:54:06Z</cp:lastPrinted>
  <dcterms:created xsi:type="dcterms:W3CDTF">2010-02-20T20:33:18Z</dcterms:created>
  <dcterms:modified xsi:type="dcterms:W3CDTF">2014-02-06T14:54:46Z</dcterms:modified>
</cp:coreProperties>
</file>