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9" r:id="rId2"/>
  </p:sldMasterIdLst>
  <p:notesMasterIdLst>
    <p:notesMasterId r:id="rId22"/>
  </p:notesMasterIdLst>
  <p:handoutMasterIdLst>
    <p:handoutMasterId r:id="rId23"/>
  </p:handoutMasterIdLst>
  <p:sldIdLst>
    <p:sldId id="258"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324" autoAdjust="0"/>
  </p:normalViewPr>
  <p:slideViewPr>
    <p:cSldViewPr snapToGrid="0">
      <p:cViewPr varScale="1">
        <p:scale>
          <a:sx n="52" d="100"/>
          <a:sy n="52" d="100"/>
        </p:scale>
        <p:origin x="1238" y="48"/>
      </p:cViewPr>
      <p:guideLst>
        <p:guide orient="horz" pos="2160"/>
        <p:guide pos="288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0E08F2E-5F06-4CE2-A139-452A1382A6F0}" type="datetimeFigureOut">
              <a:rPr lang="en-US"/>
              <a:t>1/6/2015</a:t>
            </a:fld>
            <a:endParaRPr/>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A4C5DC6-1594-414D-9341-ABA08739246C}" type="datetimeFigureOut">
              <a:rPr lang="en-US"/>
              <a:t>1/6/2015</a:t>
            </a:fld>
            <a:endParaRPr/>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C764DE79-268F-4C1A-8933-263129D2AF90}" type="datetimeFigureOut">
              <a:rPr lang="en-US" smtClean="0"/>
              <a:t>1/6/2015</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2287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9CD8D479-8942-46E8-A226-A4E01F7A105C}" type="slidenum">
              <a:rPr lang="en-US" smtClean="0"/>
              <a:pPr/>
              <a:t>‹#›</a:t>
            </a:fld>
            <a:endParaRPr lang="en-US"/>
          </a:p>
        </p:txBody>
      </p:sp>
    </p:spTree>
    <p:extLst>
      <p:ext uri="{BB962C8B-B14F-4D97-AF65-F5344CB8AC3E}">
        <p14:creationId xmlns:p14="http://schemas.microsoft.com/office/powerpoint/2010/main" val="3877543388"/>
      </p:ext>
    </p:extLst>
  </p:cSld>
  <p:clrMapOvr>
    <a:masterClrMapping/>
  </p:clrMapOvr>
  <p:timing>
    <p:tnLst>
      <p:par>
        <p:cTn id="1" dur="indefinite" restart="never" nodeType="tmRoot"/>
      </p:par>
    </p:tnLst>
  </p:timing>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9CD8D479-8942-46E8-A226-A4E01F7A105C}" type="slidenum">
              <a:rPr lang="en-US" smtClean="0"/>
              <a:pPr/>
              <a:t>‹#›</a:t>
            </a:fld>
            <a:endParaRPr lang="en-US"/>
          </a:p>
        </p:txBody>
      </p:sp>
    </p:spTree>
    <p:extLst>
      <p:ext uri="{BB962C8B-B14F-4D97-AF65-F5344CB8AC3E}">
        <p14:creationId xmlns:p14="http://schemas.microsoft.com/office/powerpoint/2010/main" val="1224492346"/>
      </p:ext>
    </p:extLst>
  </p:cSld>
  <p:clrMapOvr>
    <a:masterClrMapping/>
  </p:clrMapOvr>
  <p:timing>
    <p:tnLst>
      <p:par>
        <p:cTn id="1" dur="indefinite" restart="never" nodeType="tmRoot"/>
      </p:par>
    </p:tnLst>
  </p:timing>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CD8D479-8942-46E8-A226-A4E01F7A105C}"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64639808"/>
      </p:ext>
    </p:extLst>
  </p:cSld>
  <p:clrMapOvr>
    <a:masterClrMapping/>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CD8D479-8942-46E8-A226-A4E01F7A105C}" type="slidenum">
              <a:rPr lang="en-US" smtClean="0"/>
              <a:pPr/>
              <a:t>‹#›</a:t>
            </a:fld>
            <a:endParaRPr lang="en-US"/>
          </a:p>
        </p:txBody>
      </p:sp>
    </p:spTree>
    <p:extLst>
      <p:ext uri="{BB962C8B-B14F-4D97-AF65-F5344CB8AC3E}">
        <p14:creationId xmlns:p14="http://schemas.microsoft.com/office/powerpoint/2010/main" val="2592399325"/>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July 22, 2012</a:t>
            </a:r>
            <a:endParaRPr lang="en-US"/>
          </a:p>
        </p:txBody>
      </p:sp>
      <p:sp>
        <p:nvSpPr>
          <p:cNvPr id="4" name="Footer Placeholder 3"/>
          <p:cNvSpPr>
            <a:spLocks noGrp="1"/>
          </p:cNvSpPr>
          <p:nvPr>
            <p:ph type="ftr" sz="quarter" idx="11"/>
          </p:nvPr>
        </p:nvSpPr>
        <p:spPr/>
        <p:txBody>
          <a:bodyPr/>
          <a:lstStyle/>
          <a:p>
            <a:r>
              <a:rPr lang="en-US" smtClean="0"/>
              <a:t>Footer text here</a:t>
            </a:r>
            <a:endParaRPr lang="en-US"/>
          </a:p>
        </p:txBody>
      </p:sp>
      <p:sp>
        <p:nvSpPr>
          <p:cNvPr id="5" name="Slide Number Placeholder 4"/>
          <p:cNvSpPr>
            <a:spLocks noGrp="1"/>
          </p:cNvSpPr>
          <p:nvPr>
            <p:ph type="sldNum" sz="quarter" idx="12"/>
          </p:nvPr>
        </p:nvSpPr>
        <p:spPr/>
        <p:txBody>
          <a:bodyPr/>
          <a:lstStyle/>
          <a:p>
            <a:fld id="{9CD8D479-8942-46E8-A226-A4E01F7A105C}" type="slidenum">
              <a:rPr lang="en-US" smtClean="0"/>
              <a:pPr/>
              <a:t>‹#›</a:t>
            </a:fld>
            <a:endParaRPr lang="en-US"/>
          </a:p>
        </p:txBody>
      </p:sp>
    </p:spTree>
    <p:extLst>
      <p:ext uri="{BB962C8B-B14F-4D97-AF65-F5344CB8AC3E}">
        <p14:creationId xmlns:p14="http://schemas.microsoft.com/office/powerpoint/2010/main" val="3089778993"/>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July 22, 2012</a:t>
            </a:r>
            <a:endParaRPr lang="en-US"/>
          </a:p>
        </p:txBody>
      </p:sp>
      <p:sp>
        <p:nvSpPr>
          <p:cNvPr id="4" name="Footer Placeholder 3"/>
          <p:cNvSpPr>
            <a:spLocks noGrp="1"/>
          </p:cNvSpPr>
          <p:nvPr>
            <p:ph type="ftr" sz="quarter" idx="11"/>
          </p:nvPr>
        </p:nvSpPr>
        <p:spPr/>
        <p:txBody>
          <a:bodyPr/>
          <a:lstStyle/>
          <a:p>
            <a:r>
              <a:rPr lang="en-US" smtClean="0"/>
              <a:t>Footer text here</a:t>
            </a:r>
            <a:endParaRPr lang="en-US"/>
          </a:p>
        </p:txBody>
      </p:sp>
      <p:sp>
        <p:nvSpPr>
          <p:cNvPr id="5" name="Slide Number Placeholder 4"/>
          <p:cNvSpPr>
            <a:spLocks noGrp="1"/>
          </p:cNvSpPr>
          <p:nvPr>
            <p:ph type="sldNum" sz="quarter" idx="12"/>
          </p:nvPr>
        </p:nvSpPr>
        <p:spPr/>
        <p:txBody>
          <a:bodyPr/>
          <a:lstStyle/>
          <a:p>
            <a:fld id="{9CD8D479-8942-46E8-A226-A4E01F7A105C}" type="slidenum">
              <a:rPr lang="en-US" smtClean="0"/>
              <a:pPr/>
              <a:t>‹#›</a:t>
            </a:fld>
            <a:endParaRPr lang="en-US"/>
          </a:p>
        </p:txBody>
      </p:sp>
    </p:spTree>
    <p:extLst>
      <p:ext uri="{BB962C8B-B14F-4D97-AF65-F5344CB8AC3E}">
        <p14:creationId xmlns:p14="http://schemas.microsoft.com/office/powerpoint/2010/main" val="2103729449"/>
      </p:ext>
    </p:extLst>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257654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r>
              <a:rPr lang="en-US" smtClean="0"/>
              <a:t>July 22, 2012</a:t>
            </a:r>
            <a:endParaRPr lang="en-US"/>
          </a:p>
        </p:txBody>
      </p:sp>
      <p:sp>
        <p:nvSpPr>
          <p:cNvPr id="5" name="Footer Placeholder 4"/>
          <p:cNvSpPr>
            <a:spLocks noGrp="1"/>
          </p:cNvSpPr>
          <p:nvPr>
            <p:ph type="ftr" sz="quarter" idx="11"/>
          </p:nvPr>
        </p:nvSpPr>
        <p:spPr>
          <a:xfrm>
            <a:off x="510241" y="5936189"/>
            <a:ext cx="4518959" cy="365125"/>
          </a:xfrm>
        </p:spPr>
        <p:txBody>
          <a:bodyPr/>
          <a:lstStyle/>
          <a:p>
            <a:r>
              <a:rPr lang="en-US" smtClean="0"/>
              <a:t>Footer text here</a:t>
            </a: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9CD8D479-8942-46E8-A226-A4E01F7A105C}" type="slidenum">
              <a:rPr lang="en-US" smtClean="0"/>
              <a:t>‹#›</a:t>
            </a:fld>
            <a:endParaRPr lang="en-US"/>
          </a:p>
        </p:txBody>
      </p:sp>
    </p:spTree>
    <p:extLst>
      <p:ext uri="{BB962C8B-B14F-4D97-AF65-F5344CB8AC3E}">
        <p14:creationId xmlns:p14="http://schemas.microsoft.com/office/powerpoint/2010/main" val="367332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8867"/>
            <a:ext cx="9161969" cy="959834"/>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01599" y="206614"/>
            <a:ext cx="7319189" cy="54661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01599" y="1028700"/>
            <a:ext cx="8813801" cy="5638799"/>
          </a:xfrm>
        </p:spPr>
        <p:txBody>
          <a:bodyPr>
            <a:normAutofit/>
          </a:bodyPr>
          <a:lstStyle>
            <a:lvl1pPr>
              <a:defRPr sz="3600" b="1"/>
            </a:lvl1pPr>
            <a:lvl2pPr>
              <a:defRPr sz="3200"/>
            </a:lvl2pPr>
            <a:lvl3pPr>
              <a:defRPr sz="2800" i="1"/>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WUHS\Documents\Ag Department Files\Logos, Letterhead, and Symbols\AgDeptLogo.jpg"/>
          <p:cNvPicPr>
            <a:picLocks noChangeAspect="1" noChangeArrowheads="1"/>
          </p:cNvPicPr>
          <p:nvPr userDrawn="1"/>
        </p:nvPicPr>
        <p:blipFill>
          <a:blip r:embed="rId4" cstate="print">
            <a:clrChange>
              <a:clrFrom>
                <a:srgbClr val="FFFFFF"/>
              </a:clrFrom>
              <a:clrTo>
                <a:srgbClr val="FFFFFF">
                  <a:alpha val="0"/>
                </a:srgbClr>
              </a:clrTo>
            </a:clrChange>
            <a:biLevel thresh="50000"/>
          </a:blip>
          <a:srcRect/>
          <a:stretch>
            <a:fillRect/>
          </a:stretch>
        </p:blipFill>
        <p:spPr bwMode="auto">
          <a:xfrm>
            <a:off x="8108905" y="-6320"/>
            <a:ext cx="636958" cy="9334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89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C764DE79-268F-4C1A-8933-263129D2AF90}" type="datetimeFigureOut">
              <a:rPr lang="en-US" smtClean="0"/>
              <a:t>1/6/2015</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160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3768" userDrawn="1">
          <p15:clr>
            <a:srgbClr val="FDE53C"/>
          </p15:clr>
        </p15:guide>
        <p15:guide id="2" orient="horz" pos="1296" userDrawn="1">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5298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July 22, 2012</a:t>
            </a:r>
            <a:endParaRPr lang="en-US"/>
          </a:p>
        </p:txBody>
      </p:sp>
      <p:sp>
        <p:nvSpPr>
          <p:cNvPr id="8" name="Footer Placeholder 7"/>
          <p:cNvSpPr>
            <a:spLocks noGrp="1"/>
          </p:cNvSpPr>
          <p:nvPr>
            <p:ph type="ftr" sz="quarter" idx="11"/>
          </p:nvPr>
        </p:nvSpPr>
        <p:spPr/>
        <p:txBody>
          <a:bodyPr/>
          <a:lstStyle/>
          <a:p>
            <a:r>
              <a:rPr lang="en-US" smtClean="0"/>
              <a:t>Footer text here</a:t>
            </a:r>
            <a:endParaRPr lang="en-US"/>
          </a:p>
        </p:txBody>
      </p:sp>
      <p:sp>
        <p:nvSpPr>
          <p:cNvPr id="9" name="Slide Number Placeholder 8"/>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0147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July 22, 2012</a:t>
            </a:r>
            <a:endParaRPr lang="en-US"/>
          </a:p>
        </p:txBody>
      </p:sp>
      <p:sp>
        <p:nvSpPr>
          <p:cNvPr id="4" name="Footer Placeholder 3"/>
          <p:cNvSpPr>
            <a:spLocks noGrp="1"/>
          </p:cNvSpPr>
          <p:nvPr>
            <p:ph type="ftr" sz="quarter" idx="11"/>
          </p:nvPr>
        </p:nvSpPr>
        <p:spPr/>
        <p:txBody>
          <a:bodyPr/>
          <a:lstStyle/>
          <a:p>
            <a:r>
              <a:rPr lang="en-US" smtClean="0"/>
              <a:t>Footer text here</a:t>
            </a:r>
            <a:endParaRPr lang="en-US"/>
          </a:p>
        </p:txBody>
      </p:sp>
      <p:sp>
        <p:nvSpPr>
          <p:cNvPr id="5" name="Slide Number Placeholder 4"/>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5645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smtClean="0"/>
              <a:t>July 22, 2012</a:t>
            </a:r>
            <a:endParaRPr lang="en-US"/>
          </a:p>
        </p:txBody>
      </p:sp>
      <p:sp>
        <p:nvSpPr>
          <p:cNvPr id="3" name="Footer Placeholder 2"/>
          <p:cNvSpPr>
            <a:spLocks noGrp="1"/>
          </p:cNvSpPr>
          <p:nvPr>
            <p:ph type="ftr" sz="quarter" idx="11"/>
          </p:nvPr>
        </p:nvSpPr>
        <p:spPr/>
        <p:txBody>
          <a:bodyPr/>
          <a:lstStyle/>
          <a:p>
            <a:r>
              <a:rPr lang="en-US" smtClean="0"/>
              <a:t>Footer text here</a:t>
            </a:r>
            <a:endParaRPr lang="en-US"/>
          </a:p>
        </p:txBody>
      </p:sp>
      <p:sp>
        <p:nvSpPr>
          <p:cNvPr id="4" name="Slide Number Placeholder 3"/>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54701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323710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p:txBody>
          <a:bodyPr/>
          <a:lstStyle/>
          <a:p>
            <a:fld id="{9CD8D479-8942-46E8-A226-A4E01F7A105C}" type="slidenum">
              <a:rPr lang="en-US" smtClean="0"/>
              <a:t>‹#›</a:t>
            </a:fld>
            <a:endParaRPr lang="en-US"/>
          </a:p>
        </p:txBody>
      </p:sp>
    </p:spTree>
    <p:extLst>
      <p:ext uri="{BB962C8B-B14F-4D97-AF65-F5344CB8AC3E}">
        <p14:creationId xmlns:p14="http://schemas.microsoft.com/office/powerpoint/2010/main" val="181164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July 22, 2012</a:t>
            </a: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Footer text here</a:t>
            </a: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CD8D479-8942-46E8-A226-A4E01F7A105C}" type="slidenum">
              <a:rPr lang="en-US" smtClean="0"/>
              <a:pPr/>
              <a:t>‹#›</a:t>
            </a:fld>
            <a:endParaRPr lang="en-US"/>
          </a:p>
        </p:txBody>
      </p:sp>
    </p:spTree>
    <p:extLst>
      <p:ext uri="{BB962C8B-B14F-4D97-AF65-F5344CB8AC3E}">
        <p14:creationId xmlns:p14="http://schemas.microsoft.com/office/powerpoint/2010/main" val="180497736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vogadro.co.uk/definitions/hactivation.htm"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Electrolysis_of_wat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oearth.org/view/article/155206/"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kepticalscience.com/co2-residence-time.htm"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ared.org/synthetics/carbon-neutral-fuel/"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www.meritnation.com/ask-answer/question/can-u-explain-what-is-biomagnification/our-environment/39118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nn.com/2014/03/23/opinion/holleman-exxon-valdez-anniversary/"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gsenergy.com/renewable-energy.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lightandmatter.com/html_books/lm/ch13/ch13.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hemwiki.ucdavis.edu/Physical_Chemistry/Atomic_Theory/Atomic_Theor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vogadro.co.uk/definitions/hactivation.htm"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Chemistry of Fuel</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Agricultural Sciences</a:t>
            </a:r>
            <a:endParaRPr lang="en-US" dirty="0"/>
          </a:p>
          <a:p>
            <a:r>
              <a:rPr lang="en-US" dirty="0" smtClean="0"/>
              <a:t>Waterford, WI</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112" y="2878500"/>
            <a:ext cx="2293888" cy="1163884"/>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Activation Energy</a:t>
            </a:r>
            <a:endParaRPr lang="en-US" dirty="0"/>
          </a:p>
        </p:txBody>
      </p:sp>
      <p:sp>
        <p:nvSpPr>
          <p:cNvPr id="3" name="Content Placeholder 2"/>
          <p:cNvSpPr>
            <a:spLocks noGrp="1"/>
          </p:cNvSpPr>
          <p:nvPr>
            <p:ph idx="1"/>
          </p:nvPr>
        </p:nvSpPr>
        <p:spPr>
          <a:xfrm>
            <a:off x="53473" y="1028700"/>
            <a:ext cx="8813801" cy="5638799"/>
          </a:xfrm>
        </p:spPr>
        <p:txBody>
          <a:bodyPr>
            <a:normAutofit fontScale="70000" lnSpcReduction="20000"/>
          </a:bodyPr>
          <a:lstStyle/>
          <a:p>
            <a:pPr lvl="0"/>
            <a:r>
              <a:rPr lang="en-US" dirty="0">
                <a:effectLst/>
              </a:rPr>
              <a:t>Reactions typically require an activation energy in order to start a reaction. </a:t>
            </a:r>
          </a:p>
          <a:p>
            <a:pPr lvl="1"/>
            <a:r>
              <a:rPr lang="en-US" dirty="0">
                <a:effectLst/>
              </a:rPr>
              <a:t>In a reaction that involves burning, this is the “spark” that starts the fire (or combustion reaction). </a:t>
            </a:r>
          </a:p>
          <a:p>
            <a:pPr lvl="1"/>
            <a:r>
              <a:rPr lang="en-US" dirty="0">
                <a:effectLst/>
              </a:rPr>
              <a:t>In an exothermic reaction, while an input of energy is needed to start the reaction, the amount of energy released is greater than the energy absorbed as activation energy, resulting in a release of energy to the surrounding environment. </a:t>
            </a:r>
            <a:br>
              <a:rPr lang="en-US" dirty="0">
                <a:effectLst/>
              </a:rPr>
            </a:br>
            <a:endParaRPr lang="en-US" dirty="0">
              <a:effectLst/>
            </a:endParaRPr>
          </a:p>
          <a:p>
            <a:pPr lvl="0"/>
            <a:r>
              <a:rPr lang="en-US" dirty="0">
                <a:effectLst/>
              </a:rPr>
              <a:t>Burning, or </a:t>
            </a:r>
            <a:r>
              <a:rPr lang="en-US" u="sng" dirty="0">
                <a:effectLst/>
              </a:rPr>
              <a:t>combustion</a:t>
            </a:r>
            <a:r>
              <a:rPr lang="en-US" dirty="0">
                <a:effectLst/>
              </a:rPr>
              <a:t>, is the exothermic reaction in which atoms of a molecule are rearranged with those of oxygen (O</a:t>
            </a:r>
            <a:r>
              <a:rPr lang="en-US" baseline="-25000" dirty="0">
                <a:effectLst/>
              </a:rPr>
              <a:t>2</a:t>
            </a:r>
            <a:r>
              <a:rPr lang="en-US" dirty="0">
                <a:effectLst/>
              </a:rPr>
              <a:t>) at high temperatures to form stable molecules.</a:t>
            </a:r>
          </a:p>
          <a:p>
            <a:pPr lvl="1"/>
            <a:r>
              <a:rPr lang="en-US" dirty="0">
                <a:effectLst/>
              </a:rPr>
              <a:t>Because the burned substances (reactants) </a:t>
            </a:r>
            <a:r>
              <a:rPr lang="en-US" dirty="0" smtClean="0">
                <a:effectLst/>
              </a:rPr>
              <a:t/>
            </a:r>
            <a:br>
              <a:rPr lang="en-US" dirty="0" smtClean="0">
                <a:effectLst/>
              </a:rPr>
            </a:br>
            <a:r>
              <a:rPr lang="en-US" dirty="0" smtClean="0">
                <a:effectLst/>
              </a:rPr>
              <a:t>require </a:t>
            </a:r>
            <a:r>
              <a:rPr lang="en-US" dirty="0">
                <a:effectLst/>
              </a:rPr>
              <a:t>less energy to be “broken apart” </a:t>
            </a:r>
            <a:r>
              <a:rPr lang="en-US" dirty="0" smtClean="0">
                <a:effectLst/>
              </a:rPr>
              <a:t/>
            </a:r>
            <a:br>
              <a:rPr lang="en-US" dirty="0" smtClean="0">
                <a:effectLst/>
              </a:rPr>
            </a:br>
            <a:r>
              <a:rPr lang="en-US" dirty="0" smtClean="0">
                <a:effectLst/>
              </a:rPr>
              <a:t>than </a:t>
            </a:r>
            <a:r>
              <a:rPr lang="en-US" dirty="0">
                <a:effectLst/>
              </a:rPr>
              <a:t>the energy that is released when CO</a:t>
            </a:r>
            <a:r>
              <a:rPr lang="en-US" baseline="-25000" dirty="0">
                <a:effectLst/>
              </a:rPr>
              <a:t>2</a:t>
            </a:r>
            <a:r>
              <a:rPr lang="en-US" dirty="0">
                <a:effectLst/>
              </a:rPr>
              <a:t> </a:t>
            </a:r>
            <a:r>
              <a:rPr lang="en-US" dirty="0" smtClean="0">
                <a:effectLst/>
              </a:rPr>
              <a:t/>
            </a:r>
            <a:br>
              <a:rPr lang="en-US" dirty="0" smtClean="0">
                <a:effectLst/>
              </a:rPr>
            </a:br>
            <a:r>
              <a:rPr lang="en-US" dirty="0" smtClean="0">
                <a:effectLst/>
              </a:rPr>
              <a:t>and </a:t>
            </a:r>
            <a:r>
              <a:rPr lang="en-US" dirty="0">
                <a:effectLst/>
              </a:rPr>
              <a:t>H</a:t>
            </a:r>
            <a:r>
              <a:rPr lang="en-US" baseline="-25000" dirty="0">
                <a:effectLst/>
              </a:rPr>
              <a:t>2</a:t>
            </a:r>
            <a:r>
              <a:rPr lang="en-US" dirty="0">
                <a:effectLst/>
              </a:rPr>
              <a:t>O (the products) are formed, </a:t>
            </a:r>
            <a:r>
              <a:rPr lang="en-US" dirty="0" smtClean="0">
                <a:effectLst/>
              </a:rPr>
              <a:t/>
            </a:r>
            <a:br>
              <a:rPr lang="en-US" dirty="0" smtClean="0">
                <a:effectLst/>
              </a:rPr>
            </a:br>
            <a:r>
              <a:rPr lang="en-US" dirty="0" smtClean="0">
                <a:effectLst/>
              </a:rPr>
              <a:t>burning is </a:t>
            </a:r>
            <a:r>
              <a:rPr lang="en-US" dirty="0">
                <a:effectLst/>
              </a:rPr>
              <a:t>exothermic and causes a </a:t>
            </a:r>
            <a:r>
              <a:rPr lang="en-US" dirty="0" smtClean="0">
                <a:effectLst/>
              </a:rPr>
              <a:t/>
            </a:r>
            <a:br>
              <a:rPr lang="en-US" dirty="0" smtClean="0">
                <a:effectLst/>
              </a:rPr>
            </a:br>
            <a:r>
              <a:rPr lang="en-US" dirty="0" smtClean="0">
                <a:effectLst/>
              </a:rPr>
              <a:t>release </a:t>
            </a:r>
            <a:r>
              <a:rPr lang="en-US" dirty="0">
                <a:effectLst/>
              </a:rPr>
              <a:t>of </a:t>
            </a:r>
            <a:r>
              <a:rPr lang="en-US" dirty="0" smtClean="0">
                <a:effectLst/>
              </a:rPr>
              <a:t>energy in </a:t>
            </a:r>
            <a:r>
              <a:rPr lang="en-US" dirty="0">
                <a:effectLst/>
              </a:rPr>
              <a:t>the form of heat </a:t>
            </a:r>
            <a:r>
              <a:rPr lang="en-US" dirty="0" smtClean="0">
                <a:effectLst/>
              </a:rPr>
              <a:t/>
            </a:r>
            <a:br>
              <a:rPr lang="en-US" dirty="0" smtClean="0">
                <a:effectLst/>
              </a:rPr>
            </a:br>
            <a:r>
              <a:rPr lang="en-US" dirty="0" smtClean="0">
                <a:effectLst/>
              </a:rPr>
              <a:t>and </a:t>
            </a:r>
            <a:r>
              <a:rPr lang="en-US" dirty="0">
                <a:effectLst/>
              </a:rPr>
              <a:t>light. </a:t>
            </a:r>
            <a:endParaRPr lang="en-US" dirty="0"/>
          </a:p>
        </p:txBody>
      </p:sp>
      <p:pic>
        <p:nvPicPr>
          <p:cNvPr id="4" name="Picture 2" descr="http://www.avogadro.co.uk/definitions/ae.gif"/>
          <p:cNvPicPr>
            <a:picLocks noChangeAspect="1" noChangeArrowheads="1"/>
          </p:cNvPicPr>
          <p:nvPr/>
        </p:nvPicPr>
        <p:blipFill rotWithShape="1">
          <a:blip r:embed="rId2">
            <a:extLst>
              <a:ext uri="{28A0092B-C50C-407E-A947-70E740481C1C}">
                <a14:useLocalDpi xmlns:a14="http://schemas.microsoft.com/office/drawing/2010/main" val="0"/>
              </a:ext>
            </a:extLst>
          </a:blip>
          <a:srcRect l="24236" t="11013" r="6396" b="9456"/>
          <a:stretch/>
        </p:blipFill>
        <p:spPr bwMode="auto">
          <a:xfrm>
            <a:off x="6272463" y="4364291"/>
            <a:ext cx="2750408" cy="24415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40559" y="6677524"/>
            <a:ext cx="152638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www.avogadro.co.uk</a:t>
            </a:r>
            <a:endParaRPr lang="en-US" sz="800" i="1" dirty="0"/>
          </a:p>
        </p:txBody>
      </p:sp>
      <p:sp>
        <p:nvSpPr>
          <p:cNvPr id="6" name="Right Arrow 5"/>
          <p:cNvSpPr/>
          <p:nvPr/>
        </p:nvSpPr>
        <p:spPr>
          <a:xfrm rot="20951625">
            <a:off x="5443557" y="5174080"/>
            <a:ext cx="2230181" cy="487207"/>
          </a:xfrm>
          <a:prstGeom prst="rightArrow">
            <a:avLst>
              <a:gd name="adj1" fmla="val 50000"/>
              <a:gd name="adj2" fmla="val 4438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Activation Energy</a:t>
            </a:r>
            <a:endParaRPr lang="en-US" dirty="0"/>
          </a:p>
        </p:txBody>
      </p:sp>
    </p:spTree>
    <p:extLst>
      <p:ext uri="{BB962C8B-B14F-4D97-AF65-F5344CB8AC3E}">
        <p14:creationId xmlns:p14="http://schemas.microsoft.com/office/powerpoint/2010/main" val="5567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as fuel?</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effectLst/>
              </a:rPr>
              <a:t>Bond energies can also be used to explain why water would not be valuable as a fuel. </a:t>
            </a:r>
          </a:p>
          <a:p>
            <a:pPr lvl="1"/>
            <a:r>
              <a:rPr lang="en-US" dirty="0">
                <a:effectLst/>
              </a:rPr>
              <a:t>Because water is stable and has a low potential energy, the hydrogen and oxygen cannot form a more stable molecule with a higher bond energy. </a:t>
            </a:r>
          </a:p>
          <a:p>
            <a:pPr lvl="1"/>
            <a:r>
              <a:rPr lang="en-US" dirty="0">
                <a:effectLst/>
              </a:rPr>
              <a:t>The only way in which water could be used as a source of fuel would be to use an input of energy to break apart the molecule in order to cause the release of energy when the hydrogen bonds to oxygen. </a:t>
            </a:r>
          </a:p>
          <a:p>
            <a:pPr lvl="1"/>
            <a:r>
              <a:rPr lang="en-US" dirty="0">
                <a:effectLst/>
              </a:rPr>
              <a:t>Because energy needed to break apart the water molecule is as great (or greater) than the energy given off when the water </a:t>
            </a:r>
            <a:r>
              <a:rPr lang="en-US" dirty="0" smtClean="0">
                <a:effectLst/>
              </a:rPr>
              <a:t/>
            </a:r>
            <a:br>
              <a:rPr lang="en-US" dirty="0" smtClean="0">
                <a:effectLst/>
              </a:rPr>
            </a:br>
            <a:r>
              <a:rPr lang="en-US" dirty="0" smtClean="0">
                <a:effectLst/>
              </a:rPr>
              <a:t>re-forms</a:t>
            </a:r>
            <a:r>
              <a:rPr lang="en-US" dirty="0">
                <a:effectLst/>
              </a:rPr>
              <a:t>, there would be </a:t>
            </a:r>
            <a:r>
              <a:rPr lang="en-US" dirty="0" smtClean="0">
                <a:effectLst/>
              </a:rPr>
              <a:t/>
            </a:r>
            <a:br>
              <a:rPr lang="en-US" dirty="0" smtClean="0">
                <a:effectLst/>
              </a:rPr>
            </a:br>
            <a:r>
              <a:rPr lang="en-US" dirty="0" smtClean="0">
                <a:effectLst/>
              </a:rPr>
              <a:t>no </a:t>
            </a:r>
            <a:r>
              <a:rPr lang="en-US" dirty="0">
                <a:effectLst/>
              </a:rPr>
              <a:t>energy gained by using </a:t>
            </a:r>
            <a:r>
              <a:rPr lang="en-US" dirty="0" smtClean="0">
                <a:effectLst/>
              </a:rPr>
              <a:t/>
            </a:r>
            <a:br>
              <a:rPr lang="en-US" dirty="0" smtClean="0">
                <a:effectLst/>
              </a:rPr>
            </a:br>
            <a:r>
              <a:rPr lang="en-US" dirty="0" smtClean="0">
                <a:effectLst/>
              </a:rPr>
              <a:t>water </a:t>
            </a:r>
            <a:r>
              <a:rPr lang="en-US" dirty="0">
                <a:effectLst/>
              </a:rPr>
              <a:t>as a fuel. </a:t>
            </a:r>
          </a:p>
          <a:p>
            <a:pPr lvl="1"/>
            <a:r>
              <a:rPr lang="en-US" dirty="0">
                <a:effectLst/>
              </a:rPr>
              <a:t>Because of entropy and </a:t>
            </a:r>
            <a:r>
              <a:rPr lang="en-US" dirty="0" smtClean="0">
                <a:effectLst/>
              </a:rPr>
              <a:t/>
            </a:r>
            <a:br>
              <a:rPr lang="en-US" dirty="0" smtClean="0">
                <a:effectLst/>
              </a:rPr>
            </a:br>
            <a:r>
              <a:rPr lang="en-US" dirty="0" smtClean="0">
                <a:effectLst/>
              </a:rPr>
              <a:t>inefficiency</a:t>
            </a:r>
            <a:r>
              <a:rPr lang="en-US" dirty="0">
                <a:effectLst/>
              </a:rPr>
              <a:t>, the use of water </a:t>
            </a:r>
            <a:r>
              <a:rPr lang="en-US" dirty="0" smtClean="0">
                <a:effectLst/>
              </a:rPr>
              <a:t/>
            </a:r>
            <a:br>
              <a:rPr lang="en-US" dirty="0" smtClean="0">
                <a:effectLst/>
              </a:rPr>
            </a:br>
            <a:r>
              <a:rPr lang="en-US" dirty="0" smtClean="0">
                <a:effectLst/>
              </a:rPr>
              <a:t>as </a:t>
            </a:r>
            <a:r>
              <a:rPr lang="en-US" dirty="0">
                <a:effectLst/>
              </a:rPr>
              <a:t>a fuel would actually result </a:t>
            </a:r>
            <a:r>
              <a:rPr lang="en-US" dirty="0" smtClean="0">
                <a:effectLst/>
              </a:rPr>
              <a:t/>
            </a:r>
            <a:br>
              <a:rPr lang="en-US" dirty="0" smtClean="0">
                <a:effectLst/>
              </a:rPr>
            </a:br>
            <a:r>
              <a:rPr lang="en-US" dirty="0" smtClean="0">
                <a:effectLst/>
              </a:rPr>
              <a:t>in </a:t>
            </a:r>
            <a:r>
              <a:rPr lang="en-US" dirty="0">
                <a:effectLst/>
              </a:rPr>
              <a:t>the </a:t>
            </a:r>
            <a:r>
              <a:rPr lang="en-US" i="1" dirty="0">
                <a:effectLst/>
              </a:rPr>
              <a:t>loss</a:t>
            </a:r>
            <a:r>
              <a:rPr lang="en-US" dirty="0">
                <a:effectLst/>
              </a:rPr>
              <a:t> of usable energy. </a:t>
            </a:r>
            <a:endParaRPr lang="en-US" dirty="0"/>
          </a:p>
        </p:txBody>
      </p:sp>
      <p:pic>
        <p:nvPicPr>
          <p:cNvPr id="5122" name="Picture 2" descr="http://upload.wikimedia.org/wikipedia/commons/f/f1/Electrolysis_of_Water.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7996" y="4363453"/>
            <a:ext cx="3955740" cy="230404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1 3"/>
          <p:cNvSpPr/>
          <p:nvPr/>
        </p:nvSpPr>
        <p:spPr>
          <a:xfrm>
            <a:off x="5958960" y="4897949"/>
            <a:ext cx="842893" cy="861168"/>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00" dirty="0"/>
          </a:p>
        </p:txBody>
      </p:sp>
      <p:sp>
        <p:nvSpPr>
          <p:cNvPr id="6" name="Explosion 1 5"/>
          <p:cNvSpPr/>
          <p:nvPr/>
        </p:nvSpPr>
        <p:spPr>
          <a:xfrm>
            <a:off x="5469360" y="4730962"/>
            <a:ext cx="1822092" cy="1548065"/>
          </a:xfrm>
          <a:prstGeom prst="irregularSeal1">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t>Input of Energy</a:t>
            </a:r>
            <a:br>
              <a:rPr lang="en-US" sz="2000" b="1" dirty="0" smtClean="0"/>
            </a:br>
            <a:r>
              <a:rPr lang="en-US" sz="2000" b="1" dirty="0" smtClean="0">
                <a:sym typeface="Wingdings" panose="05000000000000000000" pitchFamily="2" charset="2"/>
              </a:rPr>
              <a:t></a:t>
            </a:r>
            <a:endParaRPr lang="en-US" sz="2000" b="1" dirty="0"/>
          </a:p>
        </p:txBody>
      </p:sp>
      <p:sp>
        <p:nvSpPr>
          <p:cNvPr id="5" name="Rectangle 4"/>
          <p:cNvSpPr/>
          <p:nvPr/>
        </p:nvSpPr>
        <p:spPr>
          <a:xfrm>
            <a:off x="7728952" y="6667498"/>
            <a:ext cx="131478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en.wikipedia.org</a:t>
            </a:r>
            <a:endParaRPr lang="en-US" sz="800" i="1" dirty="0"/>
          </a:p>
        </p:txBody>
      </p:sp>
    </p:spTree>
    <p:extLst>
      <p:ext uri="{BB962C8B-B14F-4D97-AF65-F5344CB8AC3E}">
        <p14:creationId xmlns:p14="http://schemas.microsoft.com/office/powerpoint/2010/main" val="68588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Fossil Fuels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effectLst/>
              </a:rPr>
              <a:t>Bond energies are a primary reason why fossil fuels have a high potential energy as a fuel. </a:t>
            </a:r>
          </a:p>
          <a:p>
            <a:pPr lvl="1"/>
            <a:r>
              <a:rPr lang="en-US" dirty="0">
                <a:effectLst/>
              </a:rPr>
              <a:t>Fossil fuels are hydrocarbons, or molecules comprised of carbon and hydrogen. </a:t>
            </a:r>
          </a:p>
          <a:p>
            <a:pPr lvl="1"/>
            <a:r>
              <a:rPr lang="en-US" dirty="0">
                <a:effectLst/>
              </a:rPr>
              <a:t>The energy need to separate the carbon from hydrogen and other carbon atoms (as well as the energy needed to break apart O</a:t>
            </a:r>
            <a:r>
              <a:rPr lang="en-US" baseline="-25000" dirty="0">
                <a:effectLst/>
              </a:rPr>
              <a:t>2</a:t>
            </a:r>
            <a:r>
              <a:rPr lang="en-US" dirty="0">
                <a:effectLst/>
              </a:rPr>
              <a:t>) is far less than the bond energy given off when CO</a:t>
            </a:r>
            <a:r>
              <a:rPr lang="en-US" baseline="-25000" dirty="0">
                <a:effectLst/>
              </a:rPr>
              <a:t>2</a:t>
            </a:r>
            <a:r>
              <a:rPr lang="en-US" dirty="0">
                <a:effectLst/>
              </a:rPr>
              <a:t> and H</a:t>
            </a:r>
            <a:r>
              <a:rPr lang="en-US" baseline="-25000" dirty="0">
                <a:effectLst/>
              </a:rPr>
              <a:t>2</a:t>
            </a:r>
            <a:r>
              <a:rPr lang="en-US" dirty="0">
                <a:effectLst/>
              </a:rPr>
              <a:t>O are formed.</a:t>
            </a:r>
          </a:p>
          <a:p>
            <a:pPr lvl="1"/>
            <a:r>
              <a:rPr lang="en-US" dirty="0">
                <a:effectLst/>
              </a:rPr>
              <a:t>Fossil fuels are valuable as fuel because the energy needed to break the molecular bonds is much less than the energy released by the formation of H</a:t>
            </a:r>
            <a:r>
              <a:rPr lang="en-US" baseline="-25000" dirty="0">
                <a:effectLst/>
              </a:rPr>
              <a:t>2</a:t>
            </a:r>
            <a:r>
              <a:rPr lang="en-US" dirty="0">
                <a:effectLst/>
              </a:rPr>
              <a:t>O and CO</a:t>
            </a:r>
            <a:r>
              <a:rPr lang="en-US" baseline="-25000" dirty="0">
                <a:effectLst/>
              </a:rPr>
              <a:t>2</a:t>
            </a:r>
            <a:r>
              <a:rPr lang="en-US" dirty="0">
                <a:effectLst/>
              </a:rPr>
              <a:t>.</a:t>
            </a:r>
            <a:br>
              <a:rPr lang="en-US" dirty="0">
                <a:effectLst/>
              </a:rPr>
            </a:br>
            <a:endParaRPr lang="en-US" dirty="0">
              <a:effectLst/>
            </a:endParaRPr>
          </a:p>
          <a:p>
            <a:pPr lvl="0"/>
            <a:r>
              <a:rPr lang="en-US" u="sng" dirty="0">
                <a:effectLst/>
              </a:rPr>
              <a:t>Petroleum</a:t>
            </a:r>
            <a:r>
              <a:rPr lang="en-US" dirty="0">
                <a:effectLst/>
              </a:rPr>
              <a:t> is a blend of many different kinds of hydrocarbons formed from prehistoric plants and animals. </a:t>
            </a:r>
          </a:p>
          <a:p>
            <a:pPr lvl="1"/>
            <a:r>
              <a:rPr lang="en-US" dirty="0">
                <a:effectLst/>
              </a:rPr>
              <a:t>The accumulation of pressure and </a:t>
            </a:r>
            <a:r>
              <a:rPr lang="en-US" dirty="0" smtClean="0">
                <a:effectLst/>
              </a:rPr>
              <a:t/>
            </a:r>
            <a:br>
              <a:rPr lang="en-US" dirty="0" smtClean="0">
                <a:effectLst/>
              </a:rPr>
            </a:br>
            <a:r>
              <a:rPr lang="en-US" dirty="0" smtClean="0">
                <a:effectLst/>
              </a:rPr>
              <a:t>temperature </a:t>
            </a:r>
            <a:r>
              <a:rPr lang="en-US" dirty="0">
                <a:effectLst/>
              </a:rPr>
              <a:t>turned organic carbon </a:t>
            </a:r>
            <a:r>
              <a:rPr lang="en-US" dirty="0" smtClean="0">
                <a:effectLst/>
              </a:rPr>
              <a:t/>
            </a:r>
            <a:br>
              <a:rPr lang="en-US" dirty="0" smtClean="0">
                <a:effectLst/>
              </a:rPr>
            </a:br>
            <a:r>
              <a:rPr lang="en-US" dirty="0" smtClean="0">
                <a:effectLst/>
              </a:rPr>
              <a:t>molecules </a:t>
            </a:r>
            <a:r>
              <a:rPr lang="en-US" dirty="0">
                <a:effectLst/>
              </a:rPr>
              <a:t>into simpler forms of </a:t>
            </a:r>
            <a:r>
              <a:rPr lang="en-US" dirty="0" smtClean="0">
                <a:effectLst/>
              </a:rPr>
              <a:t/>
            </a:r>
            <a:br>
              <a:rPr lang="en-US" dirty="0" smtClean="0">
                <a:effectLst/>
              </a:rPr>
            </a:br>
            <a:r>
              <a:rPr lang="en-US" dirty="0" smtClean="0">
                <a:effectLst/>
              </a:rPr>
              <a:t>hydrocarbons</a:t>
            </a:r>
            <a:r>
              <a:rPr lang="en-US" dirty="0">
                <a:effectLst/>
              </a:rPr>
              <a:t>.</a:t>
            </a:r>
          </a:p>
          <a:p>
            <a:pPr lvl="1"/>
            <a:r>
              <a:rPr lang="en-US" dirty="0">
                <a:effectLst/>
              </a:rPr>
              <a:t>Other elements were “squeezed” </a:t>
            </a:r>
            <a:r>
              <a:rPr lang="en-US" dirty="0" smtClean="0">
                <a:effectLst/>
              </a:rPr>
              <a:t/>
            </a:r>
            <a:br>
              <a:rPr lang="en-US" dirty="0" smtClean="0">
                <a:effectLst/>
              </a:rPr>
            </a:br>
            <a:r>
              <a:rPr lang="en-US" dirty="0" smtClean="0">
                <a:effectLst/>
              </a:rPr>
              <a:t>out </a:t>
            </a:r>
            <a:r>
              <a:rPr lang="en-US" dirty="0">
                <a:effectLst/>
              </a:rPr>
              <a:t>of the molecular structure of </a:t>
            </a:r>
            <a:r>
              <a:rPr lang="en-US" dirty="0" smtClean="0">
                <a:effectLst/>
              </a:rPr>
              <a:t/>
            </a:r>
            <a:br>
              <a:rPr lang="en-US" dirty="0" smtClean="0">
                <a:effectLst/>
              </a:rPr>
            </a:br>
            <a:r>
              <a:rPr lang="en-US" dirty="0" smtClean="0">
                <a:effectLst/>
              </a:rPr>
              <a:t>organic </a:t>
            </a:r>
            <a:r>
              <a:rPr lang="en-US" dirty="0">
                <a:effectLst/>
              </a:rPr>
              <a:t>carbon by this intense </a:t>
            </a:r>
            <a:br>
              <a:rPr lang="en-US" dirty="0">
                <a:effectLst/>
              </a:rPr>
            </a:br>
            <a:r>
              <a:rPr lang="en-US" dirty="0">
                <a:effectLst/>
              </a:rPr>
              <a:t>heat and pressure. </a:t>
            </a:r>
            <a:endParaRPr lang="en-US" dirty="0"/>
          </a:p>
        </p:txBody>
      </p:sp>
      <p:pic>
        <p:nvPicPr>
          <p:cNvPr id="4" name="Picture 2" descr="http://www.solarpowerwindenergy.org/wp-content/uploads/2009/07/Ed_coal_formation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927" y="4281204"/>
            <a:ext cx="4070684" cy="2501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51118" y="6712139"/>
            <a:ext cx="1872629" cy="230832"/>
          </a:xfrm>
          <a:prstGeom prst="rect">
            <a:avLst/>
          </a:prstGeom>
        </p:spPr>
        <p:txBody>
          <a:bodyPr wrap="none">
            <a:spAutoFit/>
          </a:bodyPr>
          <a:lstStyle/>
          <a:p>
            <a:r>
              <a:rPr lang="en-US" sz="900" i="1" dirty="0" smtClean="0"/>
              <a:t>Source: solarpowerwindenergy.org</a:t>
            </a:r>
            <a:endParaRPr lang="en-US" sz="900" i="1" dirty="0"/>
          </a:p>
        </p:txBody>
      </p:sp>
    </p:spTree>
    <p:extLst>
      <p:ext uri="{BB962C8B-B14F-4D97-AF65-F5344CB8AC3E}">
        <p14:creationId xmlns:p14="http://schemas.microsoft.com/office/powerpoint/2010/main" val="425019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Refinement</a:t>
            </a:r>
            <a:endParaRPr lang="en-US" dirty="0"/>
          </a:p>
        </p:txBody>
      </p:sp>
      <p:sp>
        <p:nvSpPr>
          <p:cNvPr id="3" name="Content Placeholder 2"/>
          <p:cNvSpPr>
            <a:spLocks noGrp="1"/>
          </p:cNvSpPr>
          <p:nvPr>
            <p:ph idx="1"/>
          </p:nvPr>
        </p:nvSpPr>
        <p:spPr>
          <a:xfrm>
            <a:off x="-58821" y="1028700"/>
            <a:ext cx="7903412" cy="5638799"/>
          </a:xfrm>
        </p:spPr>
        <p:txBody>
          <a:bodyPr>
            <a:normAutofit fontScale="62500" lnSpcReduction="20000"/>
          </a:bodyPr>
          <a:lstStyle/>
          <a:p>
            <a:pPr lvl="0"/>
            <a:r>
              <a:rPr lang="en-US" dirty="0">
                <a:effectLst/>
              </a:rPr>
              <a:t>In order to produce the products that consumers use (such as gasoline, diesel fuel, natural gas, and kerosene), the petroleum must be heated to a variety of different boiling points. </a:t>
            </a:r>
          </a:p>
          <a:p>
            <a:pPr lvl="1"/>
            <a:r>
              <a:rPr lang="en-US" dirty="0">
                <a:effectLst/>
              </a:rPr>
              <a:t>As the petroleum is heated to higher temperatures, each type of petroleum product will evaporate as it reaches its boiling point. </a:t>
            </a:r>
          </a:p>
          <a:p>
            <a:pPr lvl="1"/>
            <a:r>
              <a:rPr lang="en-US" dirty="0">
                <a:effectLst/>
              </a:rPr>
              <a:t>Small petroleum molecules, such as propane, have a very </a:t>
            </a:r>
            <a:r>
              <a:rPr lang="en-US" dirty="0" smtClean="0">
                <a:effectLst/>
              </a:rPr>
              <a:t/>
            </a:r>
            <a:br>
              <a:rPr lang="en-US" dirty="0" smtClean="0">
                <a:effectLst/>
              </a:rPr>
            </a:br>
            <a:r>
              <a:rPr lang="en-US" dirty="0" smtClean="0">
                <a:effectLst/>
              </a:rPr>
              <a:t>low </a:t>
            </a:r>
            <a:r>
              <a:rPr lang="en-US" dirty="0">
                <a:effectLst/>
              </a:rPr>
              <a:t>boiling point and will be the first to evaporate. </a:t>
            </a:r>
          </a:p>
          <a:p>
            <a:pPr lvl="1"/>
            <a:r>
              <a:rPr lang="en-US" dirty="0">
                <a:effectLst/>
              </a:rPr>
              <a:t>Higher temperatures will be needed for larger molecules such as gasoline (chains of 5-12 carbon atoms), kerosene (12-16 carbon atoms), and lubricating oil (16-20 carbon atoms).  </a:t>
            </a:r>
            <a:br>
              <a:rPr lang="en-US" dirty="0">
                <a:effectLst/>
              </a:rPr>
            </a:br>
            <a:endParaRPr lang="en-US" dirty="0">
              <a:effectLst/>
            </a:endParaRPr>
          </a:p>
          <a:p>
            <a:pPr lvl="0"/>
            <a:r>
              <a:rPr lang="en-US" dirty="0">
                <a:effectLst/>
              </a:rPr>
              <a:t>Petroleum-based fuels are valuable because they provide a concentrated source of energy that can be easily transported and stored, can be widely used and distributed, and can be sold at a price that most consumers can afford. </a:t>
            </a:r>
          </a:p>
          <a:p>
            <a:pPr lvl="1"/>
            <a:r>
              <a:rPr lang="en-US" dirty="0">
                <a:effectLst/>
              </a:rPr>
              <a:t>For this reason, fossil fuels provide about 85% of the energy used by the United States. </a:t>
            </a:r>
          </a:p>
          <a:p>
            <a:pPr lvl="1"/>
            <a:r>
              <a:rPr lang="en-US" dirty="0">
                <a:effectLst/>
              </a:rPr>
              <a:t>However, petroleum-based fuels have many drawbacks that limit or reduce their value as fuels. </a:t>
            </a:r>
            <a:endParaRPr lang="en-US" dirty="0"/>
          </a:p>
        </p:txBody>
      </p:sp>
      <p:pic>
        <p:nvPicPr>
          <p:cNvPr id="7172" name="Picture 4" descr="http://a.static.trunity.net/files/228801_228900/228809/500px-crude-oil-distillation-en.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33449" r="32867"/>
          <a:stretch/>
        </p:blipFill>
        <p:spPr bwMode="auto">
          <a:xfrm>
            <a:off x="7760951" y="1028700"/>
            <a:ext cx="1242103" cy="485273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a.static.trunity.net/files/228801_228900/228809/500px-crude-oil-distillation-en.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7133" t="14504"/>
          <a:stretch/>
        </p:blipFill>
        <p:spPr bwMode="auto">
          <a:xfrm>
            <a:off x="7860633" y="2534651"/>
            <a:ext cx="1211955" cy="41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a.static.trunity.net/files/228801_228900/228809/500px-crude-oil-distillation-en.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7133" t="-206" b="95909"/>
          <a:stretch/>
        </p:blipFill>
        <p:spPr bwMode="auto">
          <a:xfrm>
            <a:off x="7760951" y="1925052"/>
            <a:ext cx="1211955" cy="2085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4460" y="6642556"/>
            <a:ext cx="134844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www.eoearth.org</a:t>
            </a:r>
            <a:endParaRPr lang="en-US" sz="800" i="1" dirty="0"/>
          </a:p>
        </p:txBody>
      </p:sp>
    </p:spTree>
    <p:extLst>
      <p:ext uri="{BB962C8B-B14F-4D97-AF65-F5344CB8AC3E}">
        <p14:creationId xmlns:p14="http://schemas.microsoft.com/office/powerpoint/2010/main" val="360716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Dioxide &amp; Climate Change</a:t>
            </a:r>
            <a:endParaRPr lang="en-US" dirty="0"/>
          </a:p>
        </p:txBody>
      </p:sp>
      <p:sp>
        <p:nvSpPr>
          <p:cNvPr id="3" name="Content Placeholder 2"/>
          <p:cNvSpPr>
            <a:spLocks noGrp="1"/>
          </p:cNvSpPr>
          <p:nvPr>
            <p:ph idx="1"/>
          </p:nvPr>
        </p:nvSpPr>
        <p:spPr>
          <a:xfrm>
            <a:off x="101599" y="1028701"/>
            <a:ext cx="8813801" cy="3864142"/>
          </a:xfrm>
        </p:spPr>
        <p:txBody>
          <a:bodyPr>
            <a:normAutofit fontScale="62500" lnSpcReduction="20000"/>
          </a:bodyPr>
          <a:lstStyle/>
          <a:p>
            <a:pPr lvl="0"/>
            <a:r>
              <a:rPr lang="en-US" dirty="0">
                <a:effectLst/>
              </a:rPr>
              <a:t>The main concern with the use of petroleum-based fuels is the byproducts that result from their use. </a:t>
            </a:r>
          </a:p>
          <a:p>
            <a:pPr lvl="1"/>
            <a:r>
              <a:rPr lang="en-US" dirty="0">
                <a:effectLst/>
              </a:rPr>
              <a:t>Carbon dioxide (CO</a:t>
            </a:r>
            <a:r>
              <a:rPr lang="en-US" baseline="-25000" dirty="0">
                <a:effectLst/>
              </a:rPr>
              <a:t>2</a:t>
            </a:r>
            <a:r>
              <a:rPr lang="en-US" dirty="0">
                <a:effectLst/>
              </a:rPr>
              <a:t>) is the main byproduct of the use of fossil fuels. </a:t>
            </a:r>
          </a:p>
          <a:p>
            <a:pPr lvl="1"/>
            <a:r>
              <a:rPr lang="en-US" dirty="0">
                <a:effectLst/>
              </a:rPr>
              <a:t>Since the start of the Industrial Revolution, the use of fossil fuels has been linked as the primary cause of increases to atmospheric levels of carbon dioxide. </a:t>
            </a:r>
          </a:p>
          <a:p>
            <a:pPr lvl="1"/>
            <a:r>
              <a:rPr lang="en-US" dirty="0">
                <a:effectLst/>
              </a:rPr>
              <a:t>The increase of atmospheric CO</a:t>
            </a:r>
            <a:r>
              <a:rPr lang="en-US" baseline="-25000" dirty="0">
                <a:effectLst/>
              </a:rPr>
              <a:t>2</a:t>
            </a:r>
            <a:r>
              <a:rPr lang="en-US" dirty="0">
                <a:effectLst/>
              </a:rPr>
              <a:t> slows the loss of surface heat from the planet, resulting in a collection of changes to weather patterns and precipitation known as climate change. </a:t>
            </a:r>
          </a:p>
          <a:p>
            <a:pPr lvl="1"/>
            <a:r>
              <a:rPr lang="en-US" dirty="0">
                <a:effectLst/>
              </a:rPr>
              <a:t>Due to climate change, unpredictable weather patterns </a:t>
            </a:r>
            <a:r>
              <a:rPr lang="en-US" dirty="0" smtClean="0">
                <a:effectLst/>
              </a:rPr>
              <a:t/>
            </a:r>
            <a:br>
              <a:rPr lang="en-US" dirty="0" smtClean="0">
                <a:effectLst/>
              </a:rPr>
            </a:br>
            <a:r>
              <a:rPr lang="en-US" dirty="0" smtClean="0">
                <a:effectLst/>
              </a:rPr>
              <a:t>are </a:t>
            </a:r>
            <a:r>
              <a:rPr lang="en-US" dirty="0">
                <a:effectLst/>
              </a:rPr>
              <a:t>affecting ecological processes and pose a threat to </a:t>
            </a:r>
            <a:r>
              <a:rPr lang="en-US" dirty="0" smtClean="0">
                <a:effectLst/>
              </a:rPr>
              <a:t/>
            </a:r>
            <a:br>
              <a:rPr lang="en-US" dirty="0" smtClean="0">
                <a:effectLst/>
              </a:rPr>
            </a:br>
            <a:r>
              <a:rPr lang="en-US" dirty="0" smtClean="0">
                <a:effectLst/>
              </a:rPr>
              <a:t>the </a:t>
            </a:r>
            <a:r>
              <a:rPr lang="en-US" dirty="0">
                <a:effectLst/>
              </a:rPr>
              <a:t>businesses and economies throughout the world due </a:t>
            </a:r>
            <a:r>
              <a:rPr lang="en-US" dirty="0" smtClean="0">
                <a:effectLst/>
              </a:rPr>
              <a:t/>
            </a:r>
            <a:br>
              <a:rPr lang="en-US" dirty="0" smtClean="0">
                <a:effectLst/>
              </a:rPr>
            </a:br>
            <a:r>
              <a:rPr lang="en-US" dirty="0" smtClean="0">
                <a:effectLst/>
              </a:rPr>
              <a:t>to </a:t>
            </a:r>
            <a:r>
              <a:rPr lang="en-US" dirty="0">
                <a:effectLst/>
              </a:rPr>
              <a:t>the uncertainty of these changes and their impact on </a:t>
            </a:r>
            <a:r>
              <a:rPr lang="en-US" dirty="0" smtClean="0">
                <a:effectLst/>
              </a:rPr>
              <a:t/>
            </a:r>
            <a:br>
              <a:rPr lang="en-US" dirty="0" smtClean="0">
                <a:effectLst/>
              </a:rPr>
            </a:br>
            <a:r>
              <a:rPr lang="en-US" dirty="0" smtClean="0">
                <a:effectLst/>
              </a:rPr>
              <a:t>the </a:t>
            </a:r>
            <a:r>
              <a:rPr lang="en-US" dirty="0">
                <a:effectLst/>
              </a:rPr>
              <a:t>use and availability of </a:t>
            </a:r>
            <a:r>
              <a:rPr lang="en-US" dirty="0" smtClean="0">
                <a:effectLst/>
              </a:rPr>
              <a:t/>
            </a:r>
            <a:br>
              <a:rPr lang="en-US" dirty="0" smtClean="0">
                <a:effectLst/>
              </a:rPr>
            </a:br>
            <a:r>
              <a:rPr lang="en-US" dirty="0" smtClean="0">
                <a:effectLst/>
              </a:rPr>
              <a:t>natural </a:t>
            </a:r>
            <a:r>
              <a:rPr lang="en-US" dirty="0">
                <a:effectLst/>
              </a:rPr>
              <a:t>resources. </a:t>
            </a:r>
            <a:endParaRPr lang="en-US" dirty="0"/>
          </a:p>
        </p:txBody>
      </p:sp>
      <p:pic>
        <p:nvPicPr>
          <p:cNvPr id="8196" name="Picture 4" descr="http://www1.ncdc.noaa.gov/pub/data/cmb/images/indicators/800k-year-co2-concentration.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0875"/>
          <a:stretch/>
        </p:blipFill>
        <p:spPr bwMode="auto">
          <a:xfrm>
            <a:off x="962526" y="3208421"/>
            <a:ext cx="8069178" cy="36809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673889"/>
            <a:ext cx="1792478" cy="215444"/>
          </a:xfrm>
          <a:prstGeom prst="rect">
            <a:avLst/>
          </a:prstGeom>
        </p:spPr>
        <p:txBody>
          <a:bodyPr wrap="none">
            <a:spAutoFit/>
          </a:bodyPr>
          <a:lstStyle/>
          <a:p>
            <a:r>
              <a:rPr lang="en-US" sz="800" dirty="0" smtClean="0">
                <a:solidFill>
                  <a:srgbClr val="7D7D7D"/>
                </a:solidFill>
                <a:latin typeface="arial" panose="020B0604020202020204" pitchFamily="34" charset="0"/>
                <a:hlinkClick r:id="rId3"/>
              </a:rPr>
              <a:t>Source; www.skepticalscience.com</a:t>
            </a:r>
            <a:endParaRPr lang="en-US" sz="800" dirty="0"/>
          </a:p>
        </p:txBody>
      </p:sp>
    </p:spTree>
    <p:extLst>
      <p:ext uri="{BB962C8B-B14F-4D97-AF65-F5344CB8AC3E}">
        <p14:creationId xmlns:p14="http://schemas.microsoft.com/office/powerpoint/2010/main" val="2517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Carbon Neutral Fuels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effectLst/>
              </a:rPr>
              <a:t>Unlike fossil fuels, fuel made from renewable plant-based sources are </a:t>
            </a:r>
            <a:r>
              <a:rPr lang="en-US" u="sng" dirty="0">
                <a:effectLst/>
              </a:rPr>
              <a:t>carbon neutral</a:t>
            </a:r>
            <a:r>
              <a:rPr lang="en-US" dirty="0">
                <a:effectLst/>
              </a:rPr>
              <a:t>.  </a:t>
            </a:r>
          </a:p>
          <a:p>
            <a:pPr lvl="1"/>
            <a:r>
              <a:rPr lang="en-US" dirty="0">
                <a:effectLst/>
              </a:rPr>
              <a:t>This means that the carbon dioxide that is released when plant-based fuels are combusted will be reabsorbed when those plants are re-grown, resulting in no change to the total amount of atmospheric carbon dioxide. </a:t>
            </a:r>
          </a:p>
          <a:p>
            <a:pPr lvl="1"/>
            <a:r>
              <a:rPr lang="en-US" dirty="0">
                <a:effectLst/>
              </a:rPr>
              <a:t>On the other hand, the </a:t>
            </a:r>
            <a:r>
              <a:rPr lang="en-US" dirty="0" smtClean="0">
                <a:effectLst/>
              </a:rPr>
              <a:t/>
            </a:r>
            <a:br>
              <a:rPr lang="en-US" dirty="0" smtClean="0">
                <a:effectLst/>
              </a:rPr>
            </a:br>
            <a:r>
              <a:rPr lang="en-US" dirty="0" smtClean="0">
                <a:effectLst/>
              </a:rPr>
              <a:t>carbon </a:t>
            </a:r>
            <a:r>
              <a:rPr lang="en-US" dirty="0">
                <a:effectLst/>
              </a:rPr>
              <a:t>dioxide released </a:t>
            </a:r>
            <a:r>
              <a:rPr lang="en-US" dirty="0" smtClean="0">
                <a:effectLst/>
              </a:rPr>
              <a:t/>
            </a:r>
            <a:br>
              <a:rPr lang="en-US" dirty="0" smtClean="0">
                <a:effectLst/>
              </a:rPr>
            </a:br>
            <a:r>
              <a:rPr lang="en-US" dirty="0" smtClean="0">
                <a:effectLst/>
              </a:rPr>
              <a:t>from </a:t>
            </a:r>
            <a:r>
              <a:rPr lang="en-US" dirty="0">
                <a:effectLst/>
              </a:rPr>
              <a:t>the combustion of </a:t>
            </a:r>
            <a:r>
              <a:rPr lang="en-US" dirty="0" smtClean="0">
                <a:effectLst/>
              </a:rPr>
              <a:t/>
            </a:r>
            <a:br>
              <a:rPr lang="en-US" dirty="0" smtClean="0">
                <a:effectLst/>
              </a:rPr>
            </a:br>
            <a:r>
              <a:rPr lang="en-US" dirty="0" smtClean="0">
                <a:effectLst/>
              </a:rPr>
              <a:t>fossil </a:t>
            </a:r>
            <a:r>
              <a:rPr lang="en-US" dirty="0">
                <a:effectLst/>
              </a:rPr>
              <a:t>fuels is not </a:t>
            </a:r>
            <a:r>
              <a:rPr lang="en-US" dirty="0" smtClean="0">
                <a:effectLst/>
              </a:rPr>
              <a:t/>
            </a:r>
            <a:br>
              <a:rPr lang="en-US" dirty="0" smtClean="0">
                <a:effectLst/>
              </a:rPr>
            </a:br>
            <a:r>
              <a:rPr lang="en-US" dirty="0" smtClean="0">
                <a:effectLst/>
              </a:rPr>
              <a:t>reabsorbed </a:t>
            </a:r>
            <a:r>
              <a:rPr lang="en-US" dirty="0">
                <a:effectLst/>
              </a:rPr>
              <a:t>to the same </a:t>
            </a:r>
            <a:r>
              <a:rPr lang="en-US" dirty="0" smtClean="0">
                <a:effectLst/>
              </a:rPr>
              <a:t/>
            </a:r>
            <a:br>
              <a:rPr lang="en-US" dirty="0" smtClean="0">
                <a:effectLst/>
              </a:rPr>
            </a:br>
            <a:r>
              <a:rPr lang="en-US" dirty="0" smtClean="0">
                <a:effectLst/>
              </a:rPr>
              <a:t>extent</a:t>
            </a:r>
            <a:r>
              <a:rPr lang="en-US" dirty="0">
                <a:effectLst/>
              </a:rPr>
              <a:t>, resulting in </a:t>
            </a:r>
            <a:r>
              <a:rPr lang="en-US" dirty="0" smtClean="0">
                <a:effectLst/>
              </a:rPr>
              <a:t/>
            </a:r>
            <a:br>
              <a:rPr lang="en-US" dirty="0" smtClean="0">
                <a:effectLst/>
              </a:rPr>
            </a:br>
            <a:r>
              <a:rPr lang="en-US" dirty="0" smtClean="0">
                <a:effectLst/>
              </a:rPr>
              <a:t>increases </a:t>
            </a:r>
            <a:r>
              <a:rPr lang="en-US" dirty="0">
                <a:effectLst/>
              </a:rPr>
              <a:t>to the total </a:t>
            </a:r>
            <a:r>
              <a:rPr lang="en-US" dirty="0" smtClean="0">
                <a:effectLst/>
              </a:rPr>
              <a:t/>
            </a:r>
            <a:br>
              <a:rPr lang="en-US" dirty="0" smtClean="0">
                <a:effectLst/>
              </a:rPr>
            </a:br>
            <a:r>
              <a:rPr lang="en-US" dirty="0" smtClean="0">
                <a:effectLst/>
              </a:rPr>
              <a:t>amount </a:t>
            </a:r>
            <a:r>
              <a:rPr lang="en-US" dirty="0">
                <a:effectLst/>
              </a:rPr>
              <a:t>of carbon dioxide </a:t>
            </a:r>
            <a:r>
              <a:rPr lang="en-US" dirty="0" smtClean="0">
                <a:effectLst/>
              </a:rPr>
              <a:t/>
            </a:r>
            <a:br>
              <a:rPr lang="en-US" dirty="0" smtClean="0">
                <a:effectLst/>
              </a:rPr>
            </a:br>
            <a:r>
              <a:rPr lang="en-US" dirty="0" smtClean="0">
                <a:effectLst/>
              </a:rPr>
              <a:t>in </a:t>
            </a:r>
            <a:r>
              <a:rPr lang="en-US" dirty="0">
                <a:effectLst/>
              </a:rPr>
              <a:t>the air with each </a:t>
            </a:r>
            <a:r>
              <a:rPr lang="en-US" dirty="0" smtClean="0">
                <a:effectLst/>
              </a:rPr>
              <a:t/>
            </a:r>
            <a:br>
              <a:rPr lang="en-US" dirty="0" smtClean="0">
                <a:effectLst/>
              </a:rPr>
            </a:br>
            <a:r>
              <a:rPr lang="en-US" dirty="0" smtClean="0">
                <a:effectLst/>
              </a:rPr>
              <a:t>passing year</a:t>
            </a:r>
            <a:r>
              <a:rPr lang="en-US" dirty="0">
                <a:effectLst/>
              </a:rPr>
              <a:t>. </a:t>
            </a:r>
            <a:br>
              <a:rPr lang="en-US" dirty="0">
                <a:effectLst/>
              </a:rPr>
            </a:br>
            <a:endParaRPr lang="en-US" dirty="0">
              <a:effectLst/>
            </a:endParaRPr>
          </a:p>
        </p:txBody>
      </p:sp>
      <p:pic>
        <p:nvPicPr>
          <p:cNvPr id="9218" name="Picture 2" descr="http://nared.org/wp-content/uploads/Carbon-Neutral-Fuel-1.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192" y="2967789"/>
            <a:ext cx="5000418" cy="3779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4742" y="6599882"/>
            <a:ext cx="101181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nared.org</a:t>
            </a:r>
            <a:endParaRPr lang="en-US" sz="800" i="1" dirty="0"/>
          </a:p>
        </p:txBody>
      </p:sp>
    </p:spTree>
    <p:extLst>
      <p:ext uri="{BB962C8B-B14F-4D97-AF65-F5344CB8AC3E}">
        <p14:creationId xmlns:p14="http://schemas.microsoft.com/office/powerpoint/2010/main" val="27684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3.bp.blogspot.com/-ch0idVpnqzw/T-hgr-1A7dI/AAAAAAAAAHY/FL4cTdLyZDA/s1600/biomagnific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4" r="46532" b="1460"/>
          <a:stretch/>
        </p:blipFill>
        <p:spPr bwMode="auto">
          <a:xfrm>
            <a:off x="7289443" y="2771406"/>
            <a:ext cx="1656546" cy="39913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Air Pollution</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effectLst/>
              </a:rPr>
              <a:t>Fossil fuels are a primary cause of air pollution. </a:t>
            </a:r>
          </a:p>
          <a:p>
            <a:pPr lvl="1"/>
            <a:r>
              <a:rPr lang="en-US" dirty="0">
                <a:effectLst/>
              </a:rPr>
              <a:t>This is primarily due to the fact that when petroleum products and coal are combusted, the combustion reaction does not fully occur. </a:t>
            </a:r>
          </a:p>
          <a:p>
            <a:pPr lvl="2"/>
            <a:r>
              <a:rPr lang="en-US" dirty="0">
                <a:effectLst/>
              </a:rPr>
              <a:t>In other words, the fossil fuel molecules do not completely break down during combustion.</a:t>
            </a:r>
          </a:p>
          <a:p>
            <a:pPr lvl="1"/>
            <a:r>
              <a:rPr lang="en-US" dirty="0">
                <a:effectLst/>
              </a:rPr>
              <a:t>The partially-combusted fossil fuel products are highly reactive and are very small, and they will easily bind to particulates in the smoke to form cancer-causing agents. </a:t>
            </a:r>
            <a:br>
              <a:rPr lang="en-US" dirty="0">
                <a:effectLst/>
              </a:rPr>
            </a:br>
            <a:endParaRPr lang="en-US" dirty="0">
              <a:effectLst/>
            </a:endParaRPr>
          </a:p>
          <a:p>
            <a:pPr lvl="0"/>
            <a:r>
              <a:rPr lang="en-US" dirty="0">
                <a:effectLst/>
              </a:rPr>
              <a:t>Fossil fuels also contain nearly every element on </a:t>
            </a:r>
            <a:r>
              <a:rPr lang="en-US" dirty="0" smtClean="0">
                <a:effectLst/>
              </a:rPr>
              <a:t/>
            </a:r>
            <a:br>
              <a:rPr lang="en-US" dirty="0" smtClean="0">
                <a:effectLst/>
              </a:rPr>
            </a:br>
            <a:r>
              <a:rPr lang="en-US" dirty="0" smtClean="0">
                <a:effectLst/>
              </a:rPr>
              <a:t>the </a:t>
            </a:r>
            <a:r>
              <a:rPr lang="en-US" dirty="0">
                <a:effectLst/>
              </a:rPr>
              <a:t>periodic table, including mercury and lead. </a:t>
            </a:r>
          </a:p>
          <a:p>
            <a:pPr lvl="1"/>
            <a:r>
              <a:rPr lang="en-US" dirty="0">
                <a:effectLst/>
              </a:rPr>
              <a:t>Because </a:t>
            </a:r>
            <a:r>
              <a:rPr lang="en-US" dirty="0" smtClean="0">
                <a:effectLst/>
              </a:rPr>
              <a:t>widely-used fossil fuels, </a:t>
            </a:r>
            <a:r>
              <a:rPr lang="en-US" dirty="0">
                <a:effectLst/>
              </a:rPr>
              <a:t>these elements </a:t>
            </a:r>
            <a:r>
              <a:rPr lang="en-US" dirty="0" smtClean="0">
                <a:effectLst/>
              </a:rPr>
              <a:t>are </a:t>
            </a:r>
            <a:br>
              <a:rPr lang="en-US" dirty="0" smtClean="0">
                <a:effectLst/>
              </a:rPr>
            </a:br>
            <a:r>
              <a:rPr lang="en-US" dirty="0" smtClean="0">
                <a:effectLst/>
              </a:rPr>
              <a:t>found </a:t>
            </a:r>
            <a:r>
              <a:rPr lang="en-US" dirty="0">
                <a:effectLst/>
              </a:rPr>
              <a:t>in increasingly-high levels in the environment. </a:t>
            </a:r>
          </a:p>
          <a:p>
            <a:pPr lvl="1"/>
            <a:r>
              <a:rPr lang="en-US" dirty="0">
                <a:effectLst/>
              </a:rPr>
              <a:t>Lead and mercury levels are of particular concern </a:t>
            </a:r>
            <a:r>
              <a:rPr lang="en-US" dirty="0" smtClean="0">
                <a:effectLst/>
              </a:rPr>
              <a:t/>
            </a:r>
            <a:br>
              <a:rPr lang="en-US" dirty="0" smtClean="0">
                <a:effectLst/>
              </a:rPr>
            </a:br>
            <a:r>
              <a:rPr lang="en-US" dirty="0" smtClean="0">
                <a:effectLst/>
              </a:rPr>
              <a:t>because </a:t>
            </a:r>
            <a:r>
              <a:rPr lang="en-US" dirty="0">
                <a:effectLst/>
              </a:rPr>
              <a:t>of their ability to </a:t>
            </a:r>
            <a:r>
              <a:rPr lang="en-US" dirty="0" err="1">
                <a:effectLst/>
              </a:rPr>
              <a:t>biomagnify</a:t>
            </a:r>
            <a:r>
              <a:rPr lang="en-US" dirty="0">
                <a:effectLst/>
              </a:rPr>
              <a:t>. </a:t>
            </a:r>
          </a:p>
          <a:p>
            <a:pPr lvl="1"/>
            <a:r>
              <a:rPr lang="en-US" u="sng" dirty="0" err="1">
                <a:effectLst/>
              </a:rPr>
              <a:t>Biomagnification</a:t>
            </a:r>
            <a:r>
              <a:rPr lang="en-US" dirty="0">
                <a:effectLst/>
              </a:rPr>
              <a:t> is the process in which a pollutant </a:t>
            </a:r>
            <a:r>
              <a:rPr lang="en-US" dirty="0" smtClean="0">
                <a:effectLst/>
              </a:rPr>
              <a:t/>
            </a:r>
            <a:br>
              <a:rPr lang="en-US" dirty="0" smtClean="0">
                <a:effectLst/>
              </a:rPr>
            </a:br>
            <a:r>
              <a:rPr lang="en-US" dirty="0" smtClean="0">
                <a:effectLst/>
              </a:rPr>
              <a:t>(</a:t>
            </a:r>
            <a:r>
              <a:rPr lang="en-US" dirty="0">
                <a:effectLst/>
              </a:rPr>
              <a:t>such as mercury and lead) increase in concentration </a:t>
            </a:r>
            <a:r>
              <a:rPr lang="en-US" dirty="0" smtClean="0">
                <a:effectLst/>
              </a:rPr>
              <a:t/>
            </a:r>
            <a:br>
              <a:rPr lang="en-US" dirty="0" smtClean="0">
                <a:effectLst/>
              </a:rPr>
            </a:br>
            <a:r>
              <a:rPr lang="en-US" dirty="0" smtClean="0">
                <a:effectLst/>
              </a:rPr>
              <a:t>as </a:t>
            </a:r>
            <a:r>
              <a:rPr lang="en-US" dirty="0">
                <a:effectLst/>
              </a:rPr>
              <a:t>they make their way up the food chain from </a:t>
            </a:r>
            <a:r>
              <a:rPr lang="en-US" dirty="0" smtClean="0">
                <a:effectLst/>
              </a:rPr>
              <a:t/>
            </a:r>
            <a:br>
              <a:rPr lang="en-US" dirty="0" smtClean="0">
                <a:effectLst/>
              </a:rPr>
            </a:br>
            <a:r>
              <a:rPr lang="en-US" dirty="0" smtClean="0">
                <a:effectLst/>
              </a:rPr>
              <a:t>producers </a:t>
            </a:r>
            <a:r>
              <a:rPr lang="en-US" dirty="0">
                <a:effectLst/>
              </a:rPr>
              <a:t>(plants) to consumers (herbivores) to </a:t>
            </a:r>
            <a:r>
              <a:rPr lang="en-US" dirty="0" smtClean="0">
                <a:effectLst/>
              </a:rPr>
              <a:t/>
            </a:r>
            <a:br>
              <a:rPr lang="en-US" dirty="0" smtClean="0">
                <a:effectLst/>
              </a:rPr>
            </a:br>
            <a:r>
              <a:rPr lang="en-US" dirty="0" smtClean="0">
                <a:effectLst/>
              </a:rPr>
              <a:t>secondary </a:t>
            </a:r>
            <a:r>
              <a:rPr lang="en-US" dirty="0">
                <a:effectLst/>
              </a:rPr>
              <a:t>consumers (predators). </a:t>
            </a:r>
          </a:p>
          <a:p>
            <a:pPr lvl="1"/>
            <a:r>
              <a:rPr lang="en-US" dirty="0">
                <a:effectLst/>
              </a:rPr>
              <a:t>Pollutants that </a:t>
            </a:r>
            <a:r>
              <a:rPr lang="en-US" dirty="0" err="1">
                <a:effectLst/>
              </a:rPr>
              <a:t>biomagnify</a:t>
            </a:r>
            <a:r>
              <a:rPr lang="en-US" dirty="0">
                <a:effectLst/>
              </a:rPr>
              <a:t> can be found in very small </a:t>
            </a:r>
            <a:r>
              <a:rPr lang="en-US" dirty="0" smtClean="0">
                <a:effectLst/>
              </a:rPr>
              <a:t/>
            </a:r>
            <a:br>
              <a:rPr lang="en-US" dirty="0" smtClean="0">
                <a:effectLst/>
              </a:rPr>
            </a:br>
            <a:r>
              <a:rPr lang="en-US" dirty="0" smtClean="0">
                <a:effectLst/>
              </a:rPr>
              <a:t>concentrations </a:t>
            </a:r>
            <a:r>
              <a:rPr lang="en-US" dirty="0">
                <a:effectLst/>
              </a:rPr>
              <a:t>in the environment but </a:t>
            </a:r>
            <a:r>
              <a:rPr lang="en-US" dirty="0" smtClean="0">
                <a:effectLst/>
              </a:rPr>
              <a:t>can reach toxic </a:t>
            </a:r>
            <a:br>
              <a:rPr lang="en-US" dirty="0" smtClean="0">
                <a:effectLst/>
              </a:rPr>
            </a:br>
            <a:r>
              <a:rPr lang="en-US" dirty="0" smtClean="0">
                <a:effectLst/>
              </a:rPr>
              <a:t>levels </a:t>
            </a:r>
            <a:r>
              <a:rPr lang="en-US" dirty="0">
                <a:effectLst/>
              </a:rPr>
              <a:t>in top predators </a:t>
            </a:r>
            <a:r>
              <a:rPr lang="en-US" dirty="0" smtClean="0">
                <a:effectLst/>
              </a:rPr>
              <a:t>like </a:t>
            </a:r>
            <a:r>
              <a:rPr lang="en-US" dirty="0">
                <a:effectLst/>
              </a:rPr>
              <a:t>eagles, sharks, </a:t>
            </a:r>
            <a:r>
              <a:rPr lang="en-US" dirty="0" smtClean="0">
                <a:effectLst/>
              </a:rPr>
              <a:t>&amp; humans</a:t>
            </a:r>
            <a:r>
              <a:rPr lang="en-US" dirty="0">
                <a:effectLst/>
              </a:rPr>
              <a:t>. </a:t>
            </a:r>
            <a:endParaRPr lang="en-US" dirty="0"/>
          </a:p>
        </p:txBody>
      </p:sp>
      <p:pic>
        <p:nvPicPr>
          <p:cNvPr id="1026" name="Picture 2" descr="http://d75822.medialib.glogster.com/media/08/08f9a688299434dbd1337717644259353636ab6c0d492c83907f1e2208582ad7/47822731.g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302" t="13051"/>
          <a:stretch/>
        </p:blipFill>
        <p:spPr bwMode="auto">
          <a:xfrm>
            <a:off x="7181582" y="3366568"/>
            <a:ext cx="1764406" cy="35429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29554" y="6680785"/>
            <a:ext cx="155202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www.meritnation.com</a:t>
            </a:r>
            <a:endParaRPr lang="en-US" sz="800" i="1" dirty="0"/>
          </a:p>
        </p:txBody>
      </p:sp>
    </p:spTree>
    <p:extLst>
      <p:ext uri="{BB962C8B-B14F-4D97-AF65-F5344CB8AC3E}">
        <p14:creationId xmlns:p14="http://schemas.microsoft.com/office/powerpoint/2010/main" val="88095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&amp; Inefficient</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effectLst/>
              </a:rPr>
              <a:t>Petroleum-based fuels are also limited in supply. </a:t>
            </a:r>
          </a:p>
          <a:p>
            <a:pPr lvl="1"/>
            <a:r>
              <a:rPr lang="en-US" dirty="0">
                <a:effectLst/>
              </a:rPr>
              <a:t>Fossil fuels can be used far more quickly than they can be created. </a:t>
            </a:r>
          </a:p>
          <a:p>
            <a:pPr lvl="1"/>
            <a:r>
              <a:rPr lang="en-US" dirty="0">
                <a:effectLst/>
              </a:rPr>
              <a:t>For this reason, it is expected that petroleum-based fuel production will peak in the next 100 years, possibly as early as 2020 (if it hasn’t already happened).</a:t>
            </a:r>
          </a:p>
          <a:p>
            <a:pPr lvl="1"/>
            <a:r>
              <a:rPr lang="en-US" dirty="0">
                <a:effectLst/>
              </a:rPr>
              <a:t>While it is unlikely that the world will every physically run out of petroleum, it will run out of easily-accessibly petroleum. </a:t>
            </a:r>
          </a:p>
          <a:p>
            <a:pPr lvl="1"/>
            <a:r>
              <a:rPr lang="en-US" dirty="0">
                <a:effectLst/>
              </a:rPr>
              <a:t>This means that as petroleum becomes harder and harder to access, it will become more and more expensive to the consumer. </a:t>
            </a:r>
            <a:br>
              <a:rPr lang="en-US" dirty="0">
                <a:effectLst/>
              </a:rPr>
            </a:br>
            <a:endParaRPr lang="en-US" dirty="0">
              <a:effectLst/>
            </a:endParaRPr>
          </a:p>
          <a:p>
            <a:pPr lvl="0"/>
            <a:r>
              <a:rPr lang="en-US" dirty="0">
                <a:effectLst/>
              </a:rPr>
              <a:t>Fossil fuels have a net energy loss </a:t>
            </a:r>
            <a:r>
              <a:rPr lang="en-US" dirty="0" smtClean="0">
                <a:effectLst/>
              </a:rPr>
              <a:t/>
            </a:r>
            <a:br>
              <a:rPr lang="en-US" dirty="0" smtClean="0">
                <a:effectLst/>
              </a:rPr>
            </a:br>
            <a:r>
              <a:rPr lang="en-US" dirty="0" smtClean="0">
                <a:effectLst/>
              </a:rPr>
              <a:t>when </a:t>
            </a:r>
            <a:r>
              <a:rPr lang="en-US" dirty="0">
                <a:effectLst/>
              </a:rPr>
              <a:t>they are produced. </a:t>
            </a:r>
          </a:p>
          <a:p>
            <a:pPr lvl="1"/>
            <a:r>
              <a:rPr lang="en-US" dirty="0">
                <a:effectLst/>
              </a:rPr>
              <a:t>It takes 1.23 BTUs of fossil fuel to </a:t>
            </a:r>
            <a:r>
              <a:rPr lang="en-US" dirty="0" smtClean="0">
                <a:effectLst/>
              </a:rPr>
              <a:t/>
            </a:r>
            <a:br>
              <a:rPr lang="en-US" dirty="0" smtClean="0">
                <a:effectLst/>
              </a:rPr>
            </a:br>
            <a:r>
              <a:rPr lang="en-US" dirty="0" smtClean="0">
                <a:effectLst/>
              </a:rPr>
              <a:t>produce </a:t>
            </a:r>
            <a:r>
              <a:rPr lang="en-US" dirty="0">
                <a:effectLst/>
              </a:rPr>
              <a:t>1 BTU of gasoline.</a:t>
            </a:r>
          </a:p>
          <a:p>
            <a:pPr lvl="1"/>
            <a:r>
              <a:rPr lang="en-US" dirty="0">
                <a:effectLst/>
              </a:rPr>
              <a:t>This means that for the energy </a:t>
            </a:r>
            <a:r>
              <a:rPr lang="en-US" dirty="0" smtClean="0">
                <a:effectLst/>
              </a:rPr>
              <a:t/>
            </a:r>
            <a:br>
              <a:rPr lang="en-US" dirty="0" smtClean="0">
                <a:effectLst/>
              </a:rPr>
            </a:br>
            <a:r>
              <a:rPr lang="en-US" dirty="0" smtClean="0">
                <a:effectLst/>
              </a:rPr>
              <a:t>equivalent </a:t>
            </a:r>
            <a:r>
              <a:rPr lang="en-US" dirty="0">
                <a:effectLst/>
              </a:rPr>
              <a:t>of 1 gallon of gasoline, </a:t>
            </a:r>
            <a:r>
              <a:rPr lang="en-US" dirty="0" smtClean="0">
                <a:effectLst/>
              </a:rPr>
              <a:t/>
            </a:r>
            <a:br>
              <a:rPr lang="en-US" dirty="0" smtClean="0">
                <a:effectLst/>
              </a:rPr>
            </a:br>
            <a:r>
              <a:rPr lang="en-US" dirty="0" smtClean="0">
                <a:effectLst/>
              </a:rPr>
              <a:t>it </a:t>
            </a:r>
            <a:r>
              <a:rPr lang="en-US" dirty="0">
                <a:effectLst/>
              </a:rPr>
              <a:t>took the equivalent of over 1.2 </a:t>
            </a:r>
            <a:r>
              <a:rPr lang="en-US" dirty="0" smtClean="0">
                <a:effectLst/>
              </a:rPr>
              <a:t/>
            </a:r>
            <a:br>
              <a:rPr lang="en-US" dirty="0" smtClean="0">
                <a:effectLst/>
              </a:rPr>
            </a:br>
            <a:r>
              <a:rPr lang="en-US" dirty="0" smtClean="0">
                <a:effectLst/>
              </a:rPr>
              <a:t>gallons </a:t>
            </a:r>
            <a:r>
              <a:rPr lang="en-US" dirty="0">
                <a:effectLst/>
              </a:rPr>
              <a:t>to produce it. </a:t>
            </a:r>
          </a:p>
          <a:p>
            <a:pPr lvl="1"/>
            <a:r>
              <a:rPr lang="en-US" dirty="0">
                <a:effectLst/>
              </a:rPr>
              <a:t>This is because of the energy needed </a:t>
            </a:r>
            <a:r>
              <a:rPr lang="en-US" dirty="0" smtClean="0">
                <a:effectLst/>
              </a:rPr>
              <a:t/>
            </a:r>
            <a:br>
              <a:rPr lang="en-US" dirty="0" smtClean="0">
                <a:effectLst/>
              </a:rPr>
            </a:br>
            <a:r>
              <a:rPr lang="en-US" dirty="0" smtClean="0">
                <a:effectLst/>
              </a:rPr>
              <a:t>to </a:t>
            </a:r>
            <a:r>
              <a:rPr lang="en-US" dirty="0">
                <a:effectLst/>
              </a:rPr>
              <a:t>drill, refine, and transport the fuel. </a:t>
            </a:r>
          </a:p>
          <a:p>
            <a:endParaRPr lang="en-US" dirty="0"/>
          </a:p>
        </p:txBody>
      </p:sp>
      <p:pic>
        <p:nvPicPr>
          <p:cNvPr id="4" name="Picture 2" descr="This graph shows how much fossil energy is required to provide 1 BTU of each fuel at the pump. The graph does not reflect energy derived from solar or other renewable sources used in the production of ethanol."/>
          <p:cNvPicPr>
            <a:picLocks noChangeAspect="1" noChangeArrowheads="1"/>
          </p:cNvPicPr>
          <p:nvPr/>
        </p:nvPicPr>
        <p:blipFill rotWithShape="1">
          <a:blip r:embed="rId2" cstate="print"/>
          <a:srcRect t="10628" r="61556" b="9999"/>
          <a:stretch/>
        </p:blipFill>
        <p:spPr bwMode="auto">
          <a:xfrm>
            <a:off x="5667779" y="3334968"/>
            <a:ext cx="3051218" cy="3422684"/>
          </a:xfrm>
          <a:prstGeom prst="rect">
            <a:avLst/>
          </a:prstGeom>
          <a:noFill/>
        </p:spPr>
      </p:pic>
    </p:spTree>
    <p:extLst>
      <p:ext uri="{BB962C8B-B14F-4D97-AF65-F5344CB8AC3E}">
        <p14:creationId xmlns:p14="http://schemas.microsoft.com/office/powerpoint/2010/main" val="27926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Impacts of Oil</a:t>
            </a:r>
            <a:endParaRPr lang="en-US" dirty="0"/>
          </a:p>
        </p:txBody>
      </p:sp>
      <p:sp>
        <p:nvSpPr>
          <p:cNvPr id="3" name="Content Placeholder 2"/>
          <p:cNvSpPr>
            <a:spLocks noGrp="1"/>
          </p:cNvSpPr>
          <p:nvPr>
            <p:ph idx="1"/>
          </p:nvPr>
        </p:nvSpPr>
        <p:spPr>
          <a:xfrm>
            <a:off x="101599" y="1028700"/>
            <a:ext cx="8813801" cy="3878151"/>
          </a:xfrm>
        </p:spPr>
        <p:txBody>
          <a:bodyPr>
            <a:normAutofit fontScale="62500" lnSpcReduction="20000"/>
          </a:bodyPr>
          <a:lstStyle/>
          <a:p>
            <a:pPr lvl="0"/>
            <a:r>
              <a:rPr lang="en-US" dirty="0">
                <a:effectLst/>
              </a:rPr>
              <a:t>The processes of exploration and acquisition of fossil fuels are also closely associated with environmental and health problems. </a:t>
            </a:r>
          </a:p>
          <a:p>
            <a:pPr lvl="1"/>
            <a:r>
              <a:rPr lang="en-US" dirty="0">
                <a:effectLst/>
              </a:rPr>
              <a:t>Almost all fossil fuels are found deep beneath the surface of the earth, requiring methods that are often invasive and harmful to the environment. </a:t>
            </a:r>
          </a:p>
          <a:p>
            <a:pPr lvl="1"/>
            <a:r>
              <a:rPr lang="en-US" dirty="0">
                <a:effectLst/>
              </a:rPr>
              <a:t>Exploration and production of petroleum have caused detrimental impacts to soils, groundwater, and ecosystems in 36 states. </a:t>
            </a:r>
          </a:p>
          <a:p>
            <a:pPr lvl="1"/>
            <a:r>
              <a:rPr lang="en-US" dirty="0">
                <a:effectLst/>
              </a:rPr>
              <a:t>This damage was primarily caused by improper disposal of wastewater, oil spills, and problems after mining or drilling (such as leakages, fires, and cave-ins). </a:t>
            </a:r>
          </a:p>
          <a:p>
            <a:pPr lvl="1"/>
            <a:r>
              <a:rPr lang="en-US" dirty="0">
                <a:effectLst/>
              </a:rPr>
              <a:t>While some environmental concerns are clearly evident, such as the Exxon Valdez spill in Alaska and the Deep Water Horizon spill in the Gulf of Mexico, many other environmental impacts are less obvious and occur over much longer periods of time. </a:t>
            </a:r>
            <a:endParaRPr lang="en-US" dirty="0"/>
          </a:p>
        </p:txBody>
      </p:sp>
      <p:pic>
        <p:nvPicPr>
          <p:cNvPr id="2050" name="Picture 2" descr="http://i2.cdn.turner.com/cnn/dam/assets/140319173806-exxon-oil-04-restricted-horizontal-gallery.jpg"/>
          <p:cNvPicPr>
            <a:picLocks noChangeAspect="1" noChangeArrowheads="1"/>
          </p:cNvPicPr>
          <p:nvPr/>
        </p:nvPicPr>
        <p:blipFill rotWithShape="1">
          <a:blip r:embed="rId2">
            <a:extLst>
              <a:ext uri="{28A0092B-C50C-407E-A947-70E740481C1C}">
                <a14:useLocalDpi xmlns:a14="http://schemas.microsoft.com/office/drawing/2010/main" val="0"/>
              </a:ext>
            </a:extLst>
          </a:blip>
          <a:srcRect t="19465" b="19690"/>
          <a:stretch/>
        </p:blipFill>
        <p:spPr bwMode="auto">
          <a:xfrm>
            <a:off x="1652836" y="4648757"/>
            <a:ext cx="6332065" cy="21671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2836" y="6585096"/>
            <a:ext cx="1332416"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www.cnn.com</a:t>
            </a:r>
            <a:endParaRPr lang="en-US" sz="900" i="1" dirty="0"/>
          </a:p>
        </p:txBody>
      </p:sp>
    </p:spTree>
    <p:extLst>
      <p:ext uri="{BB962C8B-B14F-4D97-AF65-F5344CB8AC3E}">
        <p14:creationId xmlns:p14="http://schemas.microsoft.com/office/powerpoint/2010/main" val="105576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effectLst/>
              </a:rPr>
              <a:t>Because fossil fuels are limited in supply, likely to become increasingly expensive, are inefficient to produce, can cause severe health problems, and are a primary cause of climate change and other environmental problems, alternate sources of fuel would be socially, economically, and environmentally ideal. </a:t>
            </a:r>
          </a:p>
          <a:p>
            <a:pPr lvl="1"/>
            <a:r>
              <a:rPr lang="en-US" dirty="0">
                <a:effectLst/>
              </a:rPr>
              <a:t>The challenge is to find a fuel that is as energy-dense, as easily transported and distributed, can address modern energy needs, and is as </a:t>
            </a:r>
            <a:r>
              <a:rPr lang="en-US" dirty="0" smtClean="0">
                <a:effectLst/>
              </a:rPr>
              <a:t>cost-effective </a:t>
            </a:r>
            <a:r>
              <a:rPr lang="en-US" dirty="0">
                <a:effectLst/>
              </a:rPr>
              <a:t>as </a:t>
            </a:r>
            <a:r>
              <a:rPr lang="en-US" dirty="0" smtClean="0">
                <a:effectLst/>
              </a:rPr>
              <a:t>petroleum-based </a:t>
            </a:r>
            <a:r>
              <a:rPr lang="en-US" dirty="0">
                <a:effectLst/>
              </a:rPr>
              <a:t>fuels that will </a:t>
            </a:r>
            <a:r>
              <a:rPr lang="en-US" dirty="0" smtClean="0">
                <a:effectLst/>
              </a:rPr>
              <a:t>cause </a:t>
            </a:r>
            <a:r>
              <a:rPr lang="en-US" dirty="0">
                <a:effectLst/>
              </a:rPr>
              <a:t>less harm to the </a:t>
            </a:r>
            <a:r>
              <a:rPr lang="en-US" dirty="0" smtClean="0">
                <a:effectLst/>
              </a:rPr>
              <a:t>environment</a:t>
            </a:r>
            <a:r>
              <a:rPr lang="en-US" dirty="0">
                <a:effectLst/>
              </a:rPr>
              <a:t>.</a:t>
            </a:r>
          </a:p>
          <a:p>
            <a:pPr lvl="1"/>
            <a:r>
              <a:rPr lang="en-US" dirty="0">
                <a:effectLst/>
              </a:rPr>
              <a:t>In order for a fuel to replace </a:t>
            </a:r>
            <a:r>
              <a:rPr lang="en-US" dirty="0" smtClean="0">
                <a:effectLst/>
              </a:rPr>
              <a:t/>
            </a:r>
            <a:br>
              <a:rPr lang="en-US" dirty="0" smtClean="0">
                <a:effectLst/>
              </a:rPr>
            </a:br>
            <a:r>
              <a:rPr lang="en-US" dirty="0" smtClean="0">
                <a:effectLst/>
              </a:rPr>
              <a:t>petroleum-based </a:t>
            </a:r>
            <a:r>
              <a:rPr lang="en-US" dirty="0">
                <a:effectLst/>
              </a:rPr>
              <a:t>fuels in the </a:t>
            </a:r>
            <a:r>
              <a:rPr lang="en-US" dirty="0" smtClean="0">
                <a:effectLst/>
              </a:rPr>
              <a:t/>
            </a:r>
            <a:br>
              <a:rPr lang="en-US" dirty="0" smtClean="0">
                <a:effectLst/>
              </a:rPr>
            </a:br>
            <a:r>
              <a:rPr lang="en-US" dirty="0" smtClean="0">
                <a:effectLst/>
              </a:rPr>
              <a:t>United </a:t>
            </a:r>
            <a:r>
              <a:rPr lang="en-US" dirty="0">
                <a:effectLst/>
              </a:rPr>
              <a:t>States, it must perform </a:t>
            </a:r>
            <a:r>
              <a:rPr lang="en-US" dirty="0" smtClean="0">
                <a:effectLst/>
              </a:rPr>
              <a:t/>
            </a:r>
            <a:br>
              <a:rPr lang="en-US" dirty="0" smtClean="0">
                <a:effectLst/>
              </a:rPr>
            </a:br>
            <a:r>
              <a:rPr lang="en-US" dirty="0" smtClean="0">
                <a:effectLst/>
              </a:rPr>
              <a:t>as </a:t>
            </a:r>
            <a:r>
              <a:rPr lang="en-US" dirty="0">
                <a:effectLst/>
              </a:rPr>
              <a:t>well or nearly as well as </a:t>
            </a:r>
            <a:r>
              <a:rPr lang="en-US" dirty="0" smtClean="0">
                <a:effectLst/>
              </a:rPr>
              <a:t/>
            </a:r>
            <a:br>
              <a:rPr lang="en-US" dirty="0" smtClean="0">
                <a:effectLst/>
              </a:rPr>
            </a:br>
            <a:r>
              <a:rPr lang="en-US" dirty="0" smtClean="0">
                <a:effectLst/>
              </a:rPr>
              <a:t>petroleum </a:t>
            </a:r>
            <a:r>
              <a:rPr lang="en-US" dirty="0">
                <a:effectLst/>
              </a:rPr>
              <a:t>products at a similar </a:t>
            </a:r>
            <a:r>
              <a:rPr lang="en-US" dirty="0" smtClean="0">
                <a:effectLst/>
              </a:rPr>
              <a:t/>
            </a:r>
            <a:br>
              <a:rPr lang="en-US" dirty="0" smtClean="0">
                <a:effectLst/>
              </a:rPr>
            </a:br>
            <a:r>
              <a:rPr lang="en-US" dirty="0" smtClean="0">
                <a:effectLst/>
              </a:rPr>
              <a:t>cost </a:t>
            </a:r>
            <a:r>
              <a:rPr lang="en-US" dirty="0">
                <a:effectLst/>
              </a:rPr>
              <a:t>with much fewer negative </a:t>
            </a:r>
            <a:r>
              <a:rPr lang="en-US" dirty="0" smtClean="0">
                <a:effectLst/>
              </a:rPr>
              <a:t/>
            </a:r>
            <a:br>
              <a:rPr lang="en-US" dirty="0" smtClean="0">
                <a:effectLst/>
              </a:rPr>
            </a:br>
            <a:r>
              <a:rPr lang="en-US" dirty="0" smtClean="0">
                <a:effectLst/>
              </a:rPr>
              <a:t>side-effects</a:t>
            </a:r>
            <a:r>
              <a:rPr lang="en-US" dirty="0">
                <a:effectLst/>
              </a:rPr>
              <a:t>. </a:t>
            </a:r>
            <a:endParaRPr lang="en-US" dirty="0"/>
          </a:p>
        </p:txBody>
      </p:sp>
      <p:pic>
        <p:nvPicPr>
          <p:cNvPr id="3074" name="Picture 2" descr="http://mgsenergy.com/images/renewable_energy.jpg"/>
          <p:cNvPicPr>
            <a:picLocks noChangeAspect="1" noChangeArrowheads="1"/>
          </p:cNvPicPr>
          <p:nvPr/>
        </p:nvPicPr>
        <p:blipFill rotWithShape="1">
          <a:blip r:embed="rId2">
            <a:extLst>
              <a:ext uri="{28A0092B-C50C-407E-A947-70E740481C1C}">
                <a14:useLocalDpi xmlns:a14="http://schemas.microsoft.com/office/drawing/2010/main" val="0"/>
              </a:ext>
            </a:extLst>
          </a:blip>
          <a:srcRect l="7805" t="8440" r="7805" b="8440"/>
          <a:stretch/>
        </p:blipFill>
        <p:spPr bwMode="auto">
          <a:xfrm>
            <a:off x="5756856" y="4310882"/>
            <a:ext cx="2743200" cy="25765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21113" y="6637102"/>
            <a:ext cx="130195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mgsenergy.com</a:t>
            </a:r>
            <a:endParaRPr lang="en-US" sz="800" i="1" dirty="0"/>
          </a:p>
        </p:txBody>
      </p:sp>
    </p:spTree>
    <p:extLst>
      <p:ext uri="{BB962C8B-B14F-4D97-AF65-F5344CB8AC3E}">
        <p14:creationId xmlns:p14="http://schemas.microsoft.com/office/powerpoint/2010/main" val="392717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smtClean="0"/>
              <a:t>Matter</a:t>
            </a:r>
            <a:r>
              <a:rPr lang="fr-FR" dirty="0" smtClean="0"/>
              <a:t> &amp; Force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effectLst/>
              </a:rPr>
              <a:t>Everything in the universe can be grouped into one of two categories: </a:t>
            </a:r>
          </a:p>
          <a:p>
            <a:pPr lvl="1"/>
            <a:r>
              <a:rPr lang="en-US" dirty="0">
                <a:effectLst/>
              </a:rPr>
              <a:t>Matter: anything that has mass and takes up space. </a:t>
            </a:r>
          </a:p>
          <a:p>
            <a:pPr lvl="1"/>
            <a:r>
              <a:rPr lang="en-US" dirty="0">
                <a:effectLst/>
              </a:rPr>
              <a:t>Force: something that changes the motion of an object (a push or pull). </a:t>
            </a:r>
            <a:br>
              <a:rPr lang="en-US" dirty="0">
                <a:effectLst/>
              </a:rPr>
            </a:br>
            <a:endParaRPr lang="en-US" dirty="0">
              <a:effectLst/>
            </a:endParaRPr>
          </a:p>
          <a:p>
            <a:pPr lvl="0"/>
            <a:r>
              <a:rPr lang="en-US" dirty="0">
                <a:effectLst/>
              </a:rPr>
              <a:t>Work is defined as the </a:t>
            </a:r>
            <a:r>
              <a:rPr lang="en-US" dirty="0" smtClean="0">
                <a:effectLst/>
              </a:rPr>
              <a:t/>
            </a:r>
            <a:br>
              <a:rPr lang="en-US" dirty="0" smtClean="0">
                <a:effectLst/>
              </a:rPr>
            </a:br>
            <a:r>
              <a:rPr lang="en-US" dirty="0" smtClean="0">
                <a:effectLst/>
              </a:rPr>
              <a:t>distance </a:t>
            </a:r>
            <a:r>
              <a:rPr lang="en-US" dirty="0">
                <a:effectLst/>
              </a:rPr>
              <a:t>that a force </a:t>
            </a:r>
            <a:r>
              <a:rPr lang="en-US" dirty="0" smtClean="0">
                <a:effectLst/>
              </a:rPr>
              <a:t/>
            </a:r>
            <a:br>
              <a:rPr lang="en-US" dirty="0" smtClean="0">
                <a:effectLst/>
              </a:rPr>
            </a:br>
            <a:r>
              <a:rPr lang="en-US" dirty="0" smtClean="0">
                <a:effectLst/>
              </a:rPr>
              <a:t>pushes </a:t>
            </a:r>
            <a:r>
              <a:rPr lang="en-US" dirty="0">
                <a:effectLst/>
              </a:rPr>
              <a:t>or pulls an object </a:t>
            </a:r>
            <a:r>
              <a:rPr lang="en-US" dirty="0" smtClean="0">
                <a:effectLst/>
              </a:rPr>
              <a:t/>
            </a:r>
            <a:br>
              <a:rPr lang="en-US" dirty="0" smtClean="0">
                <a:effectLst/>
              </a:rPr>
            </a:br>
            <a:r>
              <a:rPr lang="en-US" dirty="0" smtClean="0">
                <a:effectLst/>
              </a:rPr>
              <a:t>(</a:t>
            </a:r>
            <a:r>
              <a:rPr lang="en-US" dirty="0">
                <a:effectLst/>
              </a:rPr>
              <a:t>matter</a:t>
            </a:r>
            <a:r>
              <a:rPr lang="en-US" dirty="0" smtClean="0">
                <a:effectLst/>
              </a:rPr>
              <a:t>). </a:t>
            </a:r>
            <a:endParaRPr lang="en-US" dirty="0">
              <a:effectLst/>
            </a:endParaRPr>
          </a:p>
          <a:p>
            <a:pPr lvl="1"/>
            <a:r>
              <a:rPr lang="en-US" dirty="0">
                <a:effectLst/>
              </a:rPr>
              <a:t>Work = Force x distance.</a:t>
            </a:r>
          </a:p>
          <a:p>
            <a:pPr lvl="1"/>
            <a:r>
              <a:rPr lang="en-US" dirty="0">
                <a:effectLst/>
              </a:rPr>
              <a:t>W = F*d</a:t>
            </a:r>
            <a:endParaRPr lang="en-US" dirty="0" smtClean="0"/>
          </a:p>
        </p:txBody>
      </p:sp>
      <p:sp>
        <p:nvSpPr>
          <p:cNvPr id="10" name="Footer Placeholder 9"/>
          <p:cNvSpPr>
            <a:spLocks noGrp="1"/>
          </p:cNvSpPr>
          <p:nvPr>
            <p:ph type="ftr" sz="quarter" idx="4294967295"/>
          </p:nvPr>
        </p:nvSpPr>
        <p:spPr>
          <a:xfrm>
            <a:off x="533400" y="5936189"/>
            <a:ext cx="4834673" cy="365125"/>
          </a:xfrm>
        </p:spPr>
        <p:txBody>
          <a:bodyPr/>
          <a:lstStyle/>
          <a:p>
            <a:r>
              <a:rPr lang="en-US" smtClean="0"/>
              <a:t>Footer text here</a:t>
            </a:r>
            <a:endParaRPr lang="en-US"/>
          </a:p>
        </p:txBody>
      </p:sp>
      <p:pic>
        <p:nvPicPr>
          <p:cNvPr id="1026" name="Picture 2" descr="http://www.lightandmatter.com/html_books/lm/ch13/figs/work-concept-diagram.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6265" y="3144361"/>
            <a:ext cx="3230005" cy="3587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68073" y="6552083"/>
            <a:ext cx="1877437"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4"/>
              </a:rPr>
              <a:t>Source: www.lightandmatter.com</a:t>
            </a:r>
            <a:endParaRPr lang="en-US" sz="900" i="1" dirty="0"/>
          </a:p>
        </p:txBody>
      </p:sp>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effectLst/>
              </a:rPr>
              <a:t>Energy is defined in chemistry as the ability to do work. </a:t>
            </a:r>
          </a:p>
          <a:p>
            <a:pPr lvl="1"/>
            <a:r>
              <a:rPr lang="en-US" dirty="0">
                <a:effectLst/>
              </a:rPr>
              <a:t>In other words, energy </a:t>
            </a:r>
            <a:r>
              <a:rPr lang="en-US" dirty="0" smtClean="0">
                <a:effectLst/>
              </a:rPr>
              <a:t>is the </a:t>
            </a:r>
            <a:r>
              <a:rPr lang="en-US" dirty="0">
                <a:effectLst/>
              </a:rPr>
              <a:t>capacity to make something happen. </a:t>
            </a:r>
          </a:p>
          <a:p>
            <a:pPr lvl="1"/>
            <a:r>
              <a:rPr lang="en-US" dirty="0">
                <a:effectLst/>
              </a:rPr>
              <a:t>For example, the energy of moving water can make a wheel turn. </a:t>
            </a:r>
          </a:p>
          <a:p>
            <a:pPr lvl="1"/>
            <a:r>
              <a:rPr lang="en-US" dirty="0">
                <a:effectLst/>
              </a:rPr>
              <a:t>The turning of a wheel can generate electricity. </a:t>
            </a:r>
          </a:p>
          <a:p>
            <a:pPr lvl="1"/>
            <a:r>
              <a:rPr lang="en-US" dirty="0">
                <a:effectLst/>
              </a:rPr>
              <a:t>The flow of electricity can turn the blades of a fan in your house. </a:t>
            </a:r>
            <a:br>
              <a:rPr lang="en-US" dirty="0">
                <a:effectLst/>
              </a:rPr>
            </a:br>
            <a:endParaRPr lang="en-US" dirty="0">
              <a:effectLst/>
            </a:endParaRPr>
          </a:p>
          <a:p>
            <a:pPr lvl="0"/>
            <a:r>
              <a:rPr lang="en-US" dirty="0">
                <a:effectLst/>
              </a:rPr>
              <a:t>The use of energy is constrained by two laws.</a:t>
            </a:r>
          </a:p>
          <a:p>
            <a:pPr lvl="1"/>
            <a:r>
              <a:rPr lang="en-US" dirty="0">
                <a:effectLst/>
              </a:rPr>
              <a:t>The Laws of Thermodynamics describe the physical characteristics and limits of energy. </a:t>
            </a:r>
          </a:p>
          <a:p>
            <a:pPr lvl="1"/>
            <a:r>
              <a:rPr lang="en-US" dirty="0">
                <a:effectLst/>
              </a:rPr>
              <a:t>For example, when someone refers to “energy production”, they are actually referring to “energy transformation”. </a:t>
            </a:r>
          </a:p>
          <a:p>
            <a:pPr lvl="1"/>
            <a:r>
              <a:rPr lang="en-US" dirty="0">
                <a:effectLst/>
              </a:rPr>
              <a:t>Energy transformation occurs </a:t>
            </a:r>
            <a:r>
              <a:rPr lang="en-US" dirty="0" smtClean="0">
                <a:effectLst/>
              </a:rPr>
              <a:t/>
            </a:r>
            <a:br>
              <a:rPr lang="en-US" dirty="0" smtClean="0">
                <a:effectLst/>
              </a:rPr>
            </a:br>
            <a:r>
              <a:rPr lang="en-US" dirty="0" smtClean="0">
                <a:effectLst/>
              </a:rPr>
              <a:t>whenever </a:t>
            </a:r>
            <a:r>
              <a:rPr lang="en-US" dirty="0">
                <a:effectLst/>
              </a:rPr>
              <a:t>matter changes </a:t>
            </a:r>
            <a:r>
              <a:rPr lang="en-US" dirty="0" smtClean="0">
                <a:effectLst/>
              </a:rPr>
              <a:t/>
            </a:r>
            <a:br>
              <a:rPr lang="en-US" dirty="0" smtClean="0">
                <a:effectLst/>
              </a:rPr>
            </a:br>
            <a:r>
              <a:rPr lang="en-US" dirty="0" smtClean="0">
                <a:effectLst/>
              </a:rPr>
              <a:t>position </a:t>
            </a:r>
            <a:r>
              <a:rPr lang="en-US" dirty="0">
                <a:effectLst/>
              </a:rPr>
              <a:t>(movement) or </a:t>
            </a:r>
            <a:r>
              <a:rPr lang="en-US" dirty="0" smtClean="0">
                <a:effectLst/>
              </a:rPr>
              <a:t/>
            </a:r>
            <a:br>
              <a:rPr lang="en-US" dirty="0" smtClean="0">
                <a:effectLst/>
              </a:rPr>
            </a:br>
            <a:r>
              <a:rPr lang="en-US" dirty="0" smtClean="0">
                <a:effectLst/>
              </a:rPr>
              <a:t>whenever </a:t>
            </a:r>
            <a:r>
              <a:rPr lang="en-US" dirty="0">
                <a:effectLst/>
              </a:rPr>
              <a:t>matter changes </a:t>
            </a:r>
            <a:r>
              <a:rPr lang="en-US" dirty="0" smtClean="0">
                <a:effectLst/>
              </a:rPr>
              <a:t/>
            </a:r>
            <a:br>
              <a:rPr lang="en-US" dirty="0" smtClean="0">
                <a:effectLst/>
              </a:rPr>
            </a:br>
            <a:r>
              <a:rPr lang="en-US" dirty="0" smtClean="0">
                <a:effectLst/>
              </a:rPr>
              <a:t>state </a:t>
            </a:r>
            <a:r>
              <a:rPr lang="en-US" dirty="0">
                <a:effectLst/>
              </a:rPr>
              <a:t>(for example, </a:t>
            </a:r>
            <a:r>
              <a:rPr lang="en-US" dirty="0" smtClean="0">
                <a:effectLst/>
              </a:rPr>
              <a:t/>
            </a:r>
            <a:br>
              <a:rPr lang="en-US" dirty="0" smtClean="0">
                <a:effectLst/>
              </a:rPr>
            </a:br>
            <a:r>
              <a:rPr lang="en-US" dirty="0" smtClean="0">
                <a:effectLst/>
              </a:rPr>
              <a:t>combustion or </a:t>
            </a:r>
            <a:r>
              <a:rPr lang="en-US" dirty="0">
                <a:effectLst/>
              </a:rPr>
              <a:t>melting). </a:t>
            </a:r>
          </a:p>
        </p:txBody>
      </p:sp>
      <p:pic>
        <p:nvPicPr>
          <p:cNvPr id="8" name="Picture 7"/>
          <p:cNvPicPr>
            <a:picLocks noChangeAspect="1"/>
          </p:cNvPicPr>
          <p:nvPr/>
        </p:nvPicPr>
        <p:blipFill>
          <a:blip r:embed="rId2"/>
          <a:stretch>
            <a:fillRect/>
          </a:stretch>
        </p:blipFill>
        <p:spPr>
          <a:xfrm>
            <a:off x="4620126" y="5053250"/>
            <a:ext cx="4411579" cy="1616526"/>
          </a:xfrm>
          <a:prstGeom prst="rect">
            <a:avLst/>
          </a:prstGeom>
        </p:spPr>
      </p:pic>
      <p:sp>
        <p:nvSpPr>
          <p:cNvPr id="9" name="Rectangle 8"/>
          <p:cNvSpPr/>
          <p:nvPr/>
        </p:nvSpPr>
        <p:spPr>
          <a:xfrm>
            <a:off x="3200400" y="6641126"/>
            <a:ext cx="5943600" cy="215444"/>
          </a:xfrm>
          <a:prstGeom prst="rect">
            <a:avLst/>
          </a:prstGeom>
        </p:spPr>
        <p:txBody>
          <a:bodyPr wrap="square">
            <a:spAutoFit/>
          </a:bodyPr>
          <a:lstStyle/>
          <a:p>
            <a:r>
              <a:rPr lang="en-US" sz="800" i="1" dirty="0" smtClean="0"/>
              <a:t>Source: https</a:t>
            </a:r>
            <a:r>
              <a:rPr lang="en-US" sz="800" i="1" dirty="0"/>
              <a:t>://smartsite.ucdavis.edu/access/content/user/00002950/bis10v/week2/2webimages/figure-06-03a.jpg</a:t>
            </a:r>
          </a:p>
        </p:txBody>
      </p:sp>
    </p:spTree>
    <p:extLst>
      <p:ext uri="{BB962C8B-B14F-4D97-AF65-F5344CB8AC3E}">
        <p14:creationId xmlns:p14="http://schemas.microsoft.com/office/powerpoint/2010/main" val="216512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Laws of Thermodynamics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effectLst/>
              </a:rPr>
              <a:t>The First Law of Thermodynamics is that energy cannot be created or destroyed. </a:t>
            </a:r>
          </a:p>
          <a:p>
            <a:pPr lvl="1"/>
            <a:r>
              <a:rPr lang="en-US" dirty="0">
                <a:effectLst/>
              </a:rPr>
              <a:t>The total amount of mass and energy in the universe is always the same. </a:t>
            </a:r>
          </a:p>
          <a:p>
            <a:pPr lvl="1"/>
            <a:r>
              <a:rPr lang="en-US" dirty="0">
                <a:effectLst/>
              </a:rPr>
              <a:t>You cannot change the amount of energy, only the form of energy. </a:t>
            </a:r>
          </a:p>
          <a:p>
            <a:pPr lvl="1"/>
            <a:r>
              <a:rPr lang="en-US" dirty="0">
                <a:effectLst/>
              </a:rPr>
              <a:t>For example, if energy is converted into electricity, that electricity can be used to power a fan, but some of that energy will be converted to heat and noise as well as motion. However, all of the same energy will exist in the fan as it did in the electrical wires. </a:t>
            </a:r>
            <a:br>
              <a:rPr lang="en-US" dirty="0">
                <a:effectLst/>
              </a:rPr>
            </a:br>
            <a:endParaRPr lang="en-US" dirty="0">
              <a:effectLst/>
            </a:endParaRPr>
          </a:p>
          <a:p>
            <a:pPr lvl="0"/>
            <a:r>
              <a:rPr lang="en-US" dirty="0">
                <a:effectLst/>
              </a:rPr>
              <a:t>The First Law of Thermodynamics can be represented by the formula E = W + Q, where E is the total energy, W is the work, and Q is the heat produced. </a:t>
            </a:r>
          </a:p>
          <a:p>
            <a:pPr lvl="1"/>
            <a:r>
              <a:rPr lang="en-US" dirty="0">
                <a:effectLst/>
              </a:rPr>
              <a:t>More accurately, we can use the formula ∆Q + ∆W = ∆E, where ∆E is the </a:t>
            </a:r>
            <a:r>
              <a:rPr lang="en-US" i="1" dirty="0">
                <a:effectLst/>
              </a:rPr>
              <a:t>change</a:t>
            </a:r>
            <a:r>
              <a:rPr lang="en-US" dirty="0">
                <a:effectLst/>
              </a:rPr>
              <a:t> in the energy of the system, ∆Q is non-useful work (heat and noise) and ∆W is the work done. </a:t>
            </a:r>
          </a:p>
          <a:p>
            <a:pPr lvl="1"/>
            <a:r>
              <a:rPr lang="en-US" dirty="0">
                <a:effectLst/>
              </a:rPr>
              <a:t>∆ refers to “change”. </a:t>
            </a:r>
            <a:endParaRPr lang="en-US" dirty="0"/>
          </a:p>
        </p:txBody>
      </p:sp>
    </p:spTree>
    <p:extLst>
      <p:ext uri="{BB962C8B-B14F-4D97-AF65-F5344CB8AC3E}">
        <p14:creationId xmlns:p14="http://schemas.microsoft.com/office/powerpoint/2010/main" val="172390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Entropy</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effectLst/>
              </a:rPr>
              <a:t>As energy changes forms, it usually becomes more inaccessible and less useful. </a:t>
            </a:r>
          </a:p>
          <a:p>
            <a:pPr lvl="1"/>
            <a:r>
              <a:rPr lang="en-US" dirty="0">
                <a:effectLst/>
              </a:rPr>
              <a:t>For example, the gasoline in the tank of a car is compact, useful, and easily stored and transported. </a:t>
            </a:r>
          </a:p>
          <a:p>
            <a:pPr lvl="1"/>
            <a:r>
              <a:rPr lang="en-US" dirty="0">
                <a:effectLst/>
              </a:rPr>
              <a:t>However, as the energy in the gasoline is converted into the movement of the car, the energy becomes dispersed as heat and noise in addition to motion.</a:t>
            </a:r>
          </a:p>
          <a:p>
            <a:pPr lvl="1"/>
            <a:r>
              <a:rPr lang="en-US" dirty="0">
                <a:effectLst/>
              </a:rPr>
              <a:t>While the energy of the motion could be “recaptured” and used elsewhere, the heat and noise are mostly unusable sources of energy. </a:t>
            </a:r>
          </a:p>
          <a:p>
            <a:pPr lvl="1"/>
            <a:r>
              <a:rPr lang="en-US" dirty="0">
                <a:effectLst/>
              </a:rPr>
              <a:t>While the total amount of energy remains the same, the amount of “useful” energy is reduced as more and more becomes heat and noise as the energy is converted. </a:t>
            </a:r>
            <a:br>
              <a:rPr lang="en-US" dirty="0">
                <a:effectLst/>
              </a:rPr>
            </a:br>
            <a:endParaRPr lang="en-US" dirty="0">
              <a:effectLst/>
            </a:endParaRPr>
          </a:p>
          <a:p>
            <a:pPr lvl="0"/>
            <a:r>
              <a:rPr lang="en-US" dirty="0">
                <a:effectLst/>
              </a:rPr>
              <a:t>The Second Law of Thermodynamics states that the non-useful energy increases overtime.</a:t>
            </a:r>
          </a:p>
          <a:p>
            <a:pPr lvl="1"/>
            <a:r>
              <a:rPr lang="en-US" dirty="0">
                <a:effectLst/>
              </a:rPr>
              <a:t>In other words, as energy is transformed through work, the amount of unavailable energy increases. </a:t>
            </a:r>
          </a:p>
          <a:p>
            <a:pPr lvl="1"/>
            <a:r>
              <a:rPr lang="en-US" dirty="0">
                <a:effectLst/>
              </a:rPr>
              <a:t>The increase in disorder that results as energy transforms from useful to non-useful energy is known as </a:t>
            </a:r>
            <a:r>
              <a:rPr lang="en-US" u="sng" dirty="0">
                <a:effectLst/>
              </a:rPr>
              <a:t>entropy</a:t>
            </a:r>
            <a:r>
              <a:rPr lang="en-US" dirty="0">
                <a:effectLst/>
              </a:rPr>
              <a:t>. </a:t>
            </a:r>
          </a:p>
          <a:p>
            <a:pPr lvl="1"/>
            <a:r>
              <a:rPr lang="en-US" dirty="0">
                <a:effectLst/>
              </a:rPr>
              <a:t>Each time work is produced through a conversion of energy, the amount of entropy in the universe increases. </a:t>
            </a:r>
            <a:endParaRPr lang="en-US" dirty="0"/>
          </a:p>
        </p:txBody>
      </p:sp>
    </p:spTree>
    <p:extLst>
      <p:ext uri="{BB962C8B-B14F-4D97-AF65-F5344CB8AC3E}">
        <p14:creationId xmlns:p14="http://schemas.microsoft.com/office/powerpoint/2010/main" val="247667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Efficiency</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effectLst/>
              </a:rPr>
              <a:t>The amount of entropy that results from a transformation of energy can be used to define whether or not a fuel is efficient. </a:t>
            </a:r>
          </a:p>
          <a:p>
            <a:pPr lvl="1"/>
            <a:r>
              <a:rPr lang="en-US" dirty="0">
                <a:effectLst/>
              </a:rPr>
              <a:t>Efficiency is defined as the work done as compared to the energy needed. </a:t>
            </a:r>
          </a:p>
          <a:p>
            <a:pPr lvl="1"/>
            <a:r>
              <a:rPr lang="en-US" dirty="0">
                <a:effectLst/>
              </a:rPr>
              <a:t>Efficiency can be calculated mathematically as N = work </a:t>
            </a:r>
            <a:r>
              <a:rPr lang="en-US" dirty="0" smtClean="0">
                <a:effectLst/>
              </a:rPr>
              <a:t>done/energy </a:t>
            </a:r>
            <a:r>
              <a:rPr lang="en-US" dirty="0">
                <a:effectLst/>
              </a:rPr>
              <a:t>spent.</a:t>
            </a:r>
          </a:p>
          <a:p>
            <a:pPr lvl="2"/>
            <a:r>
              <a:rPr lang="en-US" dirty="0">
                <a:effectLst/>
              </a:rPr>
              <a:t>N = efficiency. </a:t>
            </a:r>
          </a:p>
          <a:p>
            <a:pPr lvl="1"/>
            <a:r>
              <a:rPr lang="en-US" dirty="0">
                <a:effectLst/>
              </a:rPr>
              <a:t>Another way of writing this is </a:t>
            </a:r>
            <a:r>
              <a:rPr lang="en-US" dirty="0" smtClean="0">
                <a:effectLst/>
              </a:rPr>
              <a:t>N </a:t>
            </a:r>
            <a:r>
              <a:rPr lang="en-US" dirty="0">
                <a:effectLst/>
              </a:rPr>
              <a:t>= work output/energy input.</a:t>
            </a:r>
            <a:br>
              <a:rPr lang="en-US" dirty="0">
                <a:effectLst/>
              </a:rPr>
            </a:br>
            <a:endParaRPr lang="en-US" dirty="0">
              <a:effectLst/>
            </a:endParaRPr>
          </a:p>
          <a:p>
            <a:pPr lvl="0"/>
            <a:r>
              <a:rPr lang="en-US" dirty="0">
                <a:effectLst/>
              </a:rPr>
              <a:t>For example, a well maintained automobile has an efficiency of </a:t>
            </a:r>
            <a:r>
              <a:rPr lang="en-US" dirty="0" smtClean="0">
                <a:effectLst/>
              </a:rPr>
              <a:t>8-12</a:t>
            </a:r>
            <a:r>
              <a:rPr lang="en-US" dirty="0">
                <a:effectLst/>
              </a:rPr>
              <a:t>%, meaning </a:t>
            </a:r>
            <a:r>
              <a:rPr lang="en-US" dirty="0" smtClean="0">
                <a:effectLst/>
              </a:rPr>
              <a:t>about 90% </a:t>
            </a:r>
            <a:r>
              <a:rPr lang="en-US" dirty="0">
                <a:effectLst/>
              </a:rPr>
              <a:t>of the energy from gasoline is converted into heat and noise and only </a:t>
            </a:r>
            <a:r>
              <a:rPr lang="en-US" dirty="0" smtClean="0">
                <a:effectLst/>
              </a:rPr>
              <a:t>10% </a:t>
            </a:r>
            <a:r>
              <a:rPr lang="en-US" dirty="0">
                <a:effectLst/>
              </a:rPr>
              <a:t>of the energy is actually transformed into motion. </a:t>
            </a:r>
          </a:p>
          <a:p>
            <a:pPr lvl="1"/>
            <a:r>
              <a:rPr lang="en-US" dirty="0" smtClean="0">
                <a:effectLst/>
              </a:rPr>
              <a:t>A </a:t>
            </a:r>
            <a:r>
              <a:rPr lang="en-US" dirty="0">
                <a:effectLst/>
              </a:rPr>
              <a:t>hydroelectric plant has an 80% efficiency, </a:t>
            </a:r>
            <a:r>
              <a:rPr lang="en-US" dirty="0" smtClean="0">
                <a:effectLst/>
              </a:rPr>
              <a:t/>
            </a:r>
            <a:br>
              <a:rPr lang="en-US" dirty="0" smtClean="0">
                <a:effectLst/>
              </a:rPr>
            </a:br>
            <a:r>
              <a:rPr lang="en-US" dirty="0" smtClean="0">
                <a:effectLst/>
              </a:rPr>
              <a:t>while only </a:t>
            </a:r>
            <a:r>
              <a:rPr lang="en-US" dirty="0">
                <a:effectLst/>
              </a:rPr>
              <a:t>30-40% of the energy in coal is </a:t>
            </a:r>
            <a:r>
              <a:rPr lang="en-US" dirty="0" smtClean="0">
                <a:effectLst/>
              </a:rPr>
              <a:t/>
            </a:r>
            <a:br>
              <a:rPr lang="en-US" dirty="0" smtClean="0">
                <a:effectLst/>
              </a:rPr>
            </a:br>
            <a:r>
              <a:rPr lang="en-US" dirty="0" smtClean="0">
                <a:effectLst/>
              </a:rPr>
              <a:t>converted </a:t>
            </a:r>
            <a:r>
              <a:rPr lang="en-US" dirty="0">
                <a:effectLst/>
              </a:rPr>
              <a:t>into </a:t>
            </a:r>
            <a:r>
              <a:rPr lang="en-US" dirty="0" smtClean="0">
                <a:effectLst/>
              </a:rPr>
              <a:t>electricity.</a:t>
            </a:r>
          </a:p>
          <a:p>
            <a:pPr lvl="1"/>
            <a:r>
              <a:rPr lang="en-US" dirty="0" smtClean="0">
                <a:effectLst/>
              </a:rPr>
              <a:t>In </a:t>
            </a:r>
            <a:r>
              <a:rPr lang="en-US" dirty="0">
                <a:effectLst/>
              </a:rPr>
              <a:t>the human body, only 20% of the calories </a:t>
            </a:r>
            <a:r>
              <a:rPr lang="en-US" dirty="0" smtClean="0">
                <a:effectLst/>
              </a:rPr>
              <a:t/>
            </a:r>
            <a:br>
              <a:rPr lang="en-US" dirty="0" smtClean="0">
                <a:effectLst/>
              </a:rPr>
            </a:br>
            <a:r>
              <a:rPr lang="en-US" dirty="0" smtClean="0">
                <a:effectLst/>
              </a:rPr>
              <a:t>you </a:t>
            </a:r>
            <a:r>
              <a:rPr lang="en-US" dirty="0">
                <a:effectLst/>
              </a:rPr>
              <a:t>consume is used to keep your body </a:t>
            </a:r>
            <a:r>
              <a:rPr lang="en-US" dirty="0" smtClean="0">
                <a:effectLst/>
              </a:rPr>
              <a:t/>
            </a:r>
            <a:br>
              <a:rPr lang="en-US" dirty="0" smtClean="0">
                <a:effectLst/>
              </a:rPr>
            </a:br>
            <a:r>
              <a:rPr lang="en-US" dirty="0" smtClean="0">
                <a:effectLst/>
              </a:rPr>
              <a:t>functioning</a:t>
            </a:r>
            <a:r>
              <a:rPr lang="en-US" dirty="0">
                <a:effectLst/>
              </a:rPr>
              <a:t>, while roughly 80% is lost as </a:t>
            </a:r>
            <a:r>
              <a:rPr lang="en-US" dirty="0" smtClean="0">
                <a:effectLst/>
              </a:rPr>
              <a:t/>
            </a:r>
            <a:br>
              <a:rPr lang="en-US" dirty="0" smtClean="0">
                <a:effectLst/>
              </a:rPr>
            </a:br>
            <a:r>
              <a:rPr lang="en-US" dirty="0" smtClean="0">
                <a:effectLst/>
              </a:rPr>
              <a:t>unutilized </a:t>
            </a:r>
            <a:r>
              <a:rPr lang="en-US" dirty="0">
                <a:effectLst/>
              </a:rPr>
              <a:t>heat.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059003" y="4626669"/>
            <a:ext cx="2723570" cy="1815713"/>
          </a:xfrm>
          <a:prstGeom prst="rect">
            <a:avLst/>
          </a:prstGeom>
        </p:spPr>
      </p:pic>
      <p:sp>
        <p:nvSpPr>
          <p:cNvPr id="5" name="Right Arrow 4"/>
          <p:cNvSpPr/>
          <p:nvPr/>
        </p:nvSpPr>
        <p:spPr>
          <a:xfrm rot="2045483">
            <a:off x="5941116" y="5891924"/>
            <a:ext cx="1788215" cy="60157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10% Motion</a:t>
            </a:r>
            <a:endParaRPr lang="en-US" dirty="0"/>
          </a:p>
        </p:txBody>
      </p:sp>
      <p:sp>
        <p:nvSpPr>
          <p:cNvPr id="7" name="Up Arrow 6"/>
          <p:cNvSpPr/>
          <p:nvPr/>
        </p:nvSpPr>
        <p:spPr>
          <a:xfrm>
            <a:off x="6861086" y="4351197"/>
            <a:ext cx="1899197" cy="1091259"/>
          </a:xfrm>
          <a:prstGeom prst="upArrow">
            <a:avLst>
              <a:gd name="adj1" fmla="val 65204"/>
              <a:gd name="adj2" fmla="val 412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90% Heat</a:t>
            </a:r>
            <a:endParaRPr lang="en-US" dirty="0"/>
          </a:p>
        </p:txBody>
      </p:sp>
    </p:spTree>
    <p:extLst>
      <p:ext uri="{BB962C8B-B14F-4D97-AF65-F5344CB8AC3E}">
        <p14:creationId xmlns:p14="http://schemas.microsoft.com/office/powerpoint/2010/main" val="130862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Kinds of Energy</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effectLst/>
              </a:rPr>
              <a:t> There are two kinds of energy: potential and kinetic. </a:t>
            </a:r>
          </a:p>
          <a:p>
            <a:pPr lvl="1"/>
            <a:r>
              <a:rPr lang="en-US" dirty="0">
                <a:effectLst/>
              </a:rPr>
              <a:t>Kinetic energy is the energy of motion. </a:t>
            </a:r>
          </a:p>
          <a:p>
            <a:pPr lvl="1"/>
            <a:r>
              <a:rPr lang="en-US" dirty="0">
                <a:effectLst/>
              </a:rPr>
              <a:t>Potential energy is kind of like “stored” energy; potential energy is the energy of an object due to its relative position. </a:t>
            </a:r>
          </a:p>
          <a:p>
            <a:pPr lvl="1"/>
            <a:r>
              <a:rPr lang="en-US" dirty="0">
                <a:effectLst/>
              </a:rPr>
              <a:t>For example, a ball on top of a hill has potential energy because it can roll down the hill, transforming into kinetic energy. </a:t>
            </a:r>
          </a:p>
          <a:p>
            <a:pPr lvl="1"/>
            <a:r>
              <a:rPr lang="en-US" dirty="0">
                <a:effectLst/>
              </a:rPr>
              <a:t>Water at the top of a waterfall has more potential energy than at the water at the bottom because it has the potential to fall further (meaning it has the potential to do more work). </a:t>
            </a:r>
            <a:br>
              <a:rPr lang="en-US" dirty="0">
                <a:effectLst/>
              </a:rPr>
            </a:br>
            <a:endParaRPr lang="en-US" dirty="0">
              <a:effectLst/>
            </a:endParaRPr>
          </a:p>
          <a:p>
            <a:pPr lvl="0"/>
            <a:r>
              <a:rPr lang="en-US" dirty="0">
                <a:effectLst/>
              </a:rPr>
              <a:t>Potential energy can also be used to describe chemical reactions. </a:t>
            </a:r>
          </a:p>
          <a:p>
            <a:pPr lvl="1"/>
            <a:r>
              <a:rPr lang="en-US" dirty="0">
                <a:effectLst/>
              </a:rPr>
              <a:t>More stable molecules have a lower potential energy than less stable molecules. </a:t>
            </a:r>
          </a:p>
          <a:p>
            <a:pPr lvl="1"/>
            <a:r>
              <a:rPr lang="en-US" dirty="0">
                <a:effectLst/>
              </a:rPr>
              <a:t>For example, gasoline is very unstable – a small amount of energy (such as a single spark) can cause a huge release of energy (or an explosion), which means gasoline has a higher potential energy. </a:t>
            </a:r>
          </a:p>
          <a:p>
            <a:pPr lvl="1"/>
            <a:r>
              <a:rPr lang="en-US" dirty="0">
                <a:effectLst/>
              </a:rPr>
              <a:t>Water is very stable and therefore has very low potential energy (and low value as a potential fuel). </a:t>
            </a:r>
          </a:p>
          <a:p>
            <a:pPr lvl="1"/>
            <a:r>
              <a:rPr lang="en-US" dirty="0">
                <a:effectLst/>
              </a:rPr>
              <a:t>A single spark will not cause water to explode like it would cause gasoline to explode. </a:t>
            </a:r>
            <a:endParaRPr lang="en-US" dirty="0"/>
          </a:p>
        </p:txBody>
      </p:sp>
    </p:spTree>
    <p:extLst>
      <p:ext uri="{BB962C8B-B14F-4D97-AF65-F5344CB8AC3E}">
        <p14:creationId xmlns:p14="http://schemas.microsoft.com/office/powerpoint/2010/main" val="314550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Bond Energy</a:t>
            </a:r>
            <a:endParaRPr lang="en-US" dirty="0"/>
          </a:p>
        </p:txBody>
      </p:sp>
      <p:sp>
        <p:nvSpPr>
          <p:cNvPr id="3" name="Content Placeholder 2"/>
          <p:cNvSpPr>
            <a:spLocks noGrp="1"/>
          </p:cNvSpPr>
          <p:nvPr>
            <p:ph idx="1"/>
          </p:nvPr>
        </p:nvSpPr>
        <p:spPr>
          <a:xfrm>
            <a:off x="101599" y="1028700"/>
            <a:ext cx="8813801" cy="4056647"/>
          </a:xfrm>
        </p:spPr>
        <p:txBody>
          <a:bodyPr>
            <a:normAutofit fontScale="62500" lnSpcReduction="20000"/>
          </a:bodyPr>
          <a:lstStyle/>
          <a:p>
            <a:pPr lvl="0"/>
            <a:r>
              <a:rPr lang="en-US" dirty="0">
                <a:effectLst/>
              </a:rPr>
              <a:t>The value of a type of molecule as a fuel depends on the bond energy of that molecule. </a:t>
            </a:r>
          </a:p>
          <a:p>
            <a:pPr lvl="1"/>
            <a:r>
              <a:rPr lang="en-US" u="sng" dirty="0">
                <a:effectLst/>
              </a:rPr>
              <a:t>Bond energy </a:t>
            </a:r>
            <a:r>
              <a:rPr lang="en-US" dirty="0">
                <a:effectLst/>
              </a:rPr>
              <a:t>is the amount of energy released when a bond is formed between two atoms. </a:t>
            </a:r>
          </a:p>
          <a:p>
            <a:pPr lvl="2"/>
            <a:r>
              <a:rPr lang="en-US" dirty="0">
                <a:effectLst/>
              </a:rPr>
              <a:t>Energy is used to break a bond and energy is released when a bond is formed. </a:t>
            </a:r>
          </a:p>
          <a:p>
            <a:pPr lvl="1"/>
            <a:r>
              <a:rPr lang="en-US" dirty="0">
                <a:effectLst/>
              </a:rPr>
              <a:t>Energy can be released when a reaction causes a molecule with a higher potential energy (the reactant) to be rearranged into molecule(s) into lower potential energy (the product) through a chemical reaction.</a:t>
            </a:r>
          </a:p>
          <a:p>
            <a:pPr lvl="2"/>
            <a:r>
              <a:rPr lang="en-US" dirty="0">
                <a:effectLst/>
              </a:rPr>
              <a:t>For example, when wood is burned in a campfire, heat and light are produced because the molecules of the wood with high </a:t>
            </a:r>
            <a:r>
              <a:rPr lang="en-US" dirty="0" smtClean="0">
                <a:effectLst/>
              </a:rPr>
              <a:t>potential </a:t>
            </a:r>
            <a:r>
              <a:rPr lang="en-US" dirty="0">
                <a:effectLst/>
              </a:rPr>
              <a:t>energy are being converted into CO</a:t>
            </a:r>
            <a:r>
              <a:rPr lang="en-US" baseline="-25000" dirty="0">
                <a:effectLst/>
              </a:rPr>
              <a:t>2</a:t>
            </a:r>
            <a:r>
              <a:rPr lang="en-US" dirty="0">
                <a:effectLst/>
              </a:rPr>
              <a:t> and H</a:t>
            </a:r>
            <a:r>
              <a:rPr lang="en-US" baseline="-25000" dirty="0">
                <a:effectLst/>
              </a:rPr>
              <a:t>2</a:t>
            </a:r>
            <a:r>
              <a:rPr lang="en-US" dirty="0">
                <a:effectLst/>
              </a:rPr>
              <a:t>O (with low potential energy). </a:t>
            </a:r>
          </a:p>
          <a:p>
            <a:pPr lvl="2"/>
            <a:r>
              <a:rPr lang="en-US" dirty="0">
                <a:effectLst/>
              </a:rPr>
              <a:t>Because there is ‘leftover’ energy, it is emitted as light and heat; the greater the reaction, the more intense the light and the heat. </a:t>
            </a:r>
          </a:p>
          <a:p>
            <a:pPr lvl="1"/>
            <a:r>
              <a:rPr lang="en-US" dirty="0">
                <a:effectLst/>
              </a:rPr>
              <a:t>In this case, wood and oxygen would be the reactants and CO</a:t>
            </a:r>
            <a:r>
              <a:rPr lang="en-US" baseline="-25000" dirty="0">
                <a:effectLst/>
              </a:rPr>
              <a:t>2</a:t>
            </a:r>
            <a:r>
              <a:rPr lang="en-US" dirty="0">
                <a:effectLst/>
              </a:rPr>
              <a:t> and H</a:t>
            </a:r>
            <a:r>
              <a:rPr lang="en-US" baseline="-25000" dirty="0">
                <a:effectLst/>
              </a:rPr>
              <a:t>2</a:t>
            </a:r>
            <a:r>
              <a:rPr lang="en-US" dirty="0">
                <a:effectLst/>
              </a:rPr>
              <a:t>O would be the products. </a:t>
            </a:r>
            <a:endParaRPr lang="en-US" dirty="0"/>
          </a:p>
        </p:txBody>
      </p:sp>
      <p:pic>
        <p:nvPicPr>
          <p:cNvPr id="3074" name="Picture 2" descr="http://chemwiki.ucdavis.edu/@api/deki/files/8288/combustion_3.png?size=bestfit&amp;width=600&amp;height=223&amp;revision=1"/>
          <p:cNvPicPr>
            <a:picLocks noChangeAspect="1" noChangeArrowheads="1"/>
          </p:cNvPicPr>
          <p:nvPr/>
        </p:nvPicPr>
        <p:blipFill rotWithShape="1">
          <a:blip r:embed="rId2">
            <a:extLst>
              <a:ext uri="{28A0092B-C50C-407E-A947-70E740481C1C}">
                <a14:useLocalDpi xmlns:a14="http://schemas.microsoft.com/office/drawing/2010/main" val="0"/>
              </a:ext>
            </a:extLst>
          </a:blip>
          <a:srcRect b="41108"/>
          <a:stretch/>
        </p:blipFill>
        <p:spPr bwMode="auto">
          <a:xfrm>
            <a:off x="505994" y="5085347"/>
            <a:ext cx="8229600" cy="18062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5400000">
            <a:off x="8129768" y="6038729"/>
            <a:ext cx="157126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chemwiki.ucdavis.edu</a:t>
            </a:r>
            <a:endParaRPr lang="en-US" sz="800" i="1" dirty="0"/>
          </a:p>
        </p:txBody>
      </p:sp>
    </p:spTree>
    <p:extLst>
      <p:ext uri="{BB962C8B-B14F-4D97-AF65-F5344CB8AC3E}">
        <p14:creationId xmlns:p14="http://schemas.microsoft.com/office/powerpoint/2010/main" val="199340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Enthalpy</a:t>
            </a:r>
            <a:endParaRPr lang="en-US" dirty="0"/>
          </a:p>
        </p:txBody>
      </p:sp>
      <p:sp>
        <p:nvSpPr>
          <p:cNvPr id="3" name="Content Placeholder 2"/>
          <p:cNvSpPr>
            <a:spLocks noGrp="1"/>
          </p:cNvSpPr>
          <p:nvPr>
            <p:ph idx="1"/>
          </p:nvPr>
        </p:nvSpPr>
        <p:spPr>
          <a:xfrm>
            <a:off x="53473" y="1028700"/>
            <a:ext cx="8813801" cy="5638799"/>
          </a:xfrm>
        </p:spPr>
        <p:txBody>
          <a:bodyPr>
            <a:normAutofit fontScale="77500" lnSpcReduction="20000"/>
          </a:bodyPr>
          <a:lstStyle/>
          <a:p>
            <a:pPr lvl="0"/>
            <a:r>
              <a:rPr lang="en-US" dirty="0">
                <a:effectLst/>
              </a:rPr>
              <a:t>A molecule that is a valuable fuel is one whose atoms can be broken apart with minimal energy and causes a large release of energy when those atoms reform a more stable molecule. </a:t>
            </a:r>
          </a:p>
          <a:p>
            <a:pPr lvl="1"/>
            <a:r>
              <a:rPr lang="en-US" dirty="0">
                <a:effectLst/>
              </a:rPr>
              <a:t>A reaction (such as combustion) that causes energy to be released is called </a:t>
            </a:r>
            <a:r>
              <a:rPr lang="en-US" u="sng" dirty="0">
                <a:effectLst/>
              </a:rPr>
              <a:t>exothermic</a:t>
            </a:r>
            <a:r>
              <a:rPr lang="en-US" dirty="0">
                <a:effectLst/>
              </a:rPr>
              <a:t>.</a:t>
            </a:r>
          </a:p>
          <a:p>
            <a:pPr lvl="1"/>
            <a:r>
              <a:rPr lang="en-US" dirty="0">
                <a:effectLst/>
              </a:rPr>
              <a:t>A reaction that absorbs energy as it occurs is called </a:t>
            </a:r>
            <a:r>
              <a:rPr lang="en-US" u="sng" dirty="0">
                <a:effectLst/>
              </a:rPr>
              <a:t>endothermic</a:t>
            </a:r>
            <a:r>
              <a:rPr lang="en-US" dirty="0">
                <a:effectLst/>
              </a:rPr>
              <a:t>.  </a:t>
            </a:r>
          </a:p>
          <a:p>
            <a:pPr lvl="1"/>
            <a:r>
              <a:rPr lang="en-US" u="sng" dirty="0">
                <a:effectLst/>
              </a:rPr>
              <a:t>Enthalpy</a:t>
            </a:r>
            <a:r>
              <a:rPr lang="en-US" dirty="0">
                <a:effectLst/>
              </a:rPr>
              <a:t> is the amount of energy absorbed or released because of a reaction. </a:t>
            </a:r>
          </a:p>
          <a:p>
            <a:pPr lvl="2"/>
            <a:r>
              <a:rPr lang="en-US" dirty="0">
                <a:effectLst/>
              </a:rPr>
              <a:t>Enthalpy is symbolized with an </a:t>
            </a:r>
            <a:r>
              <a:rPr lang="en-US" dirty="0" smtClean="0">
                <a:effectLst/>
              </a:rPr>
              <a:t/>
            </a:r>
            <a:br>
              <a:rPr lang="en-US" dirty="0" smtClean="0">
                <a:effectLst/>
              </a:rPr>
            </a:br>
            <a:r>
              <a:rPr lang="en-US" dirty="0" smtClean="0">
                <a:effectLst/>
              </a:rPr>
              <a:t>H </a:t>
            </a:r>
            <a:r>
              <a:rPr lang="en-US" dirty="0">
                <a:effectLst/>
              </a:rPr>
              <a:t>in chemistry. </a:t>
            </a:r>
          </a:p>
          <a:p>
            <a:pPr lvl="1"/>
            <a:r>
              <a:rPr lang="en-US" dirty="0">
                <a:effectLst/>
              </a:rPr>
              <a:t>Enthalpy is </a:t>
            </a:r>
            <a:r>
              <a:rPr lang="en-US" i="1" dirty="0">
                <a:effectLst/>
              </a:rPr>
              <a:t>negative</a:t>
            </a:r>
            <a:r>
              <a:rPr lang="en-US" dirty="0">
                <a:effectLst/>
              </a:rPr>
              <a:t> in an </a:t>
            </a:r>
            <a:r>
              <a:rPr lang="en-US" dirty="0" smtClean="0">
                <a:effectLst/>
              </a:rPr>
              <a:t/>
            </a:r>
            <a:br>
              <a:rPr lang="en-US" dirty="0" smtClean="0">
                <a:effectLst/>
              </a:rPr>
            </a:br>
            <a:r>
              <a:rPr lang="en-US" dirty="0" smtClean="0">
                <a:effectLst/>
              </a:rPr>
              <a:t>exothermic </a:t>
            </a:r>
            <a:r>
              <a:rPr lang="en-US" dirty="0">
                <a:effectLst/>
              </a:rPr>
              <a:t>reaction (energy is </a:t>
            </a:r>
            <a:r>
              <a:rPr lang="en-US" dirty="0" smtClean="0">
                <a:effectLst/>
              </a:rPr>
              <a:t/>
            </a:r>
            <a:br>
              <a:rPr lang="en-US" dirty="0" smtClean="0">
                <a:effectLst/>
              </a:rPr>
            </a:br>
            <a:r>
              <a:rPr lang="en-US" dirty="0" smtClean="0">
                <a:effectLst/>
              </a:rPr>
              <a:t>lost </a:t>
            </a:r>
            <a:r>
              <a:rPr lang="en-US" dirty="0">
                <a:effectLst/>
              </a:rPr>
              <a:t>to the surroundings) and </a:t>
            </a:r>
            <a:r>
              <a:rPr lang="en-US" dirty="0" smtClean="0">
                <a:effectLst/>
              </a:rPr>
              <a:t/>
            </a:r>
            <a:br>
              <a:rPr lang="en-US" dirty="0" smtClean="0">
                <a:effectLst/>
              </a:rPr>
            </a:br>
            <a:r>
              <a:rPr lang="en-US" dirty="0" smtClean="0">
                <a:effectLst/>
              </a:rPr>
              <a:t>enthalpy </a:t>
            </a:r>
            <a:r>
              <a:rPr lang="en-US" dirty="0">
                <a:effectLst/>
              </a:rPr>
              <a:t>is </a:t>
            </a:r>
            <a:r>
              <a:rPr lang="en-US" i="1" dirty="0">
                <a:effectLst/>
              </a:rPr>
              <a:t>positive</a:t>
            </a:r>
            <a:r>
              <a:rPr lang="en-US" dirty="0">
                <a:effectLst/>
              </a:rPr>
              <a:t> in an </a:t>
            </a:r>
            <a:r>
              <a:rPr lang="en-US" dirty="0" smtClean="0">
                <a:effectLst/>
              </a:rPr>
              <a:t/>
            </a:r>
            <a:br>
              <a:rPr lang="en-US" dirty="0" smtClean="0">
                <a:effectLst/>
              </a:rPr>
            </a:br>
            <a:r>
              <a:rPr lang="en-US" dirty="0" smtClean="0">
                <a:effectLst/>
              </a:rPr>
              <a:t>endothermic </a:t>
            </a:r>
            <a:r>
              <a:rPr lang="en-US" dirty="0">
                <a:effectLst/>
              </a:rPr>
              <a:t>reaction (energy is </a:t>
            </a:r>
            <a:r>
              <a:rPr lang="en-US" dirty="0" smtClean="0">
                <a:effectLst/>
              </a:rPr>
              <a:t/>
            </a:r>
            <a:br>
              <a:rPr lang="en-US" dirty="0" smtClean="0">
                <a:effectLst/>
              </a:rPr>
            </a:br>
            <a:r>
              <a:rPr lang="en-US" dirty="0" smtClean="0">
                <a:effectLst/>
              </a:rPr>
              <a:t>gained </a:t>
            </a:r>
            <a:r>
              <a:rPr lang="en-US" dirty="0">
                <a:effectLst/>
              </a:rPr>
              <a:t>from the surroundings). </a:t>
            </a:r>
            <a:endParaRPr lang="en-US" dirty="0"/>
          </a:p>
        </p:txBody>
      </p:sp>
      <p:pic>
        <p:nvPicPr>
          <p:cNvPr id="4098" name="Picture 2" descr="http://www.avogadro.co.uk/definitions/ae.gif"/>
          <p:cNvPicPr>
            <a:picLocks noChangeAspect="1" noChangeArrowheads="1"/>
          </p:cNvPicPr>
          <p:nvPr/>
        </p:nvPicPr>
        <p:blipFill rotWithShape="1">
          <a:blip r:embed="rId2">
            <a:extLst>
              <a:ext uri="{28A0092B-C50C-407E-A947-70E740481C1C}">
                <a14:useLocalDpi xmlns:a14="http://schemas.microsoft.com/office/drawing/2010/main" val="0"/>
              </a:ext>
            </a:extLst>
          </a:blip>
          <a:srcRect l="24236" b="9456"/>
          <a:stretch/>
        </p:blipFill>
        <p:spPr bwMode="auto">
          <a:xfrm>
            <a:off x="5743075" y="3898233"/>
            <a:ext cx="3220452" cy="297997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0951625">
            <a:off x="5229728" y="6192254"/>
            <a:ext cx="1918346" cy="445327"/>
          </a:xfrm>
          <a:prstGeom prst="rightArrow">
            <a:avLst>
              <a:gd name="adj1" fmla="val 50000"/>
              <a:gd name="adj2" fmla="val 1206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Enthalpy</a:t>
            </a:r>
            <a:endParaRPr lang="en-US" dirty="0"/>
          </a:p>
        </p:txBody>
      </p:sp>
      <p:sp>
        <p:nvSpPr>
          <p:cNvPr id="5" name="Rectangle 4"/>
          <p:cNvSpPr/>
          <p:nvPr/>
        </p:nvSpPr>
        <p:spPr>
          <a:xfrm>
            <a:off x="4345547" y="6642556"/>
            <a:ext cx="152638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www.avogadro.co.uk</a:t>
            </a:r>
            <a:endParaRPr lang="en-US" sz="800" i="1" dirty="0"/>
          </a:p>
        </p:txBody>
      </p:sp>
    </p:spTree>
    <p:extLst>
      <p:ext uri="{BB962C8B-B14F-4D97-AF65-F5344CB8AC3E}">
        <p14:creationId xmlns:p14="http://schemas.microsoft.com/office/powerpoint/2010/main" val="267798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1811</Words>
  <Application>Microsoft Office PowerPoint</Application>
  <PresentationFormat>On-screen Show (4:3)</PresentationFormat>
  <Paragraphs>163</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vt:lpstr>
      <vt:lpstr>Corbel</vt:lpstr>
      <vt:lpstr>Trebuchet MS</vt:lpstr>
      <vt:lpstr>Wingdings</vt:lpstr>
      <vt:lpstr>Berlin</vt:lpstr>
      <vt:lpstr>The Chemistry of Fuel</vt:lpstr>
      <vt:lpstr>Matter &amp; Force</vt:lpstr>
      <vt:lpstr>Energy</vt:lpstr>
      <vt:lpstr>Laws of Thermodynamics</vt:lpstr>
      <vt:lpstr>Entropy</vt:lpstr>
      <vt:lpstr>Efficiency</vt:lpstr>
      <vt:lpstr>Kinds of Energy</vt:lpstr>
      <vt:lpstr>Bond Energy</vt:lpstr>
      <vt:lpstr>Enthalpy</vt:lpstr>
      <vt:lpstr>Activation Energy</vt:lpstr>
      <vt:lpstr>Water as fuel?</vt:lpstr>
      <vt:lpstr>Fossil Fuels</vt:lpstr>
      <vt:lpstr>Refinement</vt:lpstr>
      <vt:lpstr>Carbon Dioxide &amp; Climate Change</vt:lpstr>
      <vt:lpstr>Carbon Neutral Fuels</vt:lpstr>
      <vt:lpstr>Air Pollution</vt:lpstr>
      <vt:lpstr>Limited &amp; Inefficient</vt:lpstr>
      <vt:lpstr>The Impacts of Oil</vt:lpstr>
      <vt:lpstr>Alternatives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2014-11-14T20:27:37Z</dcterms:created>
  <dcterms:modified xsi:type="dcterms:W3CDTF">2015-01-06T15:56:14Z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