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handoutMasterIdLst>
    <p:handoutMasterId r:id="rId22"/>
  </p:handoutMasterIdLst>
  <p:sldIdLst>
    <p:sldId id="256" r:id="rId2"/>
    <p:sldId id="257" r:id="rId3"/>
    <p:sldId id="258" r:id="rId4"/>
    <p:sldId id="259" r:id="rId5"/>
    <p:sldId id="275"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9236075"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0" d="100"/>
          <a:sy n="50" d="100"/>
        </p:scale>
        <p:origin x="-11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3136" cy="35184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0849" y="0"/>
            <a:ext cx="4003136" cy="351845"/>
          </a:xfrm>
          <a:prstGeom prst="rect">
            <a:avLst/>
          </a:prstGeom>
        </p:spPr>
        <p:txBody>
          <a:bodyPr vert="horz" lIns="91440" tIns="45720" rIns="91440" bIns="45720" rtlCol="0"/>
          <a:lstStyle>
            <a:lvl1pPr algn="r">
              <a:defRPr sz="1200"/>
            </a:lvl1pPr>
          </a:lstStyle>
          <a:p>
            <a:fld id="{6CCA8C2F-D1BA-41E6-A5E8-B6B79AFCD7EC}" type="datetimeFigureOut">
              <a:rPr lang="en-US" smtClean="0"/>
              <a:t>1/3/2015</a:t>
            </a:fld>
            <a:endParaRPr lang="en-US"/>
          </a:p>
        </p:txBody>
      </p:sp>
      <p:sp>
        <p:nvSpPr>
          <p:cNvPr id="4" name="Footer Placeholder 3"/>
          <p:cNvSpPr>
            <a:spLocks noGrp="1"/>
          </p:cNvSpPr>
          <p:nvPr>
            <p:ph type="ftr" sz="quarter" idx="2"/>
          </p:nvPr>
        </p:nvSpPr>
        <p:spPr>
          <a:xfrm>
            <a:off x="1" y="6658555"/>
            <a:ext cx="4003136" cy="35184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0849" y="6658555"/>
            <a:ext cx="4003136" cy="351845"/>
          </a:xfrm>
          <a:prstGeom prst="rect">
            <a:avLst/>
          </a:prstGeom>
        </p:spPr>
        <p:txBody>
          <a:bodyPr vert="horz" lIns="91440" tIns="45720" rIns="91440" bIns="45720" rtlCol="0" anchor="b"/>
          <a:lstStyle>
            <a:lvl1pPr algn="r">
              <a:defRPr sz="1200"/>
            </a:lvl1pPr>
          </a:lstStyle>
          <a:p>
            <a:fld id="{5FB7CE50-651C-48B7-B07C-B584CF843A98}" type="slidenum">
              <a:rPr lang="en-US" smtClean="0"/>
              <a:t>‹#›</a:t>
            </a:fld>
            <a:endParaRPr lang="en-US"/>
          </a:p>
        </p:txBody>
      </p:sp>
    </p:spTree>
    <p:extLst>
      <p:ext uri="{BB962C8B-B14F-4D97-AF65-F5344CB8AC3E}">
        <p14:creationId xmlns:p14="http://schemas.microsoft.com/office/powerpoint/2010/main" val="23918765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78ABE3C1-DBE1-495D-B57B-2849774B866A}" type="datetimeFigureOut">
              <a:rPr lang="en-US" smtClean="0"/>
              <a:t>1/3/2015</a:t>
            </a:fld>
            <a:endParaRPr lang="en-US" dirty="0"/>
          </a:p>
        </p:txBody>
      </p:sp>
      <p:sp>
        <p:nvSpPr>
          <p:cNvPr id="5" name="Footer Placeholder 4"/>
          <p:cNvSpPr>
            <a:spLocks noGrp="1"/>
          </p:cNvSpPr>
          <p:nvPr>
            <p:ph type="ftr" sz="quarter" idx="11"/>
          </p:nvPr>
        </p:nvSpPr>
        <p:spPr>
          <a:xfrm>
            <a:off x="533401" y="5936189"/>
            <a:ext cx="4021666" cy="365125"/>
          </a:xfrm>
        </p:spPr>
        <p:txBody>
          <a:bodyPr/>
          <a:lstStyle/>
          <a:p>
            <a:endParaRPr lang="en-US" dirty="0"/>
          </a:p>
        </p:txBody>
      </p:sp>
      <p:sp>
        <p:nvSpPr>
          <p:cNvPr id="6" name="Slide Number Placeholder 5"/>
          <p:cNvSpPr>
            <a:spLocks noGrp="1"/>
          </p:cNvSpPr>
          <p:nvPr>
            <p:ph type="sldNum" sz="quarter" idx="12"/>
          </p:nvPr>
        </p:nvSpPr>
        <p:spPr>
          <a:xfrm>
            <a:off x="7010399" y="2750337"/>
            <a:ext cx="1370293"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692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11310"/>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3506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11616"/>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9179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6D22F896-40B5-4ADD-8801-0D06FADFA095}" type="slidenum">
              <a:rPr lang="en-US" smtClean="0"/>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065271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3130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22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2716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7430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6178E61D-D431-422C-9764-11DAFE33AB63}" type="datetimeFigureOut">
              <a:rPr lang="en-US" smtClean="0"/>
              <a:t>1/3/2015</a:t>
            </a:fld>
            <a:endParaRPr lang="en-US" dirty="0"/>
          </a:p>
        </p:txBody>
      </p:sp>
      <p:sp>
        <p:nvSpPr>
          <p:cNvPr id="5" name="Footer Placeholder 4"/>
          <p:cNvSpPr>
            <a:spLocks noGrp="1"/>
          </p:cNvSpPr>
          <p:nvPr>
            <p:ph type="ftr" sz="quarter" idx="11"/>
          </p:nvPr>
        </p:nvSpPr>
        <p:spPr>
          <a:xfrm>
            <a:off x="510241" y="5936189"/>
            <a:ext cx="4518959" cy="365125"/>
          </a:xfrm>
        </p:spPr>
        <p:txBody>
          <a:bodyPr/>
          <a:lstStyle/>
          <a:p>
            <a:endParaRPr lang="en-US" dirty="0"/>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3404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87083"/>
            <a:ext cx="9161969" cy="1045032"/>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30710"/>
            <a:ext cx="6896534" cy="673579"/>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85057" y="1084869"/>
            <a:ext cx="8821216" cy="5577187"/>
          </a:xfrm>
        </p:spPr>
        <p:txBody>
          <a:bodyPr>
            <a:normAutofit/>
          </a:bodyPr>
          <a:lstStyle>
            <a:lvl1pPr>
              <a:defRPr sz="3600" b="1"/>
            </a:lvl1pPr>
            <a:lvl2pPr>
              <a:defRPr sz="3200"/>
            </a:lvl2pPr>
            <a:lvl3pPr>
              <a:defRPr sz="2800" i="1"/>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389256" y="230710"/>
            <a:ext cx="617017" cy="679717"/>
          </a:xfrm>
        </p:spPr>
        <p:txBody>
          <a:bodyPr/>
          <a:lstStyle>
            <a:lvl1pPr>
              <a:defRPr sz="2400"/>
            </a:lvl1pPr>
          </a:lstStyle>
          <a:p>
            <a:fld id="{6D22F896-40B5-4ADD-8801-0D06FADFA095}" type="slidenum">
              <a:rPr lang="en-US" smtClean="0"/>
              <a:pPr/>
              <a:t>‹#›</a:t>
            </a:fld>
            <a:endParaRPr lang="en-US" dirty="0"/>
          </a:p>
        </p:txBody>
      </p:sp>
      <p:pic>
        <p:nvPicPr>
          <p:cNvPr id="7" name="Picture 6"/>
          <p:cNvPicPr>
            <a:picLocks noChangeAspect="1"/>
          </p:cNvPicPr>
          <p:nvPr userDrawn="1"/>
        </p:nvPicPr>
        <p:blipFill>
          <a:blip r:embed="rId4">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rot="1047953">
            <a:off x="7592182" y="41355"/>
            <a:ext cx="1176914" cy="1052286"/>
          </a:xfrm>
          <a:prstGeom prst="rect">
            <a:avLst/>
          </a:prstGeom>
        </p:spPr>
      </p:pic>
    </p:spTree>
    <p:extLst>
      <p:ext uri="{BB962C8B-B14F-4D97-AF65-F5344CB8AC3E}">
        <p14:creationId xmlns:p14="http://schemas.microsoft.com/office/powerpoint/2010/main" val="1336341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30578ACC-22D6-47C1-A373-4FD133E34F3C}" type="datetimeFigureOut">
              <a:rPr lang="en-US" smtClean="0"/>
              <a:t>1/3/2015</a:t>
            </a:fld>
            <a:endParaRPr lang="en-US" dirty="0"/>
          </a:p>
        </p:txBody>
      </p:sp>
      <p:sp>
        <p:nvSpPr>
          <p:cNvPr id="5" name="Footer Placeholder 4"/>
          <p:cNvSpPr>
            <a:spLocks noGrp="1"/>
          </p:cNvSpPr>
          <p:nvPr>
            <p:ph type="ftr" sz="quarter" idx="11"/>
          </p:nvPr>
        </p:nvSpPr>
        <p:spPr>
          <a:xfrm>
            <a:off x="533400" y="5936189"/>
            <a:ext cx="4834673" cy="365125"/>
          </a:xfrm>
        </p:spPr>
        <p:txBody>
          <a:bodyPr/>
          <a:lstStyle/>
          <a:p>
            <a:endParaRPr lang="en-US" dirty="0"/>
          </a:p>
        </p:txBody>
      </p:sp>
      <p:sp>
        <p:nvSpPr>
          <p:cNvPr id="6" name="Slide Number Placeholder 5"/>
          <p:cNvSpPr>
            <a:spLocks noGrp="1"/>
          </p:cNvSpPr>
          <p:nvPr>
            <p:ph type="sldNum" sz="quarter" idx="12"/>
          </p:nvPr>
        </p:nvSpPr>
        <p:spPr>
          <a:xfrm>
            <a:off x="7856438" y="2869896"/>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8623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4441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103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0654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7564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8380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0042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1/3/2015</a:t>
            </a:fld>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10101331"/>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100wh.com/"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ediahex.com/Esters"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pixgood.com/transesterification-biodiesel.html" TargetMode="Externa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shen.edu/academics/chemistry/biodiesel/chemistry-of/"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ciencemag.org/content/324/5931/1183.abstract"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little-mountain.com/oilwell/pages/photoalbum.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eia.gov/oiaf/analysispaper/biodiesel/" TargetMode="External"/><Relationship Id="rId3" Type="http://schemas.openxmlformats.org/officeDocument/2006/relationships/hyperlink" Target="http://www.autolife.umd.umich.edu/Environment/E_Overview/E_Overview.htm" TargetMode="External"/><Relationship Id="rId7" Type="http://schemas.openxmlformats.org/officeDocument/2006/relationships/hyperlink" Target="http://www1.eere.energy.gov/vehiclesandfuels/pdfs/basics/jtb_diesel_engine.pdf" TargetMode="External"/><Relationship Id="rId2" Type="http://schemas.openxmlformats.org/officeDocument/2006/relationships/hyperlink" Target="http://www.academia.edu/6472163/Engineering_Fundamentals_of_the_Internal_Combustion_Engine_._i" TargetMode="External"/><Relationship Id="rId1" Type="http://schemas.openxmlformats.org/officeDocument/2006/relationships/slideLayout" Target="../slideLayouts/slideLayout2.xml"/><Relationship Id="rId6" Type="http://schemas.openxmlformats.org/officeDocument/2006/relationships/hyperlink" Target="http://www.gmc.com/fuel-efficiency/diesel-vs-gasoline.html" TargetMode="External"/><Relationship Id="rId11" Type="http://schemas.openxmlformats.org/officeDocument/2006/relationships/hyperlink" Target="https://www.glbrc.org/research/technologies/P09329US02" TargetMode="External"/><Relationship Id="rId5" Type="http://schemas.openxmlformats.org/officeDocument/2006/relationships/hyperlink" Target="http://www.afdc.energy.gov/fuels/biodiesel_basics.html" TargetMode="External"/><Relationship Id="rId10" Type="http://schemas.openxmlformats.org/officeDocument/2006/relationships/hyperlink" Target="https://www.glbrc.org/research/technologies/090022" TargetMode="External"/><Relationship Id="rId4" Type="http://schemas.openxmlformats.org/officeDocument/2006/relationships/hyperlink" Target="http://www.grc.nasa.gov/WWW/k-12/airplane/engopt.html" TargetMode="External"/><Relationship Id="rId9" Type="http://schemas.openxmlformats.org/officeDocument/2006/relationships/hyperlink" Target="http://web.cals.uidaho.edu/biodiesel/biodiesel-shortcours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gopixpic.com/860/steam-engine-power-plant-at-an-antique-saw-mill-in-occidental-/http:||cdn*c*photoshelter*com|img-get|I0000i2MbJ_hTK9o|s|860|860|1074A123*jp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arbasics-1950.com/four-stroke-engine.ht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arbasics-1950.com/four-stroke-engine.ht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mplyknowledge.com/biographies/rudolf-diese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kids.britannica.com/comptons/art-167213/The-typical-sequence-of-cycle-events-involves-a-single-intake" TargetMode="External"/><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enfourmagazine.com/2014/03/show-reports/shine-smoke/"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Biodiesel</a:t>
            </a:r>
            <a:endParaRPr lang="en-US" dirty="0"/>
          </a:p>
        </p:txBody>
      </p:sp>
      <p:sp>
        <p:nvSpPr>
          <p:cNvPr id="3" name="Subtitle 2"/>
          <p:cNvSpPr>
            <a:spLocks noGrp="1"/>
          </p:cNvSpPr>
          <p:nvPr>
            <p:ph type="subTitle" idx="1"/>
          </p:nvPr>
        </p:nvSpPr>
        <p:spPr/>
        <p:txBody>
          <a:bodyPr>
            <a:normAutofit lnSpcReduction="10000"/>
          </a:bodyPr>
          <a:lstStyle/>
          <a:p>
            <a:r>
              <a:rPr lang="en-US" dirty="0" smtClean="0"/>
              <a:t>By C. Kohn</a:t>
            </a:r>
          </a:p>
          <a:p>
            <a:r>
              <a:rPr lang="en-US" dirty="0" smtClean="0"/>
              <a:t>Agricultural Sciences</a:t>
            </a:r>
          </a:p>
          <a:p>
            <a:r>
              <a:rPr lang="en-US" dirty="0" smtClean="0"/>
              <a:t>Waterford, WI</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376" y="2881193"/>
            <a:ext cx="2169698" cy="1100872"/>
          </a:xfrm>
          <a:prstGeom prst="rect">
            <a:avLst/>
          </a:prstGeom>
        </p:spPr>
      </p:pic>
    </p:spTree>
    <p:extLst>
      <p:ext uri="{BB962C8B-B14F-4D97-AF65-F5344CB8AC3E}">
        <p14:creationId xmlns:p14="http://schemas.microsoft.com/office/powerpoint/2010/main" val="3506567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Biodiesel</a:t>
            </a:r>
            <a:endParaRPr lang="en-US" dirty="0"/>
          </a:p>
        </p:txBody>
      </p:sp>
      <p:sp>
        <p:nvSpPr>
          <p:cNvPr id="3" name="Content Placeholder 2"/>
          <p:cNvSpPr>
            <a:spLocks noGrp="1"/>
          </p:cNvSpPr>
          <p:nvPr>
            <p:ph idx="1"/>
          </p:nvPr>
        </p:nvSpPr>
        <p:spPr>
          <a:xfrm>
            <a:off x="185057" y="1084868"/>
            <a:ext cx="8821216" cy="3641677"/>
          </a:xfrm>
        </p:spPr>
        <p:txBody>
          <a:bodyPr>
            <a:normAutofit fontScale="70000" lnSpcReduction="20000"/>
          </a:bodyPr>
          <a:lstStyle/>
          <a:p>
            <a:pPr lvl="0"/>
            <a:r>
              <a:rPr lang="en-US" dirty="0"/>
              <a:t>Switching to biodiesel is one option for reducing emissions while maintaining </a:t>
            </a:r>
            <a:r>
              <a:rPr lang="en-US" dirty="0" smtClean="0"/>
              <a:t>most of the </a:t>
            </a:r>
            <a:r>
              <a:rPr lang="en-US" dirty="0"/>
              <a:t>fuel efficiency of diesel.</a:t>
            </a:r>
            <a:endParaRPr lang="en-US" sz="4400" dirty="0"/>
          </a:p>
          <a:p>
            <a:pPr lvl="1"/>
            <a:r>
              <a:rPr lang="en-US" u="sng" dirty="0"/>
              <a:t>Biodiesel</a:t>
            </a:r>
            <a:r>
              <a:rPr lang="en-US" dirty="0"/>
              <a:t> is a renewable fuel that can be manufactured from vegetable oils, animal fats, or recycled restaurant grease.</a:t>
            </a:r>
            <a:endParaRPr lang="en-US" sz="4000" dirty="0"/>
          </a:p>
          <a:p>
            <a:pPr lvl="1"/>
            <a:r>
              <a:rPr lang="en-US" dirty="0"/>
              <a:t>Biodiesel burns cleaner and more completely than petroleum diesel fuel.</a:t>
            </a:r>
            <a:endParaRPr lang="en-US" sz="4000" dirty="0"/>
          </a:p>
          <a:p>
            <a:pPr lvl="1"/>
            <a:r>
              <a:rPr lang="en-US" dirty="0"/>
              <a:t>Biodiesel is both nontoxic and biodegradable. </a:t>
            </a:r>
            <a:endParaRPr lang="en-US" sz="4000" dirty="0"/>
          </a:p>
          <a:p>
            <a:pPr lvl="1"/>
            <a:r>
              <a:rPr lang="en-US" dirty="0"/>
              <a:t>Pure biodiesel (</a:t>
            </a:r>
            <a:r>
              <a:rPr lang="en-US" u="sng" dirty="0"/>
              <a:t>B100</a:t>
            </a:r>
            <a:r>
              <a:rPr lang="en-US" dirty="0"/>
              <a:t>) will have 89% of the fuel economy of petroleum diesel, and </a:t>
            </a:r>
            <a:r>
              <a:rPr lang="en-US" u="sng" dirty="0"/>
              <a:t>B20</a:t>
            </a:r>
            <a:r>
              <a:rPr lang="en-US" dirty="0"/>
              <a:t> (20% biodiesel, 80% petroleum diesel) will have 97% of the fuel efficiency of pure petroleum diesel. </a:t>
            </a:r>
            <a:br>
              <a:rPr lang="en-US" dirty="0"/>
            </a:br>
            <a:endParaRPr lang="en-US" sz="4000" dirty="0"/>
          </a:p>
        </p:txBody>
      </p:sp>
      <p:pic>
        <p:nvPicPr>
          <p:cNvPr id="2050" name="Picture 2" descr="http://www.b100wh.com/biodiesel/1_2_3_sample.jpeg"/>
          <p:cNvPicPr>
            <a:picLocks noChangeAspect="1" noChangeArrowheads="1"/>
          </p:cNvPicPr>
          <p:nvPr/>
        </p:nvPicPr>
        <p:blipFill rotWithShape="1">
          <a:blip r:embed="rId2">
            <a:extLst>
              <a:ext uri="{28A0092B-C50C-407E-A947-70E740481C1C}">
                <a14:useLocalDpi xmlns:a14="http://schemas.microsoft.com/office/drawing/2010/main" val="0"/>
              </a:ext>
            </a:extLst>
          </a:blip>
          <a:srcRect t="9067" b="5400"/>
          <a:stretch/>
        </p:blipFill>
        <p:spPr bwMode="auto">
          <a:xfrm>
            <a:off x="1957590" y="4371728"/>
            <a:ext cx="5276150" cy="23581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23621" y="6686586"/>
            <a:ext cx="1404552"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www.b100wh.com</a:t>
            </a:r>
            <a:endParaRPr lang="en-US" sz="800" i="1" dirty="0"/>
          </a:p>
        </p:txBody>
      </p:sp>
    </p:spTree>
    <p:extLst>
      <p:ext uri="{BB962C8B-B14F-4D97-AF65-F5344CB8AC3E}">
        <p14:creationId xmlns:p14="http://schemas.microsoft.com/office/powerpoint/2010/main" val="1188331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Transesterification</a:t>
            </a:r>
            <a:endParaRPr lang="en-US" dirty="0"/>
          </a:p>
        </p:txBody>
      </p:sp>
      <p:sp>
        <p:nvSpPr>
          <p:cNvPr id="3" name="Content Placeholder 2"/>
          <p:cNvSpPr>
            <a:spLocks noGrp="1"/>
          </p:cNvSpPr>
          <p:nvPr>
            <p:ph idx="1"/>
          </p:nvPr>
        </p:nvSpPr>
        <p:spPr>
          <a:xfrm>
            <a:off x="185057" y="1084869"/>
            <a:ext cx="8776063" cy="3578571"/>
          </a:xfrm>
        </p:spPr>
        <p:txBody>
          <a:bodyPr>
            <a:normAutofit fontScale="62500" lnSpcReduction="20000"/>
          </a:bodyPr>
          <a:lstStyle/>
          <a:p>
            <a:pPr lvl="0"/>
            <a:r>
              <a:rPr lang="en-US" dirty="0"/>
              <a:t>Biodiesel is produced from plant or animal oils using a process called </a:t>
            </a:r>
            <a:r>
              <a:rPr lang="en-US" u="sng" dirty="0"/>
              <a:t>transesterification</a:t>
            </a:r>
            <a:r>
              <a:rPr lang="en-US" dirty="0"/>
              <a:t>. </a:t>
            </a:r>
            <a:endParaRPr lang="en-US" sz="4400" dirty="0"/>
          </a:p>
          <a:p>
            <a:pPr lvl="1"/>
            <a:r>
              <a:rPr lang="en-US" dirty="0"/>
              <a:t>Pure plant oil or animal fat molecules are too “branched” to combust efficiently. </a:t>
            </a:r>
            <a:endParaRPr lang="en-US" sz="4000" dirty="0"/>
          </a:p>
          <a:p>
            <a:pPr lvl="1"/>
            <a:r>
              <a:rPr lang="en-US" dirty="0"/>
              <a:t>The </a:t>
            </a:r>
            <a:r>
              <a:rPr lang="en-US" u="sng" dirty="0"/>
              <a:t>transesterification</a:t>
            </a:r>
            <a:r>
              <a:rPr lang="en-US" dirty="0"/>
              <a:t> reaction converts the highly branched oil molecules </a:t>
            </a:r>
            <a:r>
              <a:rPr lang="en-US" dirty="0" smtClean="0"/>
              <a:t>(or </a:t>
            </a:r>
            <a:r>
              <a:rPr lang="en-US" u="sng" dirty="0" smtClean="0"/>
              <a:t>triglycerides</a:t>
            </a:r>
            <a:r>
              <a:rPr lang="en-US" dirty="0" smtClean="0"/>
              <a:t>) into </a:t>
            </a:r>
            <a:r>
              <a:rPr lang="en-US" dirty="0"/>
              <a:t>straight hydrocarbon chains that will combust more quickly and efficiently in an engine.</a:t>
            </a:r>
            <a:endParaRPr lang="en-US" sz="4000" dirty="0"/>
          </a:p>
          <a:p>
            <a:pPr lvl="1"/>
            <a:r>
              <a:rPr lang="en-US" dirty="0"/>
              <a:t>An alcohol such as methanol is necessary to change the oil to become a straight-chained hydrocarbon. </a:t>
            </a:r>
            <a:endParaRPr lang="en-US" sz="4000" dirty="0"/>
          </a:p>
          <a:p>
            <a:pPr lvl="1"/>
            <a:r>
              <a:rPr lang="en-US" dirty="0"/>
              <a:t>A strong base (such as </a:t>
            </a:r>
            <a:r>
              <a:rPr lang="en-US" dirty="0" err="1"/>
              <a:t>NaOH</a:t>
            </a:r>
            <a:r>
              <a:rPr lang="en-US" dirty="0"/>
              <a:t> </a:t>
            </a:r>
            <a:r>
              <a:rPr lang="en-US" dirty="0" smtClean="0"/>
              <a:t>or </a:t>
            </a:r>
            <a:r>
              <a:rPr lang="en-US" dirty="0"/>
              <a:t>KOH) serves as a catalyst; </a:t>
            </a:r>
            <a:r>
              <a:rPr lang="en-US" dirty="0" smtClean="0"/>
              <a:t>a </a:t>
            </a:r>
            <a:r>
              <a:rPr lang="en-US" u="sng" dirty="0"/>
              <a:t>catalyst</a:t>
            </a:r>
            <a:r>
              <a:rPr lang="en-US" dirty="0"/>
              <a:t> is a substance that </a:t>
            </a:r>
            <a:r>
              <a:rPr lang="en-US" dirty="0" smtClean="0"/>
              <a:t>increases </a:t>
            </a:r>
            <a:r>
              <a:rPr lang="en-US" dirty="0"/>
              <a:t>the rate of a chemical </a:t>
            </a:r>
            <a:r>
              <a:rPr lang="en-US" dirty="0" smtClean="0"/>
              <a:t>reaction</a:t>
            </a:r>
            <a:r>
              <a:rPr lang="en-US" dirty="0"/>
              <a:t>.</a:t>
            </a:r>
            <a:endParaRPr lang="en-US" sz="4000" dirty="0"/>
          </a:p>
          <a:p>
            <a:pPr lvl="1"/>
            <a:r>
              <a:rPr lang="en-US" dirty="0"/>
              <a:t>The transesterification will </a:t>
            </a:r>
            <a:r>
              <a:rPr lang="en-US" dirty="0" smtClean="0"/>
              <a:t>convert </a:t>
            </a:r>
            <a:r>
              <a:rPr lang="en-US" dirty="0"/>
              <a:t>the oil, alcohol, and </a:t>
            </a:r>
            <a:r>
              <a:rPr lang="en-US" dirty="0" smtClean="0"/>
              <a:t>base </a:t>
            </a:r>
            <a:r>
              <a:rPr lang="en-US" dirty="0"/>
              <a:t>into biodiesel and glycerin </a:t>
            </a:r>
            <a:r>
              <a:rPr lang="en-US" dirty="0" smtClean="0"/>
              <a:t>(</a:t>
            </a:r>
            <a:r>
              <a:rPr lang="en-US" dirty="0"/>
              <a:t>a waste product that can be </a:t>
            </a:r>
            <a:r>
              <a:rPr lang="en-US" dirty="0" smtClean="0"/>
              <a:t>made </a:t>
            </a:r>
            <a:r>
              <a:rPr lang="en-US" dirty="0"/>
              <a:t>into soap or a variety of </a:t>
            </a:r>
            <a:r>
              <a:rPr lang="en-US" dirty="0" smtClean="0"/>
              <a:t>other </a:t>
            </a:r>
            <a:r>
              <a:rPr lang="en-US" dirty="0"/>
              <a:t>products).</a:t>
            </a:r>
          </a:p>
        </p:txBody>
      </p:sp>
      <p:pic>
        <p:nvPicPr>
          <p:cNvPr id="7172" name="Picture 4" descr="http://www.greencityltd.com/images/enzymescience.jpg"/>
          <p:cNvPicPr>
            <a:picLocks noChangeAspect="1" noChangeArrowheads="1"/>
          </p:cNvPicPr>
          <p:nvPr/>
        </p:nvPicPr>
        <p:blipFill rotWithShape="1">
          <a:blip r:embed="rId2">
            <a:extLst>
              <a:ext uri="{28A0092B-C50C-407E-A947-70E740481C1C}">
                <a14:useLocalDpi xmlns:a14="http://schemas.microsoft.com/office/drawing/2010/main" val="0"/>
              </a:ext>
            </a:extLst>
          </a:blip>
          <a:srcRect l="2974" t="14015" r="9479" b="33912"/>
          <a:stretch/>
        </p:blipFill>
        <p:spPr bwMode="auto">
          <a:xfrm>
            <a:off x="1266007" y="4556760"/>
            <a:ext cx="7104465" cy="21640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56173" y="6657945"/>
            <a:ext cx="4572000" cy="200055"/>
          </a:xfrm>
          <a:prstGeom prst="rect">
            <a:avLst/>
          </a:prstGeom>
        </p:spPr>
        <p:txBody>
          <a:bodyPr>
            <a:spAutoFit/>
          </a:bodyPr>
          <a:lstStyle/>
          <a:p>
            <a:r>
              <a:rPr lang="en-US" sz="700" i="1" dirty="0" smtClean="0"/>
              <a:t>Source: http</a:t>
            </a:r>
            <a:r>
              <a:rPr lang="en-US" sz="700" i="1" dirty="0"/>
              <a:t>://www.greencityltd.com/images/enzymescience.jpg</a:t>
            </a:r>
          </a:p>
        </p:txBody>
      </p:sp>
    </p:spTree>
    <p:extLst>
      <p:ext uri="{BB962C8B-B14F-4D97-AF65-F5344CB8AC3E}">
        <p14:creationId xmlns:p14="http://schemas.microsoft.com/office/powerpoint/2010/main" val="781004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Esters</a:t>
            </a:r>
            <a:endParaRPr lang="en-US" dirty="0"/>
          </a:p>
        </p:txBody>
      </p:sp>
      <p:sp>
        <p:nvSpPr>
          <p:cNvPr id="3" name="Content Placeholder 2"/>
          <p:cNvSpPr>
            <a:spLocks noGrp="1"/>
          </p:cNvSpPr>
          <p:nvPr>
            <p:ph idx="1"/>
          </p:nvPr>
        </p:nvSpPr>
        <p:spPr>
          <a:xfrm>
            <a:off x="185057" y="1084869"/>
            <a:ext cx="6581503" cy="4675851"/>
          </a:xfrm>
        </p:spPr>
        <p:txBody>
          <a:bodyPr>
            <a:normAutofit fontScale="62500" lnSpcReduction="20000"/>
          </a:bodyPr>
          <a:lstStyle/>
          <a:p>
            <a:pPr lvl="0"/>
            <a:r>
              <a:rPr lang="en-US" dirty="0"/>
              <a:t>The term ‘transesterification’ refers to the conversion of one ester into another type of ester. </a:t>
            </a:r>
            <a:endParaRPr lang="en-US" sz="4400" dirty="0"/>
          </a:p>
          <a:p>
            <a:pPr lvl="1"/>
            <a:r>
              <a:rPr lang="en-US" dirty="0"/>
              <a:t>An </a:t>
            </a:r>
            <a:r>
              <a:rPr lang="en-US" u="sng" dirty="0"/>
              <a:t>ester</a:t>
            </a:r>
            <a:r>
              <a:rPr lang="en-US" dirty="0"/>
              <a:t> is any molecule that contains a carbon atom that is single bonded to one oxygen atom and double bonded to another oxygen atom. </a:t>
            </a:r>
            <a:endParaRPr lang="en-US" sz="4000" dirty="0"/>
          </a:p>
          <a:p>
            <a:pPr lvl="1"/>
            <a:r>
              <a:rPr lang="en-US" dirty="0"/>
              <a:t>Animal and vegetable fats and oils are just big complicated esters.</a:t>
            </a:r>
            <a:endParaRPr lang="en-US" sz="4000" dirty="0"/>
          </a:p>
          <a:p>
            <a:pPr lvl="1"/>
            <a:r>
              <a:rPr lang="en-US" dirty="0"/>
              <a:t>During transesterification, the triple-ester (or triglyceride) oil molecule will be converted into a mono-ester</a:t>
            </a:r>
            <a:r>
              <a:rPr lang="en-US" dirty="0" smtClean="0"/>
              <a:t>.</a:t>
            </a:r>
            <a:endParaRPr lang="en-US" sz="4000" dirty="0"/>
          </a:p>
          <a:p>
            <a:pPr lvl="0"/>
            <a:r>
              <a:rPr lang="en-US" dirty="0"/>
              <a:t>The transesterification reaction is very efficient. </a:t>
            </a:r>
            <a:endParaRPr lang="en-US" sz="4400" dirty="0"/>
          </a:p>
          <a:p>
            <a:pPr lvl="1"/>
            <a:r>
              <a:rPr lang="en-US" dirty="0"/>
              <a:t>100 g of soybean oil (when reacted with 21.7 g of methanol and a base) will produce 100.4 g of biodiesel plus glycerin as a waste product. </a:t>
            </a:r>
          </a:p>
        </p:txBody>
      </p:sp>
      <p:pic>
        <p:nvPicPr>
          <p:cNvPr id="8194" name="Picture 2" descr="http://1.bp.blogspot.com/_ZuQ4aQzx2b0/TUO9ZSwO3PI/AAAAAAAAD88/IzyIVnUEVgc/s1600/esters_gen_form.jpg"/>
          <p:cNvPicPr>
            <a:picLocks noChangeAspect="1" noChangeArrowheads="1"/>
          </p:cNvPicPr>
          <p:nvPr/>
        </p:nvPicPr>
        <p:blipFill rotWithShape="1">
          <a:blip r:embed="rId2">
            <a:extLst>
              <a:ext uri="{28A0092B-C50C-407E-A947-70E740481C1C}">
                <a14:useLocalDpi xmlns:a14="http://schemas.microsoft.com/office/drawing/2010/main" val="0"/>
              </a:ext>
            </a:extLst>
          </a:blip>
          <a:srcRect l="22659" r="23800" b="6037"/>
          <a:stretch/>
        </p:blipFill>
        <p:spPr bwMode="auto">
          <a:xfrm>
            <a:off x="6810195" y="1325236"/>
            <a:ext cx="2169554" cy="25482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654406" y="3873462"/>
            <a:ext cx="1489510"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www.mediahex.com</a:t>
            </a:r>
            <a:endParaRPr lang="en-US" sz="800" i="1" dirty="0"/>
          </a:p>
        </p:txBody>
      </p:sp>
      <p:pic>
        <p:nvPicPr>
          <p:cNvPr id="8198" name="Picture 6" descr="http://www.greencatalysts.com/full/process-tech.gif"/>
          <p:cNvPicPr>
            <a:picLocks noChangeAspect="1" noChangeArrowheads="1"/>
          </p:cNvPicPr>
          <p:nvPr/>
        </p:nvPicPr>
        <p:blipFill rotWithShape="1">
          <a:blip r:embed="rId4">
            <a:extLst>
              <a:ext uri="{28A0092B-C50C-407E-A947-70E740481C1C}">
                <a14:useLocalDpi xmlns:a14="http://schemas.microsoft.com/office/drawing/2010/main" val="0"/>
              </a:ext>
            </a:extLst>
          </a:blip>
          <a:srcRect l="2656" t="8130" b="7383"/>
          <a:stretch/>
        </p:blipFill>
        <p:spPr bwMode="auto">
          <a:xfrm>
            <a:off x="1919011" y="5140026"/>
            <a:ext cx="6026785" cy="17221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740489" y="6646703"/>
            <a:ext cx="1154483"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5"/>
              </a:rPr>
              <a:t>Source: pixgood.com</a:t>
            </a:r>
            <a:endParaRPr lang="en-US" sz="800" i="1" dirty="0"/>
          </a:p>
        </p:txBody>
      </p:sp>
    </p:spTree>
    <p:extLst>
      <p:ext uri="{BB962C8B-B14F-4D97-AF65-F5344CB8AC3E}">
        <p14:creationId xmlns:p14="http://schemas.microsoft.com/office/powerpoint/2010/main" val="2402003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Production</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The production of biodiesel has four key stages: </a:t>
            </a:r>
            <a:endParaRPr lang="en-US" sz="4400" dirty="0"/>
          </a:p>
          <a:p>
            <a:pPr lvl="1"/>
            <a:r>
              <a:rPr lang="en-US" dirty="0"/>
              <a:t>1. </a:t>
            </a:r>
            <a:r>
              <a:rPr lang="en-US" u="sng" dirty="0"/>
              <a:t>Reaction Stage</a:t>
            </a:r>
            <a:r>
              <a:rPr lang="en-US" dirty="0"/>
              <a:t>: as oil reacts with an alcohol in the presence of a strong base during transesterification, the lighter biodiesel will float to the top as the darker glycerin sinks to the bottom. </a:t>
            </a:r>
            <a:endParaRPr lang="en-US" sz="4000" dirty="0"/>
          </a:p>
          <a:p>
            <a:pPr lvl="1"/>
            <a:r>
              <a:rPr lang="en-US" dirty="0"/>
              <a:t>2. </a:t>
            </a:r>
            <a:r>
              <a:rPr lang="en-US" u="sng" dirty="0"/>
              <a:t>Washing Stage</a:t>
            </a:r>
            <a:r>
              <a:rPr lang="en-US" dirty="0"/>
              <a:t>: rinsing with water or a chemical treatment is necessary to remove impurities from the biodiesel including the glycerin, incompletely reacted oil, methanol, and any remaining base. </a:t>
            </a:r>
            <a:endParaRPr lang="en-US" sz="4000" dirty="0"/>
          </a:p>
          <a:p>
            <a:pPr lvl="1"/>
            <a:r>
              <a:rPr lang="en-US" dirty="0"/>
              <a:t>3. </a:t>
            </a:r>
            <a:r>
              <a:rPr lang="en-US" u="sng" dirty="0"/>
              <a:t>Drying Stage</a:t>
            </a:r>
            <a:r>
              <a:rPr lang="en-US" dirty="0"/>
              <a:t>: the biodiesel is allowed to sit so that water that was used to wash the biodiesel can evaporate. </a:t>
            </a:r>
            <a:endParaRPr lang="en-US" sz="4000" dirty="0"/>
          </a:p>
          <a:p>
            <a:pPr lvl="1"/>
            <a:r>
              <a:rPr lang="en-US" dirty="0"/>
              <a:t>4. </a:t>
            </a:r>
            <a:r>
              <a:rPr lang="en-US" u="sng" dirty="0"/>
              <a:t>Testing Stage</a:t>
            </a:r>
            <a:r>
              <a:rPr lang="en-US" dirty="0"/>
              <a:t>: the fuel must be checked to ensure that all impurities have been removed and that the oil or fat completely reacted. </a:t>
            </a:r>
          </a:p>
        </p:txBody>
      </p:sp>
    </p:spTree>
    <p:extLst>
      <p:ext uri="{BB962C8B-B14F-4D97-AF65-F5344CB8AC3E}">
        <p14:creationId xmlns:p14="http://schemas.microsoft.com/office/powerpoint/2010/main" val="923853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Biodiesel</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Biodiesel has many benefits that make it an attractive alternative to petroleum diesel fuel. </a:t>
            </a:r>
            <a:br>
              <a:rPr lang="en-US" dirty="0"/>
            </a:br>
            <a:endParaRPr lang="en-US" sz="4400" dirty="0"/>
          </a:p>
          <a:p>
            <a:pPr lvl="0"/>
            <a:r>
              <a:rPr lang="en-US" dirty="0"/>
              <a:t>Because biodiesel molecules are partly comprised of oxygen, biodiesel will combust more completely. </a:t>
            </a:r>
            <a:endParaRPr lang="en-US" sz="4400" dirty="0"/>
          </a:p>
          <a:p>
            <a:pPr lvl="1"/>
            <a:r>
              <a:rPr lang="en-US" dirty="0"/>
              <a:t>This results in reduced particulate matter and carbon monoxide pollution in comparison to petroleum diesel fuel. </a:t>
            </a:r>
            <a:br>
              <a:rPr lang="en-US" dirty="0"/>
            </a:br>
            <a:endParaRPr lang="en-US" sz="4000" dirty="0"/>
          </a:p>
          <a:p>
            <a:pPr lvl="0"/>
            <a:r>
              <a:rPr lang="en-US" dirty="0"/>
              <a:t>Biodiesel use results in a reduction in net CO2 emissions. </a:t>
            </a:r>
            <a:endParaRPr lang="en-US" sz="4400" dirty="0"/>
          </a:p>
          <a:p>
            <a:pPr lvl="1"/>
            <a:r>
              <a:rPr lang="en-US" dirty="0"/>
              <a:t>The amount of CO2 emitted during combustion is essentially the same as petroleum diesel fuel.</a:t>
            </a:r>
            <a:endParaRPr lang="en-US" sz="4000" dirty="0"/>
          </a:p>
          <a:p>
            <a:pPr lvl="1"/>
            <a:r>
              <a:rPr lang="en-US" dirty="0"/>
              <a:t>However, for biofuels made from plant-based sources, roughly the same amount of carbon dioxide was absorbed to grow the plant. </a:t>
            </a:r>
            <a:endParaRPr lang="en-US" dirty="0" smtClean="0"/>
          </a:p>
          <a:p>
            <a:pPr lvl="1"/>
            <a:r>
              <a:rPr lang="en-US" dirty="0"/>
              <a:t>This makes plant-based biodiesel a carbon neutral fuel.</a:t>
            </a:r>
            <a:br>
              <a:rPr lang="en-US" dirty="0"/>
            </a:br>
            <a:endParaRPr lang="en-US" sz="4000"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203" y="5760962"/>
            <a:ext cx="7006774" cy="1034264"/>
          </a:xfrm>
          <a:prstGeom prst="rect">
            <a:avLst/>
          </a:prstGeom>
        </p:spPr>
      </p:pic>
      <p:sp>
        <p:nvSpPr>
          <p:cNvPr id="7" name="Rectangle 6"/>
          <p:cNvSpPr/>
          <p:nvPr/>
        </p:nvSpPr>
        <p:spPr>
          <a:xfrm>
            <a:off x="6545220" y="6627192"/>
            <a:ext cx="1361270"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www.goshen.edu</a:t>
            </a:r>
            <a:endParaRPr lang="en-US" sz="800" i="1" dirty="0"/>
          </a:p>
        </p:txBody>
      </p:sp>
    </p:spTree>
    <p:extLst>
      <p:ext uri="{BB962C8B-B14F-4D97-AF65-F5344CB8AC3E}">
        <p14:creationId xmlns:p14="http://schemas.microsoft.com/office/powerpoint/2010/main" val="2323694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Biodiesel</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Biodiesel is a safer fuel because it has a high flashpoint. </a:t>
            </a:r>
            <a:endParaRPr lang="en-US" sz="4400" dirty="0"/>
          </a:p>
          <a:p>
            <a:pPr lvl="1"/>
            <a:r>
              <a:rPr lang="en-US" dirty="0"/>
              <a:t>The flashpoint of a fuel is the temperature at which the vapors above the fuel become flammable.</a:t>
            </a:r>
            <a:endParaRPr lang="en-US" sz="4000" dirty="0"/>
          </a:p>
          <a:p>
            <a:pPr lvl="1"/>
            <a:r>
              <a:rPr lang="en-US" dirty="0"/>
              <a:t>Biodiesel has a flash point that is considerably higher than petroleum-based diesel.</a:t>
            </a:r>
            <a:endParaRPr lang="en-US" sz="4000" dirty="0"/>
          </a:p>
          <a:p>
            <a:pPr lvl="1"/>
            <a:r>
              <a:rPr lang="en-US" dirty="0"/>
              <a:t>This means that the fire hazard associated with transportation, storage, and utilization of biodiesel is much lower than petroleum fuels</a:t>
            </a:r>
            <a:r>
              <a:rPr lang="en-US" dirty="0" smtClean="0"/>
              <a:t>.</a:t>
            </a:r>
            <a:r>
              <a:rPr lang="en-US" dirty="0"/>
              <a:t/>
            </a:r>
            <a:br>
              <a:rPr lang="en-US" dirty="0"/>
            </a:br>
            <a:endParaRPr lang="en-US" sz="4000" dirty="0"/>
          </a:p>
          <a:p>
            <a:pPr lvl="0"/>
            <a:r>
              <a:rPr lang="en-US" dirty="0"/>
              <a:t>Biodiesel can also lengthen the life of an engine because it has high lubricity.</a:t>
            </a:r>
            <a:endParaRPr lang="en-US" sz="4400" dirty="0"/>
          </a:p>
          <a:p>
            <a:pPr lvl="1"/>
            <a:r>
              <a:rPr lang="en-US" dirty="0"/>
              <a:t>Lubricity is the reduction of </a:t>
            </a:r>
            <a:r>
              <a:rPr lang="en-US" dirty="0" smtClean="0"/>
              <a:t>friction </a:t>
            </a:r>
            <a:r>
              <a:rPr lang="en-US" dirty="0"/>
              <a:t>and wear in an engine. </a:t>
            </a:r>
            <a:endParaRPr lang="en-US" sz="4000" dirty="0"/>
          </a:p>
          <a:p>
            <a:pPr lvl="1"/>
            <a:r>
              <a:rPr lang="en-US" dirty="0"/>
              <a:t>In a diesel engine, the fuel </a:t>
            </a:r>
            <a:r>
              <a:rPr lang="en-US" dirty="0" smtClean="0"/>
              <a:t/>
            </a:r>
            <a:br>
              <a:rPr lang="en-US" dirty="0" smtClean="0"/>
            </a:br>
            <a:r>
              <a:rPr lang="en-US" dirty="0" smtClean="0"/>
              <a:t>acts </a:t>
            </a:r>
            <a:r>
              <a:rPr lang="en-US" dirty="0"/>
              <a:t>as a </a:t>
            </a:r>
            <a:r>
              <a:rPr lang="en-US" dirty="0" smtClean="0"/>
              <a:t>lubricant </a:t>
            </a:r>
            <a:r>
              <a:rPr lang="en-US" dirty="0"/>
              <a:t>for the </a:t>
            </a:r>
            <a:r>
              <a:rPr lang="en-US" dirty="0" smtClean="0"/>
              <a:t/>
            </a:r>
            <a:br>
              <a:rPr lang="en-US" dirty="0" smtClean="0"/>
            </a:br>
            <a:r>
              <a:rPr lang="en-US" dirty="0" smtClean="0"/>
              <a:t>parts </a:t>
            </a:r>
            <a:r>
              <a:rPr lang="en-US" dirty="0"/>
              <a:t>in the diesel </a:t>
            </a:r>
            <a:r>
              <a:rPr lang="en-US" dirty="0" smtClean="0"/>
              <a:t>fuel </a:t>
            </a:r>
            <a:br>
              <a:rPr lang="en-US" dirty="0" smtClean="0"/>
            </a:br>
            <a:r>
              <a:rPr lang="en-US" dirty="0" smtClean="0"/>
              <a:t>injection </a:t>
            </a:r>
            <a:r>
              <a:rPr lang="en-US" dirty="0"/>
              <a:t>system.</a:t>
            </a:r>
            <a:endParaRPr lang="en-US" sz="4000" dirty="0"/>
          </a:p>
          <a:p>
            <a:pPr lvl="1"/>
            <a:r>
              <a:rPr lang="en-US" dirty="0"/>
              <a:t>Pure biodiesel and </a:t>
            </a:r>
            <a:r>
              <a:rPr lang="en-US" dirty="0" smtClean="0"/>
              <a:t>high-level</a:t>
            </a:r>
            <a:br>
              <a:rPr lang="en-US" dirty="0" smtClean="0"/>
            </a:br>
            <a:r>
              <a:rPr lang="en-US" dirty="0" smtClean="0"/>
              <a:t>biodiesel blends </a:t>
            </a:r>
            <a:r>
              <a:rPr lang="en-US" dirty="0"/>
              <a:t>have excellent </a:t>
            </a:r>
            <a:r>
              <a:rPr lang="en-US" dirty="0" smtClean="0"/>
              <a:t/>
            </a:r>
            <a:br>
              <a:rPr lang="en-US" dirty="0" smtClean="0"/>
            </a:br>
            <a:r>
              <a:rPr lang="en-US" dirty="0" smtClean="0"/>
              <a:t>lubricity </a:t>
            </a:r>
            <a:r>
              <a:rPr lang="en-US" dirty="0"/>
              <a:t>in </a:t>
            </a:r>
            <a:r>
              <a:rPr lang="en-US" dirty="0" smtClean="0"/>
              <a:t>comparison </a:t>
            </a:r>
            <a:r>
              <a:rPr lang="en-US" dirty="0"/>
              <a:t>to </a:t>
            </a:r>
            <a:r>
              <a:rPr lang="en-US" dirty="0" smtClean="0"/>
              <a:t>low-</a:t>
            </a:r>
            <a:br>
              <a:rPr lang="en-US" dirty="0" smtClean="0"/>
            </a:br>
            <a:r>
              <a:rPr lang="en-US" dirty="0" smtClean="0"/>
              <a:t>sulfur </a:t>
            </a:r>
            <a:r>
              <a:rPr lang="en-US" dirty="0"/>
              <a:t>diesel blends </a:t>
            </a:r>
            <a:r>
              <a:rPr lang="en-US" dirty="0" smtClean="0"/>
              <a:t>currently </a:t>
            </a:r>
            <a:r>
              <a:rPr lang="en-US" dirty="0"/>
              <a:t>in </a:t>
            </a:r>
            <a:r>
              <a:rPr lang="en-US" dirty="0" smtClean="0"/>
              <a:t/>
            </a:r>
            <a:br>
              <a:rPr lang="en-US" dirty="0" smtClean="0"/>
            </a:br>
            <a:r>
              <a:rPr lang="en-US" dirty="0" smtClean="0"/>
              <a:t>use </a:t>
            </a:r>
            <a:r>
              <a:rPr lang="en-US" dirty="0"/>
              <a:t>in the US.</a:t>
            </a:r>
          </a:p>
        </p:txBody>
      </p:sp>
      <p:pic>
        <p:nvPicPr>
          <p:cNvPr id="4098" name="Picture 2" descr="http://web.cals.uidaho.edu/biodiesel/files/2012/11/bio10.5.gif"/>
          <p:cNvPicPr>
            <a:picLocks noChangeAspect="1" noChangeArrowheads="1"/>
          </p:cNvPicPr>
          <p:nvPr/>
        </p:nvPicPr>
        <p:blipFill rotWithShape="1">
          <a:blip r:embed="rId2">
            <a:extLst>
              <a:ext uri="{28A0092B-C50C-407E-A947-70E740481C1C}">
                <a14:useLocalDpi xmlns:a14="http://schemas.microsoft.com/office/drawing/2010/main" val="0"/>
              </a:ext>
            </a:extLst>
          </a:blip>
          <a:srcRect l="13335" r="11232" b="13910"/>
          <a:stretch/>
        </p:blipFill>
        <p:spPr bwMode="auto">
          <a:xfrm>
            <a:off x="4829577" y="4499485"/>
            <a:ext cx="4031088" cy="23431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00844" y="6662056"/>
            <a:ext cx="1928733" cy="215444"/>
          </a:xfrm>
          <a:prstGeom prst="rect">
            <a:avLst/>
          </a:prstGeom>
        </p:spPr>
        <p:txBody>
          <a:bodyPr wrap="none">
            <a:spAutoFit/>
          </a:bodyPr>
          <a:lstStyle/>
          <a:p>
            <a:r>
              <a:rPr lang="en-US" sz="800" i="1" dirty="0" smtClean="0"/>
              <a:t>Source: http</a:t>
            </a:r>
            <a:r>
              <a:rPr lang="en-US" sz="800" i="1" dirty="0"/>
              <a:t>://web.cals.uidaho.edu/</a:t>
            </a:r>
          </a:p>
        </p:txBody>
      </p:sp>
    </p:spTree>
    <p:extLst>
      <p:ext uri="{BB962C8B-B14F-4D97-AF65-F5344CB8AC3E}">
        <p14:creationId xmlns:p14="http://schemas.microsoft.com/office/powerpoint/2010/main" val="443039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heresilientearth.com/files/images/biofuel_landuse_projection-500.jpg"/>
          <p:cNvPicPr>
            <a:picLocks noChangeAspect="1" noChangeArrowheads="1"/>
          </p:cNvPicPr>
          <p:nvPr/>
        </p:nvPicPr>
        <p:blipFill rotWithShape="1">
          <a:blip r:embed="rId2">
            <a:extLst>
              <a:ext uri="{28A0092B-C50C-407E-A947-70E740481C1C}">
                <a14:useLocalDpi xmlns:a14="http://schemas.microsoft.com/office/drawing/2010/main" val="0"/>
              </a:ext>
            </a:extLst>
          </a:blip>
          <a:srcRect t="2758" r="22978"/>
          <a:stretch/>
        </p:blipFill>
        <p:spPr bwMode="auto">
          <a:xfrm>
            <a:off x="5772681" y="3978850"/>
            <a:ext cx="3233592" cy="28414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Disadvantages of Biodiesel</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Biodiesel also has a higher </a:t>
            </a:r>
            <a:r>
              <a:rPr lang="en-US" dirty="0" err="1"/>
              <a:t>cetane</a:t>
            </a:r>
            <a:r>
              <a:rPr lang="en-US" dirty="0"/>
              <a:t> number. </a:t>
            </a:r>
            <a:endParaRPr lang="en-US" sz="4400" dirty="0"/>
          </a:p>
          <a:p>
            <a:pPr lvl="1"/>
            <a:r>
              <a:rPr lang="en-US" dirty="0"/>
              <a:t>The higher the </a:t>
            </a:r>
            <a:r>
              <a:rPr lang="en-US" dirty="0" err="1"/>
              <a:t>cetane</a:t>
            </a:r>
            <a:r>
              <a:rPr lang="en-US" dirty="0"/>
              <a:t> number, the faster the fuel ignites in a compression engine and the more complete the combustion. </a:t>
            </a:r>
            <a:endParaRPr lang="en-US" sz="4000" dirty="0"/>
          </a:p>
          <a:p>
            <a:pPr lvl="1"/>
            <a:r>
              <a:rPr lang="en-US" dirty="0"/>
              <a:t>While standard petroleum diesel has a </a:t>
            </a:r>
            <a:r>
              <a:rPr lang="en-US" dirty="0" err="1"/>
              <a:t>cetane</a:t>
            </a:r>
            <a:r>
              <a:rPr lang="en-US" dirty="0"/>
              <a:t> number of 48, B100 is rated at 55 and B20 is rated at 50. </a:t>
            </a:r>
            <a:br>
              <a:rPr lang="en-US" dirty="0"/>
            </a:br>
            <a:endParaRPr lang="en-US" sz="4000" dirty="0"/>
          </a:p>
          <a:p>
            <a:pPr lvl="0"/>
            <a:r>
              <a:rPr lang="en-US" dirty="0"/>
              <a:t>Biodiesel does have disadvantages. </a:t>
            </a:r>
            <a:endParaRPr lang="en-US" sz="4400" dirty="0"/>
          </a:p>
          <a:p>
            <a:pPr lvl="1"/>
            <a:r>
              <a:rPr lang="en-US" dirty="0"/>
              <a:t>The most important disadvantage of biodiesel is that it is very limited in comparison to petroleum diesel fuel. </a:t>
            </a:r>
            <a:endParaRPr lang="en-US" sz="4000" dirty="0"/>
          </a:p>
          <a:p>
            <a:pPr lvl="1"/>
            <a:r>
              <a:rPr lang="en-US" dirty="0"/>
              <a:t>If all of the vegetable oil and animal fat were used to produce biodiesel, we could only replace about </a:t>
            </a:r>
            <a:r>
              <a:rPr lang="en-US" dirty="0" smtClean="0"/>
              <a:t>up to </a:t>
            </a:r>
            <a:r>
              <a:rPr lang="en-US" dirty="0"/>
              <a:t>10% </a:t>
            </a:r>
            <a:r>
              <a:rPr lang="en-US" dirty="0" smtClean="0"/>
              <a:t>of </a:t>
            </a:r>
            <a:r>
              <a:rPr lang="en-US" dirty="0"/>
              <a:t>the current </a:t>
            </a:r>
            <a:r>
              <a:rPr lang="en-US" dirty="0" smtClean="0"/>
              <a:t/>
            </a:r>
            <a:br>
              <a:rPr lang="en-US" dirty="0" smtClean="0"/>
            </a:br>
            <a:r>
              <a:rPr lang="en-US" dirty="0" smtClean="0"/>
              <a:t>demand </a:t>
            </a:r>
            <a:r>
              <a:rPr lang="en-US" dirty="0"/>
              <a:t>for diesel </a:t>
            </a:r>
            <a:r>
              <a:rPr lang="en-US" dirty="0" smtClean="0"/>
              <a:t>fuel</a:t>
            </a:r>
            <a:r>
              <a:rPr lang="en-US" dirty="0"/>
              <a:t>.</a:t>
            </a:r>
            <a:endParaRPr lang="en-US" sz="4000" dirty="0"/>
          </a:p>
          <a:p>
            <a:pPr lvl="1"/>
            <a:r>
              <a:rPr lang="en-US" dirty="0"/>
              <a:t>There is also concern with the prospect </a:t>
            </a:r>
            <a:br>
              <a:rPr lang="en-US" dirty="0"/>
            </a:br>
            <a:r>
              <a:rPr lang="en-US" dirty="0" smtClean="0"/>
              <a:t>of </a:t>
            </a:r>
            <a:r>
              <a:rPr lang="en-US" dirty="0"/>
              <a:t>converting native ecosystems to </a:t>
            </a:r>
            <a:r>
              <a:rPr lang="en-US" dirty="0" smtClean="0"/>
              <a:t/>
            </a:r>
            <a:br>
              <a:rPr lang="en-US" dirty="0" smtClean="0"/>
            </a:br>
            <a:r>
              <a:rPr lang="en-US" dirty="0" smtClean="0"/>
              <a:t>monoculture </a:t>
            </a:r>
            <a:r>
              <a:rPr lang="en-US" dirty="0"/>
              <a:t>production of oil crops such </a:t>
            </a:r>
            <a:r>
              <a:rPr lang="en-US" dirty="0" smtClean="0"/>
              <a:t/>
            </a:r>
            <a:br>
              <a:rPr lang="en-US" dirty="0" smtClean="0"/>
            </a:br>
            <a:r>
              <a:rPr lang="en-US" dirty="0" smtClean="0"/>
              <a:t>as </a:t>
            </a:r>
            <a:r>
              <a:rPr lang="en-US" dirty="0"/>
              <a:t>soybeans; increased use of biodiesel </a:t>
            </a:r>
            <a:r>
              <a:rPr lang="en-US" dirty="0" smtClean="0"/>
              <a:t/>
            </a:r>
            <a:br>
              <a:rPr lang="en-US" dirty="0" smtClean="0"/>
            </a:br>
            <a:r>
              <a:rPr lang="en-US" dirty="0" smtClean="0"/>
              <a:t>could </a:t>
            </a:r>
            <a:r>
              <a:rPr lang="en-US" dirty="0"/>
              <a:t>also lead to increased losses of </a:t>
            </a:r>
            <a:r>
              <a:rPr lang="en-US" dirty="0" smtClean="0"/>
              <a:t/>
            </a:r>
            <a:br>
              <a:rPr lang="en-US" dirty="0" smtClean="0"/>
            </a:br>
            <a:r>
              <a:rPr lang="en-US" dirty="0" smtClean="0"/>
              <a:t>wildlife </a:t>
            </a:r>
            <a:r>
              <a:rPr lang="en-US" dirty="0"/>
              <a:t>habitat. </a:t>
            </a:r>
            <a:endParaRPr lang="en-US" sz="4000" dirty="0"/>
          </a:p>
          <a:p>
            <a:pPr lvl="1"/>
            <a:r>
              <a:rPr lang="en-US" dirty="0"/>
              <a:t>This could potentially lead to </a:t>
            </a:r>
            <a:r>
              <a:rPr lang="en-US" i="1" dirty="0"/>
              <a:t>increases</a:t>
            </a:r>
            <a:r>
              <a:rPr lang="en-US" dirty="0"/>
              <a:t> </a:t>
            </a:r>
            <a:r>
              <a:rPr lang="en-US" dirty="0" smtClean="0"/>
              <a:t/>
            </a:r>
            <a:br>
              <a:rPr lang="en-US" dirty="0" smtClean="0"/>
            </a:br>
            <a:r>
              <a:rPr lang="en-US" dirty="0" smtClean="0"/>
              <a:t>in </a:t>
            </a:r>
            <a:r>
              <a:rPr lang="en-US" dirty="0"/>
              <a:t>greenhouse gasses if the crops that </a:t>
            </a:r>
            <a:r>
              <a:rPr lang="en-US" dirty="0" smtClean="0"/>
              <a:t/>
            </a:r>
            <a:br>
              <a:rPr lang="en-US" dirty="0" smtClean="0"/>
            </a:br>
            <a:r>
              <a:rPr lang="en-US" dirty="0" smtClean="0"/>
              <a:t>replace </a:t>
            </a:r>
            <a:r>
              <a:rPr lang="en-US" dirty="0"/>
              <a:t>the native vegetation are less </a:t>
            </a:r>
            <a:r>
              <a:rPr lang="en-US" dirty="0" smtClean="0"/>
              <a:t/>
            </a:r>
            <a:br>
              <a:rPr lang="en-US" dirty="0" smtClean="0"/>
            </a:br>
            <a:r>
              <a:rPr lang="en-US" dirty="0" smtClean="0"/>
              <a:t>capable of </a:t>
            </a:r>
            <a:r>
              <a:rPr lang="en-US" dirty="0"/>
              <a:t>absorbing CO</a:t>
            </a:r>
            <a:r>
              <a:rPr lang="en-US" baseline="-25000" dirty="0"/>
              <a:t>2</a:t>
            </a:r>
            <a:r>
              <a:rPr lang="en-US" dirty="0"/>
              <a:t>.</a:t>
            </a:r>
          </a:p>
        </p:txBody>
      </p:sp>
      <p:sp>
        <p:nvSpPr>
          <p:cNvPr id="4" name="Rectangle 3"/>
          <p:cNvSpPr/>
          <p:nvPr/>
        </p:nvSpPr>
        <p:spPr>
          <a:xfrm>
            <a:off x="1861332" y="6627192"/>
            <a:ext cx="4572000" cy="215444"/>
          </a:xfrm>
          <a:prstGeom prst="rect">
            <a:avLst/>
          </a:prstGeom>
        </p:spPr>
        <p:txBody>
          <a:bodyPr>
            <a:spAutoFit/>
          </a:bodyPr>
          <a:lstStyle/>
          <a:p>
            <a:r>
              <a:rPr lang="en-US" sz="800" i="1" dirty="0" smtClean="0"/>
              <a:t>Source: </a:t>
            </a:r>
            <a:r>
              <a:rPr lang="en-US" sz="800" i="1" dirty="0" smtClean="0">
                <a:hlinkClick r:id="rId3"/>
              </a:rPr>
              <a:t>http</a:t>
            </a:r>
            <a:r>
              <a:rPr lang="en-US" sz="800" i="1" dirty="0">
                <a:hlinkClick r:id="rId3"/>
              </a:rPr>
              <a:t>://</a:t>
            </a:r>
            <a:r>
              <a:rPr lang="en-US" sz="800" i="1" dirty="0" smtClean="0">
                <a:hlinkClick r:id="rId3"/>
              </a:rPr>
              <a:t>www.sciencemag.org/content/324/5931/1183.abstract</a:t>
            </a:r>
            <a:r>
              <a:rPr lang="en-US" sz="800" i="1" dirty="0" smtClean="0"/>
              <a:t> </a:t>
            </a:r>
            <a:endParaRPr lang="en-US" sz="800" i="1" dirty="0"/>
          </a:p>
        </p:txBody>
      </p:sp>
    </p:spTree>
    <p:extLst>
      <p:ext uri="{BB962C8B-B14F-4D97-AF65-F5344CB8AC3E}">
        <p14:creationId xmlns:p14="http://schemas.microsoft.com/office/powerpoint/2010/main" val="3001873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 of Biodiesel</a:t>
            </a:r>
          </a:p>
        </p:txBody>
      </p:sp>
      <p:sp>
        <p:nvSpPr>
          <p:cNvPr id="3" name="Content Placeholder 2"/>
          <p:cNvSpPr>
            <a:spLocks noGrp="1"/>
          </p:cNvSpPr>
          <p:nvPr>
            <p:ph idx="1"/>
          </p:nvPr>
        </p:nvSpPr>
        <p:spPr/>
        <p:txBody>
          <a:bodyPr>
            <a:normAutofit fontScale="70000" lnSpcReduction="20000"/>
          </a:bodyPr>
          <a:lstStyle/>
          <a:p>
            <a:pPr lvl="0"/>
            <a:r>
              <a:rPr lang="en-US" dirty="0"/>
              <a:t>Biodiesel can also suffer from performance issues. </a:t>
            </a:r>
            <a:endParaRPr lang="en-US" sz="4400" dirty="0"/>
          </a:p>
          <a:p>
            <a:pPr lvl="1"/>
            <a:r>
              <a:rPr lang="en-US" dirty="0"/>
              <a:t>Biodiesel can usually only be used in warm climates or during warm months because it will gel in cold weather. </a:t>
            </a:r>
            <a:endParaRPr lang="en-US" sz="4000" dirty="0"/>
          </a:p>
          <a:p>
            <a:pPr lvl="1"/>
            <a:r>
              <a:rPr lang="en-US" dirty="0"/>
              <a:t>Biodiesel will also clean the engine as it is used because it is an excellent solvent; this can lead to clogged fuel filters in engines not specifically designed to accommodate biodiesel. </a:t>
            </a:r>
            <a:endParaRPr lang="en-US" sz="4000" dirty="0"/>
          </a:p>
          <a:p>
            <a:pPr lvl="1"/>
            <a:r>
              <a:rPr lang="en-US" dirty="0"/>
              <a:t>Biodiesel can also break down rubber hoses and other rubber components of an engine. </a:t>
            </a:r>
            <a:br>
              <a:rPr lang="en-US" dirty="0"/>
            </a:br>
            <a:endParaRPr lang="en-US" sz="4000" dirty="0"/>
          </a:p>
          <a:p>
            <a:pPr lvl="0"/>
            <a:r>
              <a:rPr lang="en-US" dirty="0"/>
              <a:t>So why produce and use biodiesel?</a:t>
            </a:r>
            <a:endParaRPr lang="en-US" sz="4400" dirty="0"/>
          </a:p>
          <a:p>
            <a:pPr lvl="1"/>
            <a:r>
              <a:rPr lang="en-US" dirty="0"/>
              <a:t>First, it provides a market in which to profitably dispose of excess vegetable oils and animal fats. </a:t>
            </a:r>
            <a:endParaRPr lang="en-US" sz="4000" dirty="0"/>
          </a:p>
          <a:p>
            <a:pPr lvl="1"/>
            <a:r>
              <a:rPr lang="en-US" dirty="0"/>
              <a:t>It also decreases dependence on foreign sources of petroleum while stabilizing fuel prices by minimizing the fluctuations in fuel availability. </a:t>
            </a:r>
            <a:endParaRPr lang="en-US" sz="4000" dirty="0"/>
          </a:p>
          <a:p>
            <a:pPr lvl="1"/>
            <a:r>
              <a:rPr lang="en-US" dirty="0"/>
              <a:t>It can reduce carbon dioxide emissions. </a:t>
            </a:r>
            <a:endParaRPr lang="en-US" sz="4000" dirty="0"/>
          </a:p>
          <a:p>
            <a:pPr lvl="1"/>
            <a:r>
              <a:rPr lang="en-US" dirty="0"/>
              <a:t>Even small additions of biodiesel can convert fuel with poor lubricating properties, such as modern ultra-low-sulfur diesel fuel, into a fuel with acceptable lubricity.</a:t>
            </a:r>
          </a:p>
        </p:txBody>
      </p:sp>
    </p:spTree>
    <p:extLst>
      <p:ext uri="{BB962C8B-B14F-4D97-AF65-F5344CB8AC3E}">
        <p14:creationId xmlns:p14="http://schemas.microsoft.com/office/powerpoint/2010/main" val="794253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Biodiesel</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Additional biotechnology research could also result in larger quantities of oil production for biodiesel use. </a:t>
            </a:r>
            <a:endParaRPr lang="en-US" sz="4400" dirty="0"/>
          </a:p>
          <a:p>
            <a:pPr lvl="1"/>
            <a:r>
              <a:rPr lang="en-US" dirty="0"/>
              <a:t>Research at Michigan State University has resulted in the production of plants in which more oil can be produced, stored, and harvested per crop acreage.</a:t>
            </a:r>
            <a:endParaRPr lang="en-US" sz="4000" dirty="0"/>
          </a:p>
          <a:p>
            <a:pPr lvl="1"/>
            <a:r>
              <a:rPr lang="en-US" dirty="0"/>
              <a:t>These plants accumulate oil in their leaf and stem structures (instead of just in the seeds as in most normal oil-producing plants like soybeans). </a:t>
            </a:r>
            <a:endParaRPr lang="en-US" sz="4000" dirty="0"/>
          </a:p>
          <a:p>
            <a:pPr lvl="1"/>
            <a:r>
              <a:rPr lang="en-US" dirty="0"/>
              <a:t>Additionally, researchers at the University of Wisconsin have developed genetically-modified </a:t>
            </a:r>
            <a:r>
              <a:rPr lang="en-US" i="1" dirty="0"/>
              <a:t>E. coli </a:t>
            </a:r>
            <a:r>
              <a:rPr lang="en-US" dirty="0"/>
              <a:t>strains that can convert plant sugars into fatty acids which can be converted into oils similar to those produced by plants. </a:t>
            </a:r>
            <a:endParaRPr lang="en-US" sz="4000" dirty="0"/>
          </a:p>
          <a:p>
            <a:pPr lvl="1"/>
            <a:r>
              <a:rPr lang="en-US" dirty="0"/>
              <a:t>Not only would this result in almost a 10-fold increase in the capacity to produce oils but could also mean more consistency in the production of oils with fewer unwanted attributes and impurities. </a:t>
            </a:r>
          </a:p>
        </p:txBody>
      </p:sp>
    </p:spTree>
    <p:extLst>
      <p:ext uri="{BB962C8B-B14F-4D97-AF65-F5344CB8AC3E}">
        <p14:creationId xmlns:p14="http://schemas.microsoft.com/office/powerpoint/2010/main" val="4090393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of Biodiesel</a:t>
            </a:r>
          </a:p>
        </p:txBody>
      </p:sp>
      <p:sp>
        <p:nvSpPr>
          <p:cNvPr id="3" name="Content Placeholder 2"/>
          <p:cNvSpPr>
            <a:spLocks noGrp="1"/>
          </p:cNvSpPr>
          <p:nvPr>
            <p:ph idx="1"/>
          </p:nvPr>
        </p:nvSpPr>
        <p:spPr/>
        <p:txBody>
          <a:bodyPr/>
          <a:lstStyle/>
          <a:p>
            <a:pPr lvl="0"/>
            <a:r>
              <a:rPr lang="en-US" dirty="0"/>
              <a:t>Algae may also serve as a promising source of oil for biodiesel in the future. </a:t>
            </a:r>
            <a:endParaRPr lang="en-US" sz="4400" dirty="0"/>
          </a:p>
          <a:p>
            <a:pPr lvl="1"/>
            <a:r>
              <a:rPr lang="en-US" dirty="0"/>
              <a:t>While soybeans can produce 40-50 gallons of oil per acre, algae can produce 10,000-20,000 gallons of oil per acre. </a:t>
            </a:r>
            <a:endParaRPr lang="en-US" sz="4000" dirty="0"/>
          </a:p>
          <a:p>
            <a:pPr lvl="1"/>
            <a:r>
              <a:rPr lang="en-US" dirty="0"/>
              <a:t>The large-scale farming of algae is still largely not feasible on a commercial scale, but with continued research and development, this may prove to be a promising fuel source in the future. </a:t>
            </a:r>
          </a:p>
        </p:txBody>
      </p:sp>
    </p:spTree>
    <p:extLst>
      <p:ext uri="{BB962C8B-B14F-4D97-AF65-F5344CB8AC3E}">
        <p14:creationId xmlns:p14="http://schemas.microsoft.com/office/powerpoint/2010/main" val="3122021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Internal Combustion Engine </a:t>
            </a:r>
            <a:endParaRPr lang="en-US" dirty="0"/>
          </a:p>
        </p:txBody>
      </p:sp>
      <p:sp>
        <p:nvSpPr>
          <p:cNvPr id="3" name="Content Placeholder 2"/>
          <p:cNvSpPr>
            <a:spLocks noGrp="1"/>
          </p:cNvSpPr>
          <p:nvPr>
            <p:ph idx="1"/>
          </p:nvPr>
        </p:nvSpPr>
        <p:spPr>
          <a:xfrm>
            <a:off x="185057" y="1071929"/>
            <a:ext cx="8821216" cy="5757767"/>
          </a:xfrm>
        </p:spPr>
        <p:txBody>
          <a:bodyPr>
            <a:normAutofit fontScale="62500" lnSpcReduction="20000"/>
          </a:bodyPr>
          <a:lstStyle/>
          <a:p>
            <a:pPr lvl="0"/>
            <a:r>
              <a:rPr lang="en-US" dirty="0"/>
              <a:t>The </a:t>
            </a:r>
            <a:r>
              <a:rPr lang="en-US" u="sng" dirty="0"/>
              <a:t>internal combustion engine</a:t>
            </a:r>
            <a:r>
              <a:rPr lang="en-US" dirty="0"/>
              <a:t> is an engine that is capable of converting chemical energy into thermal energy in order to finally generate mechanical energy. </a:t>
            </a:r>
            <a:endParaRPr lang="en-US" sz="4400" dirty="0"/>
          </a:p>
          <a:p>
            <a:pPr lvl="1"/>
            <a:r>
              <a:rPr lang="en-US" dirty="0" smtClean="0"/>
              <a:t>The internal combustion engine moves a vehicle by mixing fuel and air in a combustion chamber. </a:t>
            </a:r>
            <a:endParaRPr lang="en-US" sz="4000" dirty="0" smtClean="0"/>
          </a:p>
          <a:p>
            <a:pPr lvl="1"/>
            <a:r>
              <a:rPr lang="en-US" dirty="0" smtClean="0"/>
              <a:t>When the mixture of fuel and air is ignited, it creates a small explosion that pushes down a piston, turning a crankshaft and driving the vehicle’s wheels.</a:t>
            </a:r>
            <a:endParaRPr lang="en-US" sz="4000" dirty="0" smtClean="0"/>
          </a:p>
          <a:p>
            <a:pPr lvl="0"/>
            <a:r>
              <a:rPr lang="en-US" dirty="0" smtClean="0"/>
              <a:t>While </a:t>
            </a:r>
            <a:r>
              <a:rPr lang="en-US" dirty="0"/>
              <a:t>many prototypes of an internal combustion engine were developed prior to the Industrial Revolution, the discovery of crude oil in Pennsylvania in 1859 enabled the internal combustion engine to become the primary source of power for transportation. </a:t>
            </a:r>
            <a:endParaRPr lang="en-US" sz="4400" dirty="0"/>
          </a:p>
          <a:p>
            <a:pPr lvl="1"/>
            <a:r>
              <a:rPr lang="en-US" dirty="0"/>
              <a:t>Prior to this point, there was not a </a:t>
            </a:r>
            <a:r>
              <a:rPr lang="en-US" dirty="0" smtClean="0"/>
              <a:t>reliable </a:t>
            </a:r>
            <a:br>
              <a:rPr lang="en-US" dirty="0" smtClean="0"/>
            </a:br>
            <a:r>
              <a:rPr lang="en-US" dirty="0" smtClean="0"/>
              <a:t>fuel available </a:t>
            </a:r>
            <a:r>
              <a:rPr lang="en-US" dirty="0"/>
              <a:t>that could make the internal </a:t>
            </a:r>
            <a:r>
              <a:rPr lang="en-US" dirty="0" smtClean="0"/>
              <a:t/>
            </a:r>
            <a:br>
              <a:rPr lang="en-US" dirty="0" smtClean="0"/>
            </a:br>
            <a:r>
              <a:rPr lang="en-US" dirty="0" smtClean="0"/>
              <a:t>combustion engine </a:t>
            </a:r>
            <a:r>
              <a:rPr lang="en-US" dirty="0"/>
              <a:t>feasible for </a:t>
            </a:r>
            <a:r>
              <a:rPr lang="en-US" dirty="0" smtClean="0"/>
              <a:t>common use</a:t>
            </a:r>
            <a:r>
              <a:rPr lang="en-US" dirty="0"/>
              <a:t>. </a:t>
            </a:r>
            <a:endParaRPr lang="en-US" sz="4000" dirty="0"/>
          </a:p>
          <a:p>
            <a:pPr lvl="1"/>
            <a:r>
              <a:rPr lang="en-US" dirty="0"/>
              <a:t>The closest substitutes, including whale oil, </a:t>
            </a:r>
            <a:r>
              <a:rPr lang="en-US" dirty="0" smtClean="0"/>
              <a:t/>
            </a:r>
            <a:br>
              <a:rPr lang="en-US" dirty="0" smtClean="0"/>
            </a:br>
            <a:r>
              <a:rPr lang="en-US" dirty="0" smtClean="0"/>
              <a:t>coal</a:t>
            </a:r>
            <a:r>
              <a:rPr lang="en-US" dirty="0"/>
              <a:t>, </a:t>
            </a:r>
            <a:r>
              <a:rPr lang="en-US" dirty="0" smtClean="0"/>
              <a:t>and </a:t>
            </a:r>
            <a:r>
              <a:rPr lang="en-US" dirty="0"/>
              <a:t>gunpowder were unreliable and </a:t>
            </a:r>
            <a:r>
              <a:rPr lang="en-US" dirty="0" smtClean="0"/>
              <a:t/>
            </a:r>
            <a:br>
              <a:rPr lang="en-US" dirty="0" smtClean="0"/>
            </a:br>
            <a:r>
              <a:rPr lang="en-US" dirty="0" smtClean="0"/>
              <a:t>inconsistent</a:t>
            </a:r>
            <a:r>
              <a:rPr lang="en-US" dirty="0"/>
              <a:t>. </a:t>
            </a:r>
            <a:endParaRPr lang="en-US" sz="4000" dirty="0"/>
          </a:p>
          <a:p>
            <a:pPr lvl="1"/>
            <a:r>
              <a:rPr lang="en-US" dirty="0"/>
              <a:t>Petroleum from places like Pennsylvania </a:t>
            </a:r>
            <a:r>
              <a:rPr lang="en-US" dirty="0" smtClean="0"/>
              <a:t/>
            </a:r>
            <a:br>
              <a:rPr lang="en-US" dirty="0" smtClean="0"/>
            </a:br>
            <a:r>
              <a:rPr lang="en-US" dirty="0" smtClean="0"/>
              <a:t>provided the </a:t>
            </a:r>
            <a:r>
              <a:rPr lang="en-US" dirty="0"/>
              <a:t>gasoline and lubricating oil </a:t>
            </a:r>
            <a:r>
              <a:rPr lang="en-US" dirty="0" smtClean="0"/>
              <a:t/>
            </a:r>
            <a:br>
              <a:rPr lang="en-US" dirty="0" smtClean="0"/>
            </a:br>
            <a:r>
              <a:rPr lang="en-US" dirty="0" smtClean="0"/>
              <a:t>necessary </a:t>
            </a:r>
            <a:r>
              <a:rPr lang="en-US" dirty="0"/>
              <a:t>for a </a:t>
            </a:r>
            <a:r>
              <a:rPr lang="en-US" dirty="0" smtClean="0"/>
              <a:t>modern </a:t>
            </a:r>
            <a:r>
              <a:rPr lang="en-US" dirty="0"/>
              <a:t>internal combustion </a:t>
            </a:r>
            <a:r>
              <a:rPr lang="en-US" dirty="0" smtClean="0"/>
              <a:t/>
            </a:r>
            <a:br>
              <a:rPr lang="en-US" dirty="0" smtClean="0"/>
            </a:br>
            <a:r>
              <a:rPr lang="en-US" dirty="0" smtClean="0"/>
              <a:t>engine</a:t>
            </a:r>
            <a:r>
              <a:rPr lang="en-US" dirty="0"/>
              <a:t>. </a:t>
            </a:r>
          </a:p>
        </p:txBody>
      </p:sp>
      <p:pic>
        <p:nvPicPr>
          <p:cNvPr id="1028" name="Picture 4" descr="http://little-mountain.com/oilwell/Media/album/near_titusville_pc.JPG"/>
          <p:cNvPicPr>
            <a:picLocks noChangeAspect="1" noChangeArrowheads="1"/>
          </p:cNvPicPr>
          <p:nvPr/>
        </p:nvPicPr>
        <p:blipFill rotWithShape="1">
          <a:blip r:embed="rId2">
            <a:extLst>
              <a:ext uri="{28A0092B-C50C-407E-A947-70E740481C1C}">
                <a14:useLocalDpi xmlns:a14="http://schemas.microsoft.com/office/drawing/2010/main" val="0"/>
              </a:ext>
            </a:extLst>
          </a:blip>
          <a:srcRect l="27122" r="-1"/>
          <a:stretch/>
        </p:blipFill>
        <p:spPr bwMode="auto">
          <a:xfrm>
            <a:off x="6111240" y="4243489"/>
            <a:ext cx="2940753" cy="25088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40677" y="6597845"/>
            <a:ext cx="1433406"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little-mountain.com</a:t>
            </a:r>
            <a:endParaRPr lang="en-US" sz="800" i="1" dirty="0"/>
          </a:p>
        </p:txBody>
      </p:sp>
    </p:spTree>
    <p:extLst>
      <p:ext uri="{BB962C8B-B14F-4D97-AF65-F5344CB8AC3E}">
        <p14:creationId xmlns:p14="http://schemas.microsoft.com/office/powerpoint/2010/main" val="2216202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Works </a:t>
            </a:r>
            <a:r>
              <a:rPr lang="en-US" dirty="0" smtClean="0"/>
              <a:t>Cited</a:t>
            </a:r>
            <a:endParaRPr lang="en-US" dirty="0"/>
          </a:p>
        </p:txBody>
      </p:sp>
      <p:sp>
        <p:nvSpPr>
          <p:cNvPr id="3" name="Content Placeholder 2"/>
          <p:cNvSpPr>
            <a:spLocks noGrp="1"/>
          </p:cNvSpPr>
          <p:nvPr>
            <p:ph idx="1"/>
          </p:nvPr>
        </p:nvSpPr>
        <p:spPr/>
        <p:txBody>
          <a:bodyPr>
            <a:normAutofit fontScale="62500" lnSpcReduction="20000"/>
          </a:bodyPr>
          <a:lstStyle/>
          <a:p>
            <a:r>
              <a:rPr lang="en-US" u="sng" dirty="0" smtClean="0">
                <a:hlinkClick r:id="rId2"/>
              </a:rPr>
              <a:t>http</a:t>
            </a:r>
            <a:r>
              <a:rPr lang="en-US" u="sng" dirty="0">
                <a:hlinkClick r:id="rId2"/>
              </a:rPr>
              <a:t>://www.academia.edu/6472163/Engineering_Fundamentals_of_the_Internal_Combustion_Engine_._i</a:t>
            </a:r>
            <a:endParaRPr lang="en-US" dirty="0"/>
          </a:p>
          <a:p>
            <a:r>
              <a:rPr lang="en-US" u="sng" dirty="0">
                <a:hlinkClick r:id="rId3"/>
              </a:rPr>
              <a:t>http://www.autolife.umd.umich.edu/Environment/E_Overview/E_Overview.htm</a:t>
            </a:r>
            <a:endParaRPr lang="en-US" dirty="0"/>
          </a:p>
          <a:p>
            <a:r>
              <a:rPr lang="en-US" u="sng" dirty="0">
                <a:hlinkClick r:id="rId4"/>
              </a:rPr>
              <a:t>http://www.grc.nasa.gov/WWW/k-12/airplane/engopt.html</a:t>
            </a:r>
            <a:endParaRPr lang="en-US" dirty="0"/>
          </a:p>
          <a:p>
            <a:r>
              <a:rPr lang="en-US" u="sng" dirty="0">
                <a:hlinkClick r:id="rId5"/>
              </a:rPr>
              <a:t>http://www.afdc.energy.gov/fuels/biodiesel_basics.html</a:t>
            </a:r>
            <a:endParaRPr lang="en-US" dirty="0"/>
          </a:p>
          <a:p>
            <a:r>
              <a:rPr lang="en-US" u="sng" dirty="0">
                <a:hlinkClick r:id="rId6"/>
              </a:rPr>
              <a:t>http://www.gmc.com/fuel-efficiency/diesel-vs-gasoline.html</a:t>
            </a:r>
            <a:endParaRPr lang="en-US" dirty="0"/>
          </a:p>
          <a:p>
            <a:r>
              <a:rPr lang="en-US" u="sng" dirty="0">
                <a:hlinkClick r:id="rId7"/>
              </a:rPr>
              <a:t>http://www1.eere.energy.gov/vehiclesandfuels/pdfs/basics/jtb_diesel_engine.pdf</a:t>
            </a:r>
            <a:endParaRPr lang="en-US" dirty="0"/>
          </a:p>
          <a:p>
            <a:r>
              <a:rPr lang="en-US" u="sng" dirty="0">
                <a:hlinkClick r:id="rId8"/>
              </a:rPr>
              <a:t>http://www.eia.gov/oiaf/analysispaper/biodiesel/</a:t>
            </a:r>
            <a:endParaRPr lang="en-US" dirty="0"/>
          </a:p>
          <a:p>
            <a:r>
              <a:rPr lang="en-US" u="sng" dirty="0">
                <a:hlinkClick r:id="rId9"/>
              </a:rPr>
              <a:t>http://web.cals.uidaho.edu/biodiesel/biodiesel-shortcourse/</a:t>
            </a:r>
            <a:endParaRPr lang="en-US" dirty="0"/>
          </a:p>
          <a:p>
            <a:r>
              <a:rPr lang="en-US" u="sng" dirty="0">
                <a:hlinkClick r:id="rId10"/>
              </a:rPr>
              <a:t>https://www.glbrc.org/research/technologies/090022</a:t>
            </a:r>
            <a:endParaRPr lang="en-US" dirty="0"/>
          </a:p>
          <a:p>
            <a:r>
              <a:rPr lang="en-US" u="sng" dirty="0">
                <a:hlinkClick r:id="rId11"/>
              </a:rPr>
              <a:t>https://www.glbrc.org/research/technologies/P09329US02</a:t>
            </a:r>
            <a:endParaRPr lang="en-US" dirty="0"/>
          </a:p>
          <a:p>
            <a:endParaRPr lang="en-US" dirty="0"/>
          </a:p>
        </p:txBody>
      </p:sp>
    </p:spTree>
    <p:extLst>
      <p:ext uri="{BB962C8B-B14F-4D97-AF65-F5344CB8AC3E}">
        <p14:creationId xmlns:p14="http://schemas.microsoft.com/office/powerpoint/2010/main" val="671611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Combustion Competition</a:t>
            </a:r>
            <a:endParaRPr lang="en-US" dirty="0"/>
          </a:p>
        </p:txBody>
      </p:sp>
      <p:sp>
        <p:nvSpPr>
          <p:cNvPr id="3" name="Content Placeholder 2"/>
          <p:cNvSpPr>
            <a:spLocks noGrp="1"/>
          </p:cNvSpPr>
          <p:nvPr>
            <p:ph idx="1"/>
          </p:nvPr>
        </p:nvSpPr>
        <p:spPr>
          <a:xfrm>
            <a:off x="185057" y="1084869"/>
            <a:ext cx="8760823" cy="5577187"/>
          </a:xfrm>
        </p:spPr>
        <p:txBody>
          <a:bodyPr>
            <a:normAutofit fontScale="70000" lnSpcReduction="20000"/>
          </a:bodyPr>
          <a:lstStyle/>
          <a:p>
            <a:pPr lvl="0"/>
            <a:r>
              <a:rPr lang="en-US" dirty="0"/>
              <a:t>The internal combustion engine developed through competition with other forms of propulsions, namely steam and electricity. </a:t>
            </a:r>
            <a:endParaRPr lang="en-US" sz="4400" dirty="0"/>
          </a:p>
          <a:p>
            <a:pPr lvl="1"/>
            <a:r>
              <a:rPr lang="en-US" dirty="0"/>
              <a:t>Electricity and steam were largely eliminated as transportation fuels because of the limited distances and conditions under which they could reasonably travel.</a:t>
            </a:r>
            <a:endParaRPr lang="en-US" sz="4000" dirty="0"/>
          </a:p>
          <a:p>
            <a:pPr lvl="1"/>
            <a:r>
              <a:rPr lang="en-US" dirty="0"/>
              <a:t>Steam also fell out of favor because it required large start-up times to build a fire and </a:t>
            </a:r>
            <a:r>
              <a:rPr lang="en-US" dirty="0" smtClean="0"/>
              <a:t/>
            </a:r>
            <a:br>
              <a:rPr lang="en-US" dirty="0" smtClean="0"/>
            </a:br>
            <a:r>
              <a:rPr lang="en-US" dirty="0" smtClean="0"/>
              <a:t>heat </a:t>
            </a:r>
            <a:r>
              <a:rPr lang="en-US" dirty="0"/>
              <a:t>a boiler; unlike a </a:t>
            </a:r>
            <a:r>
              <a:rPr lang="en-US" dirty="0" smtClean="0"/>
              <a:t/>
            </a:r>
            <a:br>
              <a:rPr lang="en-US" dirty="0" smtClean="0"/>
            </a:br>
            <a:r>
              <a:rPr lang="en-US" dirty="0" smtClean="0"/>
              <a:t>modern </a:t>
            </a:r>
            <a:r>
              <a:rPr lang="en-US" dirty="0"/>
              <a:t>automobile, you </a:t>
            </a:r>
            <a:r>
              <a:rPr lang="en-US" dirty="0" smtClean="0"/>
              <a:t/>
            </a:r>
            <a:br>
              <a:rPr lang="en-US" dirty="0" smtClean="0"/>
            </a:br>
            <a:r>
              <a:rPr lang="en-US" dirty="0" smtClean="0"/>
              <a:t>couldn’t </a:t>
            </a:r>
            <a:r>
              <a:rPr lang="en-US" dirty="0"/>
              <a:t>just start it and go. </a:t>
            </a:r>
            <a:endParaRPr lang="en-US" sz="4000" dirty="0"/>
          </a:p>
          <a:p>
            <a:pPr lvl="1"/>
            <a:r>
              <a:rPr lang="en-US" dirty="0"/>
              <a:t>Electrical propulsion was </a:t>
            </a:r>
            <a:r>
              <a:rPr lang="en-US" dirty="0" smtClean="0"/>
              <a:t/>
            </a:r>
            <a:br>
              <a:rPr lang="en-US" dirty="0" smtClean="0"/>
            </a:br>
            <a:r>
              <a:rPr lang="en-US" dirty="0" smtClean="0"/>
              <a:t>largely </a:t>
            </a:r>
            <a:r>
              <a:rPr lang="en-US" dirty="0"/>
              <a:t>limited to city </a:t>
            </a:r>
            <a:r>
              <a:rPr lang="en-US" dirty="0" smtClean="0"/>
              <a:t/>
            </a:r>
            <a:br>
              <a:rPr lang="en-US" dirty="0" smtClean="0"/>
            </a:br>
            <a:r>
              <a:rPr lang="en-US" dirty="0" smtClean="0"/>
              <a:t>centers</a:t>
            </a:r>
            <a:r>
              <a:rPr lang="en-US" dirty="0"/>
              <a:t>; while electric rail </a:t>
            </a:r>
            <a:r>
              <a:rPr lang="en-US" dirty="0" smtClean="0"/>
              <a:t/>
            </a:r>
            <a:br>
              <a:rPr lang="en-US" dirty="0" smtClean="0"/>
            </a:br>
            <a:r>
              <a:rPr lang="en-US" dirty="0" smtClean="0"/>
              <a:t>is </a:t>
            </a:r>
            <a:r>
              <a:rPr lang="en-US" dirty="0"/>
              <a:t>very feasible (and still </a:t>
            </a:r>
            <a:r>
              <a:rPr lang="en-US" dirty="0" smtClean="0"/>
              <a:t/>
            </a:r>
            <a:br>
              <a:rPr lang="en-US" dirty="0" smtClean="0"/>
            </a:br>
            <a:r>
              <a:rPr lang="en-US" dirty="0" smtClean="0"/>
              <a:t>used </a:t>
            </a:r>
            <a:r>
              <a:rPr lang="en-US" dirty="0"/>
              <a:t>today), it is relatively </a:t>
            </a:r>
            <a:r>
              <a:rPr lang="en-US" dirty="0" smtClean="0"/>
              <a:t/>
            </a:r>
            <a:br>
              <a:rPr lang="en-US" dirty="0" smtClean="0"/>
            </a:br>
            <a:r>
              <a:rPr lang="en-US" dirty="0" smtClean="0"/>
              <a:t>difficult </a:t>
            </a:r>
            <a:r>
              <a:rPr lang="en-US" dirty="0"/>
              <a:t>to power electric </a:t>
            </a:r>
            <a:r>
              <a:rPr lang="en-US" dirty="0" smtClean="0"/>
              <a:t/>
            </a:r>
            <a:br>
              <a:rPr lang="en-US" dirty="0" smtClean="0"/>
            </a:br>
            <a:r>
              <a:rPr lang="en-US" dirty="0" smtClean="0"/>
              <a:t>transportation </a:t>
            </a:r>
            <a:r>
              <a:rPr lang="en-US" dirty="0"/>
              <a:t>outside of a </a:t>
            </a:r>
            <a:r>
              <a:rPr lang="en-US" dirty="0" smtClean="0"/>
              <a:t/>
            </a:r>
            <a:br>
              <a:rPr lang="en-US" dirty="0" smtClean="0"/>
            </a:br>
            <a:r>
              <a:rPr lang="en-US" dirty="0" smtClean="0"/>
              <a:t>major </a:t>
            </a:r>
            <a:r>
              <a:rPr lang="en-US" dirty="0"/>
              <a:t>city.</a:t>
            </a:r>
            <a:br>
              <a:rPr lang="en-US" dirty="0"/>
            </a:br>
            <a:endParaRPr lang="en-US" sz="4000" dirty="0"/>
          </a:p>
          <a:p>
            <a:endParaRPr lang="en-US" dirty="0"/>
          </a:p>
        </p:txBody>
      </p:sp>
      <p:pic>
        <p:nvPicPr>
          <p:cNvPr id="2050" name="Picture 2" descr="http://fe867b.medialib.glogster.com/media/b6/b6d45a569ac00ab726fdbe49afd8cfdbe101c0665d391bcbd664a79d54b8dec6/steam-engine.jpg"/>
          <p:cNvPicPr>
            <a:picLocks noChangeAspect="1" noChangeArrowheads="1"/>
          </p:cNvPicPr>
          <p:nvPr/>
        </p:nvPicPr>
        <p:blipFill rotWithShape="1">
          <a:blip r:embed="rId2">
            <a:extLst>
              <a:ext uri="{28A0092B-C50C-407E-A947-70E740481C1C}">
                <a14:useLocalDpi xmlns:a14="http://schemas.microsoft.com/office/drawing/2010/main" val="0"/>
              </a:ext>
            </a:extLst>
          </a:blip>
          <a:srcRect l="5620" r="6178"/>
          <a:stretch/>
        </p:blipFill>
        <p:spPr bwMode="auto">
          <a:xfrm>
            <a:off x="4634047" y="3096548"/>
            <a:ext cx="4346647" cy="35655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32737" y="6642556"/>
            <a:ext cx="1420582"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www.gopixpic.com</a:t>
            </a:r>
            <a:endParaRPr lang="en-US" sz="800" i="1" dirty="0"/>
          </a:p>
        </p:txBody>
      </p:sp>
    </p:spTree>
    <p:extLst>
      <p:ext uri="{BB962C8B-B14F-4D97-AF65-F5344CB8AC3E}">
        <p14:creationId xmlns:p14="http://schemas.microsoft.com/office/powerpoint/2010/main" val="3733878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Stroke Ignition Engine</a:t>
            </a:r>
            <a:endParaRPr lang="en-US" dirty="0"/>
          </a:p>
        </p:txBody>
      </p:sp>
      <p:sp>
        <p:nvSpPr>
          <p:cNvPr id="3" name="Content Placeholder 2"/>
          <p:cNvSpPr>
            <a:spLocks noGrp="1"/>
          </p:cNvSpPr>
          <p:nvPr>
            <p:ph idx="1"/>
          </p:nvPr>
        </p:nvSpPr>
        <p:spPr>
          <a:xfrm>
            <a:off x="93616" y="1084869"/>
            <a:ext cx="8737717" cy="5577187"/>
          </a:xfrm>
        </p:spPr>
        <p:txBody>
          <a:bodyPr>
            <a:normAutofit fontScale="70000" lnSpcReduction="20000"/>
          </a:bodyPr>
          <a:lstStyle/>
          <a:p>
            <a:pPr lvl="0"/>
            <a:r>
              <a:rPr lang="en-US" dirty="0" smtClean="0"/>
              <a:t>By 1900, two key kinds of internal combustion engines had been developed: </a:t>
            </a:r>
            <a:endParaRPr lang="en-US" sz="4400" dirty="0" smtClean="0"/>
          </a:p>
          <a:p>
            <a:pPr lvl="0"/>
            <a:r>
              <a:rPr lang="en-US" dirty="0" smtClean="0"/>
              <a:t>The </a:t>
            </a:r>
            <a:r>
              <a:rPr lang="en-US" dirty="0"/>
              <a:t>first was the four-stroke spark ignition engine. This engine has two key characteristics:</a:t>
            </a:r>
            <a:endParaRPr lang="en-US" sz="4400" dirty="0"/>
          </a:p>
          <a:p>
            <a:pPr lvl="1"/>
            <a:r>
              <a:rPr lang="en-US" dirty="0"/>
              <a:t>1. The engine requires a spark plug to ignite the fuel to create the combustion and explosion the pushes a piston. </a:t>
            </a:r>
            <a:endParaRPr lang="en-US" sz="4000" dirty="0"/>
          </a:p>
          <a:p>
            <a:pPr lvl="1"/>
            <a:r>
              <a:rPr lang="en-US" dirty="0"/>
              <a:t>2.  The engine requires four strokes, </a:t>
            </a:r>
            <a:r>
              <a:rPr lang="en-US" dirty="0" smtClean="0"/>
              <a:t/>
            </a:r>
            <a:br>
              <a:rPr lang="en-US" dirty="0" smtClean="0"/>
            </a:br>
            <a:r>
              <a:rPr lang="en-US" dirty="0" smtClean="0"/>
              <a:t>or </a:t>
            </a:r>
            <a:r>
              <a:rPr lang="en-US" dirty="0"/>
              <a:t>movements, of the engine’s piston </a:t>
            </a:r>
            <a:r>
              <a:rPr lang="en-US" dirty="0" smtClean="0"/>
              <a:t/>
            </a:r>
            <a:br>
              <a:rPr lang="en-US" dirty="0" smtClean="0"/>
            </a:br>
            <a:r>
              <a:rPr lang="en-US" dirty="0" smtClean="0"/>
              <a:t>before </a:t>
            </a:r>
            <a:r>
              <a:rPr lang="en-US" dirty="0"/>
              <a:t>the cycle repeats. These four </a:t>
            </a:r>
            <a:r>
              <a:rPr lang="en-US" dirty="0" smtClean="0"/>
              <a:t/>
            </a:r>
            <a:br>
              <a:rPr lang="en-US" dirty="0" smtClean="0"/>
            </a:br>
            <a:r>
              <a:rPr lang="en-US" dirty="0" smtClean="0"/>
              <a:t>strokes </a:t>
            </a:r>
            <a:r>
              <a:rPr lang="en-US" dirty="0"/>
              <a:t>include: </a:t>
            </a:r>
            <a:endParaRPr lang="en-US" sz="4000" dirty="0"/>
          </a:p>
          <a:p>
            <a:pPr lvl="2"/>
            <a:r>
              <a:rPr lang="en-US" sz="3400" dirty="0"/>
              <a:t>A. </a:t>
            </a:r>
            <a:r>
              <a:rPr lang="en-US" sz="3400" u="sng" dirty="0"/>
              <a:t>Intake</a:t>
            </a:r>
            <a:r>
              <a:rPr lang="en-US" sz="3400" dirty="0"/>
              <a:t> Stroke (˅): fuel and air </a:t>
            </a:r>
            <a:r>
              <a:rPr lang="en-US" sz="3400" dirty="0" smtClean="0"/>
              <a:t/>
            </a:r>
            <a:br>
              <a:rPr lang="en-US" sz="3400" dirty="0" smtClean="0"/>
            </a:br>
            <a:r>
              <a:rPr lang="en-US" sz="3400" dirty="0" smtClean="0"/>
              <a:t>are drawn </a:t>
            </a:r>
            <a:r>
              <a:rPr lang="en-US" sz="3400" dirty="0"/>
              <a:t>into the combustion </a:t>
            </a:r>
            <a:r>
              <a:rPr lang="en-US" sz="3400" dirty="0" smtClean="0"/>
              <a:t/>
            </a:r>
            <a:br>
              <a:rPr lang="en-US" sz="3400" dirty="0" smtClean="0"/>
            </a:br>
            <a:r>
              <a:rPr lang="en-US" sz="3400" dirty="0" smtClean="0"/>
              <a:t>chamber at </a:t>
            </a:r>
            <a:r>
              <a:rPr lang="en-US" sz="3400" dirty="0"/>
              <a:t>a normal pressure by </a:t>
            </a:r>
            <a:r>
              <a:rPr lang="en-US" sz="3400" dirty="0" smtClean="0"/>
              <a:t/>
            </a:r>
            <a:br>
              <a:rPr lang="en-US" sz="3400" dirty="0" smtClean="0"/>
            </a:br>
            <a:r>
              <a:rPr lang="en-US" sz="3400" dirty="0" smtClean="0"/>
              <a:t>the </a:t>
            </a:r>
            <a:r>
              <a:rPr lang="en-US" sz="3400" dirty="0"/>
              <a:t>piston </a:t>
            </a:r>
            <a:r>
              <a:rPr lang="en-US" sz="3400" dirty="0" smtClean="0"/>
              <a:t>moving </a:t>
            </a:r>
            <a:r>
              <a:rPr lang="en-US" sz="3400" dirty="0"/>
              <a:t>downward away </a:t>
            </a:r>
            <a:r>
              <a:rPr lang="en-US" sz="3400" dirty="0" smtClean="0"/>
              <a:t/>
            </a:r>
            <a:br>
              <a:rPr lang="en-US" sz="3400" dirty="0" smtClean="0"/>
            </a:br>
            <a:r>
              <a:rPr lang="en-US" sz="3400" dirty="0" smtClean="0"/>
              <a:t>from </a:t>
            </a:r>
            <a:r>
              <a:rPr lang="en-US" sz="3400" dirty="0"/>
              <a:t>the </a:t>
            </a:r>
            <a:r>
              <a:rPr lang="en-US" sz="3400" dirty="0" smtClean="0"/>
              <a:t>combustion </a:t>
            </a:r>
            <a:r>
              <a:rPr lang="en-US" sz="3400" dirty="0"/>
              <a:t>chamber. </a:t>
            </a:r>
            <a:r>
              <a:rPr lang="en-US" sz="3400" dirty="0" smtClean="0"/>
              <a:t/>
            </a:r>
            <a:br>
              <a:rPr lang="en-US" sz="3400" dirty="0" smtClean="0"/>
            </a:br>
            <a:endParaRPr lang="en-US" sz="4600" dirty="0"/>
          </a:p>
          <a:p>
            <a:pPr lvl="2"/>
            <a:r>
              <a:rPr lang="en-US" sz="3400" dirty="0"/>
              <a:t>B. </a:t>
            </a:r>
            <a:r>
              <a:rPr lang="en-US" sz="3400" u="sng" dirty="0"/>
              <a:t>Compression</a:t>
            </a:r>
            <a:r>
              <a:rPr lang="en-US" sz="3400" dirty="0"/>
              <a:t> Stroke (˄): the </a:t>
            </a:r>
            <a:r>
              <a:rPr lang="en-US" sz="3400" dirty="0" smtClean="0"/>
              <a:t/>
            </a:r>
            <a:br>
              <a:rPr lang="en-US" sz="3400" dirty="0" smtClean="0"/>
            </a:br>
            <a:r>
              <a:rPr lang="en-US" sz="3400" dirty="0" smtClean="0"/>
              <a:t>piston moves </a:t>
            </a:r>
            <a:r>
              <a:rPr lang="en-US" sz="3400" dirty="0"/>
              <a:t>towards the </a:t>
            </a:r>
            <a:r>
              <a:rPr lang="en-US" sz="3400" dirty="0" smtClean="0"/>
              <a:t>chamber, </a:t>
            </a:r>
            <a:br>
              <a:rPr lang="en-US" sz="3400" dirty="0" smtClean="0"/>
            </a:br>
            <a:r>
              <a:rPr lang="en-US" sz="3400" dirty="0" smtClean="0"/>
              <a:t>compressing the fuel/air mix. </a:t>
            </a:r>
            <a:endParaRPr lang="en-US" sz="4600" dirty="0"/>
          </a:p>
        </p:txBody>
      </p:sp>
      <p:pic>
        <p:nvPicPr>
          <p:cNvPr id="3074" name="Picture 2" descr="http://www.carbasics-1950.com/car-theory-3.bmp"/>
          <p:cNvPicPr>
            <a:picLocks noChangeAspect="1" noChangeArrowheads="1"/>
          </p:cNvPicPr>
          <p:nvPr/>
        </p:nvPicPr>
        <p:blipFill rotWithShape="1">
          <a:blip r:embed="rId2">
            <a:extLst>
              <a:ext uri="{28A0092B-C50C-407E-A947-70E740481C1C}">
                <a14:useLocalDpi xmlns:a14="http://schemas.microsoft.com/office/drawing/2010/main" val="0"/>
              </a:ext>
            </a:extLst>
          </a:blip>
          <a:srcRect r="48339"/>
          <a:stretch/>
        </p:blipFill>
        <p:spPr bwMode="auto">
          <a:xfrm>
            <a:off x="6252642" y="3136226"/>
            <a:ext cx="2876416" cy="33864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79364" y="6473304"/>
            <a:ext cx="1741182"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www.carbasics-1950.com</a:t>
            </a:r>
            <a:endParaRPr lang="en-US" sz="800" i="1" dirty="0"/>
          </a:p>
        </p:txBody>
      </p:sp>
    </p:spTree>
    <p:extLst>
      <p:ext uri="{BB962C8B-B14F-4D97-AF65-F5344CB8AC3E}">
        <p14:creationId xmlns:p14="http://schemas.microsoft.com/office/powerpoint/2010/main" val="1626068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Stroke Engines</a:t>
            </a:r>
            <a:endParaRPr lang="en-US" dirty="0"/>
          </a:p>
        </p:txBody>
      </p:sp>
      <p:sp>
        <p:nvSpPr>
          <p:cNvPr id="3" name="Content Placeholder 2"/>
          <p:cNvSpPr>
            <a:spLocks noGrp="1"/>
          </p:cNvSpPr>
          <p:nvPr>
            <p:ph idx="1"/>
          </p:nvPr>
        </p:nvSpPr>
        <p:spPr>
          <a:xfrm>
            <a:off x="185057" y="1084869"/>
            <a:ext cx="5965020" cy="5577187"/>
          </a:xfrm>
        </p:spPr>
        <p:txBody>
          <a:bodyPr>
            <a:normAutofit fontScale="92500" lnSpcReduction="20000"/>
          </a:bodyPr>
          <a:lstStyle/>
          <a:p>
            <a:pPr lvl="2"/>
            <a:r>
              <a:rPr lang="en-US" dirty="0"/>
              <a:t>C. </a:t>
            </a:r>
            <a:r>
              <a:rPr lang="en-US" u="sng" dirty="0"/>
              <a:t>Power</a:t>
            </a:r>
            <a:r>
              <a:rPr lang="en-US" dirty="0"/>
              <a:t> Stroke (˅): the spark plug gets a brief electrical current, which creates the spark that ignites the fuel/air mixture. This creates heat and pressure, which pushes the piston back down to turn the drive shaft, and produces exhaust gases. </a:t>
            </a:r>
            <a:r>
              <a:rPr lang="en-US" dirty="0" smtClean="0"/>
              <a:t/>
            </a:r>
            <a:br>
              <a:rPr lang="en-US" dirty="0" smtClean="0"/>
            </a:br>
            <a:endParaRPr lang="en-US" sz="3600" dirty="0"/>
          </a:p>
          <a:p>
            <a:pPr lvl="2"/>
            <a:r>
              <a:rPr lang="en-US" dirty="0"/>
              <a:t>D. </a:t>
            </a:r>
            <a:r>
              <a:rPr lang="en-US" u="sng" dirty="0"/>
              <a:t>Exhaust</a:t>
            </a:r>
            <a:r>
              <a:rPr lang="en-US" dirty="0"/>
              <a:t> Stroke (˄): the combustion chamber is cleared of exhaust gases as the piston moves back towards the combustion chamber so that the engine can absorb fresh fuel and air for the next combustion cycle. </a:t>
            </a:r>
            <a:endParaRPr lang="en-US" sz="3600" dirty="0"/>
          </a:p>
          <a:p>
            <a:endParaRPr lang="en-US" dirty="0"/>
          </a:p>
        </p:txBody>
      </p:sp>
      <p:pic>
        <p:nvPicPr>
          <p:cNvPr id="4098" name="Picture 2" descr="http://www.carbasics-1950.com/car-theory-3.bmp"/>
          <p:cNvPicPr>
            <a:picLocks noChangeAspect="1" noChangeArrowheads="1"/>
          </p:cNvPicPr>
          <p:nvPr/>
        </p:nvPicPr>
        <p:blipFill rotWithShape="1">
          <a:blip r:embed="rId2">
            <a:extLst>
              <a:ext uri="{28A0092B-C50C-407E-A947-70E740481C1C}">
                <a14:useLocalDpi xmlns:a14="http://schemas.microsoft.com/office/drawing/2010/main" val="0"/>
              </a:ext>
            </a:extLst>
          </a:blip>
          <a:srcRect l="49961" r="24668"/>
          <a:stretch/>
        </p:blipFill>
        <p:spPr bwMode="auto">
          <a:xfrm>
            <a:off x="6150077" y="652850"/>
            <a:ext cx="1352883" cy="32432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carbasics-1950.com/car-theory-3.bmp"/>
          <p:cNvPicPr>
            <a:picLocks noChangeAspect="1" noChangeArrowheads="1"/>
          </p:cNvPicPr>
          <p:nvPr/>
        </p:nvPicPr>
        <p:blipFill rotWithShape="1">
          <a:blip r:embed="rId2">
            <a:extLst>
              <a:ext uri="{28A0092B-C50C-407E-A947-70E740481C1C}">
                <a14:useLocalDpi xmlns:a14="http://schemas.microsoft.com/office/drawing/2010/main" val="0"/>
              </a:ext>
            </a:extLst>
          </a:blip>
          <a:srcRect l="74429"/>
          <a:stretch/>
        </p:blipFill>
        <p:spPr bwMode="auto">
          <a:xfrm>
            <a:off x="7650480" y="3361957"/>
            <a:ext cx="1387429" cy="33000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50077" y="6627192"/>
            <a:ext cx="1741182"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www.carbasics-1950.com</a:t>
            </a:r>
            <a:endParaRPr lang="en-US" sz="800" i="1" dirty="0"/>
          </a:p>
        </p:txBody>
      </p:sp>
    </p:spTree>
    <p:extLst>
      <p:ext uri="{BB962C8B-B14F-4D97-AF65-F5344CB8AC3E}">
        <p14:creationId xmlns:p14="http://schemas.microsoft.com/office/powerpoint/2010/main" val="2226081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Diesel Engine</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The second type of internal combustion engine that was developed prior to 1900 was the compression ignition engine, perfected by Rudolph Diesel in 1892. </a:t>
            </a:r>
            <a:endParaRPr lang="en-US" sz="4400" dirty="0"/>
          </a:p>
          <a:p>
            <a:pPr lvl="1"/>
            <a:r>
              <a:rPr lang="en-US" dirty="0"/>
              <a:t>In </a:t>
            </a:r>
            <a:r>
              <a:rPr lang="en-US" smtClean="0"/>
              <a:t>the </a:t>
            </a:r>
            <a:r>
              <a:rPr lang="en-US" u="sng" smtClean="0"/>
              <a:t>compression ignition </a:t>
            </a:r>
            <a:r>
              <a:rPr lang="en-US" u="sng" dirty="0" smtClean="0"/>
              <a:t>engine</a:t>
            </a:r>
            <a:r>
              <a:rPr lang="en-US" dirty="0"/>
              <a:t>, the combustion process starts when the air/fuel mixture ignites without a spark due a high amount of compression that causes high temperatures. </a:t>
            </a:r>
            <a:endParaRPr lang="en-US" sz="4000" dirty="0"/>
          </a:p>
          <a:p>
            <a:pPr lvl="0"/>
            <a:r>
              <a:rPr lang="en-US" dirty="0"/>
              <a:t>These engines are often called diesel engines because of Rudolph Diesel’s significant contributions in perfecting this type of engine.  </a:t>
            </a:r>
            <a:endParaRPr lang="en-US" sz="4400" dirty="0"/>
          </a:p>
          <a:p>
            <a:pPr lvl="1"/>
            <a:r>
              <a:rPr lang="en-US" dirty="0"/>
              <a:t>Rudolph Diesel calculated that the high compression required for the diesel engine would also lead to higher efficiency. </a:t>
            </a:r>
            <a:endParaRPr lang="en-US" sz="4000" dirty="0"/>
          </a:p>
          <a:p>
            <a:pPr lvl="1"/>
            <a:r>
              <a:rPr lang="en-US" dirty="0"/>
              <a:t>When running properly, the diesel engines may have up to 30 percent higher efficiency than a spark ignition engine.</a:t>
            </a:r>
            <a:endParaRPr lang="en-US" sz="4000" dirty="0"/>
          </a:p>
          <a:p>
            <a:pPr lvl="1"/>
            <a:r>
              <a:rPr lang="en-US" dirty="0" smtClean="0"/>
              <a:t>Diesel </a:t>
            </a:r>
            <a:r>
              <a:rPr lang="en-US" dirty="0"/>
              <a:t>engines are very efficient because the </a:t>
            </a:r>
            <a:r>
              <a:rPr lang="en-US" dirty="0" smtClean="0"/>
              <a:t>greater </a:t>
            </a:r>
            <a:r>
              <a:rPr lang="en-US" dirty="0"/>
              <a:t>amount of compression concentrates </a:t>
            </a:r>
            <a:r>
              <a:rPr lang="en-US" dirty="0" smtClean="0"/>
              <a:t>oxygen </a:t>
            </a:r>
            <a:r>
              <a:rPr lang="en-US" dirty="0"/>
              <a:t>in the fuel/air mixture.</a:t>
            </a:r>
            <a:endParaRPr lang="en-US" sz="4000" dirty="0"/>
          </a:p>
          <a:p>
            <a:pPr lvl="1"/>
            <a:r>
              <a:rPr lang="en-US" dirty="0"/>
              <a:t>This creates a greater availability of oxygen </a:t>
            </a:r>
            <a:r>
              <a:rPr lang="en-US" dirty="0" smtClean="0"/>
              <a:t/>
            </a:r>
            <a:br>
              <a:rPr lang="en-US" dirty="0" smtClean="0"/>
            </a:br>
            <a:r>
              <a:rPr lang="en-US" dirty="0" smtClean="0"/>
              <a:t>for </a:t>
            </a:r>
            <a:r>
              <a:rPr lang="en-US" dirty="0"/>
              <a:t>combustion, allowing more of the oxygen </a:t>
            </a:r>
            <a:r>
              <a:rPr lang="en-US" dirty="0" smtClean="0"/>
              <a:t/>
            </a:r>
            <a:br>
              <a:rPr lang="en-US" dirty="0" smtClean="0"/>
            </a:br>
            <a:r>
              <a:rPr lang="en-US" dirty="0" smtClean="0"/>
              <a:t>to </a:t>
            </a:r>
            <a:r>
              <a:rPr lang="en-US" dirty="0"/>
              <a:t>react in order to create a more powerful </a:t>
            </a:r>
            <a:r>
              <a:rPr lang="en-US" dirty="0" smtClean="0"/>
              <a:t/>
            </a:r>
            <a:br>
              <a:rPr lang="en-US" dirty="0" smtClean="0"/>
            </a:br>
            <a:r>
              <a:rPr lang="en-US" dirty="0" smtClean="0"/>
              <a:t>and </a:t>
            </a:r>
            <a:r>
              <a:rPr lang="en-US" dirty="0"/>
              <a:t>efficient explosion. </a:t>
            </a:r>
            <a:endParaRPr lang="en-US" sz="4000" dirty="0"/>
          </a:p>
          <a:p>
            <a:pPr lvl="1"/>
            <a:r>
              <a:rPr lang="en-US" dirty="0"/>
              <a:t>Diesel’s general concept of the four-stroke </a:t>
            </a:r>
            <a:r>
              <a:rPr lang="en-US" dirty="0" smtClean="0"/>
              <a:t/>
            </a:r>
            <a:br>
              <a:rPr lang="en-US" dirty="0" smtClean="0"/>
            </a:br>
            <a:r>
              <a:rPr lang="en-US" dirty="0" smtClean="0"/>
              <a:t>diesel </a:t>
            </a:r>
            <a:r>
              <a:rPr lang="en-US" dirty="0"/>
              <a:t>engine has remained mostly </a:t>
            </a:r>
            <a:r>
              <a:rPr lang="en-US" dirty="0" smtClean="0"/>
              <a:t/>
            </a:r>
            <a:br>
              <a:rPr lang="en-US" dirty="0" smtClean="0"/>
            </a:br>
            <a:r>
              <a:rPr lang="en-US" dirty="0" smtClean="0"/>
              <a:t>unchanged for </a:t>
            </a:r>
            <a:r>
              <a:rPr lang="en-US" dirty="0"/>
              <a:t>over 100 years</a:t>
            </a:r>
            <a:r>
              <a:rPr lang="en-US" dirty="0" smtClean="0"/>
              <a:t>.</a:t>
            </a:r>
            <a:endParaRPr lang="en-US" sz="4000" dirty="0"/>
          </a:p>
        </p:txBody>
      </p:sp>
      <p:pic>
        <p:nvPicPr>
          <p:cNvPr id="6146" name="Picture 2" descr="http://simplyknowledge.com/uploads/page/headimg_url/177/heading.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2712" y="5044440"/>
            <a:ext cx="3025001" cy="16176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585212" y="6627192"/>
            <a:ext cx="1576072"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simplyknowledge.com</a:t>
            </a:r>
            <a:endParaRPr lang="en-US" sz="800" i="1" dirty="0"/>
          </a:p>
        </p:txBody>
      </p:sp>
    </p:spTree>
    <p:extLst>
      <p:ext uri="{BB962C8B-B14F-4D97-AF65-F5344CB8AC3E}">
        <p14:creationId xmlns:p14="http://schemas.microsoft.com/office/powerpoint/2010/main" val="496245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Diesel Four Strokes</a:t>
            </a:r>
            <a:endParaRPr lang="en-US" dirty="0"/>
          </a:p>
        </p:txBody>
      </p:sp>
      <p:sp>
        <p:nvSpPr>
          <p:cNvPr id="3" name="Content Placeholder 2"/>
          <p:cNvSpPr>
            <a:spLocks noGrp="1"/>
          </p:cNvSpPr>
          <p:nvPr>
            <p:ph idx="1"/>
          </p:nvPr>
        </p:nvSpPr>
        <p:spPr>
          <a:xfrm>
            <a:off x="139336" y="1084869"/>
            <a:ext cx="8516983" cy="5636606"/>
          </a:xfrm>
        </p:spPr>
        <p:txBody>
          <a:bodyPr>
            <a:normAutofit fontScale="77500" lnSpcReduction="20000"/>
          </a:bodyPr>
          <a:lstStyle/>
          <a:p>
            <a:pPr lvl="0"/>
            <a:r>
              <a:rPr lang="en-US" dirty="0"/>
              <a:t>Like most spark ignition engines, a compression ignition engine uses a four-stroke design.</a:t>
            </a:r>
            <a:endParaRPr lang="en-US" sz="4400" dirty="0"/>
          </a:p>
          <a:p>
            <a:pPr lvl="1"/>
            <a:r>
              <a:rPr lang="en-US" dirty="0"/>
              <a:t>The first stroke </a:t>
            </a:r>
            <a:r>
              <a:rPr lang="en-US" dirty="0" smtClean="0"/>
              <a:t>(intake) pulls </a:t>
            </a:r>
            <a:r>
              <a:rPr lang="en-US" dirty="0"/>
              <a:t>air into a cylinder as the piston moves away from the intake valve.</a:t>
            </a:r>
            <a:endParaRPr lang="en-US" sz="4000" dirty="0"/>
          </a:p>
          <a:p>
            <a:pPr lvl="1"/>
            <a:r>
              <a:rPr lang="en-US" dirty="0"/>
              <a:t>The piston then swings around and compresses the air, which also heats the air. As the piston compresses the air, fuel is then injected under high pressure.  The fuel will ignite immediately as it comes in contact with the heated air. </a:t>
            </a:r>
            <a:endParaRPr lang="en-US" sz="4000" dirty="0"/>
          </a:p>
          <a:p>
            <a:pPr lvl="1"/>
            <a:r>
              <a:rPr lang="en-US" dirty="0"/>
              <a:t>The hot combustion </a:t>
            </a:r>
            <a:r>
              <a:rPr lang="en-US" dirty="0" smtClean="0"/>
              <a:t/>
            </a:r>
            <a:br>
              <a:rPr lang="en-US" dirty="0" smtClean="0"/>
            </a:br>
            <a:r>
              <a:rPr lang="en-US" dirty="0" smtClean="0"/>
              <a:t>gases </a:t>
            </a:r>
            <a:r>
              <a:rPr lang="en-US" dirty="0"/>
              <a:t>will expand </a:t>
            </a:r>
            <a:r>
              <a:rPr lang="en-US" dirty="0" smtClean="0"/>
              <a:t/>
            </a:r>
            <a:br>
              <a:rPr lang="en-US" dirty="0" smtClean="0"/>
            </a:br>
            <a:r>
              <a:rPr lang="en-US" dirty="0" smtClean="0"/>
              <a:t>and </a:t>
            </a:r>
            <a:r>
              <a:rPr lang="en-US" dirty="0"/>
              <a:t>push the piston </a:t>
            </a:r>
            <a:r>
              <a:rPr lang="en-US" dirty="0" smtClean="0"/>
              <a:t/>
            </a:r>
            <a:br>
              <a:rPr lang="en-US" dirty="0" smtClean="0"/>
            </a:br>
            <a:r>
              <a:rPr lang="en-US" dirty="0" smtClean="0"/>
              <a:t>downward </a:t>
            </a:r>
            <a:r>
              <a:rPr lang="en-US" dirty="0"/>
              <a:t>(power </a:t>
            </a:r>
            <a:r>
              <a:rPr lang="en-US" dirty="0" smtClean="0"/>
              <a:t/>
            </a:r>
            <a:br>
              <a:rPr lang="en-US" dirty="0" smtClean="0"/>
            </a:br>
            <a:r>
              <a:rPr lang="en-US" dirty="0" smtClean="0"/>
              <a:t>stroke</a:t>
            </a:r>
            <a:r>
              <a:rPr lang="en-US" dirty="0"/>
              <a:t>).</a:t>
            </a:r>
            <a:endParaRPr lang="en-US" sz="4000" dirty="0"/>
          </a:p>
          <a:p>
            <a:pPr lvl="1"/>
            <a:r>
              <a:rPr lang="en-US" dirty="0"/>
              <a:t>As the piston moves </a:t>
            </a:r>
            <a:r>
              <a:rPr lang="en-US" dirty="0" smtClean="0"/>
              <a:t/>
            </a:r>
            <a:br>
              <a:rPr lang="en-US" dirty="0" smtClean="0"/>
            </a:br>
            <a:r>
              <a:rPr lang="en-US" dirty="0" smtClean="0"/>
              <a:t>upward </a:t>
            </a:r>
            <a:r>
              <a:rPr lang="en-US" dirty="0"/>
              <a:t>again, it will </a:t>
            </a:r>
            <a:r>
              <a:rPr lang="en-US" dirty="0" smtClean="0"/>
              <a:t/>
            </a:r>
            <a:br>
              <a:rPr lang="en-US" dirty="0" smtClean="0"/>
            </a:br>
            <a:r>
              <a:rPr lang="en-US" dirty="0" smtClean="0"/>
              <a:t>push </a:t>
            </a:r>
            <a:r>
              <a:rPr lang="en-US" dirty="0"/>
              <a:t>out the exhaust </a:t>
            </a:r>
            <a:r>
              <a:rPr lang="en-US" dirty="0" smtClean="0"/>
              <a:t/>
            </a:r>
            <a:br>
              <a:rPr lang="en-US" dirty="0" smtClean="0"/>
            </a:br>
            <a:r>
              <a:rPr lang="en-US" dirty="0" smtClean="0"/>
              <a:t>and </a:t>
            </a:r>
            <a:r>
              <a:rPr lang="en-US" dirty="0"/>
              <a:t>the cycle restarts. </a:t>
            </a:r>
            <a:br>
              <a:rPr lang="en-US" dirty="0"/>
            </a:br>
            <a:endParaRPr lang="en-US" sz="4000" dirty="0"/>
          </a:p>
        </p:txBody>
      </p:sp>
      <p:pic>
        <p:nvPicPr>
          <p:cNvPr id="5122" name="Picture 2" descr="http://media.web.britannica.com/eb-media/75/24075-004-613C6F1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174" y="3903172"/>
            <a:ext cx="4988155" cy="28503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594989" y="6538102"/>
            <a:ext cx="1451038"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kids.britannica.com</a:t>
            </a:r>
            <a:endParaRPr lang="en-US" sz="800" i="1" dirty="0"/>
          </a:p>
        </p:txBody>
      </p:sp>
    </p:spTree>
    <p:extLst>
      <p:ext uri="{BB962C8B-B14F-4D97-AF65-F5344CB8AC3E}">
        <p14:creationId xmlns:p14="http://schemas.microsoft.com/office/powerpoint/2010/main" val="1174202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Diesel Technological Problems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Diesel engines have improved significantly in the past century. </a:t>
            </a:r>
            <a:endParaRPr lang="en-US" sz="4400" dirty="0"/>
          </a:p>
          <a:p>
            <a:pPr lvl="1"/>
            <a:r>
              <a:rPr lang="en-US" dirty="0"/>
              <a:t>Older versions of diesel engines mixed fuel and air in a pre-combustion chamber before injecting and combusting it.</a:t>
            </a:r>
            <a:endParaRPr lang="en-US" sz="4000" dirty="0"/>
          </a:p>
          <a:p>
            <a:pPr lvl="1"/>
            <a:r>
              <a:rPr lang="en-US" dirty="0"/>
              <a:t>This process was mechanically controlled, reducing the ability to adjust fuel-to-air ratios to changing engine conditions. </a:t>
            </a:r>
            <a:r>
              <a:rPr lang="en-US" dirty="0" smtClean="0"/>
              <a:t/>
            </a:r>
            <a:br>
              <a:rPr lang="en-US" dirty="0" smtClean="0"/>
            </a:br>
            <a:endParaRPr lang="en-US" sz="4000" dirty="0"/>
          </a:p>
          <a:p>
            <a:r>
              <a:rPr lang="en-US" dirty="0" smtClean="0"/>
              <a:t>Mechanical control resulted in partial </a:t>
            </a:r>
            <a:r>
              <a:rPr lang="en-US" dirty="0"/>
              <a:t>combustion, wasted fuel, and high tailpipe emissions (with lots of dark black smoke with high particulate matter). </a:t>
            </a:r>
            <a:endParaRPr lang="en-US" sz="4400" dirty="0"/>
          </a:p>
          <a:p>
            <a:pPr lvl="1"/>
            <a:r>
              <a:rPr lang="en-US" dirty="0"/>
              <a:t>Complete combustion will result in the </a:t>
            </a:r>
            <a:r>
              <a:rPr lang="en-US" dirty="0" smtClean="0"/>
              <a:t/>
            </a:r>
            <a:br>
              <a:rPr lang="en-US" dirty="0" smtClean="0"/>
            </a:br>
            <a:r>
              <a:rPr lang="en-US" dirty="0" smtClean="0"/>
              <a:t>production </a:t>
            </a:r>
            <a:r>
              <a:rPr lang="en-US" dirty="0"/>
              <a:t>of only carbon dioxide and water. </a:t>
            </a:r>
            <a:endParaRPr lang="en-US" sz="4000" dirty="0"/>
          </a:p>
          <a:p>
            <a:pPr lvl="1"/>
            <a:r>
              <a:rPr lang="en-US" dirty="0"/>
              <a:t>Dark smoke is a general indicator of </a:t>
            </a:r>
            <a:r>
              <a:rPr lang="en-US" dirty="0" smtClean="0"/>
              <a:t>incomplete </a:t>
            </a:r>
            <a:br>
              <a:rPr lang="en-US" dirty="0" smtClean="0"/>
            </a:br>
            <a:r>
              <a:rPr lang="en-US" dirty="0" smtClean="0"/>
              <a:t>combustion</a:t>
            </a:r>
            <a:r>
              <a:rPr lang="en-US" dirty="0"/>
              <a:t>; when a substance is completely </a:t>
            </a:r>
            <a:r>
              <a:rPr lang="en-US" dirty="0" smtClean="0"/>
              <a:t/>
            </a:r>
            <a:br>
              <a:rPr lang="en-US" dirty="0" smtClean="0"/>
            </a:br>
            <a:r>
              <a:rPr lang="en-US" dirty="0" smtClean="0"/>
              <a:t>combusted</a:t>
            </a:r>
            <a:r>
              <a:rPr lang="en-US" dirty="0"/>
              <a:t>, it has little smoke </a:t>
            </a:r>
            <a:r>
              <a:rPr lang="en-US" dirty="0" smtClean="0"/>
              <a:t>and little visible </a:t>
            </a:r>
            <a:br>
              <a:rPr lang="en-US" dirty="0" smtClean="0"/>
            </a:br>
            <a:r>
              <a:rPr lang="en-US" dirty="0" smtClean="0"/>
              <a:t>evidence of </a:t>
            </a:r>
            <a:r>
              <a:rPr lang="en-US" dirty="0"/>
              <a:t>combustion. </a:t>
            </a:r>
            <a:endParaRPr lang="en-US" sz="4000" dirty="0"/>
          </a:p>
          <a:p>
            <a:pPr lvl="1"/>
            <a:r>
              <a:rPr lang="en-US" u="sng" dirty="0"/>
              <a:t>Particulate matter</a:t>
            </a:r>
            <a:r>
              <a:rPr lang="en-US" dirty="0"/>
              <a:t> (PM) is composed of solid and </a:t>
            </a:r>
            <a:r>
              <a:rPr lang="en-US" dirty="0" smtClean="0"/>
              <a:t/>
            </a:r>
            <a:br>
              <a:rPr lang="en-US" dirty="0" smtClean="0"/>
            </a:br>
            <a:r>
              <a:rPr lang="en-US" dirty="0" smtClean="0"/>
              <a:t>gaseous </a:t>
            </a:r>
            <a:r>
              <a:rPr lang="en-US" dirty="0"/>
              <a:t>waste products consisting mostly of </a:t>
            </a:r>
            <a:r>
              <a:rPr lang="en-US" dirty="0" smtClean="0"/>
              <a:t/>
            </a:r>
            <a:br>
              <a:rPr lang="en-US" dirty="0" smtClean="0"/>
            </a:br>
            <a:r>
              <a:rPr lang="en-US" dirty="0" smtClean="0"/>
              <a:t>carbon</a:t>
            </a:r>
            <a:r>
              <a:rPr lang="en-US" dirty="0"/>
              <a:t>, </a:t>
            </a:r>
            <a:r>
              <a:rPr lang="en-US" dirty="0" smtClean="0"/>
              <a:t>ash</a:t>
            </a:r>
            <a:r>
              <a:rPr lang="en-US" dirty="0"/>
              <a:t>, and metallic molecules.</a:t>
            </a:r>
            <a:endParaRPr lang="en-US" sz="4000" dirty="0"/>
          </a:p>
          <a:p>
            <a:endParaRPr lang="en-US" dirty="0"/>
          </a:p>
        </p:txBody>
      </p:sp>
      <p:pic>
        <p:nvPicPr>
          <p:cNvPr id="1026" name="Picture 2" descr="http://www.tenfourmagazine.com/content/wp-content/gallery/jersey2014/jerseyshow06.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16" t="22720" r="21439" b="16707"/>
          <a:stretch/>
        </p:blipFill>
        <p:spPr bwMode="auto">
          <a:xfrm>
            <a:off x="7272817" y="4028010"/>
            <a:ext cx="1761822" cy="24758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72817" y="6525724"/>
            <a:ext cx="1811714"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www.tenfourmagazine.com</a:t>
            </a:r>
            <a:endParaRPr lang="en-US" sz="800" i="1" dirty="0"/>
          </a:p>
        </p:txBody>
      </p:sp>
    </p:spTree>
    <p:extLst>
      <p:ext uri="{BB962C8B-B14F-4D97-AF65-F5344CB8AC3E}">
        <p14:creationId xmlns:p14="http://schemas.microsoft.com/office/powerpoint/2010/main" val="130306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Diesel Technological Improvements</a:t>
            </a:r>
          </a:p>
        </p:txBody>
      </p:sp>
      <p:sp>
        <p:nvSpPr>
          <p:cNvPr id="3" name="Content Placeholder 2"/>
          <p:cNvSpPr>
            <a:spLocks noGrp="1"/>
          </p:cNvSpPr>
          <p:nvPr>
            <p:ph idx="1"/>
          </p:nvPr>
        </p:nvSpPr>
        <p:spPr/>
        <p:txBody>
          <a:bodyPr>
            <a:normAutofit fontScale="62500" lnSpcReduction="20000"/>
          </a:bodyPr>
          <a:lstStyle/>
          <a:p>
            <a:pPr lvl="0"/>
            <a:r>
              <a:rPr lang="en-US" dirty="0"/>
              <a:t>Today’s diesel engines use computerized technology to control the amount of fuel used during the combustion. </a:t>
            </a:r>
            <a:endParaRPr lang="en-US" sz="4400" dirty="0"/>
          </a:p>
          <a:p>
            <a:pPr lvl="1"/>
            <a:r>
              <a:rPr lang="en-US" dirty="0"/>
              <a:t>This allows for complete electronic control over the multiple functions of the engine. </a:t>
            </a:r>
            <a:endParaRPr lang="en-US" sz="4000" dirty="0"/>
          </a:p>
          <a:p>
            <a:pPr lvl="1"/>
            <a:r>
              <a:rPr lang="en-US" dirty="0"/>
              <a:t>This enables fuel to burn more thoroughly, which results in more power, greater fuel economy, and fewer emissions than older diesel engines.</a:t>
            </a:r>
            <a:br>
              <a:rPr lang="en-US" dirty="0"/>
            </a:br>
            <a:endParaRPr lang="en-US" sz="4000" dirty="0"/>
          </a:p>
          <a:p>
            <a:pPr lvl="0"/>
            <a:r>
              <a:rPr lang="en-US" dirty="0"/>
              <a:t>Diesel engines are already more efficient than gasoline engines, and greater use of diesel engines and improvements to diesel engine technology could substantially reduce US dependence on fossil fuels. To make this possible, additional improvements would be necessary to…</a:t>
            </a:r>
            <a:endParaRPr lang="en-US" sz="4400" dirty="0"/>
          </a:p>
          <a:p>
            <a:pPr lvl="1"/>
            <a:r>
              <a:rPr lang="en-US" dirty="0"/>
              <a:t>Reduce nitric oxide and nitrogen dioxide (commonly referred to as NO</a:t>
            </a:r>
            <a:r>
              <a:rPr lang="en-US" baseline="-25000" dirty="0"/>
              <a:t>x</a:t>
            </a:r>
            <a:r>
              <a:rPr lang="en-US" dirty="0"/>
              <a:t>) and particulate matter (PM) emissions; NOx contributes to acid rain and smog, high PM amounts can cause major health problems. </a:t>
            </a:r>
            <a:endParaRPr lang="en-US" sz="4000" dirty="0"/>
          </a:p>
          <a:p>
            <a:pPr lvl="1"/>
            <a:r>
              <a:rPr lang="en-US" dirty="0"/>
              <a:t>Eliminate PM and NO</a:t>
            </a:r>
            <a:r>
              <a:rPr lang="en-US" baseline="-25000" dirty="0"/>
              <a:t>x </a:t>
            </a:r>
            <a:r>
              <a:rPr lang="en-US" dirty="0"/>
              <a:t>emissions in a manner similar to how a spark ignition engine’s catalytic eliminate emission from gasoline combustion. </a:t>
            </a:r>
            <a:endParaRPr lang="en-US" sz="4000" dirty="0"/>
          </a:p>
          <a:p>
            <a:pPr lvl="1"/>
            <a:r>
              <a:rPr lang="en-US" dirty="0"/>
              <a:t>Develop new sources of diesel fuel with fewer emissions and similar or greater fuel efficiency</a:t>
            </a:r>
          </a:p>
        </p:txBody>
      </p:sp>
    </p:spTree>
    <p:extLst>
      <p:ext uri="{BB962C8B-B14F-4D97-AF65-F5344CB8AC3E}">
        <p14:creationId xmlns:p14="http://schemas.microsoft.com/office/powerpoint/2010/main" val="300204855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124</TotalTime>
  <Words>1666</Words>
  <Application>Microsoft Office PowerPoint</Application>
  <PresentationFormat>On-screen Show (4:3)</PresentationFormat>
  <Paragraphs>155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Berlin</vt:lpstr>
      <vt:lpstr>Biodiesel</vt:lpstr>
      <vt:lpstr>The Internal Combustion Engine </vt:lpstr>
      <vt:lpstr>Combustion Competition</vt:lpstr>
      <vt:lpstr>Four Stroke Ignition Engine</vt:lpstr>
      <vt:lpstr>Four Stroke Engines</vt:lpstr>
      <vt:lpstr>The Diesel Engine</vt:lpstr>
      <vt:lpstr>Diesel Four Strokes</vt:lpstr>
      <vt:lpstr>Diesel Technological Problems</vt:lpstr>
      <vt:lpstr>Diesel Technological Improvements</vt:lpstr>
      <vt:lpstr>Biodiesel</vt:lpstr>
      <vt:lpstr>Transesterification</vt:lpstr>
      <vt:lpstr>Esters</vt:lpstr>
      <vt:lpstr>Stages of Production</vt:lpstr>
      <vt:lpstr>Benefits of Biodiesel</vt:lpstr>
      <vt:lpstr>Benefits of Biodiesel</vt:lpstr>
      <vt:lpstr>Disadvantages of Biodiesel</vt:lpstr>
      <vt:lpstr>Disadvantages of Biodiesel</vt:lpstr>
      <vt:lpstr>Future of Biodiesel</vt:lpstr>
      <vt:lpstr>Future of Biodiesel</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Biodiesel</dc:title>
  <dc:creator>Kohn Craig</dc:creator>
  <cp:lastModifiedBy>WUHS</cp:lastModifiedBy>
  <cp:revision>30</cp:revision>
  <dcterms:created xsi:type="dcterms:W3CDTF">2014-12-18T15:16:37Z</dcterms:created>
  <dcterms:modified xsi:type="dcterms:W3CDTF">2015-01-03T19:42:48Z</dcterms:modified>
</cp:coreProperties>
</file>