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80" r:id="rId9"/>
    <p:sldId id="265" r:id="rId10"/>
    <p:sldId id="266" r:id="rId11"/>
    <p:sldId id="267" r:id="rId12"/>
    <p:sldId id="263" r:id="rId13"/>
    <p:sldId id="268" r:id="rId14"/>
    <p:sldId id="269" r:id="rId15"/>
    <p:sldId id="271" r:id="rId16"/>
    <p:sldId id="275" r:id="rId17"/>
    <p:sldId id="276" r:id="rId18"/>
    <p:sldId id="277" r:id="rId19"/>
    <p:sldId id="278" r:id="rId20"/>
    <p:sldId id="281" r:id="rId21"/>
    <p:sldId id="282" r:id="rId22"/>
  </p:sldIdLst>
  <p:sldSz cx="9144000" cy="6858000" type="screen4x3"/>
  <p:notesSz cx="92964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DA982F-F426-4623-B114-182DB53E253A}">
          <p14:sldIdLst>
            <p14:sldId id="256"/>
            <p14:sldId id="259"/>
            <p14:sldId id="260"/>
            <p14:sldId id="261"/>
            <p14:sldId id="262"/>
            <p14:sldId id="257"/>
            <p14:sldId id="258"/>
            <p14:sldId id="280"/>
            <p14:sldId id="265"/>
            <p14:sldId id="266"/>
            <p14:sldId id="267"/>
            <p14:sldId id="263"/>
            <p14:sldId id="268"/>
            <p14:sldId id="269"/>
            <p14:sldId id="271"/>
            <p14:sldId id="275"/>
            <p14:sldId id="276"/>
            <p14:sldId id="277"/>
            <p14:sldId id="278"/>
          </p14:sldIdLst>
        </p14:section>
        <p14:section name="Untitled Section" id="{3E9CE577-4D5D-4E18-91A6-AC218A647527}">
          <p14:sldIdLst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33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443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443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02100-15A5-44CE-AE18-F9C84A0FB81C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695"/>
            <a:ext cx="4028440" cy="344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13695"/>
            <a:ext cx="4028440" cy="344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575C8-F810-4627-B134-873171E9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12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290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290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C7863B-C861-41AD-A772-0A83BB1B897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57550"/>
            <a:ext cx="7437120" cy="308610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28440" cy="34290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13910"/>
            <a:ext cx="4028440" cy="34290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9CC03C-DE0B-4B39-B1EA-A40D43581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8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3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92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57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93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51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19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3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20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66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76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4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40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07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2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C03C-DE0B-4B39-B1EA-A40D435815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0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9E9C235-C7BF-433A-990C-3F5C9708AE2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9E9C235-C7BF-433A-990C-3F5C9708AE2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C235-C7BF-433A-990C-3F5C9708AE2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E9C235-C7BF-433A-990C-3F5C9708AE23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51093A-D400-4B1F-9C55-12CEE10F9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Mendelian Genetics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 Kohn, Waterford WI</a:t>
            </a:r>
            <a:endParaRPr lang="en-US" dirty="0"/>
          </a:p>
        </p:txBody>
      </p:sp>
      <p:pic>
        <p:nvPicPr>
          <p:cNvPr id="5" name="Picture 2" descr="http://techcynic.files.wordpress.com/2010/05/gorilla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21336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logography.com/photos36/MonkeyPickPeace.gi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8" t="19608" r="14028" b="12442"/>
          <a:stretch/>
        </p:blipFill>
        <p:spPr bwMode="auto">
          <a:xfrm>
            <a:off x="1219200" y="3039290"/>
            <a:ext cx="1171523" cy="144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Steps of </a:t>
            </a:r>
            <a:r>
              <a:rPr lang="en-US" dirty="0" err="1" smtClean="0"/>
              <a:t>Punnett</a:t>
            </a:r>
            <a:r>
              <a:rPr lang="en-US" dirty="0" smtClean="0"/>
              <a:t> Square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5: Confirm that you are correct. 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876301" y="3533775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601787" y="3503613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914400" y="32670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914400" y="37242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981701" y="3533775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707187" y="3503613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019800" y="32670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6019800" y="37242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76400" y="28098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81800" y="28098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43000" y="3343275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48400" y="3343275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76400" y="33432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76400" y="38766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81800" y="33432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81800" y="38766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33800" y="2312075"/>
            <a:ext cx="1828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You know that the Punnett Square on the left cannot be correct because ½ the offspring are recessive.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14276" t="19792" r="12519" b="-1041"/>
          <a:stretch/>
        </p:blipFill>
        <p:spPr>
          <a:xfrm>
            <a:off x="2585570" y="4014849"/>
            <a:ext cx="4539130" cy="2832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would you create a Punnett Square for this family? </a:t>
            </a:r>
            <a:endParaRPr lang="en-US" dirty="0"/>
          </a:p>
        </p:txBody>
      </p:sp>
      <p:pic>
        <p:nvPicPr>
          <p:cNvPr id="2054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76400"/>
            <a:ext cx="3860800" cy="2895600"/>
          </a:xfrm>
          <a:prstGeom prst="rect">
            <a:avLst/>
          </a:prstGeom>
          <a:noFill/>
        </p:spPr>
      </p:pic>
      <p:pic>
        <p:nvPicPr>
          <p:cNvPr id="10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8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0000" y="1981200"/>
            <a:ext cx="3860800" cy="2895600"/>
          </a:xfrm>
          <a:prstGeom prst="rect">
            <a:avLst/>
          </a:prstGeom>
          <a:noFill/>
        </p:spPr>
      </p:pic>
      <p:pic>
        <p:nvPicPr>
          <p:cNvPr id="11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8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19200" y="4800600"/>
            <a:ext cx="2032000" cy="1524000"/>
          </a:xfrm>
          <a:prstGeom prst="rect">
            <a:avLst/>
          </a:prstGeom>
          <a:noFill/>
        </p:spPr>
      </p:pic>
      <p:pic>
        <p:nvPicPr>
          <p:cNvPr id="12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876800"/>
            <a:ext cx="2032000" cy="1524000"/>
          </a:xfrm>
          <a:prstGeom prst="rect">
            <a:avLst/>
          </a:prstGeom>
          <a:noFill/>
        </p:spPr>
      </p:pic>
      <p:pic>
        <p:nvPicPr>
          <p:cNvPr id="13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2000" y="4038600"/>
            <a:ext cx="2032000" cy="1524000"/>
          </a:xfrm>
          <a:prstGeom prst="rect">
            <a:avLst/>
          </a:prstGeom>
          <a:noFill/>
        </p:spPr>
      </p:pic>
      <p:pic>
        <p:nvPicPr>
          <p:cNvPr id="14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8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48400" y="5162550"/>
            <a:ext cx="2032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Figure out what is recessive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Usually the recessive trait is the less-prevalent trait (not always, but usually).  </a:t>
            </a:r>
          </a:p>
          <a:p>
            <a:pPr lvl="1"/>
            <a:r>
              <a:rPr lang="en-US" dirty="0" smtClean="0"/>
              <a:t>In this case we know both green and purple are equally common, but we know from before that green was dominant.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22000" r="8750" b="2000"/>
          <a:stretch>
            <a:fillRect/>
          </a:stretch>
        </p:blipFill>
        <p:spPr bwMode="auto">
          <a:xfrm>
            <a:off x="4138863" y="3886200"/>
            <a:ext cx="50051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4860" t="20833" r="13690" b="2083"/>
          <a:stretch/>
        </p:blipFill>
        <p:spPr>
          <a:xfrm>
            <a:off x="3140675" y="3200400"/>
            <a:ext cx="6155725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Determine the genotypes of the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know that the purple parent has to be </a:t>
            </a:r>
            <a:r>
              <a:rPr lang="en-US" dirty="0" err="1" smtClean="0"/>
              <a:t>aa</a:t>
            </a:r>
            <a:endParaRPr lang="en-US" dirty="0" smtClean="0"/>
          </a:p>
          <a:p>
            <a:r>
              <a:rPr lang="en-US" dirty="0" smtClean="0"/>
              <a:t>We know the green parent could either be AA or </a:t>
            </a:r>
            <a:r>
              <a:rPr lang="en-US" dirty="0" err="1" smtClean="0"/>
              <a:t>Aa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22000" r="8750" b="2000"/>
          <a:stretch>
            <a:fillRect/>
          </a:stretch>
        </p:blipFill>
        <p:spPr bwMode="auto">
          <a:xfrm>
            <a:off x="4138863" y="3886200"/>
            <a:ext cx="50051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4860" t="20833" r="13690" b="2083"/>
          <a:stretch/>
        </p:blipFill>
        <p:spPr>
          <a:xfrm>
            <a:off x="3140675" y="3200400"/>
            <a:ext cx="6155725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3 &amp; 4: Create Punnett Squares for each possibility; pick the correct 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Punnett</a:t>
            </a:r>
            <a:r>
              <a:rPr lang="en-US" dirty="0" smtClean="0"/>
              <a:t> Squares for all parent genotype combo possibilities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22000" r="8750" b="2000"/>
          <a:stretch>
            <a:fillRect/>
          </a:stretch>
        </p:blipFill>
        <p:spPr bwMode="auto">
          <a:xfrm>
            <a:off x="4138863" y="3886200"/>
            <a:ext cx="50051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632461" y="3101637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357947" y="3071475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670560" y="2834937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670560" y="3292137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737861" y="3101637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463347" y="3071475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5775960" y="2834937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775960" y="3292137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32560" y="2377737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37960" y="2377737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99160" y="2911137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04560" y="2911137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432560" y="2911137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32560" y="3444537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37960" y="2911137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537960" y="3444537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61360" y="1879937"/>
            <a:ext cx="2286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You know that the </a:t>
            </a:r>
            <a:r>
              <a:rPr lang="en-US" dirty="0" err="1" smtClean="0">
                <a:latin typeface="Calibri" pitchFamily="34" charset="0"/>
              </a:rPr>
              <a:t>Punnett</a:t>
            </a:r>
            <a:r>
              <a:rPr lang="en-US" dirty="0" smtClean="0">
                <a:latin typeface="Calibri" pitchFamily="34" charset="0"/>
              </a:rPr>
              <a:t> Square on the left is correct because half are the dominant phenotype and half are the recessive phenotype.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14860" t="20833" r="13690" b="2083"/>
          <a:stretch/>
        </p:blipFill>
        <p:spPr>
          <a:xfrm>
            <a:off x="4162109" y="3819958"/>
            <a:ext cx="5134291" cy="3114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14860" t="20833" r="13690" b="2083"/>
          <a:stretch/>
        </p:blipFill>
        <p:spPr>
          <a:xfrm>
            <a:off x="4138863" y="3805858"/>
            <a:ext cx="5157537" cy="3128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5: Confirm that you are correct.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 prepared to explain why the other </a:t>
            </a:r>
            <a:r>
              <a:rPr lang="en-US" dirty="0" err="1" smtClean="0"/>
              <a:t>Punnett</a:t>
            </a:r>
            <a:r>
              <a:rPr lang="en-US" dirty="0" smtClean="0"/>
              <a:t> Square would not work. 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800101" y="2847975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525587" y="2817813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838200" y="25812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838200" y="30384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905501" y="2847975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630987" y="2817813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5943600" y="25812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943600" y="30384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00200" y="21240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05600" y="21240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6800" y="2657475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72200" y="2657475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00200" y="26574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00200" y="31908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05600" y="26574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05600" y="31908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429000" y="1626275"/>
            <a:ext cx="2286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You know that the Punnett Square on the left is correct because half are the dominant phenotype and half are the recessive phenotype. The other has only green offspring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 Test: How would you create a Punnett Square for this family? </a:t>
            </a:r>
            <a:endParaRPr lang="en-US" dirty="0"/>
          </a:p>
        </p:txBody>
      </p:sp>
      <p:pic>
        <p:nvPicPr>
          <p:cNvPr id="2054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76400"/>
            <a:ext cx="3860800" cy="2895600"/>
          </a:xfrm>
          <a:prstGeom prst="rect">
            <a:avLst/>
          </a:prstGeom>
          <a:noFill/>
        </p:spPr>
      </p:pic>
      <p:pic>
        <p:nvPicPr>
          <p:cNvPr id="11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8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19200" y="4800600"/>
            <a:ext cx="2032000" cy="1524000"/>
          </a:xfrm>
          <a:prstGeom prst="rect">
            <a:avLst/>
          </a:prstGeom>
          <a:noFill/>
        </p:spPr>
      </p:pic>
      <p:pic>
        <p:nvPicPr>
          <p:cNvPr id="12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4953000"/>
            <a:ext cx="2032000" cy="1524000"/>
          </a:xfrm>
          <a:prstGeom prst="rect">
            <a:avLst/>
          </a:prstGeom>
          <a:noFill/>
        </p:spPr>
      </p:pic>
      <p:pic>
        <p:nvPicPr>
          <p:cNvPr id="13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4419600"/>
            <a:ext cx="2032000" cy="1524000"/>
          </a:xfrm>
          <a:prstGeom prst="rect">
            <a:avLst/>
          </a:prstGeom>
          <a:noFill/>
        </p:spPr>
      </p:pic>
      <p:pic>
        <p:nvPicPr>
          <p:cNvPr id="9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1752600"/>
            <a:ext cx="3860800" cy="2895600"/>
          </a:xfrm>
          <a:prstGeom prst="rect">
            <a:avLst/>
          </a:prstGeom>
          <a:noFill/>
        </p:spPr>
      </p:pic>
      <p:pic>
        <p:nvPicPr>
          <p:cNvPr id="15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886200"/>
            <a:ext cx="2032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Combinations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With simple traits, there are only six possible combinations of parents </a:t>
            </a:r>
          </a:p>
          <a:p>
            <a:pPr lvl="1"/>
            <a:r>
              <a:rPr lang="en-US" dirty="0" smtClean="0"/>
              <a:t>AA x AA</a:t>
            </a:r>
          </a:p>
          <a:p>
            <a:pPr lvl="1"/>
            <a:r>
              <a:rPr lang="en-US" dirty="0" smtClean="0"/>
              <a:t>AA x </a:t>
            </a:r>
            <a:r>
              <a:rPr lang="en-US" dirty="0" err="1" smtClean="0"/>
              <a:t>Aa</a:t>
            </a:r>
            <a:endParaRPr lang="en-US" dirty="0" smtClean="0"/>
          </a:p>
          <a:p>
            <a:pPr lvl="1"/>
            <a:r>
              <a:rPr lang="en-US" dirty="0" err="1" smtClean="0"/>
              <a:t>Aa</a:t>
            </a:r>
            <a:r>
              <a:rPr lang="en-US" dirty="0" smtClean="0"/>
              <a:t> x </a:t>
            </a:r>
            <a:r>
              <a:rPr lang="en-US" dirty="0" err="1" smtClean="0"/>
              <a:t>Aa</a:t>
            </a:r>
            <a:endParaRPr lang="en-US" dirty="0" smtClean="0"/>
          </a:p>
          <a:p>
            <a:pPr lvl="1"/>
            <a:r>
              <a:rPr lang="en-US" dirty="0" smtClean="0"/>
              <a:t>AA x </a:t>
            </a:r>
            <a:r>
              <a:rPr lang="en-US" dirty="0" err="1" smtClean="0"/>
              <a:t>aa</a:t>
            </a:r>
            <a:endParaRPr lang="en-US" dirty="0" smtClean="0"/>
          </a:p>
          <a:p>
            <a:pPr lvl="1"/>
            <a:r>
              <a:rPr lang="en-US" dirty="0" err="1" smtClean="0"/>
              <a:t>Aa</a:t>
            </a:r>
            <a:r>
              <a:rPr lang="en-US" dirty="0" smtClean="0"/>
              <a:t> x </a:t>
            </a:r>
            <a:r>
              <a:rPr lang="en-US" dirty="0" err="1" smtClean="0"/>
              <a:t>aa</a:t>
            </a:r>
            <a:endParaRPr lang="en-US" dirty="0" smtClean="0"/>
          </a:p>
          <a:p>
            <a:pPr lvl="1"/>
            <a:r>
              <a:rPr lang="en-US" dirty="0" err="1" smtClean="0"/>
              <a:t>aa</a:t>
            </a:r>
            <a:r>
              <a:rPr lang="en-US" dirty="0" smtClean="0"/>
              <a:t> x </a:t>
            </a:r>
            <a:r>
              <a:rPr lang="en-US" dirty="0" err="1" smtClean="0"/>
              <a:t>aa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Each one will have the same results for offspring ratios each time.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49408" y="4733501"/>
            <a:ext cx="2135904" cy="1601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Offspring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have only recessive phenotypes, we know that both parents are homozygous recessive – </a:t>
            </a:r>
            <a:r>
              <a:rPr lang="en-US" dirty="0" err="1" smtClean="0"/>
              <a:t>aa</a:t>
            </a:r>
            <a:r>
              <a:rPr lang="en-US" dirty="0" smtClean="0"/>
              <a:t> x 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we have half recessive, half dominant phenotypes, we know that one parent is Heterozygous and one parent is Homozygous Recessive – </a:t>
            </a:r>
            <a:r>
              <a:rPr lang="en-US" dirty="0" err="1" smtClean="0"/>
              <a:t>Aa</a:t>
            </a:r>
            <a:r>
              <a:rPr lang="en-US" dirty="0" smtClean="0"/>
              <a:t> and 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</a:p>
        </p:txBody>
      </p:sp>
      <p:pic>
        <p:nvPicPr>
          <p:cNvPr id="5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7181" y="5134429"/>
            <a:ext cx="938591" cy="703943"/>
          </a:xfrm>
          <a:prstGeom prst="rect">
            <a:avLst/>
          </a:prstGeom>
          <a:noFill/>
        </p:spPr>
      </p:pic>
      <p:pic>
        <p:nvPicPr>
          <p:cNvPr id="7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8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17609" y="2286000"/>
            <a:ext cx="1016000" cy="762000"/>
          </a:xfrm>
          <a:prstGeom prst="rect">
            <a:avLst/>
          </a:prstGeom>
          <a:noFill/>
        </p:spPr>
      </p:pic>
      <p:pic>
        <p:nvPicPr>
          <p:cNvPr id="11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8172" y="5138058"/>
            <a:ext cx="938591" cy="703943"/>
          </a:xfrm>
          <a:prstGeom prst="rect">
            <a:avLst/>
          </a:prstGeom>
          <a:noFill/>
        </p:spPr>
      </p:pic>
      <p:pic>
        <p:nvPicPr>
          <p:cNvPr id="13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0916" y="5078192"/>
            <a:ext cx="2373084" cy="1779808"/>
          </a:xfrm>
          <a:prstGeom prst="rect">
            <a:avLst/>
          </a:prstGeom>
          <a:noFill/>
        </p:spPr>
      </p:pic>
      <p:pic>
        <p:nvPicPr>
          <p:cNvPr id="14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8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72306" y="1981200"/>
            <a:ext cx="2135904" cy="1601928"/>
          </a:xfrm>
          <a:prstGeom prst="rect">
            <a:avLst/>
          </a:prstGeom>
          <a:noFill/>
        </p:spPr>
      </p:pic>
      <p:pic>
        <p:nvPicPr>
          <p:cNvPr id="15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8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69763" y="1816186"/>
            <a:ext cx="2135904" cy="1601928"/>
          </a:xfrm>
          <a:prstGeom prst="rect">
            <a:avLst/>
          </a:prstGeom>
          <a:noFill/>
        </p:spPr>
      </p:pic>
      <p:pic>
        <p:nvPicPr>
          <p:cNvPr id="16" name="Picture 15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73455" y="2401164"/>
            <a:ext cx="1016000" cy="762000"/>
          </a:xfrm>
          <a:prstGeom prst="rect">
            <a:avLst/>
          </a:prstGeom>
          <a:noFill/>
        </p:spPr>
      </p:pic>
      <p:pic>
        <p:nvPicPr>
          <p:cNvPr id="17" name="Picture 1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29301" y="2226603"/>
            <a:ext cx="1016000" cy="762000"/>
          </a:xfrm>
          <a:prstGeom prst="rect">
            <a:avLst/>
          </a:prstGeom>
          <a:noFill/>
        </p:spPr>
      </p:pic>
      <p:pic>
        <p:nvPicPr>
          <p:cNvPr id="18" name="Picture 17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8184" y="2236150"/>
            <a:ext cx="1016000" cy="762000"/>
          </a:xfrm>
          <a:prstGeom prst="rect">
            <a:avLst/>
          </a:prstGeom>
          <a:noFill/>
        </p:spPr>
      </p:pic>
      <p:pic>
        <p:nvPicPr>
          <p:cNvPr id="19" name="Picture 18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14184" y="5277200"/>
            <a:ext cx="1016000" cy="762000"/>
          </a:xfrm>
          <a:prstGeom prst="rect">
            <a:avLst/>
          </a:prstGeom>
          <a:noFill/>
        </p:spPr>
      </p:pic>
      <p:pic>
        <p:nvPicPr>
          <p:cNvPr id="20" name="Picture 19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0030" y="5102639"/>
            <a:ext cx="1016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Offspring Ratios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we have ¼ recessive and ¾ dominant phenotypes, we know that both parents are Heterozygous – </a:t>
            </a:r>
            <a:r>
              <a:rPr lang="en-US" dirty="0" err="1"/>
              <a:t>Aa</a:t>
            </a:r>
            <a:r>
              <a:rPr lang="en-US" dirty="0"/>
              <a:t> and </a:t>
            </a:r>
            <a:r>
              <a:rPr lang="en-US" dirty="0" err="1" smtClean="0"/>
              <a:t>Aa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If all offspring are the dominant phenotype, we know that the combination of parents must be one of the following:</a:t>
            </a:r>
          </a:p>
          <a:p>
            <a:pPr lvl="1"/>
            <a:r>
              <a:rPr lang="en-US" dirty="0"/>
              <a:t>AA x AA		</a:t>
            </a:r>
            <a:r>
              <a:rPr lang="en-US" dirty="0" err="1"/>
              <a:t>Aa</a:t>
            </a:r>
            <a:r>
              <a:rPr lang="en-US" dirty="0"/>
              <a:t> x AA 		AA x </a:t>
            </a:r>
            <a:r>
              <a:rPr lang="en-US" dirty="0" err="1"/>
              <a:t>aa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Additional combinations would be necessary to determine which it is (except in the last example, where one parent has the recessive phenotype). </a:t>
            </a:r>
          </a:p>
          <a:p>
            <a:endParaRPr lang="en-US" dirty="0"/>
          </a:p>
        </p:txBody>
      </p:sp>
      <p:pic>
        <p:nvPicPr>
          <p:cNvPr id="4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6246" y="2333171"/>
            <a:ext cx="938591" cy="703943"/>
          </a:xfrm>
          <a:prstGeom prst="rect">
            <a:avLst/>
          </a:prstGeom>
          <a:noFill/>
        </p:spPr>
      </p:pic>
      <p:pic>
        <p:nvPicPr>
          <p:cNvPr id="7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7237" y="2336800"/>
            <a:ext cx="938591" cy="703943"/>
          </a:xfrm>
          <a:prstGeom prst="rect">
            <a:avLst/>
          </a:prstGeom>
          <a:noFill/>
        </p:spPr>
      </p:pic>
      <p:pic>
        <p:nvPicPr>
          <p:cNvPr id="8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1237" y="2340427"/>
            <a:ext cx="938591" cy="703943"/>
          </a:xfrm>
          <a:prstGeom prst="rect">
            <a:avLst/>
          </a:prstGeom>
          <a:noFill/>
        </p:spPr>
      </p:pic>
      <p:pic>
        <p:nvPicPr>
          <p:cNvPr id="9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9588" y="5736771"/>
            <a:ext cx="938591" cy="703943"/>
          </a:xfrm>
          <a:prstGeom prst="rect">
            <a:avLst/>
          </a:prstGeom>
          <a:noFill/>
        </p:spPr>
      </p:pic>
      <p:pic>
        <p:nvPicPr>
          <p:cNvPr id="10" name="Picture 9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0579" y="5740400"/>
            <a:ext cx="938591" cy="703943"/>
          </a:xfrm>
          <a:prstGeom prst="rect">
            <a:avLst/>
          </a:prstGeom>
          <a:noFill/>
        </p:spPr>
      </p:pic>
      <p:pic>
        <p:nvPicPr>
          <p:cNvPr id="11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579" y="5744027"/>
            <a:ext cx="938591" cy="703943"/>
          </a:xfrm>
          <a:prstGeom prst="rect">
            <a:avLst/>
          </a:prstGeom>
          <a:noFill/>
        </p:spPr>
      </p:pic>
      <p:pic>
        <p:nvPicPr>
          <p:cNvPr id="12" name="Picture 11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1570" y="5758541"/>
            <a:ext cx="938591" cy="703943"/>
          </a:xfrm>
          <a:prstGeom prst="rect">
            <a:avLst/>
          </a:prstGeom>
          <a:noFill/>
        </p:spPr>
      </p:pic>
      <p:pic>
        <p:nvPicPr>
          <p:cNvPr id="13" name="Picture 12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075544"/>
            <a:ext cx="1524000" cy="1143000"/>
          </a:xfrm>
          <a:prstGeom prst="rect">
            <a:avLst/>
          </a:prstGeom>
          <a:noFill/>
        </p:spPr>
      </p:pic>
      <p:pic>
        <p:nvPicPr>
          <p:cNvPr id="14" name="Picture 13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2226131"/>
            <a:ext cx="1524000" cy="1143000"/>
          </a:xfrm>
          <a:prstGeom prst="rect">
            <a:avLst/>
          </a:prstGeom>
          <a:noFill/>
        </p:spPr>
      </p:pic>
      <p:pic>
        <p:nvPicPr>
          <p:cNvPr id="15" name="Picture 14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5319484"/>
            <a:ext cx="1524000" cy="1143000"/>
          </a:xfrm>
          <a:prstGeom prst="rect">
            <a:avLst/>
          </a:prstGeom>
          <a:noFill/>
        </p:spPr>
      </p:pic>
      <p:pic>
        <p:nvPicPr>
          <p:cNvPr id="16" name="Picture 15" descr="http://www.garycmartin.com/images/octopus_l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5470071"/>
            <a:ext cx="1524000" cy="1143000"/>
          </a:xfrm>
          <a:prstGeom prst="rect">
            <a:avLst/>
          </a:prstGeom>
          <a:noFill/>
        </p:spPr>
      </p:pic>
      <p:pic>
        <p:nvPicPr>
          <p:cNvPr id="17" name="Picture 1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0065" y="2331358"/>
            <a:ext cx="1016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66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Genetics</a:t>
            </a:r>
            <a:r>
              <a:rPr lang="en-US" dirty="0" smtClean="0"/>
              <a:t> is the study of inheritance of genes. </a:t>
            </a:r>
          </a:p>
          <a:p>
            <a:pPr lvl="1"/>
            <a:r>
              <a:rPr lang="en-US" dirty="0" smtClean="0"/>
              <a:t>i.e. genetics is how traits are passed down from parents to offspring </a:t>
            </a:r>
          </a:p>
          <a:p>
            <a:r>
              <a:rPr lang="en-US" dirty="0" smtClean="0"/>
              <a:t>Every individual offspring inherits at least two copies of every gene – one from the mother and one from the father. </a:t>
            </a:r>
          </a:p>
          <a:p>
            <a:pPr lvl="1"/>
            <a:r>
              <a:rPr lang="en-US" dirty="0" smtClean="0"/>
              <a:t>Each version of a gene is called an </a:t>
            </a:r>
            <a:r>
              <a:rPr lang="en-US" u="sng" dirty="0" smtClean="0"/>
              <a:t>allele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You inherit at one allele from both parents for every gene.</a:t>
            </a:r>
          </a:p>
          <a:p>
            <a:r>
              <a:rPr lang="en-US" dirty="0" smtClean="0"/>
              <a:t>Genes can either be dominant or recessive – </a:t>
            </a:r>
          </a:p>
          <a:p>
            <a:pPr lvl="1"/>
            <a:r>
              <a:rPr lang="en-US" u="sng" dirty="0" smtClean="0"/>
              <a:t>Dominant</a:t>
            </a:r>
            <a:r>
              <a:rPr lang="en-US" dirty="0" smtClean="0"/>
              <a:t> genes are always </a:t>
            </a:r>
            <a:br>
              <a:rPr lang="en-US" dirty="0" smtClean="0"/>
            </a:br>
            <a:r>
              <a:rPr lang="en-US" dirty="0" smtClean="0"/>
              <a:t>expressed if they are present</a:t>
            </a:r>
          </a:p>
          <a:p>
            <a:pPr lvl="1"/>
            <a:r>
              <a:rPr lang="en-US" u="sng" dirty="0" smtClean="0"/>
              <a:t>Recessive</a:t>
            </a:r>
            <a:r>
              <a:rPr lang="en-US" dirty="0" smtClean="0"/>
              <a:t> genes are only expressed </a:t>
            </a:r>
            <a:br>
              <a:rPr lang="en-US" dirty="0" smtClean="0"/>
            </a:br>
            <a:r>
              <a:rPr lang="en-US" dirty="0" smtClean="0"/>
              <a:t>if no dominant genes are present. </a:t>
            </a:r>
            <a:endParaRPr lang="en-US" dirty="0"/>
          </a:p>
        </p:txBody>
      </p:sp>
      <p:pic>
        <p:nvPicPr>
          <p:cNvPr id="1026" name="Picture 2" descr="http://techcynic.files.wordpress.com/2010/05/gorilla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02100"/>
            <a:ext cx="21336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15123" y="6295180"/>
            <a:ext cx="16193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 techcynic.wordpress.com</a:t>
            </a:r>
            <a:endParaRPr lang="en-US" sz="900" i="1" dirty="0"/>
          </a:p>
        </p:txBody>
      </p:sp>
      <p:pic>
        <p:nvPicPr>
          <p:cNvPr id="1028" name="Picture 4" descr="http://www.blogography.com/photos36/MonkeyPickPeace.gi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8" t="19608" r="14028" b="12442"/>
          <a:stretch/>
        </p:blipFill>
        <p:spPr bwMode="auto">
          <a:xfrm>
            <a:off x="5943600" y="5083990"/>
            <a:ext cx="1171523" cy="144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56445" y="6375453"/>
            <a:ext cx="12586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blogography.com</a:t>
            </a:r>
            <a:endParaRPr lang="en-US" sz="900" i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79686" y="48006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10199" y="5638800"/>
            <a:ext cx="4462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Define an allele, a phenotype, and a genotype.</a:t>
            </a:r>
          </a:p>
          <a:p>
            <a:r>
              <a:rPr lang="en-US" dirty="0"/>
              <a:t>Describe how homozygous recessive is different from homozygous dominant.</a:t>
            </a:r>
          </a:p>
          <a:p>
            <a:r>
              <a:rPr lang="en-US" dirty="0"/>
              <a:t>Define heterozygous.</a:t>
            </a:r>
          </a:p>
          <a:p>
            <a:r>
              <a:rPr lang="en-US" dirty="0"/>
              <a:t>State the genotype of an organism that has the recessive phenotype.</a:t>
            </a:r>
          </a:p>
          <a:p>
            <a:r>
              <a:rPr lang="en-US" dirty="0"/>
              <a:t>State the genotypes of parents if they have all recessive-phenotype children.</a:t>
            </a:r>
          </a:p>
          <a:p>
            <a:r>
              <a:rPr lang="en-US" dirty="0"/>
              <a:t>State the genotypes of parents if ¼ of their offspring have the recessive-phenotype. </a:t>
            </a:r>
          </a:p>
          <a:p>
            <a:r>
              <a:rPr lang="en-US" dirty="0"/>
              <a:t>If half the children of a couple have recessive phenotypes, what are the genotypes of the parents?</a:t>
            </a:r>
          </a:p>
          <a:p>
            <a:r>
              <a:rPr lang="en-US" dirty="0"/>
              <a:t>If a heterozygous couple has 3 offspring, all with the dominant phenotype, what are the odds their 4</a:t>
            </a:r>
            <a:r>
              <a:rPr lang="en-US" baseline="30000" dirty="0"/>
              <a:t>th</a:t>
            </a:r>
            <a:r>
              <a:rPr lang="en-US" dirty="0"/>
              <a:t> offspring will have the recessive phenotype?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lum bright="20000"/>
          </a:blip>
          <a:srcRect l="46046" t="58929" r="41440" b="14418"/>
          <a:stretch>
            <a:fillRect/>
          </a:stretch>
        </p:blipFill>
        <p:spPr bwMode="auto">
          <a:xfrm>
            <a:off x="7539658" y="0"/>
            <a:ext cx="1112283" cy="160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lum bright="20000"/>
          </a:blip>
          <a:srcRect l="46046" t="58929" r="41440" b="14418"/>
          <a:stretch>
            <a:fillRect/>
          </a:stretch>
        </p:blipFill>
        <p:spPr bwMode="auto">
          <a:xfrm>
            <a:off x="4557575" y="3973646"/>
            <a:ext cx="733152" cy="102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2" cstate="print">
            <a:lum contrast="20000"/>
          </a:blip>
          <a:srcRect l="27612" t="33547" r="58834" b="39326"/>
          <a:stretch>
            <a:fillRect/>
          </a:stretch>
        </p:blipFill>
        <p:spPr bwMode="auto">
          <a:xfrm>
            <a:off x="3557903" y="3649969"/>
            <a:ext cx="852834" cy="112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lum contrast="20000"/>
          </a:blip>
          <a:srcRect l="44597" t="33547" r="42832" b="42379"/>
          <a:stretch>
            <a:fillRect/>
          </a:stretch>
        </p:blipFill>
        <p:spPr bwMode="auto">
          <a:xfrm>
            <a:off x="7140213" y="4099813"/>
            <a:ext cx="733152" cy="96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2" cstate="print">
            <a:lum contrast="20000"/>
          </a:blip>
          <a:srcRect l="44597" t="33547" r="42832" b="42379"/>
          <a:stretch>
            <a:fillRect/>
          </a:stretch>
        </p:blipFill>
        <p:spPr bwMode="auto">
          <a:xfrm>
            <a:off x="3298372" y="1758935"/>
            <a:ext cx="1139066" cy="146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2" cstate="print">
            <a:lum bright="20000"/>
          </a:blip>
          <a:srcRect l="57077" t="35520" r="30035" b="42379"/>
          <a:stretch>
            <a:fillRect/>
          </a:stretch>
        </p:blipFill>
        <p:spPr bwMode="auto">
          <a:xfrm>
            <a:off x="4939443" y="1892820"/>
            <a:ext cx="1169195" cy="13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2" cstate="print">
            <a:lum bright="20000"/>
          </a:blip>
          <a:srcRect l="57077" t="35520" r="30035" b="42379"/>
          <a:stretch>
            <a:fillRect/>
          </a:stretch>
        </p:blipFill>
        <p:spPr bwMode="auto">
          <a:xfrm>
            <a:off x="1092553" y="4295644"/>
            <a:ext cx="759935" cy="89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540767" y="3237706"/>
            <a:ext cx="4062467" cy="3949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Berry	        Cherry		Darlene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716122" y="4717120"/>
            <a:ext cx="646949" cy="3949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15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Unos</a:t>
            </a:r>
            <a:endParaRPr lang="en-US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428288" y="5066026"/>
            <a:ext cx="795923" cy="3949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Diane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205539" y="5112090"/>
            <a:ext cx="646949" cy="3949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Tracy</a:t>
            </a:r>
          </a:p>
        </p:txBody>
      </p:sp>
      <p:pic>
        <p:nvPicPr>
          <p:cNvPr id="15" name="Picture 14"/>
          <p:cNvPicPr/>
          <p:nvPr/>
        </p:nvPicPr>
        <p:blipFill>
          <a:blip r:embed="rId2" cstate="print">
            <a:lum bright="20000"/>
          </a:blip>
          <a:srcRect l="46046" t="58929" r="41440" b="14418"/>
          <a:stretch>
            <a:fillRect/>
          </a:stretch>
        </p:blipFill>
        <p:spPr bwMode="auto">
          <a:xfrm>
            <a:off x="2103182" y="1629809"/>
            <a:ext cx="1112283" cy="160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479653" y="4836001"/>
            <a:ext cx="890496" cy="3949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15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Quincy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524040" y="0"/>
            <a:ext cx="384856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22035" y="-26149"/>
            <a:ext cx="4350565" cy="3445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43600" y="152400"/>
            <a:ext cx="0" cy="990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01000" y="1758935"/>
            <a:ext cx="0" cy="990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000" y="152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calf belongs to which cow? </a:t>
            </a:r>
          </a:p>
          <a:p>
            <a:r>
              <a:rPr lang="en-US" dirty="0" smtClean="0"/>
              <a:t>Which calf was adopted? </a:t>
            </a:r>
          </a:p>
          <a:p>
            <a:r>
              <a:rPr lang="en-US" dirty="0" smtClean="0"/>
              <a:t>Red is recessive.  Horns are recessive.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873365" y="1371600"/>
            <a:ext cx="1118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Homozygous vs. Heterozygous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combination of genes that you have can be described by </a:t>
            </a:r>
            <a:r>
              <a:rPr lang="en-US" i="1" dirty="0" smtClean="0"/>
              <a:t>homozygous </a:t>
            </a:r>
            <a:r>
              <a:rPr lang="en-US" dirty="0" smtClean="0"/>
              <a:t>or </a:t>
            </a:r>
            <a:r>
              <a:rPr lang="en-US" i="1" dirty="0" smtClean="0"/>
              <a:t>heterozygous.</a:t>
            </a:r>
            <a:br>
              <a:rPr lang="en-US" i="1" dirty="0" smtClean="0"/>
            </a:br>
            <a:endParaRPr lang="en-US" i="1" u="sng" dirty="0" smtClean="0"/>
          </a:p>
          <a:p>
            <a:r>
              <a:rPr lang="en-US" u="sng" dirty="0" smtClean="0"/>
              <a:t>Homozygous</a:t>
            </a:r>
            <a:r>
              <a:rPr lang="en-US" dirty="0" smtClean="0"/>
              <a:t> means that both of your genes are the same – either both are dominant or both are recessive</a:t>
            </a:r>
          </a:p>
          <a:p>
            <a:pPr lvl="1"/>
            <a:r>
              <a:rPr lang="en-US" dirty="0" smtClean="0"/>
              <a:t>AA would be Homozygous Dominant (both alleles are dominant)</a:t>
            </a:r>
          </a:p>
          <a:p>
            <a:pPr lvl="1"/>
            <a:r>
              <a:rPr lang="en-US" dirty="0" err="1" smtClean="0"/>
              <a:t>aa</a:t>
            </a:r>
            <a:r>
              <a:rPr lang="en-US" dirty="0" smtClean="0"/>
              <a:t> would be Homozygous Recessive (both alleles are recessive)</a:t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/>
              <a:t>Heterozygous</a:t>
            </a:r>
            <a:r>
              <a:rPr lang="en-US" dirty="0" smtClean="0"/>
              <a:t> means that you have both </a:t>
            </a:r>
            <a:br>
              <a:rPr lang="en-US" dirty="0" smtClean="0"/>
            </a:br>
            <a:r>
              <a:rPr lang="en-US" dirty="0" smtClean="0"/>
              <a:t>a dominant and a recessive copy of a gene. </a:t>
            </a:r>
          </a:p>
          <a:p>
            <a:pPr lvl="1"/>
            <a:r>
              <a:rPr lang="en-US" dirty="0" err="1" smtClean="0"/>
              <a:t>Aa</a:t>
            </a:r>
            <a:r>
              <a:rPr lang="en-US" dirty="0" smtClean="0"/>
              <a:t> would be Heterozygous (one dominant </a:t>
            </a:r>
            <a:br>
              <a:rPr lang="en-US" dirty="0" smtClean="0"/>
            </a:br>
            <a:r>
              <a:rPr lang="en-US" dirty="0" smtClean="0"/>
              <a:t>allele, one recessive allele)</a:t>
            </a:r>
            <a:endParaRPr lang="en-US" dirty="0"/>
          </a:p>
        </p:txBody>
      </p:sp>
      <p:pic>
        <p:nvPicPr>
          <p:cNvPr id="2050" name="Picture 2" descr="http://rlv.zcache.com/aa_heterozygous_tshirt-p235878393526847829z8nqd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91400" y="6550968"/>
            <a:ext cx="10214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zazzle.com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50227" y="4316072"/>
            <a:ext cx="3307773" cy="2430577"/>
            <a:chOff x="1285999" y="4316072"/>
            <a:chExt cx="3307773" cy="2430577"/>
          </a:xfrm>
        </p:grpSpPr>
        <p:pic>
          <p:nvPicPr>
            <p:cNvPr id="3074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3229366" y="4316072"/>
              <a:ext cx="883708" cy="662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6413"/>
            <a:stretch/>
          </p:blipFill>
          <p:spPr bwMode="auto">
            <a:xfrm>
              <a:off x="1285999" y="5528527"/>
              <a:ext cx="907498" cy="729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2811249" y="6133420"/>
              <a:ext cx="8128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3776449" y="6137049"/>
              <a:ext cx="8128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2796735" y="5402264"/>
              <a:ext cx="8128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3780972" y="5367791"/>
              <a:ext cx="8128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vs. Phenotype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Genotype</a:t>
            </a:r>
            <a:r>
              <a:rPr lang="en-US" dirty="0" smtClean="0"/>
              <a:t> is the term for the genes that an organism has.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u="sng" dirty="0" smtClean="0"/>
              <a:t>Phenotype</a:t>
            </a:r>
            <a:r>
              <a:rPr lang="en-US" dirty="0" smtClean="0"/>
              <a:t> are the physical characteristics created by the combination of genes that an organism has. </a:t>
            </a:r>
          </a:p>
          <a:p>
            <a:pPr lvl="1"/>
            <a:r>
              <a:rPr lang="en-US" dirty="0" smtClean="0"/>
              <a:t>For example, Mr. Kohn is heterozygous for eye color – his genotype has genes for both blue and brown eyes.</a:t>
            </a:r>
          </a:p>
          <a:p>
            <a:pPr lvl="1"/>
            <a:r>
              <a:rPr lang="en-US" dirty="0" smtClean="0"/>
              <a:t>However, Mr. Kohn’s phenotype is brown eyes – the blue eye color is not expressed because it is recessive. 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305302" y="5667375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030788" y="5637213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4343401" y="54006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4343401" y="58578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05401" y="49434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1" y="5476875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05401" y="54768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105401" y="60102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err="1" smtClean="0"/>
              <a:t>Punnett</a:t>
            </a:r>
            <a:r>
              <a:rPr lang="en-US" u="sng" dirty="0" smtClean="0"/>
              <a:t> Square </a:t>
            </a:r>
            <a:r>
              <a:rPr lang="en-US" dirty="0" smtClean="0"/>
              <a:t>is a tool used for determining the possible genetic outcomes of the offspring of two parents</a:t>
            </a:r>
          </a:p>
          <a:p>
            <a:pPr lvl="1"/>
            <a:r>
              <a:rPr lang="en-US" dirty="0" err="1" smtClean="0"/>
              <a:t>Punnett</a:t>
            </a:r>
            <a:r>
              <a:rPr lang="en-US" dirty="0" smtClean="0"/>
              <a:t> Squares are can be used to determine the parents’ or </a:t>
            </a:r>
            <a:r>
              <a:rPr lang="en-US" dirty="0" err="1" smtClean="0"/>
              <a:t>offsprings</a:t>
            </a:r>
            <a:r>
              <a:rPr lang="en-US" dirty="0" smtClean="0"/>
              <a:t>’ phenotypes and genotypes. </a:t>
            </a:r>
          </a:p>
          <a:p>
            <a:pPr lvl="1"/>
            <a:r>
              <a:rPr lang="en-US" dirty="0" err="1" smtClean="0"/>
              <a:t>Punnett</a:t>
            </a:r>
            <a:r>
              <a:rPr lang="en-US" dirty="0" smtClean="0"/>
              <a:t> Squares show all of the possible combinations of offspring genotypes that a couple could have.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65990" y="3827405"/>
            <a:ext cx="3307773" cy="2430577"/>
            <a:chOff x="1285999" y="4316072"/>
            <a:chExt cx="3307773" cy="2430577"/>
          </a:xfrm>
        </p:grpSpPr>
        <p:pic>
          <p:nvPicPr>
            <p:cNvPr id="5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3229366" y="4316072"/>
              <a:ext cx="883708" cy="662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6413"/>
            <a:stretch/>
          </p:blipFill>
          <p:spPr bwMode="auto">
            <a:xfrm>
              <a:off x="1285999" y="5528527"/>
              <a:ext cx="907498" cy="729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2811249" y="6133420"/>
              <a:ext cx="8128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3776449" y="6137049"/>
              <a:ext cx="8128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2796735" y="5402264"/>
              <a:ext cx="8128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1.bp.blogspot.com/_8VxI65G2ra0/TKdF4e5SGpI/AAAAAAAAAss/EN7KVNvHHaI/s400/eye_colo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3780972" y="5367791"/>
              <a:ext cx="8128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 rot="5400000">
            <a:off x="3321065" y="5178708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046551" y="5148546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3359164" y="4912008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359164" y="5369208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21164" y="4454808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87764" y="4988208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21164" y="4988208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121164" y="5521608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would you create a </a:t>
            </a:r>
            <a:r>
              <a:rPr lang="en-US" dirty="0" err="1" smtClean="0"/>
              <a:t>Punnett</a:t>
            </a:r>
            <a:r>
              <a:rPr lang="en-US" dirty="0" smtClean="0"/>
              <a:t> Square for this family? </a:t>
            </a:r>
            <a:endParaRPr lang="en-US" dirty="0"/>
          </a:p>
        </p:txBody>
      </p:sp>
      <p:pic>
        <p:nvPicPr>
          <p:cNvPr id="2054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76400"/>
            <a:ext cx="3860800" cy="2895600"/>
          </a:xfrm>
          <a:prstGeom prst="rect">
            <a:avLst/>
          </a:prstGeom>
          <a:noFill/>
        </p:spPr>
      </p:pic>
      <p:pic>
        <p:nvPicPr>
          <p:cNvPr id="11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800600"/>
            <a:ext cx="2032000" cy="1524000"/>
          </a:xfrm>
          <a:prstGeom prst="rect">
            <a:avLst/>
          </a:prstGeom>
          <a:noFill/>
        </p:spPr>
      </p:pic>
      <p:pic>
        <p:nvPicPr>
          <p:cNvPr id="12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876800"/>
            <a:ext cx="2032000" cy="1524000"/>
          </a:xfrm>
          <a:prstGeom prst="rect">
            <a:avLst/>
          </a:prstGeom>
          <a:noFill/>
        </p:spPr>
      </p:pic>
      <p:pic>
        <p:nvPicPr>
          <p:cNvPr id="13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2000" y="4038600"/>
            <a:ext cx="2032000" cy="1524000"/>
          </a:xfrm>
          <a:prstGeom prst="rect">
            <a:avLst/>
          </a:prstGeom>
          <a:noFill/>
        </p:spPr>
      </p:pic>
      <p:pic>
        <p:nvPicPr>
          <p:cNvPr id="14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5162550"/>
            <a:ext cx="2032000" cy="1524000"/>
          </a:xfrm>
          <a:prstGeom prst="rect">
            <a:avLst/>
          </a:prstGeom>
          <a:noFill/>
        </p:spPr>
      </p:pic>
      <p:pic>
        <p:nvPicPr>
          <p:cNvPr id="9" name="Picture 6" descr="http://www.garycmartin.com/images/octopus_loo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8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0000" y="1981200"/>
            <a:ext cx="38608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Steps of </a:t>
            </a:r>
            <a:r>
              <a:rPr lang="en-US" dirty="0" err="1" smtClean="0"/>
              <a:t>Punnett</a:t>
            </a:r>
            <a:r>
              <a:rPr lang="en-US" dirty="0" smtClean="0"/>
              <a:t> Square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1: Figure out what is recessive.</a:t>
            </a:r>
          </a:p>
          <a:p>
            <a:pPr lvl="1"/>
            <a:r>
              <a:rPr lang="en-US" dirty="0" smtClean="0"/>
              <a:t>Usually the trait that is dominant is more common.</a:t>
            </a:r>
          </a:p>
          <a:p>
            <a:pPr lvl="1"/>
            <a:r>
              <a:rPr lang="en-US" dirty="0" smtClean="0"/>
              <a:t>Usually the trait that is recessive is less-prevalent. </a:t>
            </a:r>
          </a:p>
          <a:p>
            <a:pPr lvl="1"/>
            <a:r>
              <a:rPr lang="en-US" dirty="0" smtClean="0"/>
              <a:t>In this case, we can tell that purple is recessive and green is dominant.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276" t="19792" r="12519" b="-1041"/>
          <a:stretch/>
        </p:blipFill>
        <p:spPr>
          <a:xfrm>
            <a:off x="3447561" y="3552092"/>
            <a:ext cx="5250962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276" t="19792" r="12519" b="-1041"/>
          <a:stretch/>
        </p:blipFill>
        <p:spPr>
          <a:xfrm>
            <a:off x="3843497" y="3573780"/>
            <a:ext cx="5250962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Steps of </a:t>
            </a:r>
            <a:r>
              <a:rPr lang="en-US" dirty="0" err="1" smtClean="0"/>
              <a:t>Punnett</a:t>
            </a:r>
            <a:r>
              <a:rPr lang="en-US" dirty="0" smtClean="0"/>
              <a:t> Square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2: Determine the genotypes of the parents</a:t>
            </a:r>
          </a:p>
          <a:p>
            <a:pPr lvl="1"/>
            <a:r>
              <a:rPr lang="en-US" dirty="0" smtClean="0"/>
              <a:t>One is pretty simple – the purple recessive parent has to have two little letters: </a:t>
            </a:r>
            <a:r>
              <a:rPr lang="en-US" dirty="0" err="1"/>
              <a:t>a</a:t>
            </a:r>
            <a:r>
              <a:rPr lang="en-US" dirty="0" err="1" smtClean="0"/>
              <a:t>a</a:t>
            </a:r>
            <a:endParaRPr lang="en-US" dirty="0" smtClean="0"/>
          </a:p>
          <a:p>
            <a:pPr lvl="1"/>
            <a:r>
              <a:rPr lang="en-US" dirty="0" smtClean="0"/>
              <a:t>The other green parent has only two possibilities – AA or 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So we know that one</a:t>
            </a:r>
            <a:br>
              <a:rPr lang="en-US" dirty="0" smtClean="0"/>
            </a:br>
            <a:r>
              <a:rPr lang="en-US" dirty="0" smtClean="0"/>
              <a:t>parent is 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the </a:t>
            </a:r>
            <a:br>
              <a:rPr lang="en-US" dirty="0" smtClean="0"/>
            </a:br>
            <a:r>
              <a:rPr lang="en-US" dirty="0" smtClean="0"/>
              <a:t>other is either 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or AA.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38400" y="3154680"/>
            <a:ext cx="4648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38400" y="4419600"/>
            <a:ext cx="1405097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8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4276" t="19792" r="12519" b="-1041"/>
          <a:stretch/>
        </p:blipFill>
        <p:spPr>
          <a:xfrm>
            <a:off x="2585570" y="4014849"/>
            <a:ext cx="4539130" cy="2832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Steps of </a:t>
            </a:r>
            <a:r>
              <a:rPr lang="en-US" dirty="0" err="1" smtClean="0"/>
              <a:t>Punnett</a:t>
            </a:r>
            <a:r>
              <a:rPr lang="en-US" dirty="0" smtClean="0"/>
              <a:t> Square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3: Create the Punnett Squares for each possibility. </a:t>
            </a:r>
          </a:p>
          <a:p>
            <a:r>
              <a:rPr lang="en-US" dirty="0"/>
              <a:t>Step 4: Select the Punnett Square that reflects what we see for offspring below. </a:t>
            </a:r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876301" y="3457575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601787" y="3427413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914400" y="31908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914400" y="36480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981701" y="3457575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707187" y="3427413"/>
            <a:ext cx="1524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019800" y="31908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6019800" y="3648075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76400" y="27336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81800" y="27336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43000" y="3267075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48400" y="3267075"/>
            <a:ext cx="38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76400" y="32670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76400" y="38004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81800" y="32670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81800" y="38004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Aa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Aa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653</TotalTime>
  <Words>857</Words>
  <Application>Microsoft Office PowerPoint</Application>
  <PresentationFormat>On-screen Show (4:3)</PresentationFormat>
  <Paragraphs>173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Bookman Old Style</vt:lpstr>
      <vt:lpstr>Calibri</vt:lpstr>
      <vt:lpstr>Gill Sans MT</vt:lpstr>
      <vt:lpstr>Times New Roman</vt:lpstr>
      <vt:lpstr>Wingdings</vt:lpstr>
      <vt:lpstr>Wingdings 3</vt:lpstr>
      <vt:lpstr>Origin</vt:lpstr>
      <vt:lpstr>Mendelian Genetics </vt:lpstr>
      <vt:lpstr>Genetics</vt:lpstr>
      <vt:lpstr>Homozygous vs. Heterozygous</vt:lpstr>
      <vt:lpstr>Genotype vs. Phenotype</vt:lpstr>
      <vt:lpstr>Punnett Squares</vt:lpstr>
      <vt:lpstr>How would you create a Punnett Square for this family? </vt:lpstr>
      <vt:lpstr>5 Steps of Punnett Square Problems</vt:lpstr>
      <vt:lpstr>5 Steps of Punnett Square Problems</vt:lpstr>
      <vt:lpstr>5 Steps of Punnett Square Problems</vt:lpstr>
      <vt:lpstr>5 Steps of Punnett Square Problems</vt:lpstr>
      <vt:lpstr>How would you create a Punnett Square for this family? </vt:lpstr>
      <vt:lpstr>Step 1: Figure out what is recessive</vt:lpstr>
      <vt:lpstr>Step 2: Determine the genotypes of the parents</vt:lpstr>
      <vt:lpstr>Step 3 &amp; 4: Create Punnett Squares for each possibility; pick the correct square</vt:lpstr>
      <vt:lpstr>Step 5: Confirm that you are correct. </vt:lpstr>
      <vt:lpstr>Personal Test: How would you create a Punnett Square for this family? </vt:lpstr>
      <vt:lpstr>Possible Combinations</vt:lpstr>
      <vt:lpstr>Offspring Ratios</vt:lpstr>
      <vt:lpstr>Offspring Ratios </vt:lpstr>
      <vt:lpstr>Quiz Objectives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Punnett Squares</dc:title>
  <dc:creator>WUHS</dc:creator>
  <cp:lastModifiedBy>Kohn Craig</cp:lastModifiedBy>
  <cp:revision>47</cp:revision>
  <cp:lastPrinted>2014-12-18T13:35:02Z</cp:lastPrinted>
  <dcterms:created xsi:type="dcterms:W3CDTF">2011-02-01T03:06:28Z</dcterms:created>
  <dcterms:modified xsi:type="dcterms:W3CDTF">2014-12-18T16:08:34Z</dcterms:modified>
</cp:coreProperties>
</file>